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5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B3E7B-5339-BE80-920E-67B6D2612E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818A65-67A3-BC81-13BA-A02827736B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EAB9A2-805F-8049-9CE2-97CE30333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AF4D-3063-4FCC-9518-D696E6EF78B7}" type="datetimeFigureOut">
              <a:rPr lang="fr-CD" smtClean="0"/>
              <a:t>11/12/2024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A41D45-E5B2-CAA6-8440-3F15560F2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67D673-BC96-F4BD-C0EF-280E27960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097D-BF85-4E29-A458-C799FEE1897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692462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9D784F-06AF-0D49-5A5E-B0DDEE872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5DEE51F-78C8-A5DD-9D76-8F488B42CC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20C171-9420-1EE2-5223-ACD544160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AF4D-3063-4FCC-9518-D696E6EF78B7}" type="datetimeFigureOut">
              <a:rPr lang="fr-CD" smtClean="0"/>
              <a:t>11/12/2024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EF5DC1-35A4-F3F9-9590-7B0700839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7943E8-02DC-0BD3-D776-C71D8C6BB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097D-BF85-4E29-A458-C799FEE1897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1338085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148BCB5-41A9-F499-BF06-64C85142FC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01EFEE3-C046-1BD7-167B-FACB63198A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CD29B9-910D-9109-3133-B8BADD040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AF4D-3063-4FCC-9518-D696E6EF78B7}" type="datetimeFigureOut">
              <a:rPr lang="fr-CD" smtClean="0"/>
              <a:t>11/12/2024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C552EA-B458-1265-4D9C-8FD5DD0DB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D1E57D-6932-2CDA-0ED6-7CD6074AB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097D-BF85-4E29-A458-C799FEE1897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58152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6FE597-40DB-26E1-8605-0D2361015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01AD93-B8D8-0314-A4D8-5CA37B6BA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7E3346-FC77-8C76-0441-1C5E60227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AF4D-3063-4FCC-9518-D696E6EF78B7}" type="datetimeFigureOut">
              <a:rPr lang="fr-CD" smtClean="0"/>
              <a:t>11/12/2024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371EA7-C9A4-6F61-A560-59E344E5B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887885-7C0B-04A5-8B43-8F2C45254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097D-BF85-4E29-A458-C799FEE1897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566094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0C40FB-15EE-40E2-D833-B4AEE6A23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599BD3-A566-4500-1339-5B8839AB95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923DE9-1DF8-7F49-3F15-A0384B28A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AF4D-3063-4FCC-9518-D696E6EF78B7}" type="datetimeFigureOut">
              <a:rPr lang="fr-CD" smtClean="0"/>
              <a:t>11/12/2024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D5BBEE-699E-5697-CC83-2D494EB48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FA3C82-73E2-943C-E733-CE57291B8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097D-BF85-4E29-A458-C799FEE1897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180499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B83B82-5018-28CF-AEF9-6D68DC33D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F82CBC-916A-DA57-06C5-354014780A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B7F4C92-AD39-6246-F001-4AA916A6FA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9EB68C2-C640-2B0D-CCFC-C53608AA0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AF4D-3063-4FCC-9518-D696E6EF78B7}" type="datetimeFigureOut">
              <a:rPr lang="fr-CD" smtClean="0"/>
              <a:t>11/12/2024</a:t>
            </a:fld>
            <a:endParaRPr lang="fr-CD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17B0933-E570-1EAB-2E45-BB3B9353B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502E0DE-E7ED-52CA-A004-CC2C31DF2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097D-BF85-4E29-A458-C799FEE1897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995076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3FD23E-D85A-4FD9-E1D3-827197C97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D4E5C7B-797E-C4EB-FF7E-9D0185C91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6E39925-D8D1-B012-F99C-D459588B7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4C3DE1D-9A77-E8E3-2DAF-A731A7DFEE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B96DE19-6F50-3BDA-CB32-FBF517D8FC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847ECD6-3DA4-D061-87FF-C992A7F3A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AF4D-3063-4FCC-9518-D696E6EF78B7}" type="datetimeFigureOut">
              <a:rPr lang="fr-CD" smtClean="0"/>
              <a:t>11/12/2024</a:t>
            </a:fld>
            <a:endParaRPr lang="fr-CD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9CC1725-905A-3373-BD03-A36D49090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FA87A7B-402A-0F57-DEE4-6383B6DE4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097D-BF85-4E29-A458-C799FEE1897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116220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910E3A-5258-AD91-7E91-85782B1F7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1A7917D-16EC-2661-8B0C-333E5646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AF4D-3063-4FCC-9518-D696E6EF78B7}" type="datetimeFigureOut">
              <a:rPr lang="fr-CD" smtClean="0"/>
              <a:t>11/12/2024</a:t>
            </a:fld>
            <a:endParaRPr lang="fr-CD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329DD43-B685-9763-D903-7D3FA504B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2794D69-5532-02CD-8B8E-6BBB8C1C5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097D-BF85-4E29-A458-C799FEE1897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3741104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014E636-5825-1E90-EC54-CDB66C8F4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AF4D-3063-4FCC-9518-D696E6EF78B7}" type="datetimeFigureOut">
              <a:rPr lang="fr-CD" smtClean="0"/>
              <a:t>11/12/2024</a:t>
            </a:fld>
            <a:endParaRPr lang="fr-CD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70BE0A-3AE0-3D12-D4CD-862989C10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5D6EB1C-8184-0110-3AAA-6D1FFF3BC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097D-BF85-4E29-A458-C799FEE1897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2327460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75394F-3799-08FF-4A8D-6F7C0C48F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7A2B19-CAAD-BFCE-93D6-DBDC9F936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65BD85F-CBD6-AFD1-FEAD-44964CFF01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9662B3-1758-D72E-499D-0BA1B4353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AF4D-3063-4FCC-9518-D696E6EF78B7}" type="datetimeFigureOut">
              <a:rPr lang="fr-CD" smtClean="0"/>
              <a:t>11/12/2024</a:t>
            </a:fld>
            <a:endParaRPr lang="fr-CD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DC449EB-1AA9-304B-E263-444A319FE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905D7A-36DD-AE49-E2C6-8744ECB33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097D-BF85-4E29-A458-C799FEE1897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2525499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29E77D-B38A-7C30-B196-82A12B2C8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296F396-6B6B-FCCC-A395-865329ED1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D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D6FEF48-5B4C-D6BA-5D03-FB29EA0AE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F611421-29DE-94A9-3FFB-6B0D5E2CF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AF4D-3063-4FCC-9518-D696E6EF78B7}" type="datetimeFigureOut">
              <a:rPr lang="fr-CD" smtClean="0"/>
              <a:t>11/12/2024</a:t>
            </a:fld>
            <a:endParaRPr lang="fr-CD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9DC813E-A2F0-D250-455B-B61D41B70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D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2565DC-423E-CB13-D307-4F2C54E04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097D-BF85-4E29-A458-C799FEE1897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411407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6360BE7-D613-0DD0-F2FF-F4DD744B0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D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BE6624-A49F-21BD-F039-012D3BA7CA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D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95FD9E-60C7-D930-9091-A67E994724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FAF4D-3063-4FCC-9518-D696E6EF78B7}" type="datetimeFigureOut">
              <a:rPr lang="fr-CD" smtClean="0"/>
              <a:t>11/12/2024</a:t>
            </a:fld>
            <a:endParaRPr lang="fr-CD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EA559B-D48D-E0D2-7BBB-4438C4C9FD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D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0D91DD-1B00-BCB1-1D86-8AB45C7552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3097D-BF85-4E29-A458-C799FEE18973}" type="slidenum">
              <a:rPr lang="fr-CD" smtClean="0"/>
              <a:t>‹N°›</a:t>
            </a:fld>
            <a:endParaRPr lang="fr-CD"/>
          </a:p>
        </p:txBody>
      </p:sp>
    </p:spTree>
    <p:extLst>
      <p:ext uri="{BB962C8B-B14F-4D97-AF65-F5344CB8AC3E}">
        <p14:creationId xmlns:p14="http://schemas.microsoft.com/office/powerpoint/2010/main" val="3912172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06528D-885A-CA64-125E-ACA14CC2E7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Recommandations</a:t>
            </a:r>
            <a:r>
              <a:rPr lang="fr-FR" dirty="0"/>
              <a:t> de la retraite du GIBS</a:t>
            </a:r>
            <a:endParaRPr lang="fr-CD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B82F4F-A905-71DF-6DD0-F4EB2B1940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83764"/>
            <a:ext cx="9144000" cy="974035"/>
          </a:xfrm>
        </p:spPr>
        <p:txBody>
          <a:bodyPr/>
          <a:lstStyle/>
          <a:p>
            <a:r>
              <a:rPr lang="fr-FR" dirty="0"/>
              <a:t>Brazzaville, 9 – 11 décembre 2024</a:t>
            </a:r>
            <a:endParaRPr lang="fr-CD" dirty="0"/>
          </a:p>
        </p:txBody>
      </p:sp>
    </p:spTree>
    <p:extLst>
      <p:ext uri="{BB962C8B-B14F-4D97-AF65-F5344CB8AC3E}">
        <p14:creationId xmlns:p14="http://schemas.microsoft.com/office/powerpoint/2010/main" val="3859023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A9968A-0935-87BF-1A72-4EB6A9074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8357"/>
            <a:ext cx="10515600" cy="576469"/>
          </a:xfrm>
        </p:spPr>
        <p:txBody>
          <a:bodyPr>
            <a:normAutofit fontScale="90000"/>
          </a:bodyPr>
          <a:lstStyle/>
          <a:p>
            <a:r>
              <a:rPr lang="fr-FR" dirty="0"/>
              <a:t>Suivi par le GIBS</a:t>
            </a:r>
            <a:endParaRPr lang="fr-CD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E5AE15-A8EB-5AF6-D527-9DBDD8E22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063488"/>
            <a:ext cx="11559207" cy="5526156"/>
          </a:xfrm>
        </p:spPr>
        <p:txBody>
          <a:bodyPr>
            <a:normAutofit fontScale="25000" lnSpcReduction="20000"/>
          </a:bodyPr>
          <a:lstStyle/>
          <a:p>
            <a:r>
              <a:rPr lang="fr-FR" sz="8000" dirty="0"/>
              <a:t>En attendant la mise en route d’une politique salariale adéquate, poursuivre les incitations à la performance pour motiver tant soit peu les RHS surtout dans les zones d’accès difficile (</a:t>
            </a:r>
            <a:r>
              <a:rPr lang="fr-FR" sz="8000" dirty="0">
                <a:solidFill>
                  <a:srgbClr val="00B0F0"/>
                </a:solidFill>
              </a:rPr>
              <a:t>commission financement et RHS)</a:t>
            </a:r>
          </a:p>
          <a:p>
            <a:endParaRPr lang="fr-FR" sz="5500" dirty="0">
              <a:solidFill>
                <a:srgbClr val="00B0F0"/>
              </a:solidFill>
            </a:endParaRPr>
          </a:p>
          <a:p>
            <a:r>
              <a:rPr lang="fr-CD" sz="8000" dirty="0"/>
              <a:t>Mettre à échelle la digitalisation de la gestion des RHS pour la maitrise et gestion optimale des effectifs  (</a:t>
            </a:r>
            <a:r>
              <a:rPr lang="fr-FR" sz="8000" dirty="0">
                <a:solidFill>
                  <a:srgbClr val="00B0F0"/>
                </a:solidFill>
              </a:rPr>
              <a:t>commission RHS)</a:t>
            </a:r>
          </a:p>
          <a:p>
            <a:endParaRPr lang="fr-CD" sz="5500" dirty="0"/>
          </a:p>
          <a:p>
            <a:endParaRPr lang="fr-CD" sz="5500" dirty="0"/>
          </a:p>
          <a:p>
            <a:pPr>
              <a:spcAft>
                <a:spcPts val="800"/>
              </a:spcAft>
            </a:pPr>
            <a:r>
              <a:rPr lang="fr-CD" sz="8000" dirty="0"/>
              <a:t>Adopter et mettre en œuvre un nouvel agenda de plaidoyer de haut niveau basées sur les évidences disponibles (Note technique) pour obtenir l’engagement ferme de l’Etat sur : Harmonisation des fichiers des ressources humaines existant (DRH santé, Budget, Fonction Publique pour aboutir à un fichier unique permettant la gestion efficiente des effectifs (y compris redéploiement), gestion de carrière et régularisation de la rémunération des RHS répertoriées (</a:t>
            </a:r>
            <a:r>
              <a:rPr lang="fr-FR" sz="8000" dirty="0">
                <a:solidFill>
                  <a:srgbClr val="00B0F0"/>
                </a:solidFill>
              </a:rPr>
              <a:t>commission RHS)</a:t>
            </a:r>
            <a:endParaRPr lang="fr-CD" sz="8000" dirty="0"/>
          </a:p>
          <a:p>
            <a:pPr marL="0" indent="0">
              <a:buNone/>
            </a:pPr>
            <a:endParaRPr lang="fr-FR" sz="5500" dirty="0">
              <a:solidFill>
                <a:srgbClr val="00B0F0"/>
              </a:solidFill>
            </a:endParaRPr>
          </a:p>
          <a:p>
            <a:pPr>
              <a:spcAft>
                <a:spcPts val="800"/>
              </a:spcAft>
            </a:pPr>
            <a:r>
              <a:rPr lang="fr-FR" sz="8000" dirty="0"/>
              <a:t>Participer au comité ad hoc pour la finalisation des textes règlementaires ayant trait au FSS (</a:t>
            </a:r>
            <a:r>
              <a:rPr lang="fr-FR" sz="8000" dirty="0">
                <a:solidFill>
                  <a:srgbClr val="00B0F0"/>
                </a:solidFill>
              </a:rPr>
              <a:t>commission gouvernance)</a:t>
            </a:r>
          </a:p>
          <a:p>
            <a:pPr>
              <a:spcAft>
                <a:spcPts val="800"/>
              </a:spcAft>
            </a:pPr>
            <a:endParaRPr lang="fr-FR" sz="7200" dirty="0"/>
          </a:p>
          <a:p>
            <a:pPr>
              <a:spcAft>
                <a:spcPts val="800"/>
              </a:spcAft>
            </a:pPr>
            <a:r>
              <a:rPr lang="fr-CD" sz="8000" dirty="0"/>
              <a:t>Assurer la digitalisation du système de gestion de l’information sanitaire et mise à disposition du matériel communication pour la transmission des données : crédit, </a:t>
            </a:r>
            <a:r>
              <a:rPr lang="fr-CD" sz="8000" dirty="0" err="1"/>
              <a:t>VSat</a:t>
            </a:r>
            <a:r>
              <a:rPr lang="fr-CD" sz="8000" dirty="0"/>
              <a:t> internet (</a:t>
            </a:r>
            <a:r>
              <a:rPr lang="fr-CD" sz="8000" dirty="0">
                <a:solidFill>
                  <a:srgbClr val="00B0F0"/>
                </a:solidFill>
              </a:rPr>
              <a:t>commission lutte contre la maladie/ OMS)</a:t>
            </a:r>
            <a:endParaRPr lang="fr-FR" sz="8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678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798409-3934-7375-8AEC-8E66D7AA1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RHS</a:t>
            </a:r>
            <a:endParaRPr lang="fr-CD" dirty="0"/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92534949-14E5-E7AD-83DF-C36678CEE3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1648480"/>
              </p:ext>
            </p:extLst>
          </p:nvPr>
        </p:nvGraphicFramePr>
        <p:xfrm>
          <a:off x="838200" y="1825624"/>
          <a:ext cx="10515600" cy="4779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6861">
                  <a:extLst>
                    <a:ext uri="{9D8B030D-6E8A-4147-A177-3AD203B41FA5}">
                      <a16:colId xmlns:a16="http://schemas.microsoft.com/office/drawing/2014/main" val="1411648212"/>
                    </a:ext>
                  </a:extLst>
                </a:gridCol>
                <a:gridCol w="2226365">
                  <a:extLst>
                    <a:ext uri="{9D8B030D-6E8A-4147-A177-3AD203B41FA5}">
                      <a16:colId xmlns:a16="http://schemas.microsoft.com/office/drawing/2014/main" val="627418430"/>
                    </a:ext>
                  </a:extLst>
                </a:gridCol>
                <a:gridCol w="1610139">
                  <a:extLst>
                    <a:ext uri="{9D8B030D-6E8A-4147-A177-3AD203B41FA5}">
                      <a16:colId xmlns:a16="http://schemas.microsoft.com/office/drawing/2014/main" val="4057301056"/>
                    </a:ext>
                  </a:extLst>
                </a:gridCol>
                <a:gridCol w="1812235">
                  <a:extLst>
                    <a:ext uri="{9D8B030D-6E8A-4147-A177-3AD203B41FA5}">
                      <a16:colId xmlns:a16="http://schemas.microsoft.com/office/drawing/2014/main" val="953689658"/>
                    </a:ext>
                  </a:extLst>
                </a:gridCol>
              </a:tblGrid>
              <a:tr h="848002">
                <a:tc>
                  <a:txBody>
                    <a:bodyPr/>
                    <a:lstStyle/>
                    <a:p>
                      <a:r>
                        <a:rPr lang="fr-FR" dirty="0"/>
                        <a:t>Recommandation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Responsable de l’exécution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Délai 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IOV</a:t>
                      </a:r>
                      <a:endParaRPr lang="fr-C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460406"/>
                  </a:ext>
                </a:extLst>
              </a:tr>
              <a:tr h="2034140">
                <a:tc>
                  <a:txBody>
                    <a:bodyPr/>
                    <a:lstStyle/>
                    <a:p>
                      <a:r>
                        <a:rPr lang="fr-FR" sz="2800" dirty="0"/>
                        <a:t>Poursuivre le plaidoyer auprès des chefs des missions diplomatiques, des chefs d’agence et du GCP pour l’organisation avant fin décembre 2025 du forum de haut niveau (états généraux ) sur les ressources humaines en santé</a:t>
                      </a:r>
                      <a:endParaRPr lang="fr-C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Coordination GIBS</a:t>
                      </a:r>
                    </a:p>
                    <a:p>
                      <a:r>
                        <a:rPr lang="fr-FR" dirty="0"/>
                        <a:t>Membres GIBS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Décembre 2025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Disponibilité du rapport édité et vulgarisé des EG RHS en RDC</a:t>
                      </a:r>
                      <a:endParaRPr lang="fr-C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457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4235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798409-3934-7375-8AEC-8E66D7AA1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Renouveau SSP et CSU</a:t>
            </a:r>
            <a:endParaRPr lang="fr-CD" dirty="0"/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92534949-14E5-E7AD-83DF-C36678CEE3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5831512"/>
              </p:ext>
            </p:extLst>
          </p:nvPr>
        </p:nvGraphicFramePr>
        <p:xfrm>
          <a:off x="838200" y="1825624"/>
          <a:ext cx="10515600" cy="3956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6861">
                  <a:extLst>
                    <a:ext uri="{9D8B030D-6E8A-4147-A177-3AD203B41FA5}">
                      <a16:colId xmlns:a16="http://schemas.microsoft.com/office/drawing/2014/main" val="1411648212"/>
                    </a:ext>
                  </a:extLst>
                </a:gridCol>
                <a:gridCol w="2226365">
                  <a:extLst>
                    <a:ext uri="{9D8B030D-6E8A-4147-A177-3AD203B41FA5}">
                      <a16:colId xmlns:a16="http://schemas.microsoft.com/office/drawing/2014/main" val="627418430"/>
                    </a:ext>
                  </a:extLst>
                </a:gridCol>
                <a:gridCol w="1610139">
                  <a:extLst>
                    <a:ext uri="{9D8B030D-6E8A-4147-A177-3AD203B41FA5}">
                      <a16:colId xmlns:a16="http://schemas.microsoft.com/office/drawing/2014/main" val="4057301056"/>
                    </a:ext>
                  </a:extLst>
                </a:gridCol>
                <a:gridCol w="1812235">
                  <a:extLst>
                    <a:ext uri="{9D8B030D-6E8A-4147-A177-3AD203B41FA5}">
                      <a16:colId xmlns:a16="http://schemas.microsoft.com/office/drawing/2014/main" val="953689658"/>
                    </a:ext>
                  </a:extLst>
                </a:gridCol>
              </a:tblGrid>
              <a:tr h="848002">
                <a:tc>
                  <a:txBody>
                    <a:bodyPr/>
                    <a:lstStyle/>
                    <a:p>
                      <a:r>
                        <a:rPr lang="fr-FR" dirty="0"/>
                        <a:t>Recommandation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Responsable de l’exécution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Délai 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IOV</a:t>
                      </a:r>
                      <a:endParaRPr lang="fr-C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460406"/>
                  </a:ext>
                </a:extLst>
              </a:tr>
              <a:tr h="2034140">
                <a:tc>
                  <a:txBody>
                    <a:bodyPr/>
                    <a:lstStyle/>
                    <a:p>
                      <a:r>
                        <a:rPr lang="fr-FR" sz="2800" dirty="0"/>
                        <a:t>Engager un dialogue avec le MSPHP pour la définition du paquet des services et soins essentiels , leur </a:t>
                      </a:r>
                      <a:r>
                        <a:rPr lang="fr-FR" sz="2800" dirty="0" err="1"/>
                        <a:t>costing</a:t>
                      </a:r>
                      <a:r>
                        <a:rPr lang="fr-FR" sz="2800" dirty="0"/>
                        <a:t> ainsi qu'une feuille de route pour leur mise en œuvre d’ici 2030</a:t>
                      </a:r>
                      <a:endParaRPr lang="fr-C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Coordination GIBS</a:t>
                      </a:r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Commission prestation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Décembre 2025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Disponibilité du paquet des services et soins </a:t>
                      </a:r>
                      <a:r>
                        <a:rPr lang="fr-FR" dirty="0" err="1"/>
                        <a:t>costés</a:t>
                      </a:r>
                      <a:r>
                        <a:rPr lang="fr-FR" dirty="0"/>
                        <a:t> en RDC</a:t>
                      </a:r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Présence d’une feuille de route consensuelle pour la mise en route progressive du paquet</a:t>
                      </a:r>
                      <a:endParaRPr lang="fr-C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457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1272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798409-3934-7375-8AEC-8E66D7AA1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Médicaments essentiels</a:t>
            </a:r>
            <a:endParaRPr lang="fr-CD" dirty="0"/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92534949-14E5-E7AD-83DF-C36678CEE3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5307893"/>
              </p:ext>
            </p:extLst>
          </p:nvPr>
        </p:nvGraphicFramePr>
        <p:xfrm>
          <a:off x="838200" y="1825624"/>
          <a:ext cx="10515600" cy="2882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6861">
                  <a:extLst>
                    <a:ext uri="{9D8B030D-6E8A-4147-A177-3AD203B41FA5}">
                      <a16:colId xmlns:a16="http://schemas.microsoft.com/office/drawing/2014/main" val="1411648212"/>
                    </a:ext>
                  </a:extLst>
                </a:gridCol>
                <a:gridCol w="2226365">
                  <a:extLst>
                    <a:ext uri="{9D8B030D-6E8A-4147-A177-3AD203B41FA5}">
                      <a16:colId xmlns:a16="http://schemas.microsoft.com/office/drawing/2014/main" val="627418430"/>
                    </a:ext>
                  </a:extLst>
                </a:gridCol>
                <a:gridCol w="1610139">
                  <a:extLst>
                    <a:ext uri="{9D8B030D-6E8A-4147-A177-3AD203B41FA5}">
                      <a16:colId xmlns:a16="http://schemas.microsoft.com/office/drawing/2014/main" val="4057301056"/>
                    </a:ext>
                  </a:extLst>
                </a:gridCol>
                <a:gridCol w="1812235">
                  <a:extLst>
                    <a:ext uri="{9D8B030D-6E8A-4147-A177-3AD203B41FA5}">
                      <a16:colId xmlns:a16="http://schemas.microsoft.com/office/drawing/2014/main" val="953689658"/>
                    </a:ext>
                  </a:extLst>
                </a:gridCol>
              </a:tblGrid>
              <a:tr h="848002">
                <a:tc>
                  <a:txBody>
                    <a:bodyPr/>
                    <a:lstStyle/>
                    <a:p>
                      <a:r>
                        <a:rPr lang="fr-FR" dirty="0"/>
                        <a:t>Recommandation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Responsable de l’exécution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Délai 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IOV</a:t>
                      </a:r>
                      <a:endParaRPr lang="fr-C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460406"/>
                  </a:ext>
                </a:extLst>
              </a:tr>
              <a:tr h="2034140">
                <a:tc>
                  <a:txBody>
                    <a:bodyPr/>
                    <a:lstStyle/>
                    <a:p>
                      <a:r>
                        <a:rPr lang="fr-FR" sz="2800" dirty="0"/>
                        <a:t>Accompagner le MSPHPS pour l’actualisation avant juin 2026 de la politique pharmaceutique nationale</a:t>
                      </a:r>
                      <a:endParaRPr lang="fr-C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Coordination GIBS</a:t>
                      </a:r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Commission médicaments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Juin 2026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Disponibilité de la nouvelle PPN  promulguée par le Gouvernement de la RDC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457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129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798409-3934-7375-8AEC-8E66D7AA1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6718"/>
          </a:xfrm>
        </p:spPr>
        <p:txBody>
          <a:bodyPr>
            <a:normAutofit fontScale="90000"/>
          </a:bodyPr>
          <a:lstStyle/>
          <a:p>
            <a:r>
              <a:rPr lang="fr-FR" dirty="0"/>
              <a:t>Résilience du SS et renforcement  des capacités RSI</a:t>
            </a:r>
            <a:endParaRPr lang="fr-CD" dirty="0"/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92534949-14E5-E7AD-83DF-C36678CEE3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493263"/>
              </p:ext>
            </p:extLst>
          </p:nvPr>
        </p:nvGraphicFramePr>
        <p:xfrm>
          <a:off x="838200" y="1825624"/>
          <a:ext cx="10515600" cy="5716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6861">
                  <a:extLst>
                    <a:ext uri="{9D8B030D-6E8A-4147-A177-3AD203B41FA5}">
                      <a16:colId xmlns:a16="http://schemas.microsoft.com/office/drawing/2014/main" val="1411648212"/>
                    </a:ext>
                  </a:extLst>
                </a:gridCol>
                <a:gridCol w="2226365">
                  <a:extLst>
                    <a:ext uri="{9D8B030D-6E8A-4147-A177-3AD203B41FA5}">
                      <a16:colId xmlns:a16="http://schemas.microsoft.com/office/drawing/2014/main" val="627418430"/>
                    </a:ext>
                  </a:extLst>
                </a:gridCol>
                <a:gridCol w="1610139">
                  <a:extLst>
                    <a:ext uri="{9D8B030D-6E8A-4147-A177-3AD203B41FA5}">
                      <a16:colId xmlns:a16="http://schemas.microsoft.com/office/drawing/2014/main" val="4057301056"/>
                    </a:ext>
                  </a:extLst>
                </a:gridCol>
                <a:gridCol w="1812235">
                  <a:extLst>
                    <a:ext uri="{9D8B030D-6E8A-4147-A177-3AD203B41FA5}">
                      <a16:colId xmlns:a16="http://schemas.microsoft.com/office/drawing/2014/main" val="953689658"/>
                    </a:ext>
                  </a:extLst>
                </a:gridCol>
              </a:tblGrid>
              <a:tr h="848002">
                <a:tc>
                  <a:txBody>
                    <a:bodyPr/>
                    <a:lstStyle/>
                    <a:p>
                      <a:r>
                        <a:rPr lang="fr-FR" dirty="0"/>
                        <a:t>Recommandation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Responsable de l’exécution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Délai 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IOV</a:t>
                      </a:r>
                      <a:endParaRPr lang="fr-C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460406"/>
                  </a:ext>
                </a:extLst>
              </a:tr>
              <a:tr h="2034140">
                <a:tc>
                  <a:txBody>
                    <a:bodyPr/>
                    <a:lstStyle/>
                    <a:p>
                      <a:r>
                        <a:rPr lang="fr-FR" sz="2800" dirty="0"/>
                        <a:t>Accompagner le MSPHPS pour le renforcement des capacités des RHS en SIMR3, RSI et mise en place des stocks de contingence en provinces</a:t>
                      </a:r>
                      <a:endParaRPr lang="fr-C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Commission lutte contre la maladie/ OMS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décembre 2025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Nombre des provinces disposant des EIR et des stocks de contingence</a:t>
                      </a:r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Proportion des personnels formés en SIMR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457480"/>
                  </a:ext>
                </a:extLst>
              </a:tr>
              <a:tr h="2034140">
                <a:tc>
                  <a:txBody>
                    <a:bodyPr/>
                    <a:lstStyle/>
                    <a:p>
                      <a:r>
                        <a:rPr lang="fr-FR" sz="2800" dirty="0"/>
                        <a:t>Accompagner le MSPHPS pour la mise en place du réseau des laboratoires en RDC</a:t>
                      </a:r>
                      <a:endParaRPr lang="fr-C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Coordination GIBS</a:t>
                      </a:r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Commission Gouvernance et lutte contre la maladie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Juin 2025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Disponibilité de l’arrêté de mise en place du réseau des laboratoires en RDC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184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5633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798409-3934-7375-8AEC-8E66D7AA1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6718"/>
          </a:xfrm>
        </p:spPr>
        <p:txBody>
          <a:bodyPr>
            <a:normAutofit/>
          </a:bodyPr>
          <a:lstStyle/>
          <a:p>
            <a:r>
              <a:rPr lang="fr-FR" dirty="0"/>
              <a:t>Financement de la santé</a:t>
            </a:r>
            <a:endParaRPr lang="fr-CD" dirty="0"/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92534949-14E5-E7AD-83DF-C36678CEE3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5841912"/>
              </p:ext>
            </p:extLst>
          </p:nvPr>
        </p:nvGraphicFramePr>
        <p:xfrm>
          <a:off x="838200" y="1825624"/>
          <a:ext cx="10515600" cy="5107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6861">
                  <a:extLst>
                    <a:ext uri="{9D8B030D-6E8A-4147-A177-3AD203B41FA5}">
                      <a16:colId xmlns:a16="http://schemas.microsoft.com/office/drawing/2014/main" val="1411648212"/>
                    </a:ext>
                  </a:extLst>
                </a:gridCol>
                <a:gridCol w="2226365">
                  <a:extLst>
                    <a:ext uri="{9D8B030D-6E8A-4147-A177-3AD203B41FA5}">
                      <a16:colId xmlns:a16="http://schemas.microsoft.com/office/drawing/2014/main" val="627418430"/>
                    </a:ext>
                  </a:extLst>
                </a:gridCol>
                <a:gridCol w="1610139">
                  <a:extLst>
                    <a:ext uri="{9D8B030D-6E8A-4147-A177-3AD203B41FA5}">
                      <a16:colId xmlns:a16="http://schemas.microsoft.com/office/drawing/2014/main" val="4057301056"/>
                    </a:ext>
                  </a:extLst>
                </a:gridCol>
                <a:gridCol w="1812235">
                  <a:extLst>
                    <a:ext uri="{9D8B030D-6E8A-4147-A177-3AD203B41FA5}">
                      <a16:colId xmlns:a16="http://schemas.microsoft.com/office/drawing/2014/main" val="953689658"/>
                    </a:ext>
                  </a:extLst>
                </a:gridCol>
              </a:tblGrid>
              <a:tr h="848002">
                <a:tc>
                  <a:txBody>
                    <a:bodyPr/>
                    <a:lstStyle/>
                    <a:p>
                      <a:r>
                        <a:rPr lang="fr-FR" dirty="0"/>
                        <a:t>Recommandation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Responsable de l’exécution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Délai 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IOV</a:t>
                      </a:r>
                      <a:endParaRPr lang="fr-C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460406"/>
                  </a:ext>
                </a:extLst>
              </a:tr>
              <a:tr h="2034140">
                <a:tc>
                  <a:txBody>
                    <a:bodyPr/>
                    <a:lstStyle/>
                    <a:p>
                      <a:r>
                        <a:rPr lang="fr-FR" sz="2800" dirty="0"/>
                        <a:t>Appuyer le FSS à mobiliser des ressources financière par la mise en place progressive des régimes d’assurance maladie en RDC</a:t>
                      </a:r>
                      <a:endParaRPr lang="fr-C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Commission financement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décembre 2025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Montant mobilisé en dehors de la loi des finances 2025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457480"/>
                  </a:ext>
                </a:extLst>
              </a:tr>
              <a:tr h="2034140">
                <a:tc>
                  <a:txBody>
                    <a:bodyPr/>
                    <a:lstStyle/>
                    <a:p>
                      <a:r>
                        <a:rPr lang="fr-FR" sz="2800" dirty="0"/>
                        <a:t>Accompagner le FPS à mobiliser des financements innovants en faveur de la santé en RDC</a:t>
                      </a:r>
                      <a:endParaRPr lang="fr-CD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Commission financement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décembre 2025</a:t>
                      </a:r>
                      <a:endParaRPr lang="fr-C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Montant mobilisé en dehors de la loi des finances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184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9345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5103E0-CFDF-103D-6469-F37928D804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Éléments à suivre par le GIBS</a:t>
            </a:r>
            <a:endParaRPr lang="fr-CD" dirty="0">
              <a:highlight>
                <a:srgbClr val="FFFF00"/>
              </a:highlight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A13D04B-347F-9301-B762-00B0048837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33460"/>
            <a:ext cx="9144000" cy="924339"/>
          </a:xfrm>
        </p:spPr>
        <p:txBody>
          <a:bodyPr/>
          <a:lstStyle/>
          <a:p>
            <a:r>
              <a:rPr lang="fr-FR" dirty="0"/>
              <a:t>Brazzaville, 9 – 11 décembre 2024</a:t>
            </a:r>
            <a:endParaRPr lang="fr-CD" dirty="0"/>
          </a:p>
          <a:p>
            <a:endParaRPr lang="fr-CD" dirty="0"/>
          </a:p>
        </p:txBody>
      </p:sp>
    </p:spTree>
    <p:extLst>
      <p:ext uri="{BB962C8B-B14F-4D97-AF65-F5344CB8AC3E}">
        <p14:creationId xmlns:p14="http://schemas.microsoft.com/office/powerpoint/2010/main" val="1435231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2604E6-E9D4-E53C-1E29-8A6E2FC24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Suivi par le GBS</a:t>
            </a:r>
            <a:endParaRPr lang="fr-CD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FD41E3-1E3E-9C6C-FAB5-AB5310E70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Organiser, à l’aide d’une matrice appropriée, une réunion trimestrielle de suivi de la mise en œuvre des recommandations de la retraite (</a:t>
            </a:r>
            <a:r>
              <a:rPr lang="fr-FR" b="1" dirty="0">
                <a:solidFill>
                  <a:srgbClr val="00B0F0"/>
                </a:solidFill>
              </a:rPr>
              <a:t>Coordination GIBS</a:t>
            </a:r>
            <a:r>
              <a:rPr lang="fr-FR" dirty="0"/>
              <a:t>)</a:t>
            </a:r>
          </a:p>
          <a:p>
            <a:endParaRPr lang="fr-FR" dirty="0"/>
          </a:p>
          <a:p>
            <a:r>
              <a:rPr lang="fr-FR" dirty="0"/>
              <a:t>Accompagner le MSPHPS à la tenue de la table ronde de mobilisation des ressources et à la signature du Compact pour la mise en œuvre du PNDS-PS (</a:t>
            </a:r>
            <a:r>
              <a:rPr lang="fr-FR" b="1" dirty="0">
                <a:solidFill>
                  <a:srgbClr val="FF0000"/>
                </a:solidFill>
              </a:rPr>
              <a:t>commission gouvernance</a:t>
            </a:r>
            <a:r>
              <a:rPr lang="fr-FR" dirty="0"/>
              <a:t>)</a:t>
            </a:r>
          </a:p>
          <a:p>
            <a:endParaRPr lang="fr-FR" dirty="0"/>
          </a:p>
          <a:p>
            <a:r>
              <a:rPr lang="fr-CD" dirty="0"/>
              <a:t>Accompagner le gouvernement à organiser la revue annuelle sectorielle d’ici mai 2025, finalisation d’un rapport des performances du secteur à adopter à la revue (</a:t>
            </a:r>
            <a:r>
              <a:rPr lang="fr-CD" b="1" dirty="0">
                <a:solidFill>
                  <a:srgbClr val="00B0F0"/>
                </a:solidFill>
              </a:rPr>
              <a:t>commission gouvernance</a:t>
            </a:r>
            <a:r>
              <a:rPr lang="fr-CD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49810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0EB358-3C09-0415-C916-7D6BCB998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Suivi par le GIBS</a:t>
            </a:r>
            <a:endParaRPr lang="fr-CD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C358FC-D4B0-AFF9-4D51-7B52A38B3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Assurer un suivi bi mensuel de la mise en route du moratoire sur l’importation de certains médicaments essentiels (</a:t>
            </a:r>
            <a:r>
              <a:rPr lang="fr-FR" b="1" dirty="0">
                <a:solidFill>
                  <a:srgbClr val="00B0F0"/>
                </a:solidFill>
              </a:rPr>
              <a:t>commission médicaments)</a:t>
            </a:r>
          </a:p>
          <a:p>
            <a:endParaRPr lang="fr-FR" dirty="0"/>
          </a:p>
          <a:p>
            <a:r>
              <a:rPr lang="fr-FR" dirty="0"/>
              <a:t>Appuyer les ZS et les CDR au maintien de leur capital médicaments (</a:t>
            </a:r>
            <a:r>
              <a:rPr lang="fr-FR" b="1" dirty="0">
                <a:solidFill>
                  <a:srgbClr val="00B0F0"/>
                </a:solidFill>
              </a:rPr>
              <a:t>commission médicaments)</a:t>
            </a:r>
          </a:p>
          <a:p>
            <a:endParaRPr lang="fr-FR" b="1" dirty="0">
              <a:solidFill>
                <a:srgbClr val="00B0F0"/>
              </a:solidFill>
            </a:endParaRPr>
          </a:p>
          <a:p>
            <a:endParaRPr lang="fr-FR" b="1" dirty="0">
              <a:solidFill>
                <a:srgbClr val="FF0000"/>
              </a:solidFill>
            </a:endParaRPr>
          </a:p>
          <a:p>
            <a:r>
              <a:rPr lang="fr-FR" b="1" dirty="0"/>
              <a:t>Participer au comité ad hoc pour la finalisation des textes règlementaires ayant trait SNAME (mesures transitoires avant la mise en place effective de l’ANAMED </a:t>
            </a:r>
            <a:r>
              <a:rPr lang="fr-FR" dirty="0"/>
              <a:t>(</a:t>
            </a:r>
            <a:r>
              <a:rPr lang="fr-FR" b="1" dirty="0">
                <a:solidFill>
                  <a:srgbClr val="00B0F0"/>
                </a:solidFill>
              </a:rPr>
              <a:t>commission médicaments)</a:t>
            </a:r>
          </a:p>
          <a:p>
            <a:endParaRPr lang="fr-CD" dirty="0"/>
          </a:p>
          <a:p>
            <a:endParaRPr lang="fr-CD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1618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728</Words>
  <Application>Microsoft Office PowerPoint</Application>
  <PresentationFormat>Grand écran</PresentationFormat>
  <Paragraphs>92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Recommandations de la retraite du GIBS</vt:lpstr>
      <vt:lpstr>RHS</vt:lpstr>
      <vt:lpstr>Renouveau SSP et CSU</vt:lpstr>
      <vt:lpstr>Médicaments essentiels</vt:lpstr>
      <vt:lpstr>Résilience du SS et renforcement  des capacités RSI</vt:lpstr>
      <vt:lpstr>Financement de la santé</vt:lpstr>
      <vt:lpstr>Éléments à suivre par le GIBS</vt:lpstr>
      <vt:lpstr>Suivi par le GBS</vt:lpstr>
      <vt:lpstr>Suivi par le GIBS</vt:lpstr>
      <vt:lpstr>Suivi par le GIBS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Recommandations de la retraite du GIBS</dc:title>
  <dc:creator>Lenovo</dc:creator>
  <cp:lastModifiedBy>Marie Adele MATINGU SENGA</cp:lastModifiedBy>
  <cp:revision>23</cp:revision>
  <dcterms:created xsi:type="dcterms:W3CDTF">2024-12-11T04:27:20Z</dcterms:created>
  <dcterms:modified xsi:type="dcterms:W3CDTF">2024-12-11T07:51:58Z</dcterms:modified>
</cp:coreProperties>
</file>