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999" r:id="rId2"/>
    <p:sldId id="286" r:id="rId3"/>
    <p:sldId id="3167" r:id="rId4"/>
    <p:sldId id="289" r:id="rId5"/>
    <p:sldId id="256" r:id="rId6"/>
    <p:sldId id="299" r:id="rId7"/>
    <p:sldId id="264" r:id="rId8"/>
    <p:sldId id="258" r:id="rId9"/>
    <p:sldId id="291" r:id="rId10"/>
    <p:sldId id="278" r:id="rId11"/>
    <p:sldId id="3169" r:id="rId12"/>
    <p:sldId id="2147471572" r:id="rId13"/>
    <p:sldId id="2147471580" r:id="rId14"/>
    <p:sldId id="295" r:id="rId15"/>
    <p:sldId id="298" r:id="rId16"/>
    <p:sldId id="296" r:id="rId17"/>
    <p:sldId id="2147471581" r:id="rId18"/>
    <p:sldId id="2147471582" r:id="rId19"/>
    <p:sldId id="4112"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A3C314-3532-4A22-9387-3CAC241FAEC4}" name="GLELE KAKAI, Clement" initials="GKC" userId="S::glelec@who.int::c26a9cc9-2e2e-46a5-9338-2aa2733443e5" providerId="AD"/>
  <p188:author id="{0EBC6E25-569F-3C96-C6C7-354EBFEB5B63}" name="Marvin Ndumu" initials="MN" userId="S::marvin@getitsolved.org::dbb2fbb6-0de7-485d-9c20-818dac44c68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ADE"/>
    <a:srgbClr val="666699"/>
    <a:srgbClr val="8FB8C1"/>
    <a:srgbClr val="9B8391"/>
    <a:srgbClr val="B1C0C9"/>
    <a:srgbClr val="5C7FB7"/>
    <a:srgbClr val="6D94E2"/>
    <a:srgbClr val="727DFF"/>
    <a:srgbClr val="E1E8F6"/>
    <a:srgbClr val="798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8" autoAdjust="0"/>
    <p:restoredTop sz="91187" autoAdjust="0"/>
  </p:normalViewPr>
  <p:slideViewPr>
    <p:cSldViewPr snapToGrid="0">
      <p:cViewPr varScale="1">
        <p:scale>
          <a:sx n="97" d="100"/>
          <a:sy n="97" d="100"/>
        </p:scale>
        <p:origin x="298" y="77"/>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D244C5-4C10-4EF8-A787-96E1344EE9F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A4CD9A76-587A-4812-A076-AA0F1D429392}">
      <dgm:prSet/>
      <dgm:spPr/>
      <dgm:t>
        <a:bodyPr/>
        <a:lstStyle/>
        <a:p>
          <a:r>
            <a:rPr lang="en-US" b="0" i="0" dirty="0">
              <a:latin typeface="Times New Roman" panose="02020603050405020304" pitchFamily="18" charset="0"/>
              <a:cs typeface="Times New Roman" panose="02020603050405020304" pitchFamily="18" charset="0"/>
            </a:rPr>
            <a:t>Dans un monde </a:t>
          </a:r>
          <a:r>
            <a:rPr lang="en-US" b="0" i="0" dirty="0" err="1">
              <a:latin typeface="Times New Roman" panose="02020603050405020304" pitchFamily="18" charset="0"/>
              <a:cs typeface="Times New Roman" panose="02020603050405020304" pitchFamily="18" charset="0"/>
            </a:rPr>
            <a:t>interconnecté</a:t>
          </a:r>
          <a:r>
            <a:rPr lang="en-US" b="0" i="0" dirty="0">
              <a:latin typeface="Times New Roman" panose="02020603050405020304" pitchFamily="18" charset="0"/>
              <a:cs typeface="Times New Roman" panose="02020603050405020304" pitchFamily="18" charset="0"/>
            </a:rPr>
            <a:t>, la </a:t>
          </a:r>
          <a:r>
            <a:rPr lang="en-US" b="0" i="0" dirty="0" err="1">
              <a:latin typeface="Times New Roman" panose="02020603050405020304" pitchFamily="18" charset="0"/>
              <a:cs typeface="Times New Roman" panose="02020603050405020304" pitchFamily="18" charset="0"/>
            </a:rPr>
            <a:t>résilience</a:t>
          </a:r>
          <a:r>
            <a:rPr lang="en-US" b="0" i="0" dirty="0">
              <a:latin typeface="Times New Roman" panose="02020603050405020304" pitchFamily="18" charset="0"/>
              <a:cs typeface="Times New Roman" panose="02020603050405020304" pitchFamily="18" charset="0"/>
            </a:rPr>
            <a:t> des </a:t>
          </a:r>
          <a:r>
            <a:rPr lang="en-US" b="0" i="0" dirty="0" err="1">
              <a:latin typeface="Times New Roman" panose="02020603050405020304" pitchFamily="18" charset="0"/>
              <a:cs typeface="Times New Roman" panose="02020603050405020304" pitchFamily="18" charset="0"/>
            </a:rPr>
            <a:t>systèmes</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santé</a:t>
          </a:r>
          <a:r>
            <a:rPr lang="en-US" b="0" i="0" dirty="0">
              <a:latin typeface="Times New Roman" panose="02020603050405020304" pitchFamily="18" charset="0"/>
              <a:cs typeface="Times New Roman" panose="02020603050405020304" pitchFamily="18" charset="0"/>
            </a:rPr>
            <a:t> face aux </a:t>
          </a:r>
          <a:r>
            <a:rPr lang="en-US" b="0" i="0" dirty="0" err="1">
              <a:latin typeface="Times New Roman" panose="02020603050405020304" pitchFamily="18" charset="0"/>
              <a:cs typeface="Times New Roman" panose="02020603050405020304" pitchFamily="18" charset="0"/>
            </a:rPr>
            <a:t>épidémies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récurrentes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est</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devenue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une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priorité</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mondiale</a:t>
          </a:r>
          <a:r>
            <a:rPr lang="en-US" b="0" i="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48D57503-1C73-459B-B76D-827E5ED10FA3}" type="parTrans" cxnId="{3738C7D1-A1EF-4F7D-877F-264DE5AE663F}">
      <dgm:prSet/>
      <dgm:spPr/>
      <dgm:t>
        <a:bodyPr/>
        <a:lstStyle/>
        <a:p>
          <a:endParaRPr lang="en-US"/>
        </a:p>
      </dgm:t>
    </dgm:pt>
    <dgm:pt modelId="{F3C2602B-12A5-4F1A-AD8A-6792862A2135}" type="sibTrans" cxnId="{3738C7D1-A1EF-4F7D-877F-264DE5AE663F}">
      <dgm:prSet/>
      <dgm:spPr/>
      <dgm:t>
        <a:bodyPr/>
        <a:lstStyle/>
        <a:p>
          <a:endParaRPr lang="en-US"/>
        </a:p>
      </dgm:t>
    </dgm:pt>
    <dgm:pt modelId="{A53BAF7B-B006-42E2-BBD7-7ECCEF191941}">
      <dgm:prSet/>
      <dgm:spPr/>
      <dgm:t>
        <a:bodyPr/>
        <a:lstStyle/>
        <a:p>
          <a:r>
            <a:rPr lang="en-US" b="0" i="0" dirty="0" err="1">
              <a:latin typeface="Times New Roman" panose="02020603050405020304" pitchFamily="18" charset="0"/>
              <a:cs typeface="Times New Roman" panose="02020603050405020304" pitchFamily="18" charset="0"/>
            </a:rPr>
            <a:t>Cette</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présentation</a:t>
          </a:r>
          <a:r>
            <a:rPr lang="en-US" b="0" i="0" dirty="0">
              <a:latin typeface="Times New Roman" panose="02020603050405020304" pitchFamily="18" charset="0"/>
              <a:cs typeface="Times New Roman" panose="02020603050405020304" pitchFamily="18" charset="0"/>
            </a:rPr>
            <a:t> explore les orientations </a:t>
          </a:r>
          <a:r>
            <a:rPr lang="en-US" b="0" i="0" dirty="0" err="1">
              <a:latin typeface="Times New Roman" panose="02020603050405020304" pitchFamily="18" charset="0"/>
              <a:cs typeface="Times New Roman" panose="02020603050405020304" pitchFamily="18" charset="0"/>
            </a:rPr>
            <a:t>internationales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actuelles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visant</a:t>
          </a:r>
          <a:r>
            <a:rPr lang="en-US" b="0" i="0" dirty="0">
              <a:latin typeface="Times New Roman" panose="02020603050405020304" pitchFamily="18" charset="0"/>
              <a:cs typeface="Times New Roman" panose="02020603050405020304" pitchFamily="18" charset="0"/>
            </a:rPr>
            <a:t> à </a:t>
          </a:r>
          <a:r>
            <a:rPr lang="en-US" b="0" i="0" dirty="0" err="1">
              <a:latin typeface="Times New Roman" panose="02020603050405020304" pitchFamily="18" charset="0"/>
              <a:cs typeface="Times New Roman" panose="02020603050405020304" pitchFamily="18" charset="0"/>
            </a:rPr>
            <a:t>améliorer</a:t>
          </a:r>
          <a:r>
            <a:rPr lang="en-US" b="0" i="0" dirty="0">
              <a:latin typeface="Times New Roman" panose="02020603050405020304" pitchFamily="18" charset="0"/>
              <a:cs typeface="Times New Roman" panose="02020603050405020304" pitchFamily="18" charset="0"/>
            </a:rPr>
            <a:t> la </a:t>
          </a:r>
          <a:r>
            <a:rPr lang="en-US" b="0" i="0" dirty="0" err="1">
              <a:latin typeface="Times New Roman" panose="02020603050405020304" pitchFamily="18" charset="0"/>
              <a:cs typeface="Times New Roman" panose="02020603050405020304" pitchFamily="18" charset="0"/>
            </a:rPr>
            <a:t>capacité</a:t>
          </a:r>
          <a:r>
            <a:rPr lang="en-US" b="0" i="0" dirty="0">
              <a:latin typeface="Times New Roman" panose="02020603050405020304" pitchFamily="18" charset="0"/>
              <a:cs typeface="Times New Roman" panose="02020603050405020304" pitchFamily="18" charset="0"/>
            </a:rPr>
            <a:t> des pays à faire face aux crises </a:t>
          </a:r>
          <a:r>
            <a:rPr lang="en-US" b="0" i="0" dirty="0" err="1">
              <a:latin typeface="Times New Roman" panose="02020603050405020304" pitchFamily="18" charset="0"/>
              <a:cs typeface="Times New Roman" panose="02020603050405020304" pitchFamily="18" charset="0"/>
            </a:rPr>
            <a:t>sanitaires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en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mettant</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l'accent</a:t>
          </a:r>
          <a:r>
            <a:rPr lang="en-US" b="0" i="0" dirty="0">
              <a:latin typeface="Times New Roman" panose="02020603050405020304" pitchFamily="18" charset="0"/>
              <a:cs typeface="Times New Roman" panose="02020603050405020304" pitchFamily="18" charset="0"/>
            </a:rPr>
            <a:t> sur </a:t>
          </a:r>
          <a:r>
            <a:rPr lang="en-US" b="0" i="0" dirty="0" err="1">
              <a:latin typeface="Times New Roman" panose="02020603050405020304" pitchFamily="18" charset="0"/>
              <a:cs typeface="Times New Roman" panose="02020603050405020304" pitchFamily="18" charset="0"/>
            </a:rPr>
            <a:t>l'approche</a:t>
          </a:r>
          <a:r>
            <a:rPr lang="en-US" b="0" i="0" dirty="0">
              <a:latin typeface="Times New Roman" panose="02020603050405020304" pitchFamily="18" charset="0"/>
              <a:cs typeface="Times New Roman" panose="02020603050405020304" pitchFamily="18" charset="0"/>
            </a:rPr>
            <a:t> One Health et </a:t>
          </a:r>
          <a:r>
            <a:rPr lang="en-US" b="0" i="0" dirty="0" err="1">
              <a:latin typeface="Times New Roman" panose="02020603050405020304" pitchFamily="18" charset="0"/>
              <a:cs typeface="Times New Roman" panose="02020603050405020304" pitchFamily="18" charset="0"/>
            </a:rPr>
            <a:t>l'action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multisectorielle</a:t>
          </a:r>
          <a:r>
            <a:rPr lang="en-US" b="0" i="0"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dgm:t>
    </dgm:pt>
    <dgm:pt modelId="{BF2DBAFC-E543-4AE0-B8DA-3E473DDB90BE}" type="parTrans" cxnId="{4475D576-AF52-4575-9101-A670ECA6CB65}">
      <dgm:prSet/>
      <dgm:spPr/>
      <dgm:t>
        <a:bodyPr/>
        <a:lstStyle/>
        <a:p>
          <a:endParaRPr lang="en-US"/>
        </a:p>
      </dgm:t>
    </dgm:pt>
    <dgm:pt modelId="{FBFC95BC-8B28-445A-96E9-4E6821682D4B}" type="sibTrans" cxnId="{4475D576-AF52-4575-9101-A670ECA6CB65}">
      <dgm:prSet/>
      <dgm:spPr/>
      <dgm:t>
        <a:bodyPr/>
        <a:lstStyle/>
        <a:p>
          <a:endParaRPr lang="en-US"/>
        </a:p>
      </dgm:t>
    </dgm:pt>
    <dgm:pt modelId="{F385E193-3873-4B39-82DF-101780D5AE1F}">
      <dgm:prSet/>
      <dgm:spPr/>
      <dgm:t>
        <a:bodyPr/>
        <a:lstStyle/>
        <a:p>
          <a:r>
            <a:rPr lang="en-US" b="0" i="0" dirty="0">
              <a:latin typeface="Times New Roman" panose="02020603050405020304" pitchFamily="18" charset="0"/>
              <a:cs typeface="Times New Roman" panose="02020603050405020304" pitchFamily="18" charset="0"/>
            </a:rPr>
            <a:t>Nous </a:t>
          </a:r>
          <a:r>
            <a:rPr lang="en-US" b="0" i="0" dirty="0" err="1">
              <a:latin typeface="Times New Roman" panose="02020603050405020304" pitchFamily="18" charset="0"/>
              <a:cs typeface="Times New Roman" panose="02020603050405020304" pitchFamily="18" charset="0"/>
            </a:rPr>
            <a:t>examinerons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également</a:t>
          </a:r>
          <a:r>
            <a:rPr lang="en-US" b="0" i="0" dirty="0">
              <a:latin typeface="Times New Roman" panose="02020603050405020304" pitchFamily="18" charset="0"/>
              <a:cs typeface="Times New Roman" panose="02020603050405020304" pitchFamily="18" charset="0"/>
            </a:rPr>
            <a:t> le </a:t>
          </a:r>
          <a:r>
            <a:rPr lang="en-US" b="0" i="0" dirty="0" err="1">
              <a:latin typeface="Times New Roman" panose="02020603050405020304" pitchFamily="18" charset="0"/>
              <a:cs typeface="Times New Roman" panose="02020603050405020304" pitchFamily="18" charset="0"/>
            </a:rPr>
            <a:t>rôle</a:t>
          </a:r>
          <a:r>
            <a:rPr lang="en-US" b="0" i="0" dirty="0">
              <a:latin typeface="Times New Roman" panose="02020603050405020304" pitchFamily="18" charset="0"/>
              <a:cs typeface="Times New Roman" panose="02020603050405020304" pitchFamily="18" charset="0"/>
            </a:rPr>
            <a:t> crucial que les </a:t>
          </a:r>
          <a:r>
            <a:rPr lang="en-US" b="0" i="0" dirty="0" err="1">
              <a:latin typeface="Times New Roman" panose="02020603050405020304" pitchFamily="18" charset="0"/>
              <a:cs typeface="Times New Roman" panose="02020603050405020304" pitchFamily="18" charset="0"/>
            </a:rPr>
            <a:t>Partenaires</a:t>
          </a:r>
          <a:r>
            <a:rPr lang="en-US" b="0" i="0" dirty="0">
              <a:latin typeface="Times New Roman" panose="02020603050405020304" pitchFamily="18" charset="0"/>
              <a:cs typeface="Times New Roman" panose="02020603050405020304" pitchFamily="18" charset="0"/>
            </a:rPr>
            <a:t> Techniques et Financiers (PTF) </a:t>
          </a:r>
          <a:r>
            <a:rPr lang="en-US" b="0" i="0" dirty="0" err="1">
              <a:latin typeface="Times New Roman" panose="02020603050405020304" pitchFamily="18" charset="0"/>
              <a:cs typeface="Times New Roman" panose="02020603050405020304" pitchFamily="18" charset="0"/>
            </a:rPr>
            <a:t>devraient</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jouer</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d'ici</a:t>
          </a:r>
          <a:r>
            <a:rPr lang="en-US" b="0" i="0" dirty="0">
              <a:latin typeface="Times New Roman" panose="02020603050405020304" pitchFamily="18" charset="0"/>
              <a:cs typeface="Times New Roman" panose="02020603050405020304" pitchFamily="18" charset="0"/>
            </a:rPr>
            <a:t> 2025 pour </a:t>
          </a:r>
          <a:r>
            <a:rPr lang="en-US" b="0" i="0" dirty="0" err="1">
              <a:latin typeface="Times New Roman" panose="02020603050405020304" pitchFamily="18" charset="0"/>
              <a:cs typeface="Times New Roman" panose="02020603050405020304" pitchFamily="18" charset="0"/>
            </a:rPr>
            <a:t>renforcer</a:t>
          </a:r>
          <a:r>
            <a:rPr lang="en-US" b="0" i="0" dirty="0">
              <a:latin typeface="Times New Roman" panose="02020603050405020304" pitchFamily="18" charset="0"/>
              <a:cs typeface="Times New Roman" panose="02020603050405020304" pitchFamily="18" charset="0"/>
            </a:rPr>
            <a:t> la mise </a:t>
          </a:r>
          <a:r>
            <a:rPr lang="en-US" b="0" i="0" dirty="0" err="1">
              <a:latin typeface="Times New Roman" panose="02020603050405020304" pitchFamily="18" charset="0"/>
              <a:cs typeface="Times New Roman" panose="02020603050405020304" pitchFamily="18" charset="0"/>
            </a:rPr>
            <a:t>en</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œuvre</a:t>
          </a:r>
          <a:r>
            <a:rPr lang="en-US" b="0" i="0" dirty="0">
              <a:latin typeface="Times New Roman" panose="02020603050405020304" pitchFamily="18" charset="0"/>
              <a:cs typeface="Times New Roman" panose="02020603050405020304" pitchFamily="18" charset="0"/>
            </a:rPr>
            <a:t> du </a:t>
          </a:r>
          <a:r>
            <a:rPr lang="en-US" b="0" i="0" dirty="0" err="1">
              <a:latin typeface="Times New Roman" panose="02020603050405020304" pitchFamily="18" charset="0"/>
              <a:cs typeface="Times New Roman" panose="02020603050405020304" pitchFamily="18" charset="0"/>
            </a:rPr>
            <a:t>Règlement</a:t>
          </a:r>
          <a:r>
            <a:rPr lang="en-US" b="0" i="0" dirty="0">
              <a:latin typeface="Times New Roman" panose="02020603050405020304" pitchFamily="18" charset="0"/>
              <a:cs typeface="Times New Roman" panose="02020603050405020304" pitchFamily="18" charset="0"/>
            </a:rPr>
            <a:t> Sanitaire International (RSI). </a:t>
          </a:r>
          <a:endParaRPr lang="en-US" dirty="0">
            <a:latin typeface="Times New Roman" panose="02020603050405020304" pitchFamily="18" charset="0"/>
            <a:cs typeface="Times New Roman" panose="02020603050405020304" pitchFamily="18" charset="0"/>
          </a:endParaRPr>
        </a:p>
      </dgm:t>
    </dgm:pt>
    <dgm:pt modelId="{1E5D7B8A-0F82-4F2D-9329-DED6F33D3521}" type="parTrans" cxnId="{3A1E2F7F-14D4-48A7-A3D0-0653E7CD9A35}">
      <dgm:prSet/>
      <dgm:spPr/>
      <dgm:t>
        <a:bodyPr/>
        <a:lstStyle/>
        <a:p>
          <a:endParaRPr lang="en-US"/>
        </a:p>
      </dgm:t>
    </dgm:pt>
    <dgm:pt modelId="{E0950070-D7D3-4176-BC04-52FED5BE0F48}" type="sibTrans" cxnId="{3A1E2F7F-14D4-48A7-A3D0-0653E7CD9A35}">
      <dgm:prSet/>
      <dgm:spPr/>
      <dgm:t>
        <a:bodyPr/>
        <a:lstStyle/>
        <a:p>
          <a:endParaRPr lang="en-US"/>
        </a:p>
      </dgm:t>
    </dgm:pt>
    <dgm:pt modelId="{3E132F12-1A3F-4837-BB23-BE300C36E451}">
      <dgm:prSet/>
      <dgm:spPr/>
      <dgm:t>
        <a:bodyPr/>
        <a:lstStyle/>
        <a:p>
          <a:r>
            <a:rPr lang="en-US" b="0" i="0" dirty="0">
              <a:latin typeface="Times New Roman" panose="02020603050405020304" pitchFamily="18" charset="0"/>
              <a:cs typeface="Times New Roman" panose="02020603050405020304" pitchFamily="18" charset="0"/>
            </a:rPr>
            <a:t>Ensemble, nous </a:t>
          </a:r>
          <a:r>
            <a:rPr lang="en-US" b="0" i="0" dirty="0" err="1">
              <a:latin typeface="Times New Roman" panose="02020603050405020304" pitchFamily="18" charset="0"/>
              <a:cs typeface="Times New Roman" panose="02020603050405020304" pitchFamily="18" charset="0"/>
            </a:rPr>
            <a:t>explorerons</a:t>
          </a:r>
          <a:r>
            <a:rPr lang="en-US" b="0" i="0" dirty="0">
              <a:latin typeface="Times New Roman" panose="02020603050405020304" pitchFamily="18" charset="0"/>
              <a:cs typeface="Times New Roman" panose="02020603050405020304" pitchFamily="18" charset="0"/>
            </a:rPr>
            <a:t> les </a:t>
          </a:r>
          <a:r>
            <a:rPr lang="en-US" b="0" i="0" dirty="0" err="1">
              <a:latin typeface="Times New Roman" panose="02020603050405020304" pitchFamily="18" charset="0"/>
              <a:cs typeface="Times New Roman" panose="02020603050405020304" pitchFamily="18" charset="0"/>
            </a:rPr>
            <a:t>stratégies</a:t>
          </a:r>
          <a:r>
            <a:rPr lang="en-US" b="0" i="0" dirty="0">
              <a:latin typeface="Times New Roman" panose="02020603050405020304" pitchFamily="18" charset="0"/>
              <a:cs typeface="Times New Roman" panose="02020603050405020304" pitchFamily="18" charset="0"/>
            </a:rPr>
            <a:t> </a:t>
          </a:r>
          <a:r>
            <a:rPr lang="en-US" b="0" i="0" dirty="0" err="1">
              <a:latin typeface="Times New Roman" panose="02020603050405020304" pitchFamily="18" charset="0"/>
              <a:cs typeface="Times New Roman" panose="02020603050405020304" pitchFamily="18" charset="0"/>
            </a:rPr>
            <a:t>innovantes</a:t>
          </a:r>
          <a:r>
            <a:rPr lang="en-US" b="0" i="0" dirty="0">
              <a:latin typeface="Times New Roman" panose="02020603050405020304" pitchFamily="18" charset="0"/>
              <a:cs typeface="Times New Roman" panose="02020603050405020304" pitchFamily="18" charset="0"/>
            </a:rPr>
            <a:t> et les collaborations </a:t>
          </a:r>
          <a:r>
            <a:rPr lang="en-US" b="0" i="0" dirty="0" err="1">
              <a:latin typeface="Times New Roman" panose="02020603050405020304" pitchFamily="18" charset="0"/>
              <a:cs typeface="Times New Roman" panose="02020603050405020304" pitchFamily="18" charset="0"/>
            </a:rPr>
            <a:t>nécessaires</a:t>
          </a:r>
          <a:r>
            <a:rPr lang="en-US" b="0" i="0" dirty="0">
              <a:latin typeface="Times New Roman" panose="02020603050405020304" pitchFamily="18" charset="0"/>
              <a:cs typeface="Times New Roman" panose="02020603050405020304" pitchFamily="18" charset="0"/>
            </a:rPr>
            <a:t> pour </a:t>
          </a:r>
          <a:r>
            <a:rPr lang="en-US" b="0" i="0" dirty="0" err="1">
              <a:latin typeface="Times New Roman" panose="02020603050405020304" pitchFamily="18" charset="0"/>
              <a:cs typeface="Times New Roman" panose="02020603050405020304" pitchFamily="18" charset="0"/>
            </a:rPr>
            <a:t>bâtir</a:t>
          </a:r>
          <a:r>
            <a:rPr lang="en-US" b="0" i="0" dirty="0">
              <a:latin typeface="Times New Roman" panose="02020603050405020304" pitchFamily="18" charset="0"/>
              <a:cs typeface="Times New Roman" panose="02020603050405020304" pitchFamily="18" charset="0"/>
            </a:rPr>
            <a:t> des </a:t>
          </a:r>
          <a:r>
            <a:rPr lang="en-US" b="0" i="0" dirty="0" err="1">
              <a:latin typeface="Times New Roman" panose="02020603050405020304" pitchFamily="18" charset="0"/>
              <a:cs typeface="Times New Roman" panose="02020603050405020304" pitchFamily="18" charset="0"/>
            </a:rPr>
            <a:t>systèmes</a:t>
          </a:r>
          <a:r>
            <a:rPr lang="en-US" b="0" i="0" dirty="0">
              <a:latin typeface="Times New Roman" panose="02020603050405020304" pitchFamily="18" charset="0"/>
              <a:cs typeface="Times New Roman" panose="02020603050405020304" pitchFamily="18" charset="0"/>
            </a:rPr>
            <a:t> de </a:t>
          </a:r>
          <a:r>
            <a:rPr lang="en-US" b="0" i="0" dirty="0" err="1">
              <a:latin typeface="Times New Roman" panose="02020603050405020304" pitchFamily="18" charset="0"/>
              <a:cs typeface="Times New Roman" panose="02020603050405020304" pitchFamily="18" charset="0"/>
            </a:rPr>
            <a:t>santé</a:t>
          </a:r>
          <a:r>
            <a:rPr lang="en-US" b="0" i="0" dirty="0">
              <a:latin typeface="Times New Roman" panose="02020603050405020304" pitchFamily="18" charset="0"/>
              <a:cs typeface="Times New Roman" panose="02020603050405020304" pitchFamily="18" charset="0"/>
            </a:rPr>
            <a:t> plus </a:t>
          </a:r>
          <a:r>
            <a:rPr lang="en-US" b="0" i="0" dirty="0" err="1">
              <a:latin typeface="Times New Roman" panose="02020603050405020304" pitchFamily="18" charset="0"/>
              <a:cs typeface="Times New Roman" panose="02020603050405020304" pitchFamily="18" charset="0"/>
            </a:rPr>
            <a:t>robustes</a:t>
          </a:r>
          <a:r>
            <a:rPr lang="en-US" b="0" i="0" dirty="0">
              <a:latin typeface="Times New Roman" panose="02020603050405020304" pitchFamily="18" charset="0"/>
              <a:cs typeface="Times New Roman" panose="02020603050405020304" pitchFamily="18" charset="0"/>
            </a:rPr>
            <a:t> et </a:t>
          </a:r>
          <a:r>
            <a:rPr lang="en-US" b="0" i="0" dirty="0" err="1">
              <a:latin typeface="Times New Roman" panose="02020603050405020304" pitchFamily="18" charset="0"/>
              <a:cs typeface="Times New Roman" panose="02020603050405020304" pitchFamily="18" charset="0"/>
            </a:rPr>
            <a:t>réactifs</a:t>
          </a:r>
          <a:r>
            <a:rPr lang="en-US" b="0" i="0"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dgm:t>
    </dgm:pt>
    <dgm:pt modelId="{E436E2BC-2850-4BFC-8983-0C719997B2C2}" type="parTrans" cxnId="{8068DF2D-07CA-4C20-AF44-36414DAC2A1F}">
      <dgm:prSet/>
      <dgm:spPr/>
      <dgm:t>
        <a:bodyPr/>
        <a:lstStyle/>
        <a:p>
          <a:endParaRPr lang="en-US"/>
        </a:p>
      </dgm:t>
    </dgm:pt>
    <dgm:pt modelId="{4842099D-B6ED-4ABF-A99F-7E5BB7AF6592}" type="sibTrans" cxnId="{8068DF2D-07CA-4C20-AF44-36414DAC2A1F}">
      <dgm:prSet/>
      <dgm:spPr/>
      <dgm:t>
        <a:bodyPr/>
        <a:lstStyle/>
        <a:p>
          <a:endParaRPr lang="en-US"/>
        </a:p>
      </dgm:t>
    </dgm:pt>
    <dgm:pt modelId="{999BD18A-953F-4A9F-9BED-E69EA75339D3}" type="pres">
      <dgm:prSet presAssocID="{6FD244C5-4C10-4EF8-A787-96E1344EE9F5}" presName="vert0" presStyleCnt="0">
        <dgm:presLayoutVars>
          <dgm:dir/>
          <dgm:animOne val="branch"/>
          <dgm:animLvl val="lvl"/>
        </dgm:presLayoutVars>
      </dgm:prSet>
      <dgm:spPr/>
    </dgm:pt>
    <dgm:pt modelId="{8C0D6736-7232-4CB9-9DD2-23B02EB51FAE}" type="pres">
      <dgm:prSet presAssocID="{A4CD9A76-587A-4812-A076-AA0F1D429392}" presName="thickLine" presStyleLbl="alignNode1" presStyleIdx="0" presStyleCnt="4"/>
      <dgm:spPr/>
    </dgm:pt>
    <dgm:pt modelId="{AF49E0E5-9DEB-4C3D-AC6E-57CDDAEA6A8D}" type="pres">
      <dgm:prSet presAssocID="{A4CD9A76-587A-4812-A076-AA0F1D429392}" presName="horz1" presStyleCnt="0"/>
      <dgm:spPr/>
    </dgm:pt>
    <dgm:pt modelId="{1014FEE9-5028-4C42-A74F-D2CF0C14A572}" type="pres">
      <dgm:prSet presAssocID="{A4CD9A76-587A-4812-A076-AA0F1D429392}" presName="tx1" presStyleLbl="revTx" presStyleIdx="0" presStyleCnt="4"/>
      <dgm:spPr/>
    </dgm:pt>
    <dgm:pt modelId="{BBEE56CA-65D6-407F-844A-0D8028D05660}" type="pres">
      <dgm:prSet presAssocID="{A4CD9A76-587A-4812-A076-AA0F1D429392}" presName="vert1" presStyleCnt="0"/>
      <dgm:spPr/>
    </dgm:pt>
    <dgm:pt modelId="{568EA735-2BEE-4FAA-92F7-A07224E363A9}" type="pres">
      <dgm:prSet presAssocID="{A53BAF7B-B006-42E2-BBD7-7ECCEF191941}" presName="thickLine" presStyleLbl="alignNode1" presStyleIdx="1" presStyleCnt="4"/>
      <dgm:spPr/>
    </dgm:pt>
    <dgm:pt modelId="{46D9687F-4BB7-49FB-8F4D-2EB312262D61}" type="pres">
      <dgm:prSet presAssocID="{A53BAF7B-B006-42E2-BBD7-7ECCEF191941}" presName="horz1" presStyleCnt="0"/>
      <dgm:spPr/>
    </dgm:pt>
    <dgm:pt modelId="{FD1F5EE4-84DA-47DF-A8FD-7F00BC931AAF}" type="pres">
      <dgm:prSet presAssocID="{A53BAF7B-B006-42E2-BBD7-7ECCEF191941}" presName="tx1" presStyleLbl="revTx" presStyleIdx="1" presStyleCnt="4"/>
      <dgm:spPr/>
    </dgm:pt>
    <dgm:pt modelId="{C4E98397-5C51-48D6-A213-86351B51575F}" type="pres">
      <dgm:prSet presAssocID="{A53BAF7B-B006-42E2-BBD7-7ECCEF191941}" presName="vert1" presStyleCnt="0"/>
      <dgm:spPr/>
    </dgm:pt>
    <dgm:pt modelId="{9E2DF7BA-1924-4E16-AB83-5E086038B39F}" type="pres">
      <dgm:prSet presAssocID="{F385E193-3873-4B39-82DF-101780D5AE1F}" presName="thickLine" presStyleLbl="alignNode1" presStyleIdx="2" presStyleCnt="4"/>
      <dgm:spPr/>
    </dgm:pt>
    <dgm:pt modelId="{F94592AC-7500-4954-BE62-75D9B7D5D4A3}" type="pres">
      <dgm:prSet presAssocID="{F385E193-3873-4B39-82DF-101780D5AE1F}" presName="horz1" presStyleCnt="0"/>
      <dgm:spPr/>
    </dgm:pt>
    <dgm:pt modelId="{A6E39C2E-83CD-4BF3-9FFE-326786DE2BD2}" type="pres">
      <dgm:prSet presAssocID="{F385E193-3873-4B39-82DF-101780D5AE1F}" presName="tx1" presStyleLbl="revTx" presStyleIdx="2" presStyleCnt="4"/>
      <dgm:spPr/>
    </dgm:pt>
    <dgm:pt modelId="{BED46BDD-9E38-4AEB-B777-8B0189BEC218}" type="pres">
      <dgm:prSet presAssocID="{F385E193-3873-4B39-82DF-101780D5AE1F}" presName="vert1" presStyleCnt="0"/>
      <dgm:spPr/>
    </dgm:pt>
    <dgm:pt modelId="{2C06AFE5-D4BA-46CA-AFC1-EA8210F24C67}" type="pres">
      <dgm:prSet presAssocID="{3E132F12-1A3F-4837-BB23-BE300C36E451}" presName="thickLine" presStyleLbl="alignNode1" presStyleIdx="3" presStyleCnt="4"/>
      <dgm:spPr/>
    </dgm:pt>
    <dgm:pt modelId="{E5164CC2-ABCB-4718-A26F-1B25F12C859E}" type="pres">
      <dgm:prSet presAssocID="{3E132F12-1A3F-4837-BB23-BE300C36E451}" presName="horz1" presStyleCnt="0"/>
      <dgm:spPr/>
    </dgm:pt>
    <dgm:pt modelId="{FD793E13-240F-4CC3-9E92-6981FBC3EFA2}" type="pres">
      <dgm:prSet presAssocID="{3E132F12-1A3F-4837-BB23-BE300C36E451}" presName="tx1" presStyleLbl="revTx" presStyleIdx="3" presStyleCnt="4"/>
      <dgm:spPr/>
    </dgm:pt>
    <dgm:pt modelId="{B55EBDAA-8CE4-4494-B183-E095D9C4D890}" type="pres">
      <dgm:prSet presAssocID="{3E132F12-1A3F-4837-BB23-BE300C36E451}" presName="vert1" presStyleCnt="0"/>
      <dgm:spPr/>
    </dgm:pt>
  </dgm:ptLst>
  <dgm:cxnLst>
    <dgm:cxn modelId="{0F3A2608-7173-4ACA-91F5-CAC61785DE8F}" type="presOf" srcId="{3E132F12-1A3F-4837-BB23-BE300C36E451}" destId="{FD793E13-240F-4CC3-9E92-6981FBC3EFA2}" srcOrd="0" destOrd="0" presId="urn:microsoft.com/office/officeart/2008/layout/LinedList"/>
    <dgm:cxn modelId="{5FA6BB1F-EDD9-4C52-817A-8DAC15BB2526}" type="presOf" srcId="{A53BAF7B-B006-42E2-BBD7-7ECCEF191941}" destId="{FD1F5EE4-84DA-47DF-A8FD-7F00BC931AAF}" srcOrd="0" destOrd="0" presId="urn:microsoft.com/office/officeart/2008/layout/LinedList"/>
    <dgm:cxn modelId="{8068DF2D-07CA-4C20-AF44-36414DAC2A1F}" srcId="{6FD244C5-4C10-4EF8-A787-96E1344EE9F5}" destId="{3E132F12-1A3F-4837-BB23-BE300C36E451}" srcOrd="3" destOrd="0" parTransId="{E436E2BC-2850-4BFC-8983-0C719997B2C2}" sibTransId="{4842099D-B6ED-4ABF-A99F-7E5BB7AF6592}"/>
    <dgm:cxn modelId="{07AA415B-28F5-4DE3-86DB-780B6C26C452}" type="presOf" srcId="{F385E193-3873-4B39-82DF-101780D5AE1F}" destId="{A6E39C2E-83CD-4BF3-9FFE-326786DE2BD2}" srcOrd="0" destOrd="0" presId="urn:microsoft.com/office/officeart/2008/layout/LinedList"/>
    <dgm:cxn modelId="{BBC8E05F-2FED-4E77-88AD-A841DA4EDC9D}" type="presOf" srcId="{A4CD9A76-587A-4812-A076-AA0F1D429392}" destId="{1014FEE9-5028-4C42-A74F-D2CF0C14A572}" srcOrd="0" destOrd="0" presId="urn:microsoft.com/office/officeart/2008/layout/LinedList"/>
    <dgm:cxn modelId="{4475D576-AF52-4575-9101-A670ECA6CB65}" srcId="{6FD244C5-4C10-4EF8-A787-96E1344EE9F5}" destId="{A53BAF7B-B006-42E2-BBD7-7ECCEF191941}" srcOrd="1" destOrd="0" parTransId="{BF2DBAFC-E543-4AE0-B8DA-3E473DDB90BE}" sibTransId="{FBFC95BC-8B28-445A-96E9-4E6821682D4B}"/>
    <dgm:cxn modelId="{3A1E2F7F-14D4-48A7-A3D0-0653E7CD9A35}" srcId="{6FD244C5-4C10-4EF8-A787-96E1344EE9F5}" destId="{F385E193-3873-4B39-82DF-101780D5AE1F}" srcOrd="2" destOrd="0" parTransId="{1E5D7B8A-0F82-4F2D-9329-DED6F33D3521}" sibTransId="{E0950070-D7D3-4176-BC04-52FED5BE0F48}"/>
    <dgm:cxn modelId="{3738C7D1-A1EF-4F7D-877F-264DE5AE663F}" srcId="{6FD244C5-4C10-4EF8-A787-96E1344EE9F5}" destId="{A4CD9A76-587A-4812-A076-AA0F1D429392}" srcOrd="0" destOrd="0" parTransId="{48D57503-1C73-459B-B76D-827E5ED10FA3}" sibTransId="{F3C2602B-12A5-4F1A-AD8A-6792862A2135}"/>
    <dgm:cxn modelId="{1183B4FC-58EE-485E-A93D-1707AF74531D}" type="presOf" srcId="{6FD244C5-4C10-4EF8-A787-96E1344EE9F5}" destId="{999BD18A-953F-4A9F-9BED-E69EA75339D3}" srcOrd="0" destOrd="0" presId="urn:microsoft.com/office/officeart/2008/layout/LinedList"/>
    <dgm:cxn modelId="{2155C693-A86D-423A-9C6C-22DDFDE012EC}" type="presParOf" srcId="{999BD18A-953F-4A9F-9BED-E69EA75339D3}" destId="{8C0D6736-7232-4CB9-9DD2-23B02EB51FAE}" srcOrd="0" destOrd="0" presId="urn:microsoft.com/office/officeart/2008/layout/LinedList"/>
    <dgm:cxn modelId="{CD17C850-B7D9-4993-9A17-C8DD4CE74A4B}" type="presParOf" srcId="{999BD18A-953F-4A9F-9BED-E69EA75339D3}" destId="{AF49E0E5-9DEB-4C3D-AC6E-57CDDAEA6A8D}" srcOrd="1" destOrd="0" presId="urn:microsoft.com/office/officeart/2008/layout/LinedList"/>
    <dgm:cxn modelId="{DBE4AD4B-A8F4-4A18-A820-753369682FE1}" type="presParOf" srcId="{AF49E0E5-9DEB-4C3D-AC6E-57CDDAEA6A8D}" destId="{1014FEE9-5028-4C42-A74F-D2CF0C14A572}" srcOrd="0" destOrd="0" presId="urn:microsoft.com/office/officeart/2008/layout/LinedList"/>
    <dgm:cxn modelId="{903B4480-C6A2-4216-AE9B-029D6F7A4F9E}" type="presParOf" srcId="{AF49E0E5-9DEB-4C3D-AC6E-57CDDAEA6A8D}" destId="{BBEE56CA-65D6-407F-844A-0D8028D05660}" srcOrd="1" destOrd="0" presId="urn:microsoft.com/office/officeart/2008/layout/LinedList"/>
    <dgm:cxn modelId="{9BAF58A9-3DAC-42C2-8F3E-E3F0D08AB70F}" type="presParOf" srcId="{999BD18A-953F-4A9F-9BED-E69EA75339D3}" destId="{568EA735-2BEE-4FAA-92F7-A07224E363A9}" srcOrd="2" destOrd="0" presId="urn:microsoft.com/office/officeart/2008/layout/LinedList"/>
    <dgm:cxn modelId="{F6BDCF51-2F69-44CB-A3A5-3418C3725E14}" type="presParOf" srcId="{999BD18A-953F-4A9F-9BED-E69EA75339D3}" destId="{46D9687F-4BB7-49FB-8F4D-2EB312262D61}" srcOrd="3" destOrd="0" presId="urn:microsoft.com/office/officeart/2008/layout/LinedList"/>
    <dgm:cxn modelId="{AD49AB70-A56B-4712-9480-4BB1CAFA45AA}" type="presParOf" srcId="{46D9687F-4BB7-49FB-8F4D-2EB312262D61}" destId="{FD1F5EE4-84DA-47DF-A8FD-7F00BC931AAF}" srcOrd="0" destOrd="0" presId="urn:microsoft.com/office/officeart/2008/layout/LinedList"/>
    <dgm:cxn modelId="{328FAA8A-2F0E-40D7-9281-B8E9CF8BB197}" type="presParOf" srcId="{46D9687F-4BB7-49FB-8F4D-2EB312262D61}" destId="{C4E98397-5C51-48D6-A213-86351B51575F}" srcOrd="1" destOrd="0" presId="urn:microsoft.com/office/officeart/2008/layout/LinedList"/>
    <dgm:cxn modelId="{412E0189-833F-4221-AC72-2FEC01F7460D}" type="presParOf" srcId="{999BD18A-953F-4A9F-9BED-E69EA75339D3}" destId="{9E2DF7BA-1924-4E16-AB83-5E086038B39F}" srcOrd="4" destOrd="0" presId="urn:microsoft.com/office/officeart/2008/layout/LinedList"/>
    <dgm:cxn modelId="{0143429D-ED96-4D80-967E-65A13B01588C}" type="presParOf" srcId="{999BD18A-953F-4A9F-9BED-E69EA75339D3}" destId="{F94592AC-7500-4954-BE62-75D9B7D5D4A3}" srcOrd="5" destOrd="0" presId="urn:microsoft.com/office/officeart/2008/layout/LinedList"/>
    <dgm:cxn modelId="{14BFC962-44B0-44B8-9D8B-DA2E3D56CEB8}" type="presParOf" srcId="{F94592AC-7500-4954-BE62-75D9B7D5D4A3}" destId="{A6E39C2E-83CD-4BF3-9FFE-326786DE2BD2}" srcOrd="0" destOrd="0" presId="urn:microsoft.com/office/officeart/2008/layout/LinedList"/>
    <dgm:cxn modelId="{39688753-7997-4A66-9D46-A654EFF78CFF}" type="presParOf" srcId="{F94592AC-7500-4954-BE62-75D9B7D5D4A3}" destId="{BED46BDD-9E38-4AEB-B777-8B0189BEC218}" srcOrd="1" destOrd="0" presId="urn:microsoft.com/office/officeart/2008/layout/LinedList"/>
    <dgm:cxn modelId="{CE6A2395-9D4C-4BD2-BC08-C887021388B3}" type="presParOf" srcId="{999BD18A-953F-4A9F-9BED-E69EA75339D3}" destId="{2C06AFE5-D4BA-46CA-AFC1-EA8210F24C67}" srcOrd="6" destOrd="0" presId="urn:microsoft.com/office/officeart/2008/layout/LinedList"/>
    <dgm:cxn modelId="{2DEA0BBE-3D8E-4A9E-A73E-C024EEB0BE6F}" type="presParOf" srcId="{999BD18A-953F-4A9F-9BED-E69EA75339D3}" destId="{E5164CC2-ABCB-4718-A26F-1B25F12C859E}" srcOrd="7" destOrd="0" presId="urn:microsoft.com/office/officeart/2008/layout/LinedList"/>
    <dgm:cxn modelId="{2624C6B8-10D2-427C-89BE-CB2548A2A2CE}" type="presParOf" srcId="{E5164CC2-ABCB-4718-A26F-1B25F12C859E}" destId="{FD793E13-240F-4CC3-9E92-6981FBC3EFA2}" srcOrd="0" destOrd="0" presId="urn:microsoft.com/office/officeart/2008/layout/LinedList"/>
    <dgm:cxn modelId="{53199347-3226-48D0-B4F2-DE2BED5C2CC1}" type="presParOf" srcId="{E5164CC2-ABCB-4718-A26F-1B25F12C859E}" destId="{B55EBDAA-8CE4-4494-B183-E095D9C4D8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05A34A-F9E8-4624-93AF-947F51DB780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CFE2CCEC-C771-476E-B211-C175844D5E91}">
      <dgm:prSet/>
      <dgm:spPr/>
      <dgm:t>
        <a:bodyPr/>
        <a:lstStyle/>
        <a:p>
          <a:r>
            <a:rPr lang="fr-FR"/>
            <a:t>Émergence de nouvelles maladies infectieuses</a:t>
          </a:r>
          <a:endParaRPr lang="en-US"/>
        </a:p>
      </dgm:t>
    </dgm:pt>
    <dgm:pt modelId="{87E836DF-9845-461A-A248-0F14133EDA19}" type="parTrans" cxnId="{75BE52F0-FF32-43B9-AA0A-682DB27195AE}">
      <dgm:prSet/>
      <dgm:spPr/>
      <dgm:t>
        <a:bodyPr/>
        <a:lstStyle/>
        <a:p>
          <a:endParaRPr lang="en-US"/>
        </a:p>
      </dgm:t>
    </dgm:pt>
    <dgm:pt modelId="{BCD6FAE2-08C1-495A-89CC-0B1825C4A625}" type="sibTrans" cxnId="{75BE52F0-FF32-43B9-AA0A-682DB27195AE}">
      <dgm:prSet/>
      <dgm:spPr/>
      <dgm:t>
        <a:bodyPr/>
        <a:lstStyle/>
        <a:p>
          <a:endParaRPr lang="en-US"/>
        </a:p>
      </dgm:t>
    </dgm:pt>
    <dgm:pt modelId="{0432991C-6D2A-414B-9C66-FFD3C5175ECA}">
      <dgm:prSet/>
      <dgm:spPr/>
      <dgm:t>
        <a:bodyPr/>
        <a:lstStyle/>
        <a:p>
          <a:r>
            <a:rPr lang="fr-FR"/>
            <a:t>Résistance aux antimicrobiens</a:t>
          </a:r>
          <a:endParaRPr lang="en-US"/>
        </a:p>
      </dgm:t>
    </dgm:pt>
    <dgm:pt modelId="{0DEC1DB2-4F8D-49EA-9C41-9906DCE9ECBB}" type="parTrans" cxnId="{8EBC7535-7296-4163-9149-4ADE5C133121}">
      <dgm:prSet/>
      <dgm:spPr/>
      <dgm:t>
        <a:bodyPr/>
        <a:lstStyle/>
        <a:p>
          <a:endParaRPr lang="en-US"/>
        </a:p>
      </dgm:t>
    </dgm:pt>
    <dgm:pt modelId="{1043BF8B-6FA0-4E2D-9880-60AFEAAF97F7}" type="sibTrans" cxnId="{8EBC7535-7296-4163-9149-4ADE5C133121}">
      <dgm:prSet/>
      <dgm:spPr/>
      <dgm:t>
        <a:bodyPr/>
        <a:lstStyle/>
        <a:p>
          <a:endParaRPr lang="en-US"/>
        </a:p>
      </dgm:t>
    </dgm:pt>
    <dgm:pt modelId="{6180C821-8E9F-4E9F-B2CF-8C94281E3EF8}">
      <dgm:prSet/>
      <dgm:spPr/>
      <dgm:t>
        <a:bodyPr/>
        <a:lstStyle/>
        <a:p>
          <a:r>
            <a:rPr lang="fr-FR"/>
            <a:t>Changements climatiques</a:t>
          </a:r>
          <a:endParaRPr lang="en-US"/>
        </a:p>
      </dgm:t>
    </dgm:pt>
    <dgm:pt modelId="{FC71A6EE-7DD3-4A36-91A2-319E7E54E696}" type="parTrans" cxnId="{67CE0360-0F14-4FD9-A281-2E4629122A2A}">
      <dgm:prSet/>
      <dgm:spPr/>
      <dgm:t>
        <a:bodyPr/>
        <a:lstStyle/>
        <a:p>
          <a:endParaRPr lang="en-US"/>
        </a:p>
      </dgm:t>
    </dgm:pt>
    <dgm:pt modelId="{A14D1078-CFE7-479A-AFAB-02CAA8A3DD9F}" type="sibTrans" cxnId="{67CE0360-0F14-4FD9-A281-2E4629122A2A}">
      <dgm:prSet/>
      <dgm:spPr/>
      <dgm:t>
        <a:bodyPr/>
        <a:lstStyle/>
        <a:p>
          <a:endParaRPr lang="en-US"/>
        </a:p>
      </dgm:t>
    </dgm:pt>
    <dgm:pt modelId="{63771B86-3401-4A6D-BC1C-120EF6EC0CFF}">
      <dgm:prSet/>
      <dgm:spPr/>
      <dgm:t>
        <a:bodyPr/>
        <a:lstStyle/>
        <a:p>
          <a:r>
            <a:rPr lang="fr-FR" dirty="0"/>
            <a:t>Urbanisation rapide</a:t>
          </a:r>
          <a:endParaRPr lang="en-US" dirty="0"/>
        </a:p>
      </dgm:t>
    </dgm:pt>
    <dgm:pt modelId="{2A33D130-1751-4BC2-B3CB-8300F343CB47}" type="parTrans" cxnId="{BFBCF2E2-D5A6-4A55-8C5C-27D6248F054B}">
      <dgm:prSet/>
      <dgm:spPr/>
      <dgm:t>
        <a:bodyPr/>
        <a:lstStyle/>
        <a:p>
          <a:endParaRPr lang="en-US"/>
        </a:p>
      </dgm:t>
    </dgm:pt>
    <dgm:pt modelId="{33581201-78F7-42B8-A625-D23A9CE60A11}" type="sibTrans" cxnId="{BFBCF2E2-D5A6-4A55-8C5C-27D6248F054B}">
      <dgm:prSet/>
      <dgm:spPr/>
      <dgm:t>
        <a:bodyPr/>
        <a:lstStyle/>
        <a:p>
          <a:endParaRPr lang="en-US"/>
        </a:p>
      </dgm:t>
    </dgm:pt>
    <dgm:pt modelId="{31E0AC3C-63C7-4B95-B778-2EBC687B2000}">
      <dgm:prSet/>
      <dgm:spPr/>
      <dgm:t>
        <a:bodyPr/>
        <a:lstStyle/>
        <a:p>
          <a:r>
            <a:rPr lang="fr-FR"/>
            <a:t>Inégalités sociales</a:t>
          </a:r>
          <a:endParaRPr lang="en-US"/>
        </a:p>
      </dgm:t>
    </dgm:pt>
    <dgm:pt modelId="{9CC29877-24A5-4610-B9BF-DC69D4213BF2}" type="parTrans" cxnId="{84E98356-D7DE-4D29-A193-19F0AE4A2AC1}">
      <dgm:prSet/>
      <dgm:spPr/>
      <dgm:t>
        <a:bodyPr/>
        <a:lstStyle/>
        <a:p>
          <a:endParaRPr lang="en-US"/>
        </a:p>
      </dgm:t>
    </dgm:pt>
    <dgm:pt modelId="{ECAF0616-D243-4E75-9C7C-6A0A4AD7B3F5}" type="sibTrans" cxnId="{84E98356-D7DE-4D29-A193-19F0AE4A2AC1}">
      <dgm:prSet/>
      <dgm:spPr/>
      <dgm:t>
        <a:bodyPr/>
        <a:lstStyle/>
        <a:p>
          <a:endParaRPr lang="en-US"/>
        </a:p>
      </dgm:t>
    </dgm:pt>
    <dgm:pt modelId="{10DC2D72-3855-4F93-B8CD-20B8505C4EC3}">
      <dgm:prSet/>
      <dgm:spPr/>
      <dgm:t>
        <a:bodyPr/>
        <a:lstStyle/>
        <a:p>
          <a:r>
            <a:rPr lang="fr-FR"/>
            <a:t>Catastrophes naturelles </a:t>
          </a:r>
          <a:endParaRPr lang="en-US"/>
        </a:p>
      </dgm:t>
    </dgm:pt>
    <dgm:pt modelId="{32F4F070-7B38-4077-B1D2-55994E0C6BDD}" type="parTrans" cxnId="{E4D9BA47-D37D-4CBF-B4AF-64C939F0A906}">
      <dgm:prSet/>
      <dgm:spPr/>
      <dgm:t>
        <a:bodyPr/>
        <a:lstStyle/>
        <a:p>
          <a:endParaRPr lang="en-US"/>
        </a:p>
      </dgm:t>
    </dgm:pt>
    <dgm:pt modelId="{FCAB34A8-5581-4832-9F76-D58ABD4C275E}" type="sibTrans" cxnId="{E4D9BA47-D37D-4CBF-B4AF-64C939F0A906}">
      <dgm:prSet/>
      <dgm:spPr/>
      <dgm:t>
        <a:bodyPr/>
        <a:lstStyle/>
        <a:p>
          <a:endParaRPr lang="en-US"/>
        </a:p>
      </dgm:t>
    </dgm:pt>
    <dgm:pt modelId="{D1CE6494-499C-488C-BF97-316B8C7F9C9D}">
      <dgm:prSet/>
      <dgm:spPr/>
      <dgm:t>
        <a:bodyPr/>
        <a:lstStyle/>
        <a:p>
          <a:r>
            <a:rPr lang="fr-FR"/>
            <a:t>Conflits armées </a:t>
          </a:r>
          <a:endParaRPr lang="en-US"/>
        </a:p>
      </dgm:t>
    </dgm:pt>
    <dgm:pt modelId="{2A564965-6641-4886-9893-3F8BBAC58BF2}" type="parTrans" cxnId="{1074F14E-F382-401D-9EB6-1316AB0B6802}">
      <dgm:prSet/>
      <dgm:spPr/>
      <dgm:t>
        <a:bodyPr/>
        <a:lstStyle/>
        <a:p>
          <a:endParaRPr lang="en-US"/>
        </a:p>
      </dgm:t>
    </dgm:pt>
    <dgm:pt modelId="{BEAAEA78-89E8-445F-87F2-1350FE3AE922}" type="sibTrans" cxnId="{1074F14E-F382-401D-9EB6-1316AB0B6802}">
      <dgm:prSet/>
      <dgm:spPr/>
      <dgm:t>
        <a:bodyPr/>
        <a:lstStyle/>
        <a:p>
          <a:endParaRPr lang="en-US"/>
        </a:p>
      </dgm:t>
    </dgm:pt>
    <dgm:pt modelId="{B53658E9-A443-4F70-BBC0-A02ADCDF0297}" type="pres">
      <dgm:prSet presAssocID="{7405A34A-F9E8-4624-93AF-947F51DB780E}" presName="linear" presStyleCnt="0">
        <dgm:presLayoutVars>
          <dgm:animLvl val="lvl"/>
          <dgm:resizeHandles val="exact"/>
        </dgm:presLayoutVars>
      </dgm:prSet>
      <dgm:spPr/>
    </dgm:pt>
    <dgm:pt modelId="{F6FBBD1C-AF33-471B-AF57-7536E816B72F}" type="pres">
      <dgm:prSet presAssocID="{CFE2CCEC-C771-476E-B211-C175844D5E91}" presName="parentText" presStyleLbl="node1" presStyleIdx="0" presStyleCnt="7">
        <dgm:presLayoutVars>
          <dgm:chMax val="0"/>
          <dgm:bulletEnabled val="1"/>
        </dgm:presLayoutVars>
      </dgm:prSet>
      <dgm:spPr/>
    </dgm:pt>
    <dgm:pt modelId="{116E6B59-0D6D-4EC0-8E2E-FF594DCF7808}" type="pres">
      <dgm:prSet presAssocID="{BCD6FAE2-08C1-495A-89CC-0B1825C4A625}" presName="spacer" presStyleCnt="0"/>
      <dgm:spPr/>
    </dgm:pt>
    <dgm:pt modelId="{717DF395-8811-4334-9B41-690B2AF49BA1}" type="pres">
      <dgm:prSet presAssocID="{0432991C-6D2A-414B-9C66-FFD3C5175ECA}" presName="parentText" presStyleLbl="node1" presStyleIdx="1" presStyleCnt="7">
        <dgm:presLayoutVars>
          <dgm:chMax val="0"/>
          <dgm:bulletEnabled val="1"/>
        </dgm:presLayoutVars>
      </dgm:prSet>
      <dgm:spPr/>
    </dgm:pt>
    <dgm:pt modelId="{8C63B061-AF52-4CFD-B230-A7137BCAD5E2}" type="pres">
      <dgm:prSet presAssocID="{1043BF8B-6FA0-4E2D-9880-60AFEAAF97F7}" presName="spacer" presStyleCnt="0"/>
      <dgm:spPr/>
    </dgm:pt>
    <dgm:pt modelId="{E0206397-A729-487A-8F70-6B0F3AB5B77C}" type="pres">
      <dgm:prSet presAssocID="{6180C821-8E9F-4E9F-B2CF-8C94281E3EF8}" presName="parentText" presStyleLbl="node1" presStyleIdx="2" presStyleCnt="7">
        <dgm:presLayoutVars>
          <dgm:chMax val="0"/>
          <dgm:bulletEnabled val="1"/>
        </dgm:presLayoutVars>
      </dgm:prSet>
      <dgm:spPr/>
    </dgm:pt>
    <dgm:pt modelId="{BEBF2226-F9B9-418F-8114-2826F00EE9BA}" type="pres">
      <dgm:prSet presAssocID="{A14D1078-CFE7-479A-AFAB-02CAA8A3DD9F}" presName="spacer" presStyleCnt="0"/>
      <dgm:spPr/>
    </dgm:pt>
    <dgm:pt modelId="{40B32050-5ACF-4B5B-BD44-535E63863420}" type="pres">
      <dgm:prSet presAssocID="{63771B86-3401-4A6D-BC1C-120EF6EC0CFF}" presName="parentText" presStyleLbl="node1" presStyleIdx="3" presStyleCnt="7">
        <dgm:presLayoutVars>
          <dgm:chMax val="0"/>
          <dgm:bulletEnabled val="1"/>
        </dgm:presLayoutVars>
      </dgm:prSet>
      <dgm:spPr/>
    </dgm:pt>
    <dgm:pt modelId="{CCD1C620-6901-4021-80FA-DF48CE5F67F1}" type="pres">
      <dgm:prSet presAssocID="{33581201-78F7-42B8-A625-D23A9CE60A11}" presName="spacer" presStyleCnt="0"/>
      <dgm:spPr/>
    </dgm:pt>
    <dgm:pt modelId="{CE4087FE-42EF-4921-A682-1E067A871DF5}" type="pres">
      <dgm:prSet presAssocID="{31E0AC3C-63C7-4B95-B778-2EBC687B2000}" presName="parentText" presStyleLbl="node1" presStyleIdx="4" presStyleCnt="7">
        <dgm:presLayoutVars>
          <dgm:chMax val="0"/>
          <dgm:bulletEnabled val="1"/>
        </dgm:presLayoutVars>
      </dgm:prSet>
      <dgm:spPr/>
    </dgm:pt>
    <dgm:pt modelId="{04B155C9-BABA-4914-A71C-6592CB5DA880}" type="pres">
      <dgm:prSet presAssocID="{ECAF0616-D243-4E75-9C7C-6A0A4AD7B3F5}" presName="spacer" presStyleCnt="0"/>
      <dgm:spPr/>
    </dgm:pt>
    <dgm:pt modelId="{81518346-B4D8-4F01-B284-2779A3EE2470}" type="pres">
      <dgm:prSet presAssocID="{10DC2D72-3855-4F93-B8CD-20B8505C4EC3}" presName="parentText" presStyleLbl="node1" presStyleIdx="5" presStyleCnt="7">
        <dgm:presLayoutVars>
          <dgm:chMax val="0"/>
          <dgm:bulletEnabled val="1"/>
        </dgm:presLayoutVars>
      </dgm:prSet>
      <dgm:spPr/>
    </dgm:pt>
    <dgm:pt modelId="{326E7EE1-B487-4E5E-8C13-886020A2F17C}" type="pres">
      <dgm:prSet presAssocID="{FCAB34A8-5581-4832-9F76-D58ABD4C275E}" presName="spacer" presStyleCnt="0"/>
      <dgm:spPr/>
    </dgm:pt>
    <dgm:pt modelId="{4F4E0DAC-A089-4E47-9488-35A6A013CF89}" type="pres">
      <dgm:prSet presAssocID="{D1CE6494-499C-488C-BF97-316B8C7F9C9D}" presName="parentText" presStyleLbl="node1" presStyleIdx="6" presStyleCnt="7">
        <dgm:presLayoutVars>
          <dgm:chMax val="0"/>
          <dgm:bulletEnabled val="1"/>
        </dgm:presLayoutVars>
      </dgm:prSet>
      <dgm:spPr/>
    </dgm:pt>
  </dgm:ptLst>
  <dgm:cxnLst>
    <dgm:cxn modelId="{8035F706-FB00-4B7C-810A-800E230E5836}" type="presOf" srcId="{31E0AC3C-63C7-4B95-B778-2EBC687B2000}" destId="{CE4087FE-42EF-4921-A682-1E067A871DF5}" srcOrd="0" destOrd="0" presId="urn:microsoft.com/office/officeart/2005/8/layout/vList2"/>
    <dgm:cxn modelId="{D296E024-CFAF-45F9-9C60-46B2DBDA705A}" type="presOf" srcId="{D1CE6494-499C-488C-BF97-316B8C7F9C9D}" destId="{4F4E0DAC-A089-4E47-9488-35A6A013CF89}" srcOrd="0" destOrd="0" presId="urn:microsoft.com/office/officeart/2005/8/layout/vList2"/>
    <dgm:cxn modelId="{8EBC7535-7296-4163-9149-4ADE5C133121}" srcId="{7405A34A-F9E8-4624-93AF-947F51DB780E}" destId="{0432991C-6D2A-414B-9C66-FFD3C5175ECA}" srcOrd="1" destOrd="0" parTransId="{0DEC1DB2-4F8D-49EA-9C41-9906DCE9ECBB}" sibTransId="{1043BF8B-6FA0-4E2D-9880-60AFEAAF97F7}"/>
    <dgm:cxn modelId="{67CE0360-0F14-4FD9-A281-2E4629122A2A}" srcId="{7405A34A-F9E8-4624-93AF-947F51DB780E}" destId="{6180C821-8E9F-4E9F-B2CF-8C94281E3EF8}" srcOrd="2" destOrd="0" parTransId="{FC71A6EE-7DD3-4A36-91A2-319E7E54E696}" sibTransId="{A14D1078-CFE7-479A-AFAB-02CAA8A3DD9F}"/>
    <dgm:cxn modelId="{96F89F43-C700-4315-BFF1-7FD04505806A}" type="presOf" srcId="{0432991C-6D2A-414B-9C66-FFD3C5175ECA}" destId="{717DF395-8811-4334-9B41-690B2AF49BA1}" srcOrd="0" destOrd="0" presId="urn:microsoft.com/office/officeart/2005/8/layout/vList2"/>
    <dgm:cxn modelId="{E4D9BA47-D37D-4CBF-B4AF-64C939F0A906}" srcId="{7405A34A-F9E8-4624-93AF-947F51DB780E}" destId="{10DC2D72-3855-4F93-B8CD-20B8505C4EC3}" srcOrd="5" destOrd="0" parTransId="{32F4F070-7B38-4077-B1D2-55994E0C6BDD}" sibTransId="{FCAB34A8-5581-4832-9F76-D58ABD4C275E}"/>
    <dgm:cxn modelId="{1074F14E-F382-401D-9EB6-1316AB0B6802}" srcId="{7405A34A-F9E8-4624-93AF-947F51DB780E}" destId="{D1CE6494-499C-488C-BF97-316B8C7F9C9D}" srcOrd="6" destOrd="0" parTransId="{2A564965-6641-4886-9893-3F8BBAC58BF2}" sibTransId="{BEAAEA78-89E8-445F-87F2-1350FE3AE922}"/>
    <dgm:cxn modelId="{84E98356-D7DE-4D29-A193-19F0AE4A2AC1}" srcId="{7405A34A-F9E8-4624-93AF-947F51DB780E}" destId="{31E0AC3C-63C7-4B95-B778-2EBC687B2000}" srcOrd="4" destOrd="0" parTransId="{9CC29877-24A5-4610-B9BF-DC69D4213BF2}" sibTransId="{ECAF0616-D243-4E75-9C7C-6A0A4AD7B3F5}"/>
    <dgm:cxn modelId="{26DAFA93-6F04-420A-B222-7B54F3D381EE}" type="presOf" srcId="{7405A34A-F9E8-4624-93AF-947F51DB780E}" destId="{B53658E9-A443-4F70-BBC0-A02ADCDF0297}" srcOrd="0" destOrd="0" presId="urn:microsoft.com/office/officeart/2005/8/layout/vList2"/>
    <dgm:cxn modelId="{549DBA94-DE76-4FCA-828D-DA0BF25F6A32}" type="presOf" srcId="{63771B86-3401-4A6D-BC1C-120EF6EC0CFF}" destId="{40B32050-5ACF-4B5B-BD44-535E63863420}" srcOrd="0" destOrd="0" presId="urn:microsoft.com/office/officeart/2005/8/layout/vList2"/>
    <dgm:cxn modelId="{388565AE-EF97-4A94-BB1C-C0BF567D9897}" type="presOf" srcId="{CFE2CCEC-C771-476E-B211-C175844D5E91}" destId="{F6FBBD1C-AF33-471B-AF57-7536E816B72F}" srcOrd="0" destOrd="0" presId="urn:microsoft.com/office/officeart/2005/8/layout/vList2"/>
    <dgm:cxn modelId="{33B204B0-F234-4BFD-965F-2EB43A743CCE}" type="presOf" srcId="{10DC2D72-3855-4F93-B8CD-20B8505C4EC3}" destId="{81518346-B4D8-4F01-B284-2779A3EE2470}" srcOrd="0" destOrd="0" presId="urn:microsoft.com/office/officeart/2005/8/layout/vList2"/>
    <dgm:cxn modelId="{BFBCF2E2-D5A6-4A55-8C5C-27D6248F054B}" srcId="{7405A34A-F9E8-4624-93AF-947F51DB780E}" destId="{63771B86-3401-4A6D-BC1C-120EF6EC0CFF}" srcOrd="3" destOrd="0" parTransId="{2A33D130-1751-4BC2-B3CB-8300F343CB47}" sibTransId="{33581201-78F7-42B8-A625-D23A9CE60A11}"/>
    <dgm:cxn modelId="{75BE52F0-FF32-43B9-AA0A-682DB27195AE}" srcId="{7405A34A-F9E8-4624-93AF-947F51DB780E}" destId="{CFE2CCEC-C771-476E-B211-C175844D5E91}" srcOrd="0" destOrd="0" parTransId="{87E836DF-9845-461A-A248-0F14133EDA19}" sibTransId="{BCD6FAE2-08C1-495A-89CC-0B1825C4A625}"/>
    <dgm:cxn modelId="{7D7C4AF6-F4E9-4C20-BF52-72D49755275F}" type="presOf" srcId="{6180C821-8E9F-4E9F-B2CF-8C94281E3EF8}" destId="{E0206397-A729-487A-8F70-6B0F3AB5B77C}" srcOrd="0" destOrd="0" presId="urn:microsoft.com/office/officeart/2005/8/layout/vList2"/>
    <dgm:cxn modelId="{C99200D8-582D-4D8D-9520-8D5B79032F6F}" type="presParOf" srcId="{B53658E9-A443-4F70-BBC0-A02ADCDF0297}" destId="{F6FBBD1C-AF33-471B-AF57-7536E816B72F}" srcOrd="0" destOrd="0" presId="urn:microsoft.com/office/officeart/2005/8/layout/vList2"/>
    <dgm:cxn modelId="{7E6203BA-7678-4421-9EBF-32B99D79DC5A}" type="presParOf" srcId="{B53658E9-A443-4F70-BBC0-A02ADCDF0297}" destId="{116E6B59-0D6D-4EC0-8E2E-FF594DCF7808}" srcOrd="1" destOrd="0" presId="urn:microsoft.com/office/officeart/2005/8/layout/vList2"/>
    <dgm:cxn modelId="{8634BEAE-3FE1-4118-9D26-3D22238C4B59}" type="presParOf" srcId="{B53658E9-A443-4F70-BBC0-A02ADCDF0297}" destId="{717DF395-8811-4334-9B41-690B2AF49BA1}" srcOrd="2" destOrd="0" presId="urn:microsoft.com/office/officeart/2005/8/layout/vList2"/>
    <dgm:cxn modelId="{DD00D3FB-556E-4BB9-9317-81AD0AD441CF}" type="presParOf" srcId="{B53658E9-A443-4F70-BBC0-A02ADCDF0297}" destId="{8C63B061-AF52-4CFD-B230-A7137BCAD5E2}" srcOrd="3" destOrd="0" presId="urn:microsoft.com/office/officeart/2005/8/layout/vList2"/>
    <dgm:cxn modelId="{6105647F-56D8-43C6-8055-0D23CB3D44F4}" type="presParOf" srcId="{B53658E9-A443-4F70-BBC0-A02ADCDF0297}" destId="{E0206397-A729-487A-8F70-6B0F3AB5B77C}" srcOrd="4" destOrd="0" presId="urn:microsoft.com/office/officeart/2005/8/layout/vList2"/>
    <dgm:cxn modelId="{8332BB98-6AED-43E1-ACA9-7272CBC9F8AC}" type="presParOf" srcId="{B53658E9-A443-4F70-BBC0-A02ADCDF0297}" destId="{BEBF2226-F9B9-418F-8114-2826F00EE9BA}" srcOrd="5" destOrd="0" presId="urn:microsoft.com/office/officeart/2005/8/layout/vList2"/>
    <dgm:cxn modelId="{6A7265D9-B72C-4B25-B894-D0FD84A3104B}" type="presParOf" srcId="{B53658E9-A443-4F70-BBC0-A02ADCDF0297}" destId="{40B32050-5ACF-4B5B-BD44-535E63863420}" srcOrd="6" destOrd="0" presId="urn:microsoft.com/office/officeart/2005/8/layout/vList2"/>
    <dgm:cxn modelId="{EF4E0F41-64DC-4E61-91EB-24E4B807CC20}" type="presParOf" srcId="{B53658E9-A443-4F70-BBC0-A02ADCDF0297}" destId="{CCD1C620-6901-4021-80FA-DF48CE5F67F1}" srcOrd="7" destOrd="0" presId="urn:microsoft.com/office/officeart/2005/8/layout/vList2"/>
    <dgm:cxn modelId="{2B1058F8-9AE0-4B5C-BF01-3915EFF2B337}" type="presParOf" srcId="{B53658E9-A443-4F70-BBC0-A02ADCDF0297}" destId="{CE4087FE-42EF-4921-A682-1E067A871DF5}" srcOrd="8" destOrd="0" presId="urn:microsoft.com/office/officeart/2005/8/layout/vList2"/>
    <dgm:cxn modelId="{B1EA67A4-E93A-4784-B878-7D10351BBDEC}" type="presParOf" srcId="{B53658E9-A443-4F70-BBC0-A02ADCDF0297}" destId="{04B155C9-BABA-4914-A71C-6592CB5DA880}" srcOrd="9" destOrd="0" presId="urn:microsoft.com/office/officeart/2005/8/layout/vList2"/>
    <dgm:cxn modelId="{C4A139F6-49AD-4386-B10E-455B5BF60314}" type="presParOf" srcId="{B53658E9-A443-4F70-BBC0-A02ADCDF0297}" destId="{81518346-B4D8-4F01-B284-2779A3EE2470}" srcOrd="10" destOrd="0" presId="urn:microsoft.com/office/officeart/2005/8/layout/vList2"/>
    <dgm:cxn modelId="{47D33F57-C909-43E5-B845-F6230E560165}" type="presParOf" srcId="{B53658E9-A443-4F70-BBC0-A02ADCDF0297}" destId="{326E7EE1-B487-4E5E-8C13-886020A2F17C}" srcOrd="11" destOrd="0" presId="urn:microsoft.com/office/officeart/2005/8/layout/vList2"/>
    <dgm:cxn modelId="{44D5CE32-7FE9-4E1F-A7EF-2AB6F17DF602}" type="presParOf" srcId="{B53658E9-A443-4F70-BBC0-A02ADCDF0297}" destId="{4F4E0DAC-A089-4E47-9488-35A6A013CF89}"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B62323-2099-4E23-ACB5-84B1D42945FB}" type="doc">
      <dgm:prSet loTypeId="urn:microsoft.com/office/officeart/2008/layout/LinedList" loCatId="list" qsTypeId="urn:microsoft.com/office/officeart/2005/8/quickstyle/simple2" qsCatId="simple" csTypeId="urn:microsoft.com/office/officeart/2005/8/colors/accent3_2" csCatId="accent3"/>
      <dgm:spPr/>
      <dgm:t>
        <a:bodyPr/>
        <a:lstStyle/>
        <a:p>
          <a:endParaRPr lang="en-US"/>
        </a:p>
      </dgm:t>
    </dgm:pt>
    <dgm:pt modelId="{78DDCB0F-283D-47AC-A700-E83F8210D255}">
      <dgm:prSet/>
      <dgm:spPr/>
      <dgm:t>
        <a:bodyPr/>
        <a:lstStyle/>
        <a:p>
          <a:r>
            <a:rPr lang="fr-FR" b="1"/>
            <a:t>Préparation proactive </a:t>
          </a:r>
          <a:r>
            <a:rPr lang="fr-FR"/>
            <a:t>: Capacité à anticiper et planifier les crises grâce à des outils de surveillance, d'évaluation des risques et de planification d’urgence.</a:t>
          </a:r>
          <a:endParaRPr lang="en-US"/>
        </a:p>
      </dgm:t>
    </dgm:pt>
    <dgm:pt modelId="{64055B72-50C6-44F1-9E00-B33E66187805}" type="parTrans" cxnId="{35DF58FD-9AE5-4008-B7A7-84886427183E}">
      <dgm:prSet/>
      <dgm:spPr/>
      <dgm:t>
        <a:bodyPr/>
        <a:lstStyle/>
        <a:p>
          <a:endParaRPr lang="en-US"/>
        </a:p>
      </dgm:t>
    </dgm:pt>
    <dgm:pt modelId="{EDB04404-A956-442D-ACD3-88A7B7666EFB}" type="sibTrans" cxnId="{35DF58FD-9AE5-4008-B7A7-84886427183E}">
      <dgm:prSet/>
      <dgm:spPr/>
      <dgm:t>
        <a:bodyPr/>
        <a:lstStyle/>
        <a:p>
          <a:endParaRPr lang="en-US"/>
        </a:p>
      </dgm:t>
    </dgm:pt>
    <dgm:pt modelId="{2A6788F5-C6C6-4479-A5A7-64DAAA49C469}">
      <dgm:prSet/>
      <dgm:spPr/>
      <dgm:t>
        <a:bodyPr/>
        <a:lstStyle/>
        <a:p>
          <a:r>
            <a:rPr lang="fr-FR" b="1"/>
            <a:t>Capacité d'absorption des chocs </a:t>
          </a:r>
          <a:r>
            <a:rPr lang="fr-FR"/>
            <a:t>: Aptitude à maintenir des services essentiels pendant une crise, comme les soins de santé primaire, la vaccination, et les traitements pour les maladies chroniques.</a:t>
          </a:r>
          <a:endParaRPr lang="en-US"/>
        </a:p>
      </dgm:t>
    </dgm:pt>
    <dgm:pt modelId="{C0AE9606-20A6-4376-9F55-452559A47EAB}" type="parTrans" cxnId="{1BA37A60-2F5E-442F-A864-990848C14545}">
      <dgm:prSet/>
      <dgm:spPr/>
      <dgm:t>
        <a:bodyPr/>
        <a:lstStyle/>
        <a:p>
          <a:endParaRPr lang="en-US"/>
        </a:p>
      </dgm:t>
    </dgm:pt>
    <dgm:pt modelId="{FE4C793F-21F7-4D35-8861-6E9D4AB434C0}" type="sibTrans" cxnId="{1BA37A60-2F5E-442F-A864-990848C14545}">
      <dgm:prSet/>
      <dgm:spPr/>
      <dgm:t>
        <a:bodyPr/>
        <a:lstStyle/>
        <a:p>
          <a:endParaRPr lang="en-US"/>
        </a:p>
      </dgm:t>
    </dgm:pt>
    <dgm:pt modelId="{ABDB7EAE-CBEB-4F8D-BCAF-65E1E8BE10EA}">
      <dgm:prSet/>
      <dgm:spPr/>
      <dgm:t>
        <a:bodyPr/>
        <a:lstStyle/>
        <a:p>
          <a:r>
            <a:rPr lang="fr-FR" b="1" dirty="0"/>
            <a:t>Adaptation rapide </a:t>
          </a:r>
          <a:r>
            <a:rPr lang="fr-FR" dirty="0"/>
            <a:t>: Possibilité de réorganiser et de mobiliser rapidement les ressources humaines, financières et matérielles pour répondre aux besoins émergents.</a:t>
          </a:r>
          <a:endParaRPr lang="en-US" dirty="0"/>
        </a:p>
      </dgm:t>
    </dgm:pt>
    <dgm:pt modelId="{B76EC288-1679-4BAB-B0F0-8CF42823B781}" type="parTrans" cxnId="{CB1FF0A1-22E6-416E-A614-0066266A7840}">
      <dgm:prSet/>
      <dgm:spPr/>
      <dgm:t>
        <a:bodyPr/>
        <a:lstStyle/>
        <a:p>
          <a:endParaRPr lang="en-US"/>
        </a:p>
      </dgm:t>
    </dgm:pt>
    <dgm:pt modelId="{68C92026-F601-45CE-AF43-B935D9CA1CCA}" type="sibTrans" cxnId="{CB1FF0A1-22E6-416E-A614-0066266A7840}">
      <dgm:prSet/>
      <dgm:spPr/>
      <dgm:t>
        <a:bodyPr/>
        <a:lstStyle/>
        <a:p>
          <a:endParaRPr lang="en-US"/>
        </a:p>
      </dgm:t>
    </dgm:pt>
    <dgm:pt modelId="{C5EA257A-A52C-455F-B56F-B267D50294C5}">
      <dgm:prSet/>
      <dgm:spPr/>
      <dgm:t>
        <a:bodyPr/>
        <a:lstStyle/>
        <a:p>
          <a:r>
            <a:rPr lang="fr-FR" b="1" dirty="0"/>
            <a:t>Apprentissage et amélioration continue</a:t>
          </a:r>
          <a:r>
            <a:rPr lang="fr-FR" dirty="0"/>
            <a:t> : Après une crise, </a:t>
          </a:r>
          <a:r>
            <a:rPr lang="fr-FR" b="1" dirty="0"/>
            <a:t>capacité à analyser ce qui s’est passé</a:t>
          </a:r>
          <a:r>
            <a:rPr lang="fr-FR" dirty="0"/>
            <a:t>, à tirer des leçons, et à intégrer ces enseignements dans les </a:t>
          </a:r>
          <a:r>
            <a:rPr lang="fr-FR" b="1" dirty="0"/>
            <a:t>stratégies futures</a:t>
          </a:r>
          <a:r>
            <a:rPr lang="fr-FR" dirty="0"/>
            <a:t>.</a:t>
          </a:r>
          <a:endParaRPr lang="en-US" dirty="0"/>
        </a:p>
      </dgm:t>
    </dgm:pt>
    <dgm:pt modelId="{8DE8F79A-9107-4AB3-AD11-A91E710B18AD}" type="parTrans" cxnId="{649F35DD-820C-455D-8E63-D9BCF059017E}">
      <dgm:prSet/>
      <dgm:spPr/>
      <dgm:t>
        <a:bodyPr/>
        <a:lstStyle/>
        <a:p>
          <a:endParaRPr lang="en-US"/>
        </a:p>
      </dgm:t>
    </dgm:pt>
    <dgm:pt modelId="{6BB129FD-005F-49E6-BEA6-9E98FD3943B6}" type="sibTrans" cxnId="{649F35DD-820C-455D-8E63-D9BCF059017E}">
      <dgm:prSet/>
      <dgm:spPr/>
      <dgm:t>
        <a:bodyPr/>
        <a:lstStyle/>
        <a:p>
          <a:endParaRPr lang="en-US"/>
        </a:p>
      </dgm:t>
    </dgm:pt>
    <dgm:pt modelId="{351AFCAD-43C0-4B5C-88A9-9467A866F6C4}">
      <dgm:prSet custT="1"/>
      <dgm:spPr/>
      <dgm:t>
        <a:bodyPr/>
        <a:lstStyle/>
        <a:p>
          <a:r>
            <a:rPr lang="fr-FR" sz="2000" b="1" dirty="0"/>
            <a:t>Collaboration multisectorielle </a:t>
          </a:r>
          <a:r>
            <a:rPr lang="fr-FR" sz="2000" dirty="0"/>
            <a:t>: Intégration d’une approche intersectorielle (santé humaine, animale, environnementale), par exemple dans le cadre de </a:t>
          </a:r>
          <a:r>
            <a:rPr lang="fr-FR" sz="2000" b="1" dirty="0"/>
            <a:t>One Health</a:t>
          </a:r>
          <a:r>
            <a:rPr lang="fr-FR" sz="2000" dirty="0"/>
            <a:t>, pour </a:t>
          </a:r>
          <a:r>
            <a:rPr lang="fr-FR" sz="2000" b="1" dirty="0"/>
            <a:t>mieux répondre aux crises complexes</a:t>
          </a:r>
          <a:r>
            <a:rPr lang="fr-FR" sz="2000" dirty="0"/>
            <a:t>.</a:t>
          </a:r>
          <a:endParaRPr lang="en-US" sz="2000" dirty="0"/>
        </a:p>
      </dgm:t>
    </dgm:pt>
    <dgm:pt modelId="{1C9377CD-E59B-4E7E-A663-83EFDAC7B83E}" type="parTrans" cxnId="{30FF9977-4F0D-4065-A5B9-2517A6338299}">
      <dgm:prSet/>
      <dgm:spPr/>
      <dgm:t>
        <a:bodyPr/>
        <a:lstStyle/>
        <a:p>
          <a:endParaRPr lang="en-US"/>
        </a:p>
      </dgm:t>
    </dgm:pt>
    <dgm:pt modelId="{92080DA2-97F1-434F-A35E-F767DCF151B8}" type="sibTrans" cxnId="{30FF9977-4F0D-4065-A5B9-2517A6338299}">
      <dgm:prSet/>
      <dgm:spPr/>
      <dgm:t>
        <a:bodyPr/>
        <a:lstStyle/>
        <a:p>
          <a:endParaRPr lang="en-US"/>
        </a:p>
      </dgm:t>
    </dgm:pt>
    <dgm:pt modelId="{3B726C16-C13E-414E-A7DC-D5A3B808F8C5}" type="pres">
      <dgm:prSet presAssocID="{71B62323-2099-4E23-ACB5-84B1D42945FB}" presName="vert0" presStyleCnt="0">
        <dgm:presLayoutVars>
          <dgm:dir/>
          <dgm:animOne val="branch"/>
          <dgm:animLvl val="lvl"/>
        </dgm:presLayoutVars>
      </dgm:prSet>
      <dgm:spPr/>
    </dgm:pt>
    <dgm:pt modelId="{DFAA5AAE-4077-4A6B-A08D-7D6225546226}" type="pres">
      <dgm:prSet presAssocID="{78DDCB0F-283D-47AC-A700-E83F8210D255}" presName="thickLine" presStyleLbl="alignNode1" presStyleIdx="0" presStyleCnt="5"/>
      <dgm:spPr/>
    </dgm:pt>
    <dgm:pt modelId="{17274259-6FAA-41D6-AA48-F7F30F24E1C9}" type="pres">
      <dgm:prSet presAssocID="{78DDCB0F-283D-47AC-A700-E83F8210D255}" presName="horz1" presStyleCnt="0"/>
      <dgm:spPr/>
    </dgm:pt>
    <dgm:pt modelId="{E7A4B4D4-BD48-46A1-BD24-40A92AB2BD55}" type="pres">
      <dgm:prSet presAssocID="{78DDCB0F-283D-47AC-A700-E83F8210D255}" presName="tx1" presStyleLbl="revTx" presStyleIdx="0" presStyleCnt="5"/>
      <dgm:spPr/>
    </dgm:pt>
    <dgm:pt modelId="{2F1A6A36-8254-4F2D-AD8D-3B9483A50DCC}" type="pres">
      <dgm:prSet presAssocID="{78DDCB0F-283D-47AC-A700-E83F8210D255}" presName="vert1" presStyleCnt="0"/>
      <dgm:spPr/>
    </dgm:pt>
    <dgm:pt modelId="{039466A8-99F6-4147-ADF4-C3819922357B}" type="pres">
      <dgm:prSet presAssocID="{2A6788F5-C6C6-4479-A5A7-64DAAA49C469}" presName="thickLine" presStyleLbl="alignNode1" presStyleIdx="1" presStyleCnt="5"/>
      <dgm:spPr/>
    </dgm:pt>
    <dgm:pt modelId="{AE67EE81-7350-4DBE-B4BA-9A7D39BEB0D6}" type="pres">
      <dgm:prSet presAssocID="{2A6788F5-C6C6-4479-A5A7-64DAAA49C469}" presName="horz1" presStyleCnt="0"/>
      <dgm:spPr/>
    </dgm:pt>
    <dgm:pt modelId="{2FB0675B-F3A8-405A-B511-B7F9A1B51345}" type="pres">
      <dgm:prSet presAssocID="{2A6788F5-C6C6-4479-A5A7-64DAAA49C469}" presName="tx1" presStyleLbl="revTx" presStyleIdx="1" presStyleCnt="5"/>
      <dgm:spPr/>
    </dgm:pt>
    <dgm:pt modelId="{FB11414B-A15A-4176-B40E-ABE47AC6B526}" type="pres">
      <dgm:prSet presAssocID="{2A6788F5-C6C6-4479-A5A7-64DAAA49C469}" presName="vert1" presStyleCnt="0"/>
      <dgm:spPr/>
    </dgm:pt>
    <dgm:pt modelId="{A0A97A5E-A31F-43A7-B540-EE1BBE1C3BCF}" type="pres">
      <dgm:prSet presAssocID="{ABDB7EAE-CBEB-4F8D-BCAF-65E1E8BE10EA}" presName="thickLine" presStyleLbl="alignNode1" presStyleIdx="2" presStyleCnt="5"/>
      <dgm:spPr/>
    </dgm:pt>
    <dgm:pt modelId="{DC222D23-4BEF-44D0-91DD-2D3F85E8914F}" type="pres">
      <dgm:prSet presAssocID="{ABDB7EAE-CBEB-4F8D-BCAF-65E1E8BE10EA}" presName="horz1" presStyleCnt="0"/>
      <dgm:spPr/>
    </dgm:pt>
    <dgm:pt modelId="{3DDEB9B3-4316-4B16-B148-03C7BCB2CC45}" type="pres">
      <dgm:prSet presAssocID="{ABDB7EAE-CBEB-4F8D-BCAF-65E1E8BE10EA}" presName="tx1" presStyleLbl="revTx" presStyleIdx="2" presStyleCnt="5"/>
      <dgm:spPr/>
    </dgm:pt>
    <dgm:pt modelId="{049CDB00-C514-438F-80F6-6EB804D82D99}" type="pres">
      <dgm:prSet presAssocID="{ABDB7EAE-CBEB-4F8D-BCAF-65E1E8BE10EA}" presName="vert1" presStyleCnt="0"/>
      <dgm:spPr/>
    </dgm:pt>
    <dgm:pt modelId="{451F69C7-E33D-46D6-8867-586B1CCB9D55}" type="pres">
      <dgm:prSet presAssocID="{C5EA257A-A52C-455F-B56F-B267D50294C5}" presName="thickLine" presStyleLbl="alignNode1" presStyleIdx="3" presStyleCnt="5"/>
      <dgm:spPr/>
    </dgm:pt>
    <dgm:pt modelId="{BB546EB0-24E6-486D-8459-64FE6B788E14}" type="pres">
      <dgm:prSet presAssocID="{C5EA257A-A52C-455F-B56F-B267D50294C5}" presName="horz1" presStyleCnt="0"/>
      <dgm:spPr/>
    </dgm:pt>
    <dgm:pt modelId="{FACFE535-2B95-4199-9EF2-DC8B2318C1B7}" type="pres">
      <dgm:prSet presAssocID="{C5EA257A-A52C-455F-B56F-B267D50294C5}" presName="tx1" presStyleLbl="revTx" presStyleIdx="3" presStyleCnt="5"/>
      <dgm:spPr/>
    </dgm:pt>
    <dgm:pt modelId="{967887DB-695A-4D4E-9616-CD24197F0CC2}" type="pres">
      <dgm:prSet presAssocID="{C5EA257A-A52C-455F-B56F-B267D50294C5}" presName="vert1" presStyleCnt="0"/>
      <dgm:spPr/>
    </dgm:pt>
    <dgm:pt modelId="{B45C02D2-2703-4626-A0C2-F2BEE38D66BE}" type="pres">
      <dgm:prSet presAssocID="{351AFCAD-43C0-4B5C-88A9-9467A866F6C4}" presName="thickLine" presStyleLbl="alignNode1" presStyleIdx="4" presStyleCnt="5"/>
      <dgm:spPr/>
    </dgm:pt>
    <dgm:pt modelId="{749C2E3F-45B8-4B83-93AA-A2C72164D260}" type="pres">
      <dgm:prSet presAssocID="{351AFCAD-43C0-4B5C-88A9-9467A866F6C4}" presName="horz1" presStyleCnt="0"/>
      <dgm:spPr/>
    </dgm:pt>
    <dgm:pt modelId="{F23BD6E1-435B-4561-96D4-1AFEA312EF82}" type="pres">
      <dgm:prSet presAssocID="{351AFCAD-43C0-4B5C-88A9-9467A866F6C4}" presName="tx1" presStyleLbl="revTx" presStyleIdx="4" presStyleCnt="5"/>
      <dgm:spPr/>
    </dgm:pt>
    <dgm:pt modelId="{E3B352DB-5AB0-4E3F-AF12-1CED6F968E8C}" type="pres">
      <dgm:prSet presAssocID="{351AFCAD-43C0-4B5C-88A9-9467A866F6C4}" presName="vert1" presStyleCnt="0"/>
      <dgm:spPr/>
    </dgm:pt>
  </dgm:ptLst>
  <dgm:cxnLst>
    <dgm:cxn modelId="{2A187102-580B-496D-BCF2-551B15C008FB}" type="presOf" srcId="{2A6788F5-C6C6-4479-A5A7-64DAAA49C469}" destId="{2FB0675B-F3A8-405A-B511-B7F9A1B51345}" srcOrd="0" destOrd="0" presId="urn:microsoft.com/office/officeart/2008/layout/LinedList"/>
    <dgm:cxn modelId="{D0C01704-FF23-4938-9D88-EF613CD41B12}" type="presOf" srcId="{ABDB7EAE-CBEB-4F8D-BCAF-65E1E8BE10EA}" destId="{3DDEB9B3-4316-4B16-B148-03C7BCB2CC45}" srcOrd="0" destOrd="0" presId="urn:microsoft.com/office/officeart/2008/layout/LinedList"/>
    <dgm:cxn modelId="{DB73D318-FDC8-4D82-8FA5-030EBCDCDFE6}" type="presOf" srcId="{351AFCAD-43C0-4B5C-88A9-9467A866F6C4}" destId="{F23BD6E1-435B-4561-96D4-1AFEA312EF82}" srcOrd="0" destOrd="0" presId="urn:microsoft.com/office/officeart/2008/layout/LinedList"/>
    <dgm:cxn modelId="{1BA37A60-2F5E-442F-A864-990848C14545}" srcId="{71B62323-2099-4E23-ACB5-84B1D42945FB}" destId="{2A6788F5-C6C6-4479-A5A7-64DAAA49C469}" srcOrd="1" destOrd="0" parTransId="{C0AE9606-20A6-4376-9F55-452559A47EAB}" sibTransId="{FE4C793F-21F7-4D35-8861-6E9D4AB434C0}"/>
    <dgm:cxn modelId="{3FAE056B-3E6F-467B-B57B-6FDA794E373A}" type="presOf" srcId="{78DDCB0F-283D-47AC-A700-E83F8210D255}" destId="{E7A4B4D4-BD48-46A1-BD24-40A92AB2BD55}" srcOrd="0" destOrd="0" presId="urn:microsoft.com/office/officeart/2008/layout/LinedList"/>
    <dgm:cxn modelId="{30FF9977-4F0D-4065-A5B9-2517A6338299}" srcId="{71B62323-2099-4E23-ACB5-84B1D42945FB}" destId="{351AFCAD-43C0-4B5C-88A9-9467A866F6C4}" srcOrd="4" destOrd="0" parTransId="{1C9377CD-E59B-4E7E-A663-83EFDAC7B83E}" sibTransId="{92080DA2-97F1-434F-A35E-F767DCF151B8}"/>
    <dgm:cxn modelId="{F103F97A-6073-4E03-A1C1-260ACDE3646D}" type="presOf" srcId="{C5EA257A-A52C-455F-B56F-B267D50294C5}" destId="{FACFE535-2B95-4199-9EF2-DC8B2318C1B7}" srcOrd="0" destOrd="0" presId="urn:microsoft.com/office/officeart/2008/layout/LinedList"/>
    <dgm:cxn modelId="{CB1FF0A1-22E6-416E-A614-0066266A7840}" srcId="{71B62323-2099-4E23-ACB5-84B1D42945FB}" destId="{ABDB7EAE-CBEB-4F8D-BCAF-65E1E8BE10EA}" srcOrd="2" destOrd="0" parTransId="{B76EC288-1679-4BAB-B0F0-8CF42823B781}" sibTransId="{68C92026-F601-45CE-AF43-B935D9CA1CCA}"/>
    <dgm:cxn modelId="{50F186C8-5F45-4EC0-B23F-AD04DD2B577C}" type="presOf" srcId="{71B62323-2099-4E23-ACB5-84B1D42945FB}" destId="{3B726C16-C13E-414E-A7DC-D5A3B808F8C5}" srcOrd="0" destOrd="0" presId="urn:microsoft.com/office/officeart/2008/layout/LinedList"/>
    <dgm:cxn modelId="{649F35DD-820C-455D-8E63-D9BCF059017E}" srcId="{71B62323-2099-4E23-ACB5-84B1D42945FB}" destId="{C5EA257A-A52C-455F-B56F-B267D50294C5}" srcOrd="3" destOrd="0" parTransId="{8DE8F79A-9107-4AB3-AD11-A91E710B18AD}" sibTransId="{6BB129FD-005F-49E6-BEA6-9E98FD3943B6}"/>
    <dgm:cxn modelId="{35DF58FD-9AE5-4008-B7A7-84886427183E}" srcId="{71B62323-2099-4E23-ACB5-84B1D42945FB}" destId="{78DDCB0F-283D-47AC-A700-E83F8210D255}" srcOrd="0" destOrd="0" parTransId="{64055B72-50C6-44F1-9E00-B33E66187805}" sibTransId="{EDB04404-A956-442D-ACD3-88A7B7666EFB}"/>
    <dgm:cxn modelId="{FEE34A0C-DF38-4839-B3C4-012CB653F0A4}" type="presParOf" srcId="{3B726C16-C13E-414E-A7DC-D5A3B808F8C5}" destId="{DFAA5AAE-4077-4A6B-A08D-7D6225546226}" srcOrd="0" destOrd="0" presId="urn:microsoft.com/office/officeart/2008/layout/LinedList"/>
    <dgm:cxn modelId="{2CFD6CED-BC8B-456B-9447-EAFC24CB824F}" type="presParOf" srcId="{3B726C16-C13E-414E-A7DC-D5A3B808F8C5}" destId="{17274259-6FAA-41D6-AA48-F7F30F24E1C9}" srcOrd="1" destOrd="0" presId="urn:microsoft.com/office/officeart/2008/layout/LinedList"/>
    <dgm:cxn modelId="{362F3088-E7D9-4113-9124-5C82C51FA420}" type="presParOf" srcId="{17274259-6FAA-41D6-AA48-F7F30F24E1C9}" destId="{E7A4B4D4-BD48-46A1-BD24-40A92AB2BD55}" srcOrd="0" destOrd="0" presId="urn:microsoft.com/office/officeart/2008/layout/LinedList"/>
    <dgm:cxn modelId="{4B62655A-AFBA-4FE6-B0D7-934BAE9454D8}" type="presParOf" srcId="{17274259-6FAA-41D6-AA48-F7F30F24E1C9}" destId="{2F1A6A36-8254-4F2D-AD8D-3B9483A50DCC}" srcOrd="1" destOrd="0" presId="urn:microsoft.com/office/officeart/2008/layout/LinedList"/>
    <dgm:cxn modelId="{95B10CD9-391C-4A7B-BA21-615C6C13ECFC}" type="presParOf" srcId="{3B726C16-C13E-414E-A7DC-D5A3B808F8C5}" destId="{039466A8-99F6-4147-ADF4-C3819922357B}" srcOrd="2" destOrd="0" presId="urn:microsoft.com/office/officeart/2008/layout/LinedList"/>
    <dgm:cxn modelId="{FFE24C8E-55D2-44B9-B1E2-F0ADC0417AD4}" type="presParOf" srcId="{3B726C16-C13E-414E-A7DC-D5A3B808F8C5}" destId="{AE67EE81-7350-4DBE-B4BA-9A7D39BEB0D6}" srcOrd="3" destOrd="0" presId="urn:microsoft.com/office/officeart/2008/layout/LinedList"/>
    <dgm:cxn modelId="{3FE067A2-F2EB-4158-A999-DB414B4798BE}" type="presParOf" srcId="{AE67EE81-7350-4DBE-B4BA-9A7D39BEB0D6}" destId="{2FB0675B-F3A8-405A-B511-B7F9A1B51345}" srcOrd="0" destOrd="0" presId="urn:microsoft.com/office/officeart/2008/layout/LinedList"/>
    <dgm:cxn modelId="{1042886F-52AA-4EB2-B174-AB5F4FD5505B}" type="presParOf" srcId="{AE67EE81-7350-4DBE-B4BA-9A7D39BEB0D6}" destId="{FB11414B-A15A-4176-B40E-ABE47AC6B526}" srcOrd="1" destOrd="0" presId="urn:microsoft.com/office/officeart/2008/layout/LinedList"/>
    <dgm:cxn modelId="{7CEA42DA-4B5F-43B8-9D8B-A643FA38D330}" type="presParOf" srcId="{3B726C16-C13E-414E-A7DC-D5A3B808F8C5}" destId="{A0A97A5E-A31F-43A7-B540-EE1BBE1C3BCF}" srcOrd="4" destOrd="0" presId="urn:microsoft.com/office/officeart/2008/layout/LinedList"/>
    <dgm:cxn modelId="{D663F55D-2C79-4046-BF77-C68C6BB9C01C}" type="presParOf" srcId="{3B726C16-C13E-414E-A7DC-D5A3B808F8C5}" destId="{DC222D23-4BEF-44D0-91DD-2D3F85E8914F}" srcOrd="5" destOrd="0" presId="urn:microsoft.com/office/officeart/2008/layout/LinedList"/>
    <dgm:cxn modelId="{175F00AF-9CFD-49C8-82D3-5C96E4DF3937}" type="presParOf" srcId="{DC222D23-4BEF-44D0-91DD-2D3F85E8914F}" destId="{3DDEB9B3-4316-4B16-B148-03C7BCB2CC45}" srcOrd="0" destOrd="0" presId="urn:microsoft.com/office/officeart/2008/layout/LinedList"/>
    <dgm:cxn modelId="{2604F1FE-7CCC-44C1-877D-9DD4B6CFAD66}" type="presParOf" srcId="{DC222D23-4BEF-44D0-91DD-2D3F85E8914F}" destId="{049CDB00-C514-438F-80F6-6EB804D82D99}" srcOrd="1" destOrd="0" presId="urn:microsoft.com/office/officeart/2008/layout/LinedList"/>
    <dgm:cxn modelId="{657A4169-277A-489E-AEA5-20FC5CE3A881}" type="presParOf" srcId="{3B726C16-C13E-414E-A7DC-D5A3B808F8C5}" destId="{451F69C7-E33D-46D6-8867-586B1CCB9D55}" srcOrd="6" destOrd="0" presId="urn:microsoft.com/office/officeart/2008/layout/LinedList"/>
    <dgm:cxn modelId="{0355B8AD-4E73-44AE-BEBE-57F03C7A825C}" type="presParOf" srcId="{3B726C16-C13E-414E-A7DC-D5A3B808F8C5}" destId="{BB546EB0-24E6-486D-8459-64FE6B788E14}" srcOrd="7" destOrd="0" presId="urn:microsoft.com/office/officeart/2008/layout/LinedList"/>
    <dgm:cxn modelId="{B94266D3-DDF8-4554-A7B1-595AB542ECDA}" type="presParOf" srcId="{BB546EB0-24E6-486D-8459-64FE6B788E14}" destId="{FACFE535-2B95-4199-9EF2-DC8B2318C1B7}" srcOrd="0" destOrd="0" presId="urn:microsoft.com/office/officeart/2008/layout/LinedList"/>
    <dgm:cxn modelId="{9C78C0BC-2E94-4551-AC8F-1C017BE460FF}" type="presParOf" srcId="{BB546EB0-24E6-486D-8459-64FE6B788E14}" destId="{967887DB-695A-4D4E-9616-CD24197F0CC2}" srcOrd="1" destOrd="0" presId="urn:microsoft.com/office/officeart/2008/layout/LinedList"/>
    <dgm:cxn modelId="{D562A05E-D287-42B2-83DA-896ECE5B0A27}" type="presParOf" srcId="{3B726C16-C13E-414E-A7DC-D5A3B808F8C5}" destId="{B45C02D2-2703-4626-A0C2-F2BEE38D66BE}" srcOrd="8" destOrd="0" presId="urn:microsoft.com/office/officeart/2008/layout/LinedList"/>
    <dgm:cxn modelId="{F863F55B-751A-4B2C-9B19-98DFF78B0F0D}" type="presParOf" srcId="{3B726C16-C13E-414E-A7DC-D5A3B808F8C5}" destId="{749C2E3F-45B8-4B83-93AA-A2C72164D260}" srcOrd="9" destOrd="0" presId="urn:microsoft.com/office/officeart/2008/layout/LinedList"/>
    <dgm:cxn modelId="{7861D8B9-81D5-4A36-A154-6AF71E55CC21}" type="presParOf" srcId="{749C2E3F-45B8-4B83-93AA-A2C72164D260}" destId="{F23BD6E1-435B-4561-96D4-1AFEA312EF82}" srcOrd="0" destOrd="0" presId="urn:microsoft.com/office/officeart/2008/layout/LinedList"/>
    <dgm:cxn modelId="{DE82C330-DA31-416D-9161-D28164F8B3B5}" type="presParOf" srcId="{749C2E3F-45B8-4B83-93AA-A2C72164D260}" destId="{E3B352DB-5AB0-4E3F-AF12-1CED6F968E8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FD36AA-B21B-4573-899F-C37CEAF6D07C}" type="doc">
      <dgm:prSet loTypeId="urn:microsoft.com/office/officeart/2005/8/layout/cycle4" loCatId="matrix" qsTypeId="urn:microsoft.com/office/officeart/2005/8/quickstyle/3d2" qsCatId="3D" csTypeId="urn:microsoft.com/office/officeart/2005/8/colors/colorful5" csCatId="colorful" phldr="1"/>
      <dgm:spPr/>
      <dgm:t>
        <a:bodyPr/>
        <a:lstStyle/>
        <a:p>
          <a:endParaRPr lang="fr-FR"/>
        </a:p>
      </dgm:t>
    </dgm:pt>
    <dgm:pt modelId="{5188E99C-9829-494D-A409-0FB3AC5BDA91}">
      <dgm:prSet phldrT="[Text]" custT="1"/>
      <dgm:spPr/>
      <dgm:t>
        <a:bodyPr/>
        <a:lstStyle/>
        <a:p>
          <a:pPr algn="l"/>
          <a:r>
            <a:rPr lang="fr-FR" sz="1800" b="1" dirty="0"/>
            <a:t>Coordination et Développement des capacités</a:t>
          </a:r>
        </a:p>
      </dgm:t>
    </dgm:pt>
    <dgm:pt modelId="{322EE883-0F88-431A-AC84-491796C2950C}" type="parTrans" cxnId="{DAAB4ED2-196C-4660-BE06-4D4E6A00199D}">
      <dgm:prSet/>
      <dgm:spPr/>
      <dgm:t>
        <a:bodyPr/>
        <a:lstStyle/>
        <a:p>
          <a:endParaRPr lang="fr-FR"/>
        </a:p>
      </dgm:t>
    </dgm:pt>
    <dgm:pt modelId="{E41426E9-B2A4-46B6-BDD8-61218546F370}" type="sibTrans" cxnId="{DAAB4ED2-196C-4660-BE06-4D4E6A00199D}">
      <dgm:prSet/>
      <dgm:spPr/>
      <dgm:t>
        <a:bodyPr/>
        <a:lstStyle/>
        <a:p>
          <a:endParaRPr lang="fr-FR"/>
        </a:p>
      </dgm:t>
    </dgm:pt>
    <dgm:pt modelId="{71A0AC11-6A23-41A9-8AB5-CE5B7E202505}">
      <dgm:prSet phldrT="[Text]" custT="1"/>
      <dgm:spPr>
        <a:solidFill>
          <a:schemeClr val="accent1">
            <a:lumMod val="20000"/>
            <a:lumOff val="80000"/>
          </a:schemeClr>
        </a:solidFill>
      </dgm:spPr>
      <dgm:t>
        <a:bodyPr/>
        <a:lstStyle/>
        <a:p>
          <a:r>
            <a:rPr lang="fr-FR" sz="1600" dirty="0">
              <a:solidFill>
                <a:srgbClr val="002060"/>
              </a:solidFill>
            </a:rPr>
            <a:t>Formation SIMR 3 dans </a:t>
          </a:r>
          <a:r>
            <a:rPr lang="fr-FR" sz="1600" b="1" dirty="0">
              <a:solidFill>
                <a:srgbClr val="0070C0"/>
              </a:solidFill>
            </a:rPr>
            <a:t>16/26</a:t>
          </a:r>
          <a:r>
            <a:rPr lang="fr-FR" sz="1600" b="1" dirty="0">
              <a:solidFill>
                <a:srgbClr val="002060"/>
              </a:solidFill>
            </a:rPr>
            <a:t> </a:t>
          </a:r>
          <a:r>
            <a:rPr lang="fr-FR" sz="1600" dirty="0">
              <a:solidFill>
                <a:srgbClr val="002060"/>
              </a:solidFill>
            </a:rPr>
            <a:t>provinces (</a:t>
          </a:r>
          <a:r>
            <a:rPr lang="fr-FR" sz="1600" b="1" dirty="0">
              <a:solidFill>
                <a:srgbClr val="0070C0"/>
              </a:solidFill>
            </a:rPr>
            <a:t>ZS 236</a:t>
          </a:r>
          <a:r>
            <a:rPr lang="fr-FR" sz="1600" dirty="0">
              <a:solidFill>
                <a:srgbClr val="002060"/>
              </a:solidFill>
            </a:rPr>
            <a:t>)</a:t>
          </a:r>
        </a:p>
      </dgm:t>
    </dgm:pt>
    <dgm:pt modelId="{11C81C2E-426B-4323-91F3-BFD7E3C2ADAC}" type="parTrans" cxnId="{97689B61-BE83-4D9D-ADAC-486A7CE14C19}">
      <dgm:prSet/>
      <dgm:spPr/>
      <dgm:t>
        <a:bodyPr/>
        <a:lstStyle/>
        <a:p>
          <a:endParaRPr lang="fr-FR"/>
        </a:p>
      </dgm:t>
    </dgm:pt>
    <dgm:pt modelId="{2511C33B-46B7-4176-853B-CF53219622D4}" type="sibTrans" cxnId="{97689B61-BE83-4D9D-ADAC-486A7CE14C19}">
      <dgm:prSet/>
      <dgm:spPr/>
      <dgm:t>
        <a:bodyPr/>
        <a:lstStyle/>
        <a:p>
          <a:endParaRPr lang="fr-FR"/>
        </a:p>
      </dgm:t>
    </dgm:pt>
    <dgm:pt modelId="{F657C732-54F7-4F6D-8177-61A05242F497}">
      <dgm:prSet phldrT="[Text]" custT="1"/>
      <dgm:spPr/>
      <dgm:t>
        <a:bodyPr/>
        <a:lstStyle/>
        <a:p>
          <a:r>
            <a:rPr lang="fr-FR" sz="1800" b="1" dirty="0"/>
            <a:t>Plans, politique et législations </a:t>
          </a:r>
        </a:p>
      </dgm:t>
    </dgm:pt>
    <dgm:pt modelId="{941175DE-AA63-4D2F-B51C-BB704BC0435A}" type="parTrans" cxnId="{CD191E2E-E08C-4510-9938-DFF08A23F0C0}">
      <dgm:prSet/>
      <dgm:spPr/>
      <dgm:t>
        <a:bodyPr/>
        <a:lstStyle/>
        <a:p>
          <a:endParaRPr lang="fr-FR"/>
        </a:p>
      </dgm:t>
    </dgm:pt>
    <dgm:pt modelId="{0E2BE412-13ED-40F6-8B62-A87FFE4FAF8C}" type="sibTrans" cxnId="{CD191E2E-E08C-4510-9938-DFF08A23F0C0}">
      <dgm:prSet/>
      <dgm:spPr/>
      <dgm:t>
        <a:bodyPr/>
        <a:lstStyle/>
        <a:p>
          <a:endParaRPr lang="fr-FR"/>
        </a:p>
      </dgm:t>
    </dgm:pt>
    <dgm:pt modelId="{1A252D31-FEDB-413E-A997-8C013B9A6A3A}">
      <dgm:prSet phldrT="[Text]" custT="1"/>
      <dgm:spPr>
        <a:solidFill>
          <a:schemeClr val="accent1">
            <a:lumMod val="20000"/>
            <a:lumOff val="80000"/>
          </a:schemeClr>
        </a:solidFill>
      </dgm:spPr>
      <dgm:t>
        <a:bodyPr spcFirstLastPara="0" vert="horz" wrap="square" lIns="53340" tIns="53340" rIns="53340" bIns="53340" numCol="1" spcCol="1270" anchor="t" anchorCtr="0"/>
        <a:lstStyle/>
        <a:p>
          <a:pPr marL="114300" lvl="1" indent="-114300" algn="l" defTabSz="622300">
            <a:lnSpc>
              <a:spcPct val="90000"/>
            </a:lnSpc>
            <a:spcBef>
              <a:spcPct val="0"/>
            </a:spcBef>
            <a:spcAft>
              <a:spcPct val="15000"/>
            </a:spcAft>
            <a:buChar char="•"/>
            <a:tabLst/>
          </a:pPr>
          <a:r>
            <a:rPr lang="fr-FR" sz="1600" kern="1200" dirty="0">
              <a:solidFill>
                <a:srgbClr val="002060"/>
              </a:solidFill>
            </a:rPr>
            <a:t>Appui à l’élaboration des documents du COUSP : plan du </a:t>
          </a:r>
          <a:r>
            <a:rPr lang="fr-FR" sz="1600" b="1" kern="1200" dirty="0">
              <a:solidFill>
                <a:srgbClr val="0070C0"/>
              </a:solidFill>
            </a:rPr>
            <a:t>COUSP, CONOPS</a:t>
          </a:r>
          <a:r>
            <a:rPr lang="fr-FR" sz="1600" kern="1200" dirty="0">
              <a:solidFill>
                <a:srgbClr val="002060"/>
              </a:solidFill>
            </a:rPr>
            <a:t>, Manuel des SOP, Stratégies de GUSP.</a:t>
          </a:r>
          <a:endParaRPr lang="fr-FR" sz="1600" kern="1200" dirty="0">
            <a:solidFill>
              <a:srgbClr val="002060"/>
            </a:solidFill>
            <a:latin typeface="Calibri" panose="020F0502020204030204"/>
            <a:ea typeface="+mn-ea"/>
            <a:cs typeface="+mn-cs"/>
          </a:endParaRPr>
        </a:p>
      </dgm:t>
    </dgm:pt>
    <dgm:pt modelId="{32DFD703-2F19-43B5-9912-C2B9BF3420C7}" type="parTrans" cxnId="{1A893C21-B8AB-429B-B79D-F75AF5865A47}">
      <dgm:prSet/>
      <dgm:spPr/>
      <dgm:t>
        <a:bodyPr/>
        <a:lstStyle/>
        <a:p>
          <a:endParaRPr lang="fr-FR"/>
        </a:p>
      </dgm:t>
    </dgm:pt>
    <dgm:pt modelId="{FF9E0237-D25C-4420-AA1D-C39EB0F3217F}" type="sibTrans" cxnId="{1A893C21-B8AB-429B-B79D-F75AF5865A47}">
      <dgm:prSet/>
      <dgm:spPr/>
      <dgm:t>
        <a:bodyPr/>
        <a:lstStyle/>
        <a:p>
          <a:endParaRPr lang="fr-FR"/>
        </a:p>
      </dgm:t>
    </dgm:pt>
    <dgm:pt modelId="{C1FD94B5-91A0-4BBB-B314-42E2EEDD5EF5}">
      <dgm:prSet phldrT="[Text]" custT="1"/>
      <dgm:spPr/>
      <dgm:t>
        <a:bodyPr anchor="ctr" anchorCtr="0"/>
        <a:lstStyle/>
        <a:p>
          <a:endParaRPr lang="fr-FR" sz="1800" b="1" dirty="0"/>
        </a:p>
        <a:p>
          <a:r>
            <a:rPr lang="fr-FR" sz="1800" b="1" dirty="0"/>
            <a:t>Prevention, Partenariat  et Collaboration transfrontalière</a:t>
          </a:r>
        </a:p>
        <a:p>
          <a:endParaRPr lang="fr-FR" sz="1800" b="1" dirty="0"/>
        </a:p>
      </dgm:t>
    </dgm:pt>
    <dgm:pt modelId="{DC275C20-F2C8-4B27-8181-303C2A8BC1D4}" type="parTrans" cxnId="{37329CCC-FE33-42D1-8E25-7C44833B8159}">
      <dgm:prSet/>
      <dgm:spPr/>
      <dgm:t>
        <a:bodyPr/>
        <a:lstStyle/>
        <a:p>
          <a:endParaRPr lang="fr-FR"/>
        </a:p>
      </dgm:t>
    </dgm:pt>
    <dgm:pt modelId="{5783F3B6-EA88-4B23-AC0D-C18F610CA8FA}" type="sibTrans" cxnId="{37329CCC-FE33-42D1-8E25-7C44833B8159}">
      <dgm:prSet/>
      <dgm:spPr/>
      <dgm:t>
        <a:bodyPr/>
        <a:lstStyle/>
        <a:p>
          <a:endParaRPr lang="fr-FR"/>
        </a:p>
      </dgm:t>
    </dgm:pt>
    <dgm:pt modelId="{FA8D2F6A-5B1E-4E50-8D23-DEBBE86E4CF6}">
      <dgm:prSet phldrT="[Text]" custT="1"/>
      <dgm:spPr>
        <a:solidFill>
          <a:schemeClr val="accent1">
            <a:lumMod val="20000"/>
            <a:lumOff val="80000"/>
            <a:alpha val="90000"/>
          </a:schemeClr>
        </a:solidFill>
      </dgm:spPr>
      <dgm:t>
        <a:bodyPr spcFirstLastPara="0" vert="horz" wrap="square" lIns="53340" tIns="53340" rIns="53340" bIns="53340" numCol="1" spcCol="1270" anchor="b" anchorCtr="1"/>
        <a:lstStyle/>
        <a:p>
          <a:pPr marL="114300" lvl="1" indent="-114300" algn="l" defTabSz="622300">
            <a:lnSpc>
              <a:spcPct val="90000"/>
            </a:lnSpc>
            <a:spcBef>
              <a:spcPct val="0"/>
            </a:spcBef>
            <a:spcAft>
              <a:spcPct val="15000"/>
            </a:spcAft>
            <a:buChar char="•"/>
          </a:pPr>
          <a:r>
            <a:rPr lang="fr-FR" sz="1600" b="1" i="0" kern="1200" dirty="0">
              <a:solidFill>
                <a:srgbClr val="0070C0"/>
              </a:solidFill>
              <a:latin typeface="Calibri" panose="020F0502020204030204"/>
              <a:ea typeface="+mn-ea"/>
              <a:cs typeface="+mn-cs"/>
            </a:rPr>
            <a:t>Vaccination prophylactique MVE </a:t>
          </a:r>
          <a:r>
            <a:rPr lang="fr-FR" sz="1600" kern="1200" dirty="0">
              <a:solidFill>
                <a:srgbClr val="002060"/>
              </a:solidFill>
              <a:latin typeface="Calibri" panose="020F0502020204030204"/>
              <a:ea typeface="+mn-ea"/>
              <a:cs typeface="+mn-cs"/>
            </a:rPr>
            <a:t>des </a:t>
          </a:r>
          <a:r>
            <a:rPr lang="fr-FR" sz="1600" kern="1200" dirty="0" err="1">
              <a:solidFill>
                <a:srgbClr val="002060"/>
              </a:solidFill>
              <a:latin typeface="Calibri" panose="020F0502020204030204"/>
              <a:ea typeface="+mn-ea"/>
              <a:cs typeface="+mn-cs"/>
            </a:rPr>
            <a:t>PPLs</a:t>
          </a:r>
          <a:endParaRPr lang="fr-FR" sz="1600" kern="1200" dirty="0">
            <a:solidFill>
              <a:srgbClr val="002060"/>
            </a:solidFill>
            <a:latin typeface="Calibri" panose="020F0502020204030204"/>
            <a:ea typeface="+mn-ea"/>
            <a:cs typeface="+mn-cs"/>
          </a:endParaRPr>
        </a:p>
      </dgm:t>
    </dgm:pt>
    <dgm:pt modelId="{D692616C-4E1C-479A-8394-4C390BCB10E5}" type="parTrans" cxnId="{7E49E346-84C1-4B32-B2CD-E56105BA6177}">
      <dgm:prSet/>
      <dgm:spPr/>
      <dgm:t>
        <a:bodyPr/>
        <a:lstStyle/>
        <a:p>
          <a:endParaRPr lang="fr-FR"/>
        </a:p>
      </dgm:t>
    </dgm:pt>
    <dgm:pt modelId="{C7734507-2286-4941-AB1E-5638F05524E9}" type="sibTrans" cxnId="{7E49E346-84C1-4B32-B2CD-E56105BA6177}">
      <dgm:prSet/>
      <dgm:spPr/>
      <dgm:t>
        <a:bodyPr/>
        <a:lstStyle/>
        <a:p>
          <a:endParaRPr lang="fr-FR"/>
        </a:p>
      </dgm:t>
    </dgm:pt>
    <dgm:pt modelId="{4974C30D-20A5-4B31-B70A-ECCB247B4FCD}">
      <dgm:prSet phldrT="[Text]" custT="1"/>
      <dgm:spPr/>
      <dgm:t>
        <a:bodyPr spcFirstLastPara="0" vert="horz" wrap="square" lIns="128016" tIns="128016" rIns="128016" bIns="128016" numCol="1" spcCol="1270" anchor="ctr" anchorCtr="0"/>
        <a:lstStyle/>
        <a:p>
          <a:pPr marL="0" lvl="0" indent="0" algn="l" defTabSz="800100">
            <a:lnSpc>
              <a:spcPct val="90000"/>
            </a:lnSpc>
            <a:spcBef>
              <a:spcPct val="0"/>
            </a:spcBef>
            <a:spcAft>
              <a:spcPct val="35000"/>
            </a:spcAft>
            <a:buNone/>
          </a:pPr>
          <a:r>
            <a:rPr lang="fr-FR" sz="1800" b="1" kern="1200">
              <a:latin typeface="Calibri" panose="020F0502020204030204"/>
              <a:ea typeface="+mn-ea"/>
              <a:cs typeface="+mn-cs"/>
            </a:rPr>
            <a:t>Outils de S&amp;E RSI et Evaluation des risques</a:t>
          </a:r>
          <a:endParaRPr lang="fr-FR" sz="1800" b="1" kern="1200" dirty="0">
            <a:latin typeface="Calibri" panose="020F0502020204030204"/>
            <a:ea typeface="+mn-ea"/>
            <a:cs typeface="+mn-cs"/>
          </a:endParaRPr>
        </a:p>
      </dgm:t>
    </dgm:pt>
    <dgm:pt modelId="{75FF25EC-9B0C-4916-945F-F8B70A3C3454}" type="parTrans" cxnId="{055002B5-A958-42E8-AEB4-95FAF000245C}">
      <dgm:prSet/>
      <dgm:spPr/>
      <dgm:t>
        <a:bodyPr/>
        <a:lstStyle/>
        <a:p>
          <a:endParaRPr lang="fr-FR"/>
        </a:p>
      </dgm:t>
    </dgm:pt>
    <dgm:pt modelId="{48DE3F09-3767-4B3A-9FE4-92CC18A0D69D}" type="sibTrans" cxnId="{055002B5-A958-42E8-AEB4-95FAF000245C}">
      <dgm:prSet/>
      <dgm:spPr/>
      <dgm:t>
        <a:bodyPr/>
        <a:lstStyle/>
        <a:p>
          <a:endParaRPr lang="fr-FR"/>
        </a:p>
      </dgm:t>
    </dgm:pt>
    <dgm:pt modelId="{1880C7C6-C528-4EEE-A1F6-B9BAAAECEF9B}">
      <dgm:prSet custT="1"/>
      <dgm:spPr/>
      <dgm:t>
        <a:bodyPr spcFirstLastPara="0" vert="horz" wrap="square" lIns="53340" tIns="53340" rIns="53340" bIns="53340" numCol="1" spcCol="1270" anchor="t" anchorCtr="0"/>
        <a:lstStyle/>
        <a:p>
          <a:pPr marL="114300" lvl="1" indent="-114300" algn="l" defTabSz="622300">
            <a:lnSpc>
              <a:spcPct val="90000"/>
            </a:lnSpc>
            <a:spcBef>
              <a:spcPct val="0"/>
            </a:spcBef>
            <a:spcAft>
              <a:spcPct val="15000"/>
            </a:spcAft>
            <a:buChar char="•"/>
          </a:pPr>
          <a:endParaRPr lang="fr-FR" sz="1400" kern="1200" dirty="0">
            <a:solidFill>
              <a:prstClr val="black">
                <a:hueOff val="0"/>
                <a:satOff val="0"/>
                <a:lumOff val="0"/>
                <a:alphaOff val="0"/>
              </a:prstClr>
            </a:solidFill>
            <a:latin typeface="Calibri" panose="020F0502020204030204"/>
            <a:ea typeface="+mn-ea"/>
            <a:cs typeface="+mn-cs"/>
          </a:endParaRPr>
        </a:p>
      </dgm:t>
    </dgm:pt>
    <dgm:pt modelId="{18835FAC-58DB-4A09-A2E1-0F33924B9EDB}" type="parTrans" cxnId="{5F79F9CA-EEBA-466C-8082-058E43269E8E}">
      <dgm:prSet/>
      <dgm:spPr/>
      <dgm:t>
        <a:bodyPr/>
        <a:lstStyle/>
        <a:p>
          <a:endParaRPr lang="fr-FR"/>
        </a:p>
      </dgm:t>
    </dgm:pt>
    <dgm:pt modelId="{9B404EA3-F3A1-45F0-983A-1715556F5B10}" type="sibTrans" cxnId="{5F79F9CA-EEBA-466C-8082-058E43269E8E}">
      <dgm:prSet/>
      <dgm:spPr/>
      <dgm:t>
        <a:bodyPr/>
        <a:lstStyle/>
        <a:p>
          <a:endParaRPr lang="fr-FR"/>
        </a:p>
      </dgm:t>
    </dgm:pt>
    <dgm:pt modelId="{CA26C1A2-C162-4F57-932B-9926E5A33860}">
      <dgm:prSet phldrT="[Text]" custT="1"/>
      <dgm:spPr>
        <a:solidFill>
          <a:schemeClr val="accent1">
            <a:lumMod val="20000"/>
            <a:lumOff val="80000"/>
            <a:alpha val="90000"/>
          </a:schemeClr>
        </a:solidFill>
      </dgm:spPr>
      <dgm:t>
        <a:bodyPr spcFirstLastPara="0" vert="horz" wrap="square" lIns="53340" tIns="53340" rIns="53340" bIns="53340" numCol="1" spcCol="1270" anchor="t" anchorCtr="1"/>
        <a:lstStyle/>
        <a:p>
          <a:pPr marL="114300" lvl="1" indent="-114300" algn="l" defTabSz="622300">
            <a:lnSpc>
              <a:spcPct val="90000"/>
            </a:lnSpc>
            <a:spcBef>
              <a:spcPct val="0"/>
            </a:spcBef>
            <a:spcAft>
              <a:spcPct val="15000"/>
            </a:spcAft>
            <a:buNone/>
          </a:pPr>
          <a:endParaRPr lang="fr-FR" sz="1400" strike="sngStrike" kern="1200" dirty="0">
            <a:solidFill>
              <a:srgbClr val="002060"/>
            </a:solidFill>
            <a:latin typeface="Calibri" panose="020F0502020204030204"/>
            <a:ea typeface="+mn-ea"/>
            <a:cs typeface="+mn-cs"/>
          </a:endParaRPr>
        </a:p>
      </dgm:t>
    </dgm:pt>
    <dgm:pt modelId="{E6B75249-2B27-4119-A07F-7E3A4E5DFDF5}" type="sibTrans" cxnId="{0806AE95-83B4-4F4C-B6E0-13830ED130C4}">
      <dgm:prSet/>
      <dgm:spPr/>
      <dgm:t>
        <a:bodyPr/>
        <a:lstStyle/>
        <a:p>
          <a:endParaRPr lang="fr-FR"/>
        </a:p>
      </dgm:t>
    </dgm:pt>
    <dgm:pt modelId="{0ED2306B-8586-4CB1-8E46-6C36D9B32483}" type="parTrans" cxnId="{0806AE95-83B4-4F4C-B6E0-13830ED130C4}">
      <dgm:prSet/>
      <dgm:spPr/>
      <dgm:t>
        <a:bodyPr/>
        <a:lstStyle/>
        <a:p>
          <a:endParaRPr lang="fr-FR"/>
        </a:p>
      </dgm:t>
    </dgm:pt>
    <dgm:pt modelId="{292C8A0A-AC3F-4448-BEF4-2EAB4810BEC9}">
      <dgm:prSet custT="1"/>
      <dgm:spPr>
        <a:solidFill>
          <a:schemeClr val="accent1">
            <a:lumMod val="20000"/>
            <a:lumOff val="80000"/>
          </a:schemeClr>
        </a:solidFill>
      </dgm:spPr>
      <dgm:t>
        <a:bodyPr/>
        <a:lstStyle/>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dgm:t>
    </dgm:pt>
    <dgm:pt modelId="{E0727CC7-8DA2-4A53-8A23-B9FB6478A7FB}" type="parTrans" cxnId="{71833B6A-FF2A-40F9-AA1C-895AE4ABB3CA}">
      <dgm:prSet/>
      <dgm:spPr/>
      <dgm:t>
        <a:bodyPr/>
        <a:lstStyle/>
        <a:p>
          <a:endParaRPr lang="fr-FR"/>
        </a:p>
      </dgm:t>
    </dgm:pt>
    <dgm:pt modelId="{36BABE97-029F-411E-A608-D639B8D2316B}" type="sibTrans" cxnId="{71833B6A-FF2A-40F9-AA1C-895AE4ABB3CA}">
      <dgm:prSet/>
      <dgm:spPr/>
      <dgm:t>
        <a:bodyPr/>
        <a:lstStyle/>
        <a:p>
          <a:endParaRPr lang="fr-FR"/>
        </a:p>
      </dgm:t>
    </dgm:pt>
    <dgm:pt modelId="{87B451E1-117D-473A-99EA-A69B595F11E3}">
      <dgm:prSet custT="1"/>
      <dgm:spPr>
        <a:solidFill>
          <a:schemeClr val="accent1">
            <a:lumMod val="20000"/>
            <a:lumOff val="80000"/>
          </a:schemeClr>
        </a:solidFill>
      </dgm:spPr>
      <dgm:t>
        <a:bodyPr/>
        <a:lstStyle/>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dgm:t>
    </dgm:pt>
    <dgm:pt modelId="{A4547612-F288-4152-B3F5-F131EC46287A}" type="parTrans" cxnId="{BE7E9E86-6521-4E1E-8BE7-7AC184B6DF96}">
      <dgm:prSet/>
      <dgm:spPr/>
      <dgm:t>
        <a:bodyPr/>
        <a:lstStyle/>
        <a:p>
          <a:endParaRPr lang="fr-FR"/>
        </a:p>
      </dgm:t>
    </dgm:pt>
    <dgm:pt modelId="{289E59D8-A6EA-41B7-8FBE-C2455BD92E1D}" type="sibTrans" cxnId="{BE7E9E86-6521-4E1E-8BE7-7AC184B6DF96}">
      <dgm:prSet/>
      <dgm:spPr/>
      <dgm:t>
        <a:bodyPr/>
        <a:lstStyle/>
        <a:p>
          <a:endParaRPr lang="fr-FR"/>
        </a:p>
      </dgm:t>
    </dgm:pt>
    <dgm:pt modelId="{4F49F518-98CC-4A35-9F53-2D729FEFFE58}">
      <dgm:prSet custT="1"/>
      <dgm:spPr>
        <a:solidFill>
          <a:schemeClr val="accent1">
            <a:lumMod val="20000"/>
            <a:lumOff val="80000"/>
            <a:alpha val="90000"/>
          </a:schemeClr>
        </a:solidFill>
      </dgm:spPr>
      <dgm:t>
        <a:bodyPr anchor="t"/>
        <a:lstStyle/>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Evaluation des risques dans les </a:t>
          </a:r>
          <a:r>
            <a:rPr lang="fr-FR" sz="1600" b="1" kern="1200" dirty="0">
              <a:solidFill>
                <a:srgbClr val="0070C0"/>
              </a:solidFill>
              <a:latin typeface="Calibri" panose="020F0502020204030204"/>
              <a:ea typeface="+mn-ea"/>
              <a:cs typeface="+mn-cs"/>
            </a:rPr>
            <a:t>16/26</a:t>
          </a:r>
          <a:r>
            <a:rPr lang="fr-FR" sz="1600" kern="1200" dirty="0">
              <a:solidFill>
                <a:srgbClr val="002060"/>
              </a:solidFill>
              <a:latin typeface="Calibri" panose="020F0502020204030204"/>
              <a:ea typeface="+mn-ea"/>
              <a:cs typeface="+mn-cs"/>
            </a:rPr>
            <a:t> provinces (</a:t>
          </a:r>
          <a:r>
            <a:rPr lang="fr-FR" sz="1600" b="1" kern="1200" dirty="0">
              <a:solidFill>
                <a:srgbClr val="0070C0"/>
              </a:solidFill>
              <a:latin typeface="Calibri" panose="020F0502020204030204"/>
              <a:ea typeface="+mn-ea"/>
              <a:cs typeface="+mn-cs"/>
            </a:rPr>
            <a:t>STAR</a:t>
          </a:r>
          <a:r>
            <a:rPr lang="fr-FR" sz="1600" kern="1200" dirty="0">
              <a:solidFill>
                <a:srgbClr val="002060"/>
              </a:solidFill>
              <a:latin typeface="Calibri" panose="020F0502020204030204"/>
              <a:ea typeface="+mn-ea"/>
              <a:cs typeface="+mn-cs"/>
            </a:rPr>
            <a:t>) -</a:t>
          </a:r>
        </a:p>
      </dgm:t>
    </dgm:pt>
    <dgm:pt modelId="{1E701924-8888-4611-97A9-573E9DFF5701}" type="parTrans" cxnId="{EC8A6F75-3E1D-4481-9A3E-27401CA4CF96}">
      <dgm:prSet/>
      <dgm:spPr/>
      <dgm:t>
        <a:bodyPr/>
        <a:lstStyle/>
        <a:p>
          <a:endParaRPr lang="fr-FR"/>
        </a:p>
      </dgm:t>
    </dgm:pt>
    <dgm:pt modelId="{671B4F90-48A3-4EAD-8C23-59C2F476F785}" type="sibTrans" cxnId="{EC8A6F75-3E1D-4481-9A3E-27401CA4CF96}">
      <dgm:prSet/>
      <dgm:spPr/>
      <dgm:t>
        <a:bodyPr/>
        <a:lstStyle/>
        <a:p>
          <a:endParaRPr lang="fr-FR"/>
        </a:p>
      </dgm:t>
    </dgm:pt>
    <dgm:pt modelId="{1B3CE1CF-35B9-4E8D-A25E-70B30BE99209}">
      <dgm:prSet custT="1"/>
      <dgm:spPr>
        <a:solidFill>
          <a:schemeClr val="accent1">
            <a:lumMod val="20000"/>
            <a:lumOff val="80000"/>
          </a:schemeClr>
        </a:solidFill>
      </dgm:spPr>
      <dgm:t>
        <a:bodyPr/>
        <a:lstStyle/>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dgm:t>
    </dgm:pt>
    <dgm:pt modelId="{3583049D-8411-4A06-839D-0F1232D1E862}" type="parTrans" cxnId="{35A67B1E-D481-4165-AFAF-0781829C052D}">
      <dgm:prSet/>
      <dgm:spPr/>
      <dgm:t>
        <a:bodyPr/>
        <a:lstStyle/>
        <a:p>
          <a:endParaRPr lang="fr-FR"/>
        </a:p>
      </dgm:t>
    </dgm:pt>
    <dgm:pt modelId="{C501EA49-3F0E-401C-BCF2-BD81F68803C4}" type="sibTrans" cxnId="{35A67B1E-D481-4165-AFAF-0781829C052D}">
      <dgm:prSet/>
      <dgm:spPr/>
      <dgm:t>
        <a:bodyPr/>
        <a:lstStyle/>
        <a:p>
          <a:endParaRPr lang="fr-FR"/>
        </a:p>
      </dgm:t>
    </dgm:pt>
    <dgm:pt modelId="{4904FD2C-A0B1-4042-BA3B-B341E0153A50}">
      <dgm:prSet custT="1"/>
      <dgm:spPr>
        <a:solidFill>
          <a:schemeClr val="accent1">
            <a:lumMod val="20000"/>
            <a:lumOff val="80000"/>
          </a:schemeClr>
        </a:solidFill>
      </dgm:spPr>
      <dgm:t>
        <a:bodyPr/>
        <a:lstStyle/>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dgm:t>
    </dgm:pt>
    <dgm:pt modelId="{1826252F-CE22-4158-A34D-722845EB23A0}" type="parTrans" cxnId="{61F7BDE6-CF36-4D87-867D-39C553FFE463}">
      <dgm:prSet/>
      <dgm:spPr/>
      <dgm:t>
        <a:bodyPr/>
        <a:lstStyle/>
        <a:p>
          <a:endParaRPr lang="fr-FR"/>
        </a:p>
      </dgm:t>
    </dgm:pt>
    <dgm:pt modelId="{E5B61564-8A0B-4FA5-8F12-0995E1790D90}" type="sibTrans" cxnId="{61F7BDE6-CF36-4D87-867D-39C553FFE463}">
      <dgm:prSet/>
      <dgm:spPr/>
      <dgm:t>
        <a:bodyPr/>
        <a:lstStyle/>
        <a:p>
          <a:endParaRPr lang="fr-FR"/>
        </a:p>
      </dgm:t>
    </dgm:pt>
    <dgm:pt modelId="{E07C9023-EC0D-4FAE-8D59-9E0BAD0368A1}">
      <dgm:prSet phldrT="[Text]" custT="1"/>
      <dgm:spPr>
        <a:solidFill>
          <a:schemeClr val="accent1">
            <a:lumMod val="20000"/>
            <a:lumOff val="80000"/>
            <a:alpha val="90000"/>
          </a:schemeClr>
        </a:solidFill>
      </dgm:spPr>
      <dgm:t>
        <a:bodyPr spcFirstLastPara="0" vert="horz" wrap="square" lIns="53340" tIns="53340" rIns="53340" bIns="53340" numCol="1" spcCol="1270" anchor="b" anchorCtr="1"/>
        <a:lstStyle/>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Mise en place du </a:t>
          </a:r>
          <a:r>
            <a:rPr lang="fr-FR" sz="1600" b="1" kern="1200" dirty="0">
              <a:solidFill>
                <a:srgbClr val="0070C0"/>
              </a:solidFill>
              <a:latin typeface="Calibri" panose="020F0502020204030204"/>
              <a:ea typeface="+mn-ea"/>
              <a:cs typeface="+mn-cs"/>
            </a:rPr>
            <a:t>partenariat </a:t>
          </a:r>
          <a:r>
            <a:rPr lang="fr-FR" sz="1600" kern="1200" dirty="0">
              <a:solidFill>
                <a:srgbClr val="002060"/>
              </a:solidFill>
              <a:latin typeface="Calibri" panose="020F0502020204030204"/>
              <a:ea typeface="+mn-ea"/>
              <a:cs typeface="+mn-cs"/>
            </a:rPr>
            <a:t>dans le cadre du </a:t>
          </a:r>
          <a:r>
            <a:rPr lang="fr-FR" sz="1600" kern="1200" dirty="0" err="1">
              <a:solidFill>
                <a:srgbClr val="002060"/>
              </a:solidFill>
              <a:latin typeface="Calibri" panose="020F0502020204030204"/>
              <a:ea typeface="+mn-ea"/>
              <a:cs typeface="+mn-cs"/>
            </a:rPr>
            <a:t>Pandemic</a:t>
          </a:r>
          <a:r>
            <a:rPr lang="fr-FR" sz="1600" kern="1200" dirty="0">
              <a:solidFill>
                <a:srgbClr val="002060"/>
              </a:solidFill>
              <a:latin typeface="Calibri" panose="020F0502020204030204"/>
              <a:ea typeface="+mn-ea"/>
              <a:cs typeface="+mn-cs"/>
            </a:rPr>
            <a:t> </a:t>
          </a:r>
          <a:r>
            <a:rPr lang="fr-FR" sz="1600" kern="1200" dirty="0" err="1">
              <a:solidFill>
                <a:srgbClr val="002060"/>
              </a:solidFill>
              <a:latin typeface="Calibri" panose="020F0502020204030204"/>
              <a:ea typeface="+mn-ea"/>
              <a:cs typeface="+mn-cs"/>
            </a:rPr>
            <a:t>funds</a:t>
          </a:r>
          <a:r>
            <a:rPr lang="fr-FR" sz="1600" kern="1200" dirty="0">
              <a:solidFill>
                <a:srgbClr val="002060"/>
              </a:solidFill>
              <a:latin typeface="Calibri" panose="020F0502020204030204"/>
              <a:ea typeface="+mn-ea"/>
              <a:cs typeface="+mn-cs"/>
            </a:rPr>
            <a:t>, changement climatique</a:t>
          </a:r>
        </a:p>
      </dgm:t>
    </dgm:pt>
    <dgm:pt modelId="{AA5054EC-D789-4F3E-98C9-D3D526B1798C}" type="parTrans" cxnId="{36B7137A-296D-4EBF-8B88-389C47722394}">
      <dgm:prSet/>
      <dgm:spPr/>
      <dgm:t>
        <a:bodyPr/>
        <a:lstStyle/>
        <a:p>
          <a:endParaRPr lang="fr-FR"/>
        </a:p>
      </dgm:t>
    </dgm:pt>
    <dgm:pt modelId="{7D344B3E-9E2F-4F52-8D75-06DADD4E1A59}" type="sibTrans" cxnId="{36B7137A-296D-4EBF-8B88-389C47722394}">
      <dgm:prSet/>
      <dgm:spPr/>
      <dgm:t>
        <a:bodyPr/>
        <a:lstStyle/>
        <a:p>
          <a:endParaRPr lang="fr-FR"/>
        </a:p>
      </dgm:t>
    </dgm:pt>
    <dgm:pt modelId="{BF4A3206-04C3-43F7-B54F-2785B355A48C}">
      <dgm:prSet custT="1"/>
      <dgm:spPr>
        <a:solidFill>
          <a:schemeClr val="accent1">
            <a:lumMod val="20000"/>
            <a:lumOff val="80000"/>
            <a:alpha val="90000"/>
          </a:schemeClr>
        </a:solidFill>
      </dgm:spPr>
      <dgm:t>
        <a:bodyPr anchor="t"/>
        <a:lstStyle/>
        <a:p>
          <a:pPr marL="114300" lvl="1" indent="-114300" algn="l" defTabSz="622300">
            <a:lnSpc>
              <a:spcPct val="90000"/>
            </a:lnSpc>
            <a:spcBef>
              <a:spcPct val="0"/>
            </a:spcBef>
            <a:spcAft>
              <a:spcPct val="15000"/>
            </a:spcAft>
            <a:buChar char="•"/>
          </a:pPr>
          <a:r>
            <a:rPr lang="fr-FR" sz="1600" b="1" kern="1200" dirty="0">
              <a:solidFill>
                <a:srgbClr val="0070C0"/>
              </a:solidFill>
              <a:latin typeface="Calibri" panose="020F0502020204030204"/>
              <a:ea typeface="+mn-ea"/>
              <a:cs typeface="+mn-cs"/>
            </a:rPr>
            <a:t>JEE</a:t>
          </a:r>
          <a:r>
            <a:rPr lang="fr-FR" sz="1600" b="0" kern="1200" dirty="0">
              <a:solidFill>
                <a:srgbClr val="0070C0"/>
              </a:solidFill>
              <a:latin typeface="Calibri" panose="020F0502020204030204"/>
              <a:ea typeface="+mn-ea"/>
              <a:cs typeface="+mn-cs"/>
            </a:rPr>
            <a:t> </a:t>
          </a:r>
          <a:r>
            <a:rPr lang="fr-FR" sz="1600" b="0" kern="1200" dirty="0">
              <a:solidFill>
                <a:srgbClr val="002060"/>
              </a:solidFill>
              <a:latin typeface="Calibri" panose="020F0502020204030204"/>
              <a:ea typeface="+mn-ea"/>
              <a:cs typeface="+mn-cs"/>
            </a:rPr>
            <a:t>: 23 au 27 Oct. 2023</a:t>
          </a:r>
        </a:p>
      </dgm:t>
    </dgm:pt>
    <dgm:pt modelId="{74BBA396-ADC7-40E6-9DD3-7A2F12CB25FD}" type="parTrans" cxnId="{6FA109AF-744B-4754-A387-98DC3F953C9B}">
      <dgm:prSet/>
      <dgm:spPr/>
      <dgm:t>
        <a:bodyPr/>
        <a:lstStyle/>
        <a:p>
          <a:endParaRPr lang="fr-FR"/>
        </a:p>
      </dgm:t>
    </dgm:pt>
    <dgm:pt modelId="{0F5D08C6-AD2C-4F79-A5ED-536F1D4A4828}" type="sibTrans" cxnId="{6FA109AF-744B-4754-A387-98DC3F953C9B}">
      <dgm:prSet/>
      <dgm:spPr/>
      <dgm:t>
        <a:bodyPr/>
        <a:lstStyle/>
        <a:p>
          <a:endParaRPr lang="fr-FR"/>
        </a:p>
      </dgm:t>
    </dgm:pt>
    <dgm:pt modelId="{79273C17-24BB-42EF-BDAE-24B99461DEF4}">
      <dgm:prSet phldrT="[Text]" custT="1"/>
      <dgm:spPr>
        <a:solidFill>
          <a:schemeClr val="accent1">
            <a:lumMod val="20000"/>
            <a:lumOff val="80000"/>
          </a:schemeClr>
        </a:solidFill>
      </dgm:spPr>
      <dgm:t>
        <a:bodyPr spcFirstLastPara="0" vert="horz" wrap="square" lIns="53340" tIns="53340" rIns="53340" bIns="53340" numCol="1" spcCol="1270" anchor="t" anchorCtr="0"/>
        <a:lstStyle/>
        <a:p>
          <a:pPr marL="114300" lvl="1" indent="-114300" algn="l" defTabSz="622300">
            <a:lnSpc>
              <a:spcPct val="90000"/>
            </a:lnSpc>
            <a:spcBef>
              <a:spcPct val="0"/>
            </a:spcBef>
            <a:spcAft>
              <a:spcPct val="15000"/>
            </a:spcAft>
            <a:buChar char="•"/>
            <a:tabLst/>
          </a:pPr>
          <a:r>
            <a:rPr lang="fr-FR" sz="1600" kern="1200" dirty="0">
              <a:solidFill>
                <a:srgbClr val="002060"/>
              </a:solidFill>
              <a:latin typeface="Calibri" panose="020F0502020204030204"/>
              <a:ea typeface="+mn-ea"/>
              <a:cs typeface="+mn-cs"/>
            </a:rPr>
            <a:t>Plan multisectoriel d’élimination du choléra (</a:t>
          </a:r>
          <a:r>
            <a:rPr lang="fr-FR" sz="1600" b="1" kern="1200" dirty="0">
              <a:solidFill>
                <a:srgbClr val="0070C0"/>
              </a:solidFill>
              <a:latin typeface="Calibri" panose="020F0502020204030204"/>
              <a:ea typeface="+mn-ea"/>
              <a:cs typeface="+mn-cs"/>
            </a:rPr>
            <a:t>PMSEC </a:t>
          </a:r>
          <a:r>
            <a:rPr lang="fr-FR" sz="1600" b="0" kern="1200" dirty="0">
              <a:solidFill>
                <a:srgbClr val="002060"/>
              </a:solidFill>
              <a:latin typeface="Calibri" panose="020F0502020204030204"/>
              <a:ea typeface="+mn-ea"/>
              <a:cs typeface="+mn-cs"/>
            </a:rPr>
            <a:t>2023-2027</a:t>
          </a:r>
          <a:r>
            <a:rPr lang="fr-FR" sz="1600" kern="1200" dirty="0">
              <a:solidFill>
                <a:srgbClr val="002060"/>
              </a:solidFill>
              <a:latin typeface="Calibri" panose="020F0502020204030204"/>
              <a:ea typeface="+mn-ea"/>
              <a:cs typeface="+mn-cs"/>
            </a:rPr>
            <a:t>)</a:t>
          </a:r>
        </a:p>
      </dgm:t>
    </dgm:pt>
    <dgm:pt modelId="{E74614EC-3235-481E-B704-27A265179043}" type="parTrans" cxnId="{57E1BBB7-FDBB-43A1-B97C-3B8F24E439E7}">
      <dgm:prSet/>
      <dgm:spPr/>
      <dgm:t>
        <a:bodyPr/>
        <a:lstStyle/>
        <a:p>
          <a:endParaRPr lang="fr-FR"/>
        </a:p>
      </dgm:t>
    </dgm:pt>
    <dgm:pt modelId="{6722569C-862F-4CB4-A3E7-23C84CCB6F7D}" type="sibTrans" cxnId="{57E1BBB7-FDBB-43A1-B97C-3B8F24E439E7}">
      <dgm:prSet/>
      <dgm:spPr/>
      <dgm:t>
        <a:bodyPr/>
        <a:lstStyle/>
        <a:p>
          <a:endParaRPr lang="fr-FR"/>
        </a:p>
      </dgm:t>
    </dgm:pt>
    <dgm:pt modelId="{78144B49-AEDB-4769-84A1-9573D9B6FF07}">
      <dgm:prSet phldrT="[Text]" custT="1"/>
      <dgm:spPr>
        <a:solidFill>
          <a:schemeClr val="accent1">
            <a:lumMod val="20000"/>
            <a:lumOff val="80000"/>
          </a:schemeClr>
        </a:solidFill>
      </dgm:spPr>
      <dgm:t>
        <a:bodyPr spcFirstLastPara="0" vert="horz" wrap="square" lIns="53340" tIns="53340" rIns="53340" bIns="53340" numCol="1" spcCol="1270" anchor="t" anchorCtr="0"/>
        <a:lstStyle/>
        <a:p>
          <a:pPr marL="114300" lvl="1" indent="-114300" algn="l" defTabSz="622300">
            <a:lnSpc>
              <a:spcPct val="90000"/>
            </a:lnSpc>
            <a:spcBef>
              <a:spcPct val="0"/>
            </a:spcBef>
            <a:spcAft>
              <a:spcPct val="15000"/>
            </a:spcAft>
            <a:buChar char="•"/>
            <a:tabLst/>
          </a:pPr>
          <a:r>
            <a:rPr lang="fr-FR" sz="1600" kern="1200" dirty="0">
              <a:solidFill>
                <a:srgbClr val="002060"/>
              </a:solidFill>
              <a:latin typeface="Calibri" panose="020F0502020204030204"/>
              <a:ea typeface="+mn-ea"/>
              <a:cs typeface="+mn-cs"/>
            </a:rPr>
            <a:t>Plan multisectoriel CREC, PSN EMU</a:t>
          </a:r>
        </a:p>
      </dgm:t>
    </dgm:pt>
    <dgm:pt modelId="{C47264D3-D773-4EAC-8FDF-D559A57683CD}" type="parTrans" cxnId="{9F49E8EF-362E-4C91-9CA8-3989A67F1D64}">
      <dgm:prSet/>
      <dgm:spPr/>
      <dgm:t>
        <a:bodyPr/>
        <a:lstStyle/>
        <a:p>
          <a:endParaRPr lang="fr-FR"/>
        </a:p>
      </dgm:t>
    </dgm:pt>
    <dgm:pt modelId="{501FDDA0-0EAC-4975-ACF9-A4BA7E768E47}" type="sibTrans" cxnId="{9F49E8EF-362E-4C91-9CA8-3989A67F1D64}">
      <dgm:prSet/>
      <dgm:spPr/>
      <dgm:t>
        <a:bodyPr/>
        <a:lstStyle/>
        <a:p>
          <a:endParaRPr lang="fr-FR"/>
        </a:p>
      </dgm:t>
    </dgm:pt>
    <dgm:pt modelId="{12D1482C-DF76-4C4F-B8D8-5FB0F2855F1F}">
      <dgm:prSet custT="1"/>
      <dgm:spPr>
        <a:solidFill>
          <a:schemeClr val="accent1">
            <a:lumMod val="20000"/>
            <a:lumOff val="80000"/>
          </a:schemeClr>
        </a:solidFill>
      </dgm:spPr>
      <dgm:t>
        <a:bodyPr/>
        <a:lstStyle/>
        <a:p>
          <a:r>
            <a:rPr lang="fr-FR" sz="1600" dirty="0" err="1">
              <a:solidFill>
                <a:srgbClr val="002060"/>
              </a:solidFill>
              <a:ea typeface="Tahoma" panose="020B0604030504040204" pitchFamily="34" charset="0"/>
              <a:cs typeface="Tahoma" panose="020B0604030504040204" pitchFamily="34" charset="0"/>
            </a:rPr>
            <a:t>Prépositionnement</a:t>
          </a:r>
          <a:r>
            <a:rPr lang="fr-FR" sz="1600" dirty="0">
              <a:solidFill>
                <a:srgbClr val="002060"/>
              </a:solidFill>
              <a:ea typeface="Tahoma" panose="020B0604030504040204" pitchFamily="34" charset="0"/>
              <a:cs typeface="Tahoma" panose="020B0604030504040204" pitchFamily="34" charset="0"/>
            </a:rPr>
            <a:t> des médicaments et </a:t>
          </a:r>
          <a:r>
            <a:rPr lang="fr-FR" sz="1600" b="1" dirty="0">
              <a:solidFill>
                <a:srgbClr val="0070C0"/>
              </a:solidFill>
              <a:ea typeface="Tahoma" panose="020B0604030504040204" pitchFamily="34" charset="0"/>
              <a:cs typeface="Tahoma" panose="020B0604030504040204" pitchFamily="34" charset="0"/>
            </a:rPr>
            <a:t>Kits sanitaires </a:t>
          </a:r>
          <a:r>
            <a:rPr lang="fr-FR" sz="1600" dirty="0">
              <a:solidFill>
                <a:srgbClr val="002060"/>
              </a:solidFill>
              <a:ea typeface="Tahoma" panose="020B0604030504040204" pitchFamily="34" charset="0"/>
              <a:cs typeface="Tahoma" panose="020B0604030504040204" pitchFamily="34" charset="0"/>
            </a:rPr>
            <a:t>incluant intrants laboratoires</a:t>
          </a:r>
          <a:endParaRPr lang="fr-FR" sz="1600" dirty="0">
            <a:solidFill>
              <a:srgbClr val="FF0000"/>
            </a:solidFill>
          </a:endParaRPr>
        </a:p>
      </dgm:t>
    </dgm:pt>
    <dgm:pt modelId="{E5BFDB9A-E83E-4CA1-BF38-EC17AC7602E7}" type="parTrans" cxnId="{08B23DF6-806A-4613-9DD4-6CC0E62EB3E8}">
      <dgm:prSet/>
      <dgm:spPr/>
      <dgm:t>
        <a:bodyPr/>
        <a:lstStyle/>
        <a:p>
          <a:endParaRPr lang="fr-FR"/>
        </a:p>
      </dgm:t>
    </dgm:pt>
    <dgm:pt modelId="{9AC69FF3-41A1-4305-B1EB-C5CE64D48828}" type="sibTrans" cxnId="{08B23DF6-806A-4613-9DD4-6CC0E62EB3E8}">
      <dgm:prSet/>
      <dgm:spPr/>
      <dgm:t>
        <a:bodyPr/>
        <a:lstStyle/>
        <a:p>
          <a:endParaRPr lang="fr-FR"/>
        </a:p>
      </dgm:t>
    </dgm:pt>
    <dgm:pt modelId="{8DAF8E9C-9BCC-40A6-B2C2-1F2C8BA1E7E6}">
      <dgm:prSet phldrT="[Text]" custT="1"/>
      <dgm:spPr>
        <a:solidFill>
          <a:schemeClr val="accent1">
            <a:lumMod val="20000"/>
            <a:lumOff val="80000"/>
          </a:schemeClr>
        </a:solidFill>
      </dgm:spPr>
      <dgm:t>
        <a:bodyPr/>
        <a:lstStyle/>
        <a:p>
          <a:r>
            <a:rPr lang="fr-FR" sz="1600" dirty="0">
              <a:solidFill>
                <a:srgbClr val="002060"/>
              </a:solidFill>
            </a:rPr>
            <a:t>Mise en place EIR </a:t>
          </a:r>
          <a:r>
            <a:rPr lang="fr-FR" sz="1600" b="1" dirty="0">
              <a:solidFill>
                <a:srgbClr val="0070C0"/>
              </a:solidFill>
            </a:rPr>
            <a:t>11</a:t>
          </a:r>
          <a:r>
            <a:rPr lang="fr-FR" sz="1600" dirty="0">
              <a:solidFill>
                <a:srgbClr val="002060"/>
              </a:solidFill>
            </a:rPr>
            <a:t> provinces </a:t>
          </a:r>
        </a:p>
      </dgm:t>
    </dgm:pt>
    <dgm:pt modelId="{33780211-FC33-4792-BC5E-220B129C454F}" type="parTrans" cxnId="{B7A5CD5B-9EF5-4364-82CA-C9900BF59D49}">
      <dgm:prSet/>
      <dgm:spPr/>
      <dgm:t>
        <a:bodyPr/>
        <a:lstStyle/>
        <a:p>
          <a:endParaRPr lang="fr-FR"/>
        </a:p>
      </dgm:t>
    </dgm:pt>
    <dgm:pt modelId="{B2597E66-DE36-4103-A228-101C9FA57216}" type="sibTrans" cxnId="{B7A5CD5B-9EF5-4364-82CA-C9900BF59D49}">
      <dgm:prSet/>
      <dgm:spPr/>
      <dgm:t>
        <a:bodyPr/>
        <a:lstStyle/>
        <a:p>
          <a:endParaRPr lang="fr-FR"/>
        </a:p>
      </dgm:t>
    </dgm:pt>
    <dgm:pt modelId="{97E83894-C765-4FB2-AA08-DBC173E015CD}">
      <dgm:prSet phldrT="[Text]" custT="1"/>
      <dgm:spPr>
        <a:solidFill>
          <a:schemeClr val="accent1">
            <a:lumMod val="20000"/>
            <a:lumOff val="80000"/>
          </a:schemeClr>
        </a:solidFill>
      </dgm:spPr>
      <dgm:t>
        <a:bodyPr/>
        <a:lstStyle/>
        <a:p>
          <a:r>
            <a:rPr lang="fr-FR" sz="1600" dirty="0">
              <a:solidFill>
                <a:srgbClr val="002060"/>
              </a:solidFill>
            </a:rPr>
            <a:t>Mise en place de </a:t>
          </a:r>
          <a:r>
            <a:rPr lang="fr-FR" sz="1600" b="1" dirty="0">
              <a:solidFill>
                <a:srgbClr val="0070C0"/>
              </a:solidFill>
            </a:rPr>
            <a:t>202</a:t>
          </a:r>
          <a:r>
            <a:rPr lang="fr-FR" sz="1600" dirty="0">
              <a:solidFill>
                <a:srgbClr val="002060"/>
              </a:solidFill>
            </a:rPr>
            <a:t> Experts </a:t>
          </a:r>
          <a:r>
            <a:rPr lang="fr-FR" sz="1600" dirty="0" err="1">
              <a:solidFill>
                <a:srgbClr val="002060"/>
              </a:solidFill>
            </a:rPr>
            <a:t>AvoHC</a:t>
          </a:r>
          <a:r>
            <a:rPr lang="fr-FR" sz="1600" dirty="0">
              <a:solidFill>
                <a:srgbClr val="002060"/>
              </a:solidFill>
            </a:rPr>
            <a:t> SURGE </a:t>
          </a:r>
          <a:r>
            <a:rPr lang="fr-FR" sz="1400" dirty="0">
              <a:solidFill>
                <a:srgbClr val="002060"/>
              </a:solidFill>
            </a:rPr>
            <a:t> </a:t>
          </a:r>
        </a:p>
      </dgm:t>
    </dgm:pt>
    <dgm:pt modelId="{99DD7B54-DA98-41DA-9979-57E6C9B642B5}" type="parTrans" cxnId="{EF75FD2E-8990-4B55-909F-9047AC10545E}">
      <dgm:prSet/>
      <dgm:spPr/>
      <dgm:t>
        <a:bodyPr/>
        <a:lstStyle/>
        <a:p>
          <a:endParaRPr lang="fr-FR"/>
        </a:p>
      </dgm:t>
    </dgm:pt>
    <dgm:pt modelId="{F6CC8C35-4C6B-490E-9181-E2A0A8B88871}" type="sibTrans" cxnId="{EF75FD2E-8990-4B55-909F-9047AC10545E}">
      <dgm:prSet/>
      <dgm:spPr/>
      <dgm:t>
        <a:bodyPr/>
        <a:lstStyle/>
        <a:p>
          <a:endParaRPr lang="fr-FR"/>
        </a:p>
      </dgm:t>
    </dgm:pt>
    <dgm:pt modelId="{7B4B8B80-F921-4238-A1BD-9C8D44F982A0}">
      <dgm:prSet custT="1"/>
      <dgm:spPr>
        <a:solidFill>
          <a:schemeClr val="accent1">
            <a:lumMod val="20000"/>
            <a:lumOff val="80000"/>
            <a:alpha val="90000"/>
          </a:schemeClr>
        </a:solidFill>
      </dgm:spPr>
      <dgm:t>
        <a:bodyPr anchor="t"/>
        <a:lstStyle/>
        <a:p>
          <a:pPr marL="114300" lvl="1" indent="-114300" algn="l" defTabSz="622300">
            <a:lnSpc>
              <a:spcPct val="90000"/>
            </a:lnSpc>
            <a:spcBef>
              <a:spcPct val="0"/>
            </a:spcBef>
            <a:spcAft>
              <a:spcPct val="15000"/>
            </a:spcAft>
            <a:buChar char="•"/>
          </a:pPr>
          <a:r>
            <a:rPr lang="fr-FR" sz="1600" b="1" kern="1200" dirty="0">
              <a:solidFill>
                <a:srgbClr val="0070C0"/>
              </a:solidFill>
              <a:latin typeface="Calibri" panose="020F0502020204030204"/>
              <a:ea typeface="+mn-ea"/>
              <a:cs typeface="+mn-cs"/>
            </a:rPr>
            <a:t>JRA</a:t>
          </a:r>
          <a:r>
            <a:rPr lang="fr-FR" sz="1600" kern="1200" dirty="0">
              <a:solidFill>
                <a:srgbClr val="002060"/>
              </a:solidFill>
              <a:latin typeface="Calibri" panose="020F0502020204030204"/>
              <a:ea typeface="+mn-ea"/>
              <a:cs typeface="+mn-cs"/>
            </a:rPr>
            <a:t> (One Health) /2023</a:t>
          </a:r>
        </a:p>
      </dgm:t>
    </dgm:pt>
    <dgm:pt modelId="{FE8C246E-4C26-4DE4-AB46-4E35689B418D}" type="parTrans" cxnId="{69BF64CC-3055-4AB0-9669-7B1C25E59CFD}">
      <dgm:prSet/>
      <dgm:spPr/>
      <dgm:t>
        <a:bodyPr/>
        <a:lstStyle/>
        <a:p>
          <a:endParaRPr lang="fr-FR"/>
        </a:p>
      </dgm:t>
    </dgm:pt>
    <dgm:pt modelId="{969A12E5-81AC-4EE8-A109-A5C6C3B9148B}" type="sibTrans" cxnId="{69BF64CC-3055-4AB0-9669-7B1C25E59CFD}">
      <dgm:prSet/>
      <dgm:spPr/>
      <dgm:t>
        <a:bodyPr/>
        <a:lstStyle/>
        <a:p>
          <a:endParaRPr lang="fr-FR"/>
        </a:p>
      </dgm:t>
    </dgm:pt>
    <dgm:pt modelId="{09CE150E-2E3C-4061-A1C6-1F13F0AA664C}">
      <dgm:prSet custT="1"/>
      <dgm:spPr>
        <a:solidFill>
          <a:schemeClr val="accent1">
            <a:lumMod val="20000"/>
            <a:lumOff val="80000"/>
            <a:alpha val="90000"/>
          </a:schemeClr>
        </a:solidFill>
      </dgm:spPr>
      <dgm:t>
        <a:bodyPr anchor="t"/>
        <a:lstStyle/>
        <a:p>
          <a:pPr marL="114300" lvl="1" indent="-114300" algn="l" defTabSz="622300">
            <a:lnSpc>
              <a:spcPct val="90000"/>
            </a:lnSpc>
            <a:spcBef>
              <a:spcPct val="0"/>
            </a:spcBef>
            <a:spcAft>
              <a:spcPct val="15000"/>
            </a:spcAft>
            <a:buChar char="•"/>
          </a:pPr>
          <a:r>
            <a:rPr lang="fr-FR" sz="1600" b="1" kern="1200" dirty="0" err="1">
              <a:solidFill>
                <a:srgbClr val="0070C0"/>
              </a:solidFill>
              <a:latin typeface="Calibri" panose="020F0502020204030204"/>
              <a:ea typeface="+mn-ea"/>
              <a:cs typeface="+mn-cs"/>
            </a:rPr>
            <a:t>eSPAR</a:t>
          </a:r>
          <a:r>
            <a:rPr lang="fr-FR" sz="1600" kern="1200" dirty="0">
              <a:solidFill>
                <a:srgbClr val="0070C0"/>
              </a:solidFill>
              <a:latin typeface="Calibri" panose="020F0502020204030204"/>
              <a:ea typeface="+mn-ea"/>
              <a:cs typeface="+mn-cs"/>
            </a:rPr>
            <a:t> </a:t>
          </a:r>
          <a:r>
            <a:rPr lang="fr-FR" sz="1600" kern="1200" dirty="0">
              <a:solidFill>
                <a:srgbClr val="002060"/>
              </a:solidFill>
              <a:latin typeface="Calibri" panose="020F0502020204030204"/>
              <a:ea typeface="+mn-ea"/>
              <a:cs typeface="+mn-cs"/>
            </a:rPr>
            <a:t>2023 ; </a:t>
          </a:r>
        </a:p>
      </dgm:t>
    </dgm:pt>
    <dgm:pt modelId="{FE5F6DB0-7D06-4D62-B579-B38842C832C7}" type="sibTrans" cxnId="{C2ADF2FF-7EFC-468F-BF95-5DB13B13C011}">
      <dgm:prSet/>
      <dgm:spPr/>
      <dgm:t>
        <a:bodyPr/>
        <a:lstStyle/>
        <a:p>
          <a:endParaRPr lang="fr-FR"/>
        </a:p>
      </dgm:t>
    </dgm:pt>
    <dgm:pt modelId="{F63C9A65-EB28-42CE-9E8C-719A4F79F057}" type="parTrans" cxnId="{C2ADF2FF-7EFC-468F-BF95-5DB13B13C011}">
      <dgm:prSet/>
      <dgm:spPr/>
      <dgm:t>
        <a:bodyPr/>
        <a:lstStyle/>
        <a:p>
          <a:endParaRPr lang="fr-FR"/>
        </a:p>
      </dgm:t>
    </dgm:pt>
    <dgm:pt modelId="{C4BA66F2-EB47-420D-8262-2A2EA54403FC}">
      <dgm:prSet phldrT="[Text]" custT="1"/>
      <dgm:spPr>
        <a:solidFill>
          <a:schemeClr val="accent1">
            <a:lumMod val="20000"/>
            <a:lumOff val="80000"/>
          </a:schemeClr>
        </a:solidFill>
      </dgm:spPr>
      <dgm:t>
        <a:bodyPr spcFirstLastPara="0" vert="horz" wrap="square" lIns="53340" tIns="53340" rIns="53340" bIns="53340" numCol="1" spcCol="1270" anchor="t" anchorCtr="0"/>
        <a:lstStyle/>
        <a:p>
          <a:pPr marL="114300" lvl="1" indent="-114300" algn="l" defTabSz="622300">
            <a:lnSpc>
              <a:spcPct val="90000"/>
            </a:lnSpc>
            <a:spcBef>
              <a:spcPct val="0"/>
            </a:spcBef>
            <a:spcAft>
              <a:spcPct val="15000"/>
            </a:spcAft>
            <a:buChar char="•"/>
            <a:tabLst/>
          </a:pPr>
          <a:r>
            <a:rPr lang="fr-FR" sz="1600" kern="1200" dirty="0">
              <a:solidFill>
                <a:srgbClr val="002060"/>
              </a:solidFill>
            </a:rPr>
            <a:t>Plan National Multirisque  </a:t>
          </a:r>
          <a:endParaRPr lang="fr-FR" sz="1600" kern="1200" dirty="0">
            <a:solidFill>
              <a:srgbClr val="002060"/>
            </a:solidFill>
            <a:latin typeface="Calibri" panose="020F0502020204030204"/>
            <a:ea typeface="+mn-ea"/>
            <a:cs typeface="+mn-cs"/>
          </a:endParaRPr>
        </a:p>
      </dgm:t>
    </dgm:pt>
    <dgm:pt modelId="{F434410D-DFA8-435C-8878-4E23F3D75D2D}" type="parTrans" cxnId="{B635FD82-CFC4-4B82-B9A5-2D54178F4FF1}">
      <dgm:prSet/>
      <dgm:spPr/>
      <dgm:t>
        <a:bodyPr/>
        <a:lstStyle/>
        <a:p>
          <a:endParaRPr lang="fr-FR"/>
        </a:p>
      </dgm:t>
    </dgm:pt>
    <dgm:pt modelId="{265FB80B-B58F-4BBB-A36A-3E4CB9F58A0C}" type="sibTrans" cxnId="{B635FD82-CFC4-4B82-B9A5-2D54178F4FF1}">
      <dgm:prSet/>
      <dgm:spPr/>
      <dgm:t>
        <a:bodyPr/>
        <a:lstStyle/>
        <a:p>
          <a:endParaRPr lang="fr-FR"/>
        </a:p>
      </dgm:t>
    </dgm:pt>
    <dgm:pt modelId="{882D4333-748C-4C03-853E-97FDEA363861}">
      <dgm:prSet phldrT="[Text]" custT="1"/>
      <dgm:spPr>
        <a:solidFill>
          <a:schemeClr val="accent1">
            <a:lumMod val="20000"/>
            <a:lumOff val="80000"/>
            <a:alpha val="90000"/>
          </a:schemeClr>
        </a:solidFill>
      </dgm:spPr>
      <dgm:t>
        <a:bodyPr spcFirstLastPara="0" vert="horz" wrap="square" lIns="53340" tIns="53340" rIns="53340" bIns="53340" numCol="1" spcCol="1270" anchor="b" anchorCtr="1"/>
        <a:lstStyle/>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Organisations de </a:t>
          </a:r>
          <a:r>
            <a:rPr lang="fr-FR" sz="1600" b="1" kern="1200" dirty="0">
              <a:solidFill>
                <a:srgbClr val="0070C0"/>
              </a:solidFill>
              <a:latin typeface="Calibri" panose="020F0502020204030204"/>
              <a:ea typeface="+mn-ea"/>
              <a:cs typeface="+mn-cs"/>
            </a:rPr>
            <a:t>réunions transfrontalières </a:t>
          </a:r>
          <a:r>
            <a:rPr lang="fr-FR" sz="1600" kern="1200" dirty="0">
              <a:solidFill>
                <a:srgbClr val="002060"/>
              </a:solidFill>
              <a:latin typeface="Calibri" panose="020F0502020204030204"/>
              <a:ea typeface="+mn-ea"/>
              <a:cs typeface="+mn-cs"/>
            </a:rPr>
            <a:t>avec la Zambie, Burundi</a:t>
          </a:r>
        </a:p>
      </dgm:t>
    </dgm:pt>
    <dgm:pt modelId="{10827D56-16F4-4944-81E5-8BDD0852CE3D}" type="parTrans" cxnId="{7690CAC4-C147-4DE9-A099-A1A3FBBDD99D}">
      <dgm:prSet/>
      <dgm:spPr/>
      <dgm:t>
        <a:bodyPr/>
        <a:lstStyle/>
        <a:p>
          <a:endParaRPr lang="fr-FR"/>
        </a:p>
      </dgm:t>
    </dgm:pt>
    <dgm:pt modelId="{6285CECF-6136-4245-BBE4-58399F46257C}" type="sibTrans" cxnId="{7690CAC4-C147-4DE9-A099-A1A3FBBDD99D}">
      <dgm:prSet/>
      <dgm:spPr/>
      <dgm:t>
        <a:bodyPr/>
        <a:lstStyle/>
        <a:p>
          <a:endParaRPr lang="fr-FR"/>
        </a:p>
      </dgm:t>
    </dgm:pt>
    <dgm:pt modelId="{B6AB6BF2-C796-45AC-A244-330D258A5B37}">
      <dgm:prSet custT="1"/>
      <dgm:spPr>
        <a:solidFill>
          <a:schemeClr val="accent1">
            <a:lumMod val="20000"/>
            <a:lumOff val="80000"/>
            <a:alpha val="90000"/>
          </a:schemeClr>
        </a:solidFill>
      </dgm:spPr>
      <dgm:t>
        <a:bodyPr anchor="t"/>
        <a:lstStyle/>
        <a:p>
          <a:pPr marL="114300" lvl="1" indent="-114300" algn="l" defTabSz="622300">
            <a:lnSpc>
              <a:spcPct val="90000"/>
            </a:lnSpc>
            <a:spcBef>
              <a:spcPct val="0"/>
            </a:spcBef>
            <a:spcAft>
              <a:spcPct val="15000"/>
            </a:spcAft>
            <a:buChar char="•"/>
          </a:pPr>
          <a:endParaRPr lang="fr-FR" sz="1400" kern="1200" dirty="0">
            <a:solidFill>
              <a:prstClr val="black">
                <a:hueOff val="0"/>
                <a:satOff val="0"/>
                <a:lumOff val="0"/>
                <a:alphaOff val="0"/>
              </a:prstClr>
            </a:solidFill>
            <a:latin typeface="Calibri" panose="020F0502020204030204"/>
            <a:ea typeface="+mn-ea"/>
            <a:cs typeface="+mn-cs"/>
          </a:endParaRPr>
        </a:p>
      </dgm:t>
    </dgm:pt>
    <dgm:pt modelId="{8B4F3F80-FF9E-4855-BA65-85AD983713B6}" type="parTrans" cxnId="{5099C671-EAA7-4186-A66B-C14DF53B0CBF}">
      <dgm:prSet/>
      <dgm:spPr/>
      <dgm:t>
        <a:bodyPr/>
        <a:lstStyle/>
        <a:p>
          <a:endParaRPr lang="fr-FR"/>
        </a:p>
      </dgm:t>
    </dgm:pt>
    <dgm:pt modelId="{0CEABE70-0A87-48AA-B6C5-CC51E2707070}" type="sibTrans" cxnId="{5099C671-EAA7-4186-A66B-C14DF53B0CBF}">
      <dgm:prSet/>
      <dgm:spPr/>
      <dgm:t>
        <a:bodyPr/>
        <a:lstStyle/>
        <a:p>
          <a:endParaRPr lang="fr-FR"/>
        </a:p>
      </dgm:t>
    </dgm:pt>
    <dgm:pt modelId="{8A26104E-3E70-46CD-AB22-C343565C3472}">
      <dgm:prSet custT="1"/>
      <dgm:spPr>
        <a:solidFill>
          <a:schemeClr val="accent1">
            <a:lumMod val="20000"/>
            <a:lumOff val="80000"/>
            <a:alpha val="90000"/>
          </a:schemeClr>
        </a:solidFill>
      </dgm:spPr>
      <dgm:t>
        <a:bodyPr anchor="t"/>
        <a:lstStyle/>
        <a:p>
          <a:pPr marL="114300" lvl="1" indent="-114300" algn="l" defTabSz="622300">
            <a:lnSpc>
              <a:spcPct val="90000"/>
            </a:lnSpc>
            <a:spcBef>
              <a:spcPct val="0"/>
            </a:spcBef>
            <a:spcAft>
              <a:spcPct val="15000"/>
            </a:spcAft>
            <a:buNone/>
          </a:pPr>
          <a:endParaRPr lang="fr-FR" sz="1400" kern="1200" dirty="0">
            <a:solidFill>
              <a:prstClr val="black">
                <a:hueOff val="0"/>
                <a:satOff val="0"/>
                <a:lumOff val="0"/>
                <a:alphaOff val="0"/>
              </a:prstClr>
            </a:solidFill>
            <a:latin typeface="Calibri" panose="020F0502020204030204"/>
            <a:ea typeface="+mn-ea"/>
            <a:cs typeface="+mn-cs"/>
          </a:endParaRPr>
        </a:p>
      </dgm:t>
    </dgm:pt>
    <dgm:pt modelId="{B841ED57-5F28-46C0-BE8F-6DB3CBE8F533}" type="parTrans" cxnId="{2218CB28-ADAF-45AE-8EEE-2E2C08254ACE}">
      <dgm:prSet/>
      <dgm:spPr/>
      <dgm:t>
        <a:bodyPr/>
        <a:lstStyle/>
        <a:p>
          <a:endParaRPr lang="fr-FR"/>
        </a:p>
      </dgm:t>
    </dgm:pt>
    <dgm:pt modelId="{EFD6FE4A-1359-45CE-A57D-C0A396C708AB}" type="sibTrans" cxnId="{2218CB28-ADAF-45AE-8EEE-2E2C08254ACE}">
      <dgm:prSet/>
      <dgm:spPr/>
      <dgm:t>
        <a:bodyPr/>
        <a:lstStyle/>
        <a:p>
          <a:endParaRPr lang="fr-FR"/>
        </a:p>
      </dgm:t>
    </dgm:pt>
    <dgm:pt modelId="{E0BDCEAE-DF64-4C01-AEC4-6A0E43B7C1F5}">
      <dgm:prSet phldrT="[Text]" custT="1"/>
      <dgm:spPr>
        <a:solidFill>
          <a:schemeClr val="accent1">
            <a:lumMod val="20000"/>
            <a:lumOff val="80000"/>
            <a:alpha val="90000"/>
          </a:schemeClr>
        </a:solidFill>
      </dgm:spPr>
      <dgm:t>
        <a:bodyPr spcFirstLastPara="0" vert="horz" wrap="square" lIns="53340" tIns="53340" rIns="53340" bIns="53340" numCol="1" spcCol="1270" anchor="b" anchorCtr="1"/>
        <a:lstStyle/>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Organisation des recherches </a:t>
          </a:r>
          <a:r>
            <a:rPr lang="fr-FR" sz="1600" kern="1200" dirty="0" err="1">
              <a:solidFill>
                <a:srgbClr val="002060"/>
              </a:solidFill>
              <a:latin typeface="Calibri" panose="020F0502020204030204"/>
              <a:ea typeface="+mn-ea"/>
              <a:cs typeface="+mn-cs"/>
            </a:rPr>
            <a:t>opéraionelles</a:t>
          </a:r>
          <a:endParaRPr lang="fr-FR" sz="1600" kern="1200" dirty="0">
            <a:solidFill>
              <a:srgbClr val="002060"/>
            </a:solidFill>
            <a:latin typeface="Calibri" panose="020F0502020204030204"/>
            <a:ea typeface="+mn-ea"/>
            <a:cs typeface="+mn-cs"/>
          </a:endParaRPr>
        </a:p>
      </dgm:t>
    </dgm:pt>
    <dgm:pt modelId="{ADB613F7-7580-4E5B-845C-77E68D993C1B}" type="parTrans" cxnId="{BC700484-DD5E-4073-A2B3-229B2BD514D9}">
      <dgm:prSet/>
      <dgm:spPr/>
      <dgm:t>
        <a:bodyPr/>
        <a:lstStyle/>
        <a:p>
          <a:endParaRPr lang="fr-FR"/>
        </a:p>
      </dgm:t>
    </dgm:pt>
    <dgm:pt modelId="{2C53FBEA-E959-45F6-BE42-D3014300A8C1}" type="sibTrans" cxnId="{BC700484-DD5E-4073-A2B3-229B2BD514D9}">
      <dgm:prSet/>
      <dgm:spPr/>
      <dgm:t>
        <a:bodyPr/>
        <a:lstStyle/>
        <a:p>
          <a:endParaRPr lang="fr-FR"/>
        </a:p>
      </dgm:t>
    </dgm:pt>
    <dgm:pt modelId="{B0BF96F8-1048-40DA-9DDC-BAD6150FB7CB}">
      <dgm:prSet custT="1"/>
      <dgm:spPr>
        <a:solidFill>
          <a:schemeClr val="accent1">
            <a:lumMod val="20000"/>
            <a:lumOff val="80000"/>
          </a:schemeClr>
        </a:solidFill>
      </dgm:spPr>
      <dgm:t>
        <a:bodyPr/>
        <a:lstStyle/>
        <a:p>
          <a:r>
            <a:rPr lang="fr-FR" sz="1600" dirty="0" err="1">
              <a:solidFill>
                <a:schemeClr val="tx2"/>
              </a:solidFill>
            </a:rPr>
            <a:t>Rehabiliation</a:t>
          </a:r>
          <a:r>
            <a:rPr lang="fr-FR" sz="1600" dirty="0">
              <a:solidFill>
                <a:schemeClr val="tx2"/>
              </a:solidFill>
            </a:rPr>
            <a:t> et </a:t>
          </a:r>
          <a:r>
            <a:rPr lang="fr-FR" sz="1600" dirty="0" err="1">
              <a:solidFill>
                <a:schemeClr val="tx2"/>
              </a:solidFill>
            </a:rPr>
            <a:t>Constructions,équipement</a:t>
          </a:r>
          <a:r>
            <a:rPr lang="fr-FR" sz="1600" dirty="0">
              <a:solidFill>
                <a:schemeClr val="tx2"/>
              </a:solidFill>
            </a:rPr>
            <a:t> des </a:t>
          </a:r>
          <a:r>
            <a:rPr lang="fr-FR" sz="1600" dirty="0" err="1">
              <a:solidFill>
                <a:schemeClr val="tx2"/>
              </a:solidFill>
            </a:rPr>
            <a:t>infrastruces</a:t>
          </a:r>
          <a:r>
            <a:rPr lang="fr-FR" sz="1600" dirty="0">
              <a:solidFill>
                <a:schemeClr val="tx2"/>
              </a:solidFill>
            </a:rPr>
            <a:t> sanitaires</a:t>
          </a:r>
        </a:p>
      </dgm:t>
    </dgm:pt>
    <dgm:pt modelId="{C1FD41F9-452A-4757-94AA-B55921730EF8}" type="parTrans" cxnId="{9473A72A-03FE-4BA0-93A8-8E53E8125D5A}">
      <dgm:prSet/>
      <dgm:spPr/>
      <dgm:t>
        <a:bodyPr/>
        <a:lstStyle/>
        <a:p>
          <a:endParaRPr lang="fr-FR"/>
        </a:p>
      </dgm:t>
    </dgm:pt>
    <dgm:pt modelId="{ABA1C3D8-CCF6-4D34-863D-3E8B180D3DF7}" type="sibTrans" cxnId="{9473A72A-03FE-4BA0-93A8-8E53E8125D5A}">
      <dgm:prSet/>
      <dgm:spPr/>
      <dgm:t>
        <a:bodyPr/>
        <a:lstStyle/>
        <a:p>
          <a:endParaRPr lang="fr-FR"/>
        </a:p>
      </dgm:t>
    </dgm:pt>
    <dgm:pt modelId="{39225440-A719-48AD-9EF6-103BF60A6DC6}">
      <dgm:prSet phldrT="[Text]" custT="1"/>
      <dgm:spPr>
        <a:solidFill>
          <a:schemeClr val="accent1">
            <a:lumMod val="20000"/>
            <a:lumOff val="80000"/>
          </a:schemeClr>
        </a:solidFill>
      </dgm:spPr>
      <dgm:t>
        <a:bodyPr spcFirstLastPara="0" vert="horz" wrap="square" lIns="53340" tIns="53340" rIns="53340" bIns="53340" numCol="1" spcCol="1270" anchor="t" anchorCtr="0"/>
        <a:lstStyle/>
        <a:p>
          <a:pPr marL="114300" lvl="1" indent="-114300" algn="l" defTabSz="622300">
            <a:lnSpc>
              <a:spcPct val="90000"/>
            </a:lnSpc>
            <a:spcBef>
              <a:spcPct val="0"/>
            </a:spcBef>
            <a:spcAft>
              <a:spcPct val="15000"/>
            </a:spcAft>
            <a:buChar char="•"/>
            <a:tabLst/>
          </a:pPr>
          <a:r>
            <a:rPr lang="fr-FR" sz="1600" kern="1200" dirty="0">
              <a:solidFill>
                <a:srgbClr val="002060"/>
              </a:solidFill>
              <a:latin typeface="Calibri" panose="020F0502020204030204"/>
              <a:ea typeface="+mn-ea"/>
              <a:cs typeface="+mn-cs"/>
            </a:rPr>
            <a:t>Actualisation du PANSS 24 29 encours</a:t>
          </a:r>
        </a:p>
      </dgm:t>
    </dgm:pt>
    <dgm:pt modelId="{04246AF7-7CAD-4C71-951B-7D987C1E5591}" type="parTrans" cxnId="{1F0B3BBE-8037-406F-907A-181017E6C625}">
      <dgm:prSet/>
      <dgm:spPr/>
      <dgm:t>
        <a:bodyPr/>
        <a:lstStyle/>
        <a:p>
          <a:endParaRPr lang="fr-FR"/>
        </a:p>
      </dgm:t>
    </dgm:pt>
    <dgm:pt modelId="{AA6F270B-9BC6-4D2C-839D-0275665B9CAA}" type="sibTrans" cxnId="{1F0B3BBE-8037-406F-907A-181017E6C625}">
      <dgm:prSet/>
      <dgm:spPr/>
      <dgm:t>
        <a:bodyPr/>
        <a:lstStyle/>
        <a:p>
          <a:endParaRPr lang="fr-FR"/>
        </a:p>
      </dgm:t>
    </dgm:pt>
    <dgm:pt modelId="{02EE7B3A-AA34-4F2C-B32E-8C08790724C3}" type="pres">
      <dgm:prSet presAssocID="{77FD36AA-B21B-4573-899F-C37CEAF6D07C}" presName="cycleMatrixDiagram" presStyleCnt="0">
        <dgm:presLayoutVars>
          <dgm:chMax val="1"/>
          <dgm:dir/>
          <dgm:animLvl val="lvl"/>
          <dgm:resizeHandles val="exact"/>
        </dgm:presLayoutVars>
      </dgm:prSet>
      <dgm:spPr/>
    </dgm:pt>
    <dgm:pt modelId="{7E8ACDB9-D680-4B93-81E2-417577308F4C}" type="pres">
      <dgm:prSet presAssocID="{77FD36AA-B21B-4573-899F-C37CEAF6D07C}" presName="children" presStyleCnt="0"/>
      <dgm:spPr/>
    </dgm:pt>
    <dgm:pt modelId="{AABE229C-C35E-42A9-8B22-E79FFB4B8B9B}" type="pres">
      <dgm:prSet presAssocID="{77FD36AA-B21B-4573-899F-C37CEAF6D07C}" presName="child1group" presStyleCnt="0"/>
      <dgm:spPr/>
    </dgm:pt>
    <dgm:pt modelId="{3E43B699-7D5B-4854-A451-3B04FFA2453B}" type="pres">
      <dgm:prSet presAssocID="{77FD36AA-B21B-4573-899F-C37CEAF6D07C}" presName="child1" presStyleLbl="bgAcc1" presStyleIdx="0" presStyleCnt="4" custScaleX="152541" custScaleY="149783" custLinFactNeighborX="-36567" custLinFactNeighborY="24758"/>
      <dgm:spPr/>
    </dgm:pt>
    <dgm:pt modelId="{699DD619-B27C-429F-B96A-4DCA0F43E8B7}" type="pres">
      <dgm:prSet presAssocID="{77FD36AA-B21B-4573-899F-C37CEAF6D07C}" presName="child1Text" presStyleLbl="bgAcc1" presStyleIdx="0" presStyleCnt="4">
        <dgm:presLayoutVars>
          <dgm:bulletEnabled val="1"/>
        </dgm:presLayoutVars>
      </dgm:prSet>
      <dgm:spPr/>
    </dgm:pt>
    <dgm:pt modelId="{98AC106B-82A9-42F1-AE4F-557B9E2C6BCA}" type="pres">
      <dgm:prSet presAssocID="{77FD36AA-B21B-4573-899F-C37CEAF6D07C}" presName="child2group" presStyleCnt="0"/>
      <dgm:spPr/>
    </dgm:pt>
    <dgm:pt modelId="{AC6ACAC2-ED13-40DF-9FF6-3B7F95F41CED}" type="pres">
      <dgm:prSet presAssocID="{77FD36AA-B21B-4573-899F-C37CEAF6D07C}" presName="child2" presStyleLbl="bgAcc1" presStyleIdx="1" presStyleCnt="4" custScaleX="140156" custScaleY="136471" custLinFactNeighborX="32999" custLinFactNeighborY="18792"/>
      <dgm:spPr>
        <a:xfrm>
          <a:off x="6185032" y="0"/>
          <a:ext cx="4785570" cy="2101073"/>
        </a:xfrm>
        <a:prstGeom prst="roundRect">
          <a:avLst>
            <a:gd name="adj" fmla="val 10000"/>
          </a:avLst>
        </a:prstGeom>
      </dgm:spPr>
    </dgm:pt>
    <dgm:pt modelId="{331A1403-9985-400A-8A36-F8DC4A46FD5E}" type="pres">
      <dgm:prSet presAssocID="{77FD36AA-B21B-4573-899F-C37CEAF6D07C}" presName="child2Text" presStyleLbl="bgAcc1" presStyleIdx="1" presStyleCnt="4">
        <dgm:presLayoutVars>
          <dgm:bulletEnabled val="1"/>
        </dgm:presLayoutVars>
      </dgm:prSet>
      <dgm:spPr/>
    </dgm:pt>
    <dgm:pt modelId="{80BCE60D-6157-4F01-BE0B-E510B713F3BC}" type="pres">
      <dgm:prSet presAssocID="{77FD36AA-B21B-4573-899F-C37CEAF6D07C}" presName="child3group" presStyleCnt="0"/>
      <dgm:spPr/>
    </dgm:pt>
    <dgm:pt modelId="{7DCC8D99-239B-4427-A595-EDE4B678D7E9}" type="pres">
      <dgm:prSet presAssocID="{77FD36AA-B21B-4573-899F-C37CEAF6D07C}" presName="child3" presStyleLbl="bgAcc1" presStyleIdx="2" presStyleCnt="4" custScaleX="142052" custScaleY="154235" custLinFactNeighborX="33805" custLinFactNeighborY="-49456"/>
      <dgm:spPr>
        <a:xfrm>
          <a:off x="6649610" y="4105549"/>
          <a:ext cx="2897641" cy="1877014"/>
        </a:xfrm>
        <a:prstGeom prst="roundRect">
          <a:avLst>
            <a:gd name="adj" fmla="val 10000"/>
          </a:avLst>
        </a:prstGeom>
      </dgm:spPr>
    </dgm:pt>
    <dgm:pt modelId="{496D3909-5A36-4FC1-B0C1-A318CD50F244}" type="pres">
      <dgm:prSet presAssocID="{77FD36AA-B21B-4573-899F-C37CEAF6D07C}" presName="child3Text" presStyleLbl="bgAcc1" presStyleIdx="2" presStyleCnt="4">
        <dgm:presLayoutVars>
          <dgm:bulletEnabled val="1"/>
        </dgm:presLayoutVars>
      </dgm:prSet>
      <dgm:spPr/>
    </dgm:pt>
    <dgm:pt modelId="{B1C367B0-3ACB-4595-A837-44671E9A2955}" type="pres">
      <dgm:prSet presAssocID="{77FD36AA-B21B-4573-899F-C37CEAF6D07C}" presName="child4group" presStyleCnt="0"/>
      <dgm:spPr/>
    </dgm:pt>
    <dgm:pt modelId="{A86ADA38-6E93-4973-976B-5CB501B736DF}" type="pres">
      <dgm:prSet presAssocID="{77FD36AA-B21B-4573-899F-C37CEAF6D07C}" presName="child4" presStyleLbl="bgAcc1" presStyleIdx="3" presStyleCnt="4" custScaleX="147577" custScaleY="121155" custLinFactNeighborX="-33058" custLinFactNeighborY="-37303"/>
      <dgm:spPr>
        <a:xfrm>
          <a:off x="0" y="3333744"/>
          <a:ext cx="5347658" cy="2727696"/>
        </a:xfrm>
        <a:prstGeom prst="roundRect">
          <a:avLst>
            <a:gd name="adj" fmla="val 10000"/>
          </a:avLst>
        </a:prstGeom>
      </dgm:spPr>
    </dgm:pt>
    <dgm:pt modelId="{21451992-1DFC-44A0-B9D7-08B3ACA21DF7}" type="pres">
      <dgm:prSet presAssocID="{77FD36AA-B21B-4573-899F-C37CEAF6D07C}" presName="child4Text" presStyleLbl="bgAcc1" presStyleIdx="3" presStyleCnt="4">
        <dgm:presLayoutVars>
          <dgm:bulletEnabled val="1"/>
        </dgm:presLayoutVars>
      </dgm:prSet>
      <dgm:spPr/>
    </dgm:pt>
    <dgm:pt modelId="{12CC56AD-77AE-448E-AA5F-0027609EC873}" type="pres">
      <dgm:prSet presAssocID="{77FD36AA-B21B-4573-899F-C37CEAF6D07C}" presName="childPlaceholder" presStyleCnt="0"/>
      <dgm:spPr/>
    </dgm:pt>
    <dgm:pt modelId="{2BC69567-DC6D-49A7-BF6D-801640CEDCE2}" type="pres">
      <dgm:prSet presAssocID="{77FD36AA-B21B-4573-899F-C37CEAF6D07C}" presName="circle" presStyleCnt="0"/>
      <dgm:spPr/>
    </dgm:pt>
    <dgm:pt modelId="{C223466C-8792-44F9-9790-9B7BEBF12C5D}" type="pres">
      <dgm:prSet presAssocID="{77FD36AA-B21B-4573-899F-C37CEAF6D07C}" presName="quadrant1" presStyleLbl="node1" presStyleIdx="0" presStyleCnt="4">
        <dgm:presLayoutVars>
          <dgm:chMax val="1"/>
          <dgm:bulletEnabled val="1"/>
        </dgm:presLayoutVars>
      </dgm:prSet>
      <dgm:spPr/>
    </dgm:pt>
    <dgm:pt modelId="{1C75D0E7-9F79-43BF-A8CE-879AAE73DF47}" type="pres">
      <dgm:prSet presAssocID="{77FD36AA-B21B-4573-899F-C37CEAF6D07C}" presName="quadrant2" presStyleLbl="node1" presStyleIdx="1" presStyleCnt="4">
        <dgm:presLayoutVars>
          <dgm:chMax val="1"/>
          <dgm:bulletEnabled val="1"/>
        </dgm:presLayoutVars>
      </dgm:prSet>
      <dgm:spPr/>
    </dgm:pt>
    <dgm:pt modelId="{A045ACA0-67F9-47AD-87DA-7DF9561DEB10}" type="pres">
      <dgm:prSet presAssocID="{77FD36AA-B21B-4573-899F-C37CEAF6D07C}" presName="quadrant3" presStyleLbl="node1" presStyleIdx="2" presStyleCnt="4">
        <dgm:presLayoutVars>
          <dgm:chMax val="1"/>
          <dgm:bulletEnabled val="1"/>
        </dgm:presLayoutVars>
      </dgm:prSet>
      <dgm:spPr/>
    </dgm:pt>
    <dgm:pt modelId="{62367978-D3AC-4172-882E-E716E35DBE53}" type="pres">
      <dgm:prSet presAssocID="{77FD36AA-B21B-4573-899F-C37CEAF6D07C}" presName="quadrant4" presStyleLbl="node1" presStyleIdx="3" presStyleCnt="4">
        <dgm:presLayoutVars>
          <dgm:chMax val="1"/>
          <dgm:bulletEnabled val="1"/>
        </dgm:presLayoutVars>
      </dgm:prSet>
      <dgm:spPr>
        <a:xfrm rot="16200000">
          <a:off x="3083170" y="3030456"/>
          <a:ext cx="2539835" cy="2539835"/>
        </a:xfrm>
        <a:prstGeom prst="pieWedge">
          <a:avLst/>
        </a:prstGeom>
      </dgm:spPr>
    </dgm:pt>
    <dgm:pt modelId="{196E8894-7254-4361-B310-3D9C3AB3D650}" type="pres">
      <dgm:prSet presAssocID="{77FD36AA-B21B-4573-899F-C37CEAF6D07C}" presName="quadrantPlaceholder" presStyleCnt="0"/>
      <dgm:spPr/>
    </dgm:pt>
    <dgm:pt modelId="{D826B74F-ABDB-43D4-801F-FF2810450295}" type="pres">
      <dgm:prSet presAssocID="{77FD36AA-B21B-4573-899F-C37CEAF6D07C}" presName="center1" presStyleLbl="fgShp" presStyleIdx="0" presStyleCnt="2"/>
      <dgm:spPr/>
    </dgm:pt>
    <dgm:pt modelId="{E273AC64-EF28-48A0-A5E8-A5DEE18D307C}" type="pres">
      <dgm:prSet presAssocID="{77FD36AA-B21B-4573-899F-C37CEAF6D07C}" presName="center2" presStyleLbl="fgShp" presStyleIdx="1" presStyleCnt="2"/>
      <dgm:spPr/>
    </dgm:pt>
  </dgm:ptLst>
  <dgm:cxnLst>
    <dgm:cxn modelId="{FB112C00-6004-480F-83AD-5422F42C9D9B}" type="presOf" srcId="{E0BDCEAE-DF64-4C01-AEC4-6A0E43B7C1F5}" destId="{496D3909-5A36-4FC1-B0C1-A318CD50F244}" srcOrd="1" destOrd="0" presId="urn:microsoft.com/office/officeart/2005/8/layout/cycle4"/>
    <dgm:cxn modelId="{134E7F09-E6F0-468A-832B-A67195E01DCB}" type="presOf" srcId="{78144B49-AEDB-4769-84A1-9573D9B6FF07}" destId="{AC6ACAC2-ED13-40DF-9FF6-3B7F95F41CED}" srcOrd="0" destOrd="3" presId="urn:microsoft.com/office/officeart/2005/8/layout/cycle4"/>
    <dgm:cxn modelId="{D57DC30A-9C97-4D05-BDEB-B836420F8CD7}" type="presOf" srcId="{87B451E1-117D-473A-99EA-A69B595F11E3}" destId="{331A1403-9985-400A-8A36-F8DC4A46FD5E}" srcOrd="1" destOrd="7" presId="urn:microsoft.com/office/officeart/2005/8/layout/cycle4"/>
    <dgm:cxn modelId="{1D1BC510-E2CD-4B1D-B5A7-D3BA146AF62B}" type="presOf" srcId="{C1FD94B5-91A0-4BBB-B314-42E2EEDD5EF5}" destId="{A045ACA0-67F9-47AD-87DA-7DF9561DEB10}" srcOrd="0" destOrd="0" presId="urn:microsoft.com/office/officeart/2005/8/layout/cycle4"/>
    <dgm:cxn modelId="{DD497B16-5AE0-4045-9A17-963DAA4DF5DF}" type="presOf" srcId="{4904FD2C-A0B1-4042-BA3B-B341E0153A50}" destId="{331A1403-9985-400A-8A36-F8DC4A46FD5E}" srcOrd="1" destOrd="6" presId="urn:microsoft.com/office/officeart/2005/8/layout/cycle4"/>
    <dgm:cxn modelId="{697F8A18-185A-48A1-B51D-1F3DFF14572C}" type="presOf" srcId="{C4BA66F2-EB47-420D-8262-2A2EA54403FC}" destId="{AC6ACAC2-ED13-40DF-9FF6-3B7F95F41CED}" srcOrd="0" destOrd="1" presId="urn:microsoft.com/office/officeart/2005/8/layout/cycle4"/>
    <dgm:cxn modelId="{35A67B1E-D481-4165-AFAF-0781829C052D}" srcId="{F657C732-54F7-4F6D-8177-61A05242F497}" destId="{1B3CE1CF-35B9-4E8D-A25E-70B30BE99209}" srcOrd="5" destOrd="0" parTransId="{3583049D-8411-4A06-839D-0F1232D1E862}" sibTransId="{C501EA49-3F0E-401C-BCF2-BD81F68803C4}"/>
    <dgm:cxn modelId="{1A893C21-B8AB-429B-B79D-F75AF5865A47}" srcId="{F657C732-54F7-4F6D-8177-61A05242F497}" destId="{1A252D31-FEDB-413E-A997-8C013B9A6A3A}" srcOrd="0" destOrd="0" parTransId="{32DFD703-2F19-43B5-9912-C2B9BF3420C7}" sibTransId="{FF9E0237-D25C-4420-AA1D-C39EB0F3217F}"/>
    <dgm:cxn modelId="{9A75BE21-B245-4F27-9E78-AB953DDE4E39}" type="presOf" srcId="{882D4333-748C-4C03-853E-97FDEA363861}" destId="{7DCC8D99-239B-4427-A595-EDE4B678D7E9}" srcOrd="0" destOrd="2" presId="urn:microsoft.com/office/officeart/2005/8/layout/cycle4"/>
    <dgm:cxn modelId="{FC852322-720F-4E32-900E-5CA2EC448EBD}" type="presOf" srcId="{39225440-A719-48AD-9EF6-103BF60A6DC6}" destId="{AC6ACAC2-ED13-40DF-9FF6-3B7F95F41CED}" srcOrd="0" destOrd="4" presId="urn:microsoft.com/office/officeart/2005/8/layout/cycle4"/>
    <dgm:cxn modelId="{2218CB28-ADAF-45AE-8EEE-2E2C08254ACE}" srcId="{4974C30D-20A5-4B31-B70A-ECCB247B4FCD}" destId="{8A26104E-3E70-46CD-AB22-C343565C3472}" srcOrd="6" destOrd="0" parTransId="{B841ED57-5F28-46C0-BE8F-6DB3CBE8F533}" sibTransId="{EFD6FE4A-1359-45CE-A57D-C0A396C708AB}"/>
    <dgm:cxn modelId="{4F01602A-8BC0-423E-B15C-DA1238199C0F}" type="presOf" srcId="{C4BA66F2-EB47-420D-8262-2A2EA54403FC}" destId="{331A1403-9985-400A-8A36-F8DC4A46FD5E}" srcOrd="1" destOrd="1" presId="urn:microsoft.com/office/officeart/2005/8/layout/cycle4"/>
    <dgm:cxn modelId="{9473A72A-03FE-4BA0-93A8-8E53E8125D5A}" srcId="{5188E99C-9829-494D-A409-0FB3AC5BDA91}" destId="{B0BF96F8-1048-40DA-9DDC-BAD6150FB7CB}" srcOrd="4" destOrd="0" parTransId="{C1FD41F9-452A-4757-94AA-B55921730EF8}" sibTransId="{ABA1C3D8-CCF6-4D34-863D-3E8B180D3DF7}"/>
    <dgm:cxn modelId="{174C622C-01E9-403E-9CDF-2AEBD1A364FC}" type="presOf" srcId="{8A26104E-3E70-46CD-AB22-C343565C3472}" destId="{A86ADA38-6E93-4973-976B-5CB501B736DF}" srcOrd="0" destOrd="6" presId="urn:microsoft.com/office/officeart/2005/8/layout/cycle4"/>
    <dgm:cxn modelId="{CD191E2E-E08C-4510-9938-DFF08A23F0C0}" srcId="{77FD36AA-B21B-4573-899F-C37CEAF6D07C}" destId="{F657C732-54F7-4F6D-8177-61A05242F497}" srcOrd="1" destOrd="0" parTransId="{941175DE-AA63-4D2F-B51C-BB704BC0435A}" sibTransId="{0E2BE412-13ED-40F6-8B62-A87FFE4FAF8C}"/>
    <dgm:cxn modelId="{8B89F92E-AB6C-4AB8-A2EA-ADDFDF5E6F04}" type="presOf" srcId="{8DAF8E9C-9BCC-40A6-B2C2-1F2C8BA1E7E6}" destId="{699DD619-B27C-429F-B96A-4DCA0F43E8B7}" srcOrd="1" destOrd="1" presId="urn:microsoft.com/office/officeart/2005/8/layout/cycle4"/>
    <dgm:cxn modelId="{EF75FD2E-8990-4B55-909F-9047AC10545E}" srcId="{5188E99C-9829-494D-A409-0FB3AC5BDA91}" destId="{97E83894-C765-4FB2-AA08-DBC173E015CD}" srcOrd="2" destOrd="0" parTransId="{99DD7B54-DA98-41DA-9979-57E6C9B642B5}" sibTransId="{F6CC8C35-4C6B-490E-9181-E2A0A8B88871}"/>
    <dgm:cxn modelId="{B6551431-E942-44B1-B094-3BC53E78F148}" type="presOf" srcId="{8DAF8E9C-9BCC-40A6-B2C2-1F2C8BA1E7E6}" destId="{3E43B699-7D5B-4854-A451-3B04FFA2453B}" srcOrd="0" destOrd="1" presId="urn:microsoft.com/office/officeart/2005/8/layout/cycle4"/>
    <dgm:cxn modelId="{6FC93632-468C-457A-9DB7-D032F691F26C}" type="presOf" srcId="{BF4A3206-04C3-43F7-B54F-2785B355A48C}" destId="{21451992-1DFC-44A0-B9D7-08B3ACA21DF7}" srcOrd="1" destOrd="2" presId="urn:microsoft.com/office/officeart/2005/8/layout/cycle4"/>
    <dgm:cxn modelId="{4C38773F-A5CB-413D-B5B5-0D08A66AD8B1}" type="presOf" srcId="{CA26C1A2-C162-4F57-932B-9926E5A33860}" destId="{21451992-1DFC-44A0-B9D7-08B3ACA21DF7}" srcOrd="1" destOrd="0" presId="urn:microsoft.com/office/officeart/2005/8/layout/cycle4"/>
    <dgm:cxn modelId="{B7A5CD5B-9EF5-4364-82CA-C9900BF59D49}" srcId="{5188E99C-9829-494D-A409-0FB3AC5BDA91}" destId="{8DAF8E9C-9BCC-40A6-B2C2-1F2C8BA1E7E6}" srcOrd="1" destOrd="0" parTransId="{33780211-FC33-4792-BC5E-220B129C454F}" sibTransId="{B2597E66-DE36-4103-A228-101C9FA57216}"/>
    <dgm:cxn modelId="{97689B61-BE83-4D9D-ADAC-486A7CE14C19}" srcId="{5188E99C-9829-494D-A409-0FB3AC5BDA91}" destId="{71A0AC11-6A23-41A9-8AB5-CE5B7E202505}" srcOrd="0" destOrd="0" parTransId="{11C81C2E-426B-4323-91F3-BFD7E3C2ADAC}" sibTransId="{2511C33B-46B7-4176-853B-CF53219622D4}"/>
    <dgm:cxn modelId="{7E49E346-84C1-4B32-B2CD-E56105BA6177}" srcId="{C1FD94B5-91A0-4BBB-B314-42E2EEDD5EF5}" destId="{FA8D2F6A-5B1E-4E50-8D23-DEBBE86E4CF6}" srcOrd="1" destOrd="0" parTransId="{D692616C-4E1C-479A-8394-4C390BCB10E5}" sibTransId="{C7734507-2286-4941-AB1E-5638F05524E9}"/>
    <dgm:cxn modelId="{4C02D367-FE43-454B-A67F-B90C0A8124E6}" type="presOf" srcId="{12D1482C-DF76-4C4F-B8D8-5FB0F2855F1F}" destId="{699DD619-B27C-429F-B96A-4DCA0F43E8B7}" srcOrd="1" destOrd="3" presId="urn:microsoft.com/office/officeart/2005/8/layout/cycle4"/>
    <dgm:cxn modelId="{15DA3069-FC02-4CD6-B641-758952212132}" type="presOf" srcId="{12D1482C-DF76-4C4F-B8D8-5FB0F2855F1F}" destId="{3E43B699-7D5B-4854-A451-3B04FFA2453B}" srcOrd="0" destOrd="3" presId="urn:microsoft.com/office/officeart/2005/8/layout/cycle4"/>
    <dgm:cxn modelId="{1562114A-7D74-4E67-A238-F93C0D1CEEF9}" type="presOf" srcId="{97E83894-C765-4FB2-AA08-DBC173E015CD}" destId="{3E43B699-7D5B-4854-A451-3B04FFA2453B}" srcOrd="0" destOrd="2" presId="urn:microsoft.com/office/officeart/2005/8/layout/cycle4"/>
    <dgm:cxn modelId="{71833B6A-FF2A-40F9-AA1C-895AE4ABB3CA}" srcId="{F657C732-54F7-4F6D-8177-61A05242F497}" destId="{292C8A0A-AC3F-4448-BEF4-2EAB4810BEC9}" srcOrd="8" destOrd="0" parTransId="{E0727CC7-8DA2-4A53-8A23-B9FB6478A7FB}" sibTransId="{36BABE97-029F-411E-A608-D639B8D2316B}"/>
    <dgm:cxn modelId="{A0CDA24A-D7F4-4416-9E2A-B67794D2BFC8}" type="presOf" srcId="{1B3CE1CF-35B9-4E8D-A25E-70B30BE99209}" destId="{AC6ACAC2-ED13-40DF-9FF6-3B7F95F41CED}" srcOrd="0" destOrd="5" presId="urn:microsoft.com/office/officeart/2005/8/layout/cycle4"/>
    <dgm:cxn modelId="{5099C671-EAA7-4186-A66B-C14DF53B0CBF}" srcId="{4974C30D-20A5-4B31-B70A-ECCB247B4FCD}" destId="{B6AB6BF2-C796-45AC-A244-330D258A5B37}" srcOrd="5" destOrd="0" parTransId="{8B4F3F80-FF9E-4855-BA65-85AD983713B6}" sibTransId="{0CEABE70-0A87-48AA-B6C5-CC51E2707070}"/>
    <dgm:cxn modelId="{21E36974-A59D-41F8-9F41-50403D20A7F4}" type="presOf" srcId="{882D4333-748C-4C03-853E-97FDEA363861}" destId="{496D3909-5A36-4FC1-B0C1-A318CD50F244}" srcOrd="1" destOrd="2" presId="urn:microsoft.com/office/officeart/2005/8/layout/cycle4"/>
    <dgm:cxn modelId="{1550DE74-CA84-49C2-9BCF-E677D7871A05}" type="presOf" srcId="{E0BDCEAE-DF64-4C01-AEC4-6A0E43B7C1F5}" destId="{7DCC8D99-239B-4427-A595-EDE4B678D7E9}" srcOrd="0" destOrd="0" presId="urn:microsoft.com/office/officeart/2005/8/layout/cycle4"/>
    <dgm:cxn modelId="{B8ADE974-8C40-431A-80D6-7E742B910F87}" type="presOf" srcId="{09CE150E-2E3C-4061-A1C6-1F13F0AA664C}" destId="{21451992-1DFC-44A0-B9D7-08B3ACA21DF7}" srcOrd="1" destOrd="1" presId="urn:microsoft.com/office/officeart/2005/8/layout/cycle4"/>
    <dgm:cxn modelId="{EC8A6F75-3E1D-4481-9A3E-27401CA4CF96}" srcId="{4974C30D-20A5-4B31-B70A-ECCB247B4FCD}" destId="{4F49F518-98CC-4A35-9F53-2D729FEFFE58}" srcOrd="3" destOrd="0" parTransId="{1E701924-8888-4611-97A9-573E9DFF5701}" sibTransId="{671B4F90-48A3-4EAD-8C23-59C2F476F785}"/>
    <dgm:cxn modelId="{C4056D59-8B19-4413-BF5B-BB7DED590E83}" type="presOf" srcId="{FA8D2F6A-5B1E-4E50-8D23-DEBBE86E4CF6}" destId="{496D3909-5A36-4FC1-B0C1-A318CD50F244}" srcOrd="1" destOrd="1" presId="urn:microsoft.com/office/officeart/2005/8/layout/cycle4"/>
    <dgm:cxn modelId="{36B7137A-296D-4EBF-8B88-389C47722394}" srcId="{C1FD94B5-91A0-4BBB-B314-42E2EEDD5EF5}" destId="{E07C9023-EC0D-4FAE-8D59-9E0BAD0368A1}" srcOrd="3" destOrd="0" parTransId="{AA5054EC-D789-4F3E-98C9-D3D526B1798C}" sibTransId="{7D344B3E-9E2F-4F52-8D75-06DADD4E1A59}"/>
    <dgm:cxn modelId="{4D142D7A-5DAE-4113-99E7-029B795CC324}" type="presOf" srcId="{79273C17-24BB-42EF-BDAE-24B99461DEF4}" destId="{331A1403-9985-400A-8A36-F8DC4A46FD5E}" srcOrd="1" destOrd="2" presId="urn:microsoft.com/office/officeart/2005/8/layout/cycle4"/>
    <dgm:cxn modelId="{76DE665A-B092-451B-A6C0-1466221247DF}" type="presOf" srcId="{71A0AC11-6A23-41A9-8AB5-CE5B7E202505}" destId="{699DD619-B27C-429F-B96A-4DCA0F43E8B7}" srcOrd="1" destOrd="0" presId="urn:microsoft.com/office/officeart/2005/8/layout/cycle4"/>
    <dgm:cxn modelId="{7D281C7C-4F28-4FB8-8C44-E08DA98B1A7E}" type="presOf" srcId="{71A0AC11-6A23-41A9-8AB5-CE5B7E202505}" destId="{3E43B699-7D5B-4854-A451-3B04FFA2453B}" srcOrd="0" destOrd="0" presId="urn:microsoft.com/office/officeart/2005/8/layout/cycle4"/>
    <dgm:cxn modelId="{0797FF7C-4AD8-42CF-949E-6561E416E43F}" type="presOf" srcId="{97E83894-C765-4FB2-AA08-DBC173E015CD}" destId="{699DD619-B27C-429F-B96A-4DCA0F43E8B7}" srcOrd="1" destOrd="2" presId="urn:microsoft.com/office/officeart/2005/8/layout/cycle4"/>
    <dgm:cxn modelId="{4CF60982-918A-47A7-8050-248717321745}" type="presOf" srcId="{4904FD2C-A0B1-4042-BA3B-B341E0153A50}" destId="{AC6ACAC2-ED13-40DF-9FF6-3B7F95F41CED}" srcOrd="0" destOrd="6" presId="urn:microsoft.com/office/officeart/2005/8/layout/cycle4"/>
    <dgm:cxn modelId="{22294482-F2AC-4E45-8AEC-BC40AB66821A}" type="presOf" srcId="{1A252D31-FEDB-413E-A997-8C013B9A6A3A}" destId="{AC6ACAC2-ED13-40DF-9FF6-3B7F95F41CED}" srcOrd="0" destOrd="0" presId="urn:microsoft.com/office/officeart/2005/8/layout/cycle4"/>
    <dgm:cxn modelId="{B635FD82-CFC4-4B82-B9A5-2D54178F4FF1}" srcId="{F657C732-54F7-4F6D-8177-61A05242F497}" destId="{C4BA66F2-EB47-420D-8262-2A2EA54403FC}" srcOrd="1" destOrd="0" parTransId="{F434410D-DFA8-435C-8878-4E23F3D75D2D}" sibTransId="{265FB80B-B58F-4BBB-A36A-3E4CB9F58A0C}"/>
    <dgm:cxn modelId="{BC700484-DD5E-4073-A2B3-229B2BD514D9}" srcId="{C1FD94B5-91A0-4BBB-B314-42E2EEDD5EF5}" destId="{E0BDCEAE-DF64-4C01-AEC4-6A0E43B7C1F5}" srcOrd="0" destOrd="0" parTransId="{ADB613F7-7580-4E5B-845C-77E68D993C1B}" sibTransId="{2C53FBEA-E959-45F6-BE42-D3014300A8C1}"/>
    <dgm:cxn modelId="{BE7E9E86-6521-4E1E-8BE7-7AC184B6DF96}" srcId="{F657C732-54F7-4F6D-8177-61A05242F497}" destId="{87B451E1-117D-473A-99EA-A69B595F11E3}" srcOrd="7" destOrd="0" parTransId="{A4547612-F288-4152-B3F5-F131EC46287A}" sibTransId="{289E59D8-A6EA-41B7-8FBE-C2455BD92E1D}"/>
    <dgm:cxn modelId="{457FDC86-1374-431B-B6C6-5BD40B72F6B5}" type="presOf" srcId="{F657C732-54F7-4F6D-8177-61A05242F497}" destId="{1C75D0E7-9F79-43BF-A8CE-879AAE73DF47}" srcOrd="0" destOrd="0" presId="urn:microsoft.com/office/officeart/2005/8/layout/cycle4"/>
    <dgm:cxn modelId="{6D13FF87-8A98-4B57-887C-178F537162E8}" type="presOf" srcId="{09CE150E-2E3C-4061-A1C6-1F13F0AA664C}" destId="{A86ADA38-6E93-4973-976B-5CB501B736DF}" srcOrd="0" destOrd="1" presId="urn:microsoft.com/office/officeart/2005/8/layout/cycle4"/>
    <dgm:cxn modelId="{E3B2F28C-9A17-4234-9C99-BD0DD5B69B93}" type="presOf" srcId="{BF4A3206-04C3-43F7-B54F-2785B355A48C}" destId="{A86ADA38-6E93-4973-976B-5CB501B736DF}" srcOrd="0" destOrd="2" presId="urn:microsoft.com/office/officeart/2005/8/layout/cycle4"/>
    <dgm:cxn modelId="{0806AE95-83B4-4F4C-B6E0-13830ED130C4}" srcId="{4974C30D-20A5-4B31-B70A-ECCB247B4FCD}" destId="{CA26C1A2-C162-4F57-932B-9926E5A33860}" srcOrd="0" destOrd="0" parTransId="{0ED2306B-8586-4CB1-8E46-6C36D9B32483}" sibTransId="{E6B75249-2B27-4119-A07F-7E3A4E5DFDF5}"/>
    <dgm:cxn modelId="{51D55896-2E6E-43C4-BE1D-C7EE3D80B1F2}" type="presOf" srcId="{FA8D2F6A-5B1E-4E50-8D23-DEBBE86E4CF6}" destId="{7DCC8D99-239B-4427-A595-EDE4B678D7E9}" srcOrd="0" destOrd="1" presId="urn:microsoft.com/office/officeart/2005/8/layout/cycle4"/>
    <dgm:cxn modelId="{4AB77598-6BB0-4D7C-A395-C0CB7DCE6BE6}" type="presOf" srcId="{B6AB6BF2-C796-45AC-A244-330D258A5B37}" destId="{21451992-1DFC-44A0-B9D7-08B3ACA21DF7}" srcOrd="1" destOrd="5" presId="urn:microsoft.com/office/officeart/2005/8/layout/cycle4"/>
    <dgm:cxn modelId="{E2AAE59A-F78A-4AEB-AE90-204C1FF80F25}" type="presOf" srcId="{7B4B8B80-F921-4238-A1BD-9C8D44F982A0}" destId="{21451992-1DFC-44A0-B9D7-08B3ACA21DF7}" srcOrd="1" destOrd="4" presId="urn:microsoft.com/office/officeart/2005/8/layout/cycle4"/>
    <dgm:cxn modelId="{BD41579C-995C-447B-A5A6-9CB136F12337}" type="presOf" srcId="{B6AB6BF2-C796-45AC-A244-330D258A5B37}" destId="{A86ADA38-6E93-4973-976B-5CB501B736DF}" srcOrd="0" destOrd="5" presId="urn:microsoft.com/office/officeart/2005/8/layout/cycle4"/>
    <dgm:cxn modelId="{4794E4AA-44D6-4E2D-96C7-5DFB14664ABF}" type="presOf" srcId="{B0BF96F8-1048-40DA-9DDC-BAD6150FB7CB}" destId="{3E43B699-7D5B-4854-A451-3B04FFA2453B}" srcOrd="0" destOrd="4" presId="urn:microsoft.com/office/officeart/2005/8/layout/cycle4"/>
    <dgm:cxn modelId="{6FA109AF-744B-4754-A387-98DC3F953C9B}" srcId="{4974C30D-20A5-4B31-B70A-ECCB247B4FCD}" destId="{BF4A3206-04C3-43F7-B54F-2785B355A48C}" srcOrd="2" destOrd="0" parTransId="{74BBA396-ADC7-40E6-9DD3-7A2F12CB25FD}" sibTransId="{0F5D08C6-AD2C-4F79-A5ED-536F1D4A4828}"/>
    <dgm:cxn modelId="{EC71D5B0-26C1-4D53-9D70-592452ADD28B}" type="presOf" srcId="{E07C9023-EC0D-4FAE-8D59-9E0BAD0368A1}" destId="{7DCC8D99-239B-4427-A595-EDE4B678D7E9}" srcOrd="0" destOrd="3" presId="urn:microsoft.com/office/officeart/2005/8/layout/cycle4"/>
    <dgm:cxn modelId="{52EBAEB1-30BF-4722-83AE-0F55AAAEBF7F}" type="presOf" srcId="{E07C9023-EC0D-4FAE-8D59-9E0BAD0368A1}" destId="{496D3909-5A36-4FC1-B0C1-A318CD50F244}" srcOrd="1" destOrd="3" presId="urn:microsoft.com/office/officeart/2005/8/layout/cycle4"/>
    <dgm:cxn modelId="{397D0BB3-B3C7-40C8-ADED-13A0F4551091}" type="presOf" srcId="{1B3CE1CF-35B9-4E8D-A25E-70B30BE99209}" destId="{331A1403-9985-400A-8A36-F8DC4A46FD5E}" srcOrd="1" destOrd="5" presId="urn:microsoft.com/office/officeart/2005/8/layout/cycle4"/>
    <dgm:cxn modelId="{055002B5-A958-42E8-AEB4-95FAF000245C}" srcId="{77FD36AA-B21B-4573-899F-C37CEAF6D07C}" destId="{4974C30D-20A5-4B31-B70A-ECCB247B4FCD}" srcOrd="3" destOrd="0" parTransId="{75FF25EC-9B0C-4916-945F-F8B70A3C3454}" sibTransId="{48DE3F09-3767-4B3A-9FE4-92CC18A0D69D}"/>
    <dgm:cxn modelId="{16D733B7-1B5A-4A0A-A913-79F72BFA39BA}" type="presOf" srcId="{1A252D31-FEDB-413E-A997-8C013B9A6A3A}" destId="{331A1403-9985-400A-8A36-F8DC4A46FD5E}" srcOrd="1" destOrd="0" presId="urn:microsoft.com/office/officeart/2005/8/layout/cycle4"/>
    <dgm:cxn modelId="{57E1BBB7-FDBB-43A1-B97C-3B8F24E439E7}" srcId="{F657C732-54F7-4F6D-8177-61A05242F497}" destId="{79273C17-24BB-42EF-BDAE-24B99461DEF4}" srcOrd="2" destOrd="0" parTransId="{E74614EC-3235-481E-B704-27A265179043}" sibTransId="{6722569C-862F-4CB4-A3E7-23C84CCB6F7D}"/>
    <dgm:cxn modelId="{FCA11EB9-D0E7-48E2-ADE2-0FFC27F69FE6}" type="presOf" srcId="{78144B49-AEDB-4769-84A1-9573D9B6FF07}" destId="{331A1403-9985-400A-8A36-F8DC4A46FD5E}" srcOrd="1" destOrd="3" presId="urn:microsoft.com/office/officeart/2005/8/layout/cycle4"/>
    <dgm:cxn modelId="{5D18A9B9-AFB9-44E1-AFD0-2362A1E9B2FB}" type="presOf" srcId="{5188E99C-9829-494D-A409-0FB3AC5BDA91}" destId="{C223466C-8792-44F9-9790-9B7BEBF12C5D}" srcOrd="0" destOrd="0" presId="urn:microsoft.com/office/officeart/2005/8/layout/cycle4"/>
    <dgm:cxn modelId="{976C1ABA-14F2-4E85-A832-49EBDAAA5B39}" type="presOf" srcId="{4974C30D-20A5-4B31-B70A-ECCB247B4FCD}" destId="{62367978-D3AC-4172-882E-E716E35DBE53}" srcOrd="0" destOrd="0" presId="urn:microsoft.com/office/officeart/2005/8/layout/cycle4"/>
    <dgm:cxn modelId="{1F0B3BBE-8037-406F-907A-181017E6C625}" srcId="{F657C732-54F7-4F6D-8177-61A05242F497}" destId="{39225440-A719-48AD-9EF6-103BF60A6DC6}" srcOrd="4" destOrd="0" parTransId="{04246AF7-7CAD-4C71-951B-7D987C1E5591}" sibTransId="{AA6F270B-9BC6-4D2C-839D-0275665B9CAA}"/>
    <dgm:cxn modelId="{7690CAC4-C147-4DE9-A099-A1A3FBBDD99D}" srcId="{C1FD94B5-91A0-4BBB-B314-42E2EEDD5EF5}" destId="{882D4333-748C-4C03-853E-97FDEA363861}" srcOrd="2" destOrd="0" parTransId="{10827D56-16F4-4944-81E5-8BDD0852CE3D}" sibTransId="{6285CECF-6136-4245-BBE4-58399F46257C}"/>
    <dgm:cxn modelId="{78EF87C6-2E13-4CF4-A917-33693B3B5FAB}" type="presOf" srcId="{8A26104E-3E70-46CD-AB22-C343565C3472}" destId="{21451992-1DFC-44A0-B9D7-08B3ACA21DF7}" srcOrd="1" destOrd="6" presId="urn:microsoft.com/office/officeart/2005/8/layout/cycle4"/>
    <dgm:cxn modelId="{882720CA-10B2-4F9C-861C-119660E68BF6}" type="presOf" srcId="{4F49F518-98CC-4A35-9F53-2D729FEFFE58}" destId="{A86ADA38-6E93-4973-976B-5CB501B736DF}" srcOrd="0" destOrd="3" presId="urn:microsoft.com/office/officeart/2005/8/layout/cycle4"/>
    <dgm:cxn modelId="{8AAE42CA-B5ED-4DFB-B56F-CFD20591999F}" type="presOf" srcId="{B0BF96F8-1048-40DA-9DDC-BAD6150FB7CB}" destId="{699DD619-B27C-429F-B96A-4DCA0F43E8B7}" srcOrd="1" destOrd="4" presId="urn:microsoft.com/office/officeart/2005/8/layout/cycle4"/>
    <dgm:cxn modelId="{5F79F9CA-EEBA-466C-8082-058E43269E8E}" srcId="{77FD36AA-B21B-4573-899F-C37CEAF6D07C}" destId="{1880C7C6-C528-4EEE-A1F6-B9BAAAECEF9B}" srcOrd="4" destOrd="0" parTransId="{18835FAC-58DB-4A09-A2E1-0F33924B9EDB}" sibTransId="{9B404EA3-F3A1-45F0-983A-1715556F5B10}"/>
    <dgm:cxn modelId="{69BF64CC-3055-4AB0-9669-7B1C25E59CFD}" srcId="{4974C30D-20A5-4B31-B70A-ECCB247B4FCD}" destId="{7B4B8B80-F921-4238-A1BD-9C8D44F982A0}" srcOrd="4" destOrd="0" parTransId="{FE8C246E-4C26-4DE4-AB46-4E35689B418D}" sibTransId="{969A12E5-81AC-4EE8-A109-A5C6C3B9148B}"/>
    <dgm:cxn modelId="{37329CCC-FE33-42D1-8E25-7C44833B8159}" srcId="{77FD36AA-B21B-4573-899F-C37CEAF6D07C}" destId="{C1FD94B5-91A0-4BBB-B314-42E2EEDD5EF5}" srcOrd="2" destOrd="0" parTransId="{DC275C20-F2C8-4B27-8181-303C2A8BC1D4}" sibTransId="{5783F3B6-EA88-4B23-AC0D-C18F610CA8FA}"/>
    <dgm:cxn modelId="{24E021CD-A370-44FD-8163-7024D8E592B5}" type="presOf" srcId="{79273C17-24BB-42EF-BDAE-24B99461DEF4}" destId="{AC6ACAC2-ED13-40DF-9FF6-3B7F95F41CED}" srcOrd="0" destOrd="2" presId="urn:microsoft.com/office/officeart/2005/8/layout/cycle4"/>
    <dgm:cxn modelId="{BCD2BBD0-E03D-42C4-82D7-AFEB78E35D41}" type="presOf" srcId="{87B451E1-117D-473A-99EA-A69B595F11E3}" destId="{AC6ACAC2-ED13-40DF-9FF6-3B7F95F41CED}" srcOrd="0" destOrd="7" presId="urn:microsoft.com/office/officeart/2005/8/layout/cycle4"/>
    <dgm:cxn modelId="{DAAB4ED2-196C-4660-BE06-4D4E6A00199D}" srcId="{77FD36AA-B21B-4573-899F-C37CEAF6D07C}" destId="{5188E99C-9829-494D-A409-0FB3AC5BDA91}" srcOrd="0" destOrd="0" parTransId="{322EE883-0F88-431A-AC84-491796C2950C}" sibTransId="{E41426E9-B2A4-46B6-BDD8-61218546F370}"/>
    <dgm:cxn modelId="{084194D2-B4E7-4453-AA2F-38EA1874652A}" type="presOf" srcId="{7B4B8B80-F921-4238-A1BD-9C8D44F982A0}" destId="{A86ADA38-6E93-4973-976B-5CB501B736DF}" srcOrd="0" destOrd="4" presId="urn:microsoft.com/office/officeart/2005/8/layout/cycle4"/>
    <dgm:cxn modelId="{06C01ED7-BE4A-4A5C-8DC6-441EE332A429}" type="presOf" srcId="{292C8A0A-AC3F-4448-BEF4-2EAB4810BEC9}" destId="{331A1403-9985-400A-8A36-F8DC4A46FD5E}" srcOrd="1" destOrd="8" presId="urn:microsoft.com/office/officeart/2005/8/layout/cycle4"/>
    <dgm:cxn modelId="{4DEB68E6-4504-47BF-9A33-FB95A3767DAE}" type="presOf" srcId="{CA26C1A2-C162-4F57-932B-9926E5A33860}" destId="{A86ADA38-6E93-4973-976B-5CB501B736DF}" srcOrd="0" destOrd="0" presId="urn:microsoft.com/office/officeart/2005/8/layout/cycle4"/>
    <dgm:cxn modelId="{61F7BDE6-CF36-4D87-867D-39C553FFE463}" srcId="{F657C732-54F7-4F6D-8177-61A05242F497}" destId="{4904FD2C-A0B1-4042-BA3B-B341E0153A50}" srcOrd="6" destOrd="0" parTransId="{1826252F-CE22-4158-A34D-722845EB23A0}" sibTransId="{E5B61564-8A0B-4FA5-8F12-0995E1790D90}"/>
    <dgm:cxn modelId="{84B2A7EB-377E-43B7-96DD-CD653E449237}" type="presOf" srcId="{39225440-A719-48AD-9EF6-103BF60A6DC6}" destId="{331A1403-9985-400A-8A36-F8DC4A46FD5E}" srcOrd="1" destOrd="4" presId="urn:microsoft.com/office/officeart/2005/8/layout/cycle4"/>
    <dgm:cxn modelId="{89B5F9EC-FB70-4C72-BF02-A470B6FB176D}" type="presOf" srcId="{4F49F518-98CC-4A35-9F53-2D729FEFFE58}" destId="{21451992-1DFC-44A0-B9D7-08B3ACA21DF7}" srcOrd="1" destOrd="3" presId="urn:microsoft.com/office/officeart/2005/8/layout/cycle4"/>
    <dgm:cxn modelId="{9F49E8EF-362E-4C91-9CA8-3989A67F1D64}" srcId="{F657C732-54F7-4F6D-8177-61A05242F497}" destId="{78144B49-AEDB-4769-84A1-9573D9B6FF07}" srcOrd="3" destOrd="0" parTransId="{C47264D3-D773-4EAC-8FDF-D559A57683CD}" sibTransId="{501FDDA0-0EAC-4975-ACF9-A4BA7E768E47}"/>
    <dgm:cxn modelId="{08B23DF6-806A-4613-9DD4-6CC0E62EB3E8}" srcId="{5188E99C-9829-494D-A409-0FB3AC5BDA91}" destId="{12D1482C-DF76-4C4F-B8D8-5FB0F2855F1F}" srcOrd="3" destOrd="0" parTransId="{E5BFDB9A-E83E-4CA1-BF38-EC17AC7602E7}" sibTransId="{9AC69FF3-41A1-4305-B1EB-C5CE64D48828}"/>
    <dgm:cxn modelId="{5D6A65FD-0F8C-40E0-9E8C-F185A67E907E}" type="presOf" srcId="{77FD36AA-B21B-4573-899F-C37CEAF6D07C}" destId="{02EE7B3A-AA34-4F2C-B32E-8C08790724C3}" srcOrd="0" destOrd="0" presId="urn:microsoft.com/office/officeart/2005/8/layout/cycle4"/>
    <dgm:cxn modelId="{B152A5FF-7B29-44FB-8333-AC684D857C33}" type="presOf" srcId="{292C8A0A-AC3F-4448-BEF4-2EAB4810BEC9}" destId="{AC6ACAC2-ED13-40DF-9FF6-3B7F95F41CED}" srcOrd="0" destOrd="8" presId="urn:microsoft.com/office/officeart/2005/8/layout/cycle4"/>
    <dgm:cxn modelId="{C2ADF2FF-7EFC-468F-BF95-5DB13B13C011}" srcId="{4974C30D-20A5-4B31-B70A-ECCB247B4FCD}" destId="{09CE150E-2E3C-4061-A1C6-1F13F0AA664C}" srcOrd="1" destOrd="0" parTransId="{F63C9A65-EB28-42CE-9E8C-719A4F79F057}" sibTransId="{FE5F6DB0-7D06-4D62-B579-B38842C832C7}"/>
    <dgm:cxn modelId="{DB16169B-9670-43E7-8FE0-12D582944D93}" type="presParOf" srcId="{02EE7B3A-AA34-4F2C-B32E-8C08790724C3}" destId="{7E8ACDB9-D680-4B93-81E2-417577308F4C}" srcOrd="0" destOrd="0" presId="urn:microsoft.com/office/officeart/2005/8/layout/cycle4"/>
    <dgm:cxn modelId="{FCAB6B09-A57A-478E-9821-BDC3BDF32C2A}" type="presParOf" srcId="{7E8ACDB9-D680-4B93-81E2-417577308F4C}" destId="{AABE229C-C35E-42A9-8B22-E79FFB4B8B9B}" srcOrd="0" destOrd="0" presId="urn:microsoft.com/office/officeart/2005/8/layout/cycle4"/>
    <dgm:cxn modelId="{D46D29EB-4502-4146-84AE-005814D15FC3}" type="presParOf" srcId="{AABE229C-C35E-42A9-8B22-E79FFB4B8B9B}" destId="{3E43B699-7D5B-4854-A451-3B04FFA2453B}" srcOrd="0" destOrd="0" presId="urn:microsoft.com/office/officeart/2005/8/layout/cycle4"/>
    <dgm:cxn modelId="{8F27967E-3894-402B-AD82-48ABBB9B0FB7}" type="presParOf" srcId="{AABE229C-C35E-42A9-8B22-E79FFB4B8B9B}" destId="{699DD619-B27C-429F-B96A-4DCA0F43E8B7}" srcOrd="1" destOrd="0" presId="urn:microsoft.com/office/officeart/2005/8/layout/cycle4"/>
    <dgm:cxn modelId="{46427AB1-58D1-48D3-A3A3-860BAD84DD0A}" type="presParOf" srcId="{7E8ACDB9-D680-4B93-81E2-417577308F4C}" destId="{98AC106B-82A9-42F1-AE4F-557B9E2C6BCA}" srcOrd="1" destOrd="0" presId="urn:microsoft.com/office/officeart/2005/8/layout/cycle4"/>
    <dgm:cxn modelId="{1D14E8C8-8568-4A6E-AB0B-8882B12B89F6}" type="presParOf" srcId="{98AC106B-82A9-42F1-AE4F-557B9E2C6BCA}" destId="{AC6ACAC2-ED13-40DF-9FF6-3B7F95F41CED}" srcOrd="0" destOrd="0" presId="urn:microsoft.com/office/officeart/2005/8/layout/cycle4"/>
    <dgm:cxn modelId="{0A7C2370-2EDD-407D-9963-279A25F03BE7}" type="presParOf" srcId="{98AC106B-82A9-42F1-AE4F-557B9E2C6BCA}" destId="{331A1403-9985-400A-8A36-F8DC4A46FD5E}" srcOrd="1" destOrd="0" presId="urn:microsoft.com/office/officeart/2005/8/layout/cycle4"/>
    <dgm:cxn modelId="{6BD60F30-16D9-4BF4-B159-A9E59A362795}" type="presParOf" srcId="{7E8ACDB9-D680-4B93-81E2-417577308F4C}" destId="{80BCE60D-6157-4F01-BE0B-E510B713F3BC}" srcOrd="2" destOrd="0" presId="urn:microsoft.com/office/officeart/2005/8/layout/cycle4"/>
    <dgm:cxn modelId="{94A4A71D-AA35-4ACD-B922-A290DE2EACB6}" type="presParOf" srcId="{80BCE60D-6157-4F01-BE0B-E510B713F3BC}" destId="{7DCC8D99-239B-4427-A595-EDE4B678D7E9}" srcOrd="0" destOrd="0" presId="urn:microsoft.com/office/officeart/2005/8/layout/cycle4"/>
    <dgm:cxn modelId="{906622CC-85C7-4126-81D1-2623CA5F1426}" type="presParOf" srcId="{80BCE60D-6157-4F01-BE0B-E510B713F3BC}" destId="{496D3909-5A36-4FC1-B0C1-A318CD50F244}" srcOrd="1" destOrd="0" presId="urn:microsoft.com/office/officeart/2005/8/layout/cycle4"/>
    <dgm:cxn modelId="{B19467C2-7AED-4AA7-8F9D-07ABACD744F4}" type="presParOf" srcId="{7E8ACDB9-D680-4B93-81E2-417577308F4C}" destId="{B1C367B0-3ACB-4595-A837-44671E9A2955}" srcOrd="3" destOrd="0" presId="urn:microsoft.com/office/officeart/2005/8/layout/cycle4"/>
    <dgm:cxn modelId="{C6F21B82-6CDF-4750-BCB6-1DD4EC673CF9}" type="presParOf" srcId="{B1C367B0-3ACB-4595-A837-44671E9A2955}" destId="{A86ADA38-6E93-4973-976B-5CB501B736DF}" srcOrd="0" destOrd="0" presId="urn:microsoft.com/office/officeart/2005/8/layout/cycle4"/>
    <dgm:cxn modelId="{824C2EEF-7905-40C3-831E-D6179A5502BA}" type="presParOf" srcId="{B1C367B0-3ACB-4595-A837-44671E9A2955}" destId="{21451992-1DFC-44A0-B9D7-08B3ACA21DF7}" srcOrd="1" destOrd="0" presId="urn:microsoft.com/office/officeart/2005/8/layout/cycle4"/>
    <dgm:cxn modelId="{31028532-0623-4677-BA3C-BA0E2791CF54}" type="presParOf" srcId="{7E8ACDB9-D680-4B93-81E2-417577308F4C}" destId="{12CC56AD-77AE-448E-AA5F-0027609EC873}" srcOrd="4" destOrd="0" presId="urn:microsoft.com/office/officeart/2005/8/layout/cycle4"/>
    <dgm:cxn modelId="{DDFD0292-3452-42B1-89F7-949AEE8C9A1F}" type="presParOf" srcId="{02EE7B3A-AA34-4F2C-B32E-8C08790724C3}" destId="{2BC69567-DC6D-49A7-BF6D-801640CEDCE2}" srcOrd="1" destOrd="0" presId="urn:microsoft.com/office/officeart/2005/8/layout/cycle4"/>
    <dgm:cxn modelId="{372D2CE2-3193-4CB2-AF16-4C32A03557AD}" type="presParOf" srcId="{2BC69567-DC6D-49A7-BF6D-801640CEDCE2}" destId="{C223466C-8792-44F9-9790-9B7BEBF12C5D}" srcOrd="0" destOrd="0" presId="urn:microsoft.com/office/officeart/2005/8/layout/cycle4"/>
    <dgm:cxn modelId="{2BBDCA4B-3D82-4904-8BA2-89FF29DF6252}" type="presParOf" srcId="{2BC69567-DC6D-49A7-BF6D-801640CEDCE2}" destId="{1C75D0E7-9F79-43BF-A8CE-879AAE73DF47}" srcOrd="1" destOrd="0" presId="urn:microsoft.com/office/officeart/2005/8/layout/cycle4"/>
    <dgm:cxn modelId="{BDA6321F-99D5-4EA3-8E3C-0C74CA0B46B1}" type="presParOf" srcId="{2BC69567-DC6D-49A7-BF6D-801640CEDCE2}" destId="{A045ACA0-67F9-47AD-87DA-7DF9561DEB10}" srcOrd="2" destOrd="0" presId="urn:microsoft.com/office/officeart/2005/8/layout/cycle4"/>
    <dgm:cxn modelId="{FDF845A8-4DBB-4AEB-8BC3-2D5FE1D92B3C}" type="presParOf" srcId="{2BC69567-DC6D-49A7-BF6D-801640CEDCE2}" destId="{62367978-D3AC-4172-882E-E716E35DBE53}" srcOrd="3" destOrd="0" presId="urn:microsoft.com/office/officeart/2005/8/layout/cycle4"/>
    <dgm:cxn modelId="{CFFE4797-8778-47E5-9B8E-733E6E32433D}" type="presParOf" srcId="{2BC69567-DC6D-49A7-BF6D-801640CEDCE2}" destId="{196E8894-7254-4361-B310-3D9C3AB3D650}" srcOrd="4" destOrd="0" presId="urn:microsoft.com/office/officeart/2005/8/layout/cycle4"/>
    <dgm:cxn modelId="{94E9EA4E-A7CF-4EBE-A248-3230AC8299ED}" type="presParOf" srcId="{02EE7B3A-AA34-4F2C-B32E-8C08790724C3}" destId="{D826B74F-ABDB-43D4-801F-FF2810450295}" srcOrd="2" destOrd="0" presId="urn:microsoft.com/office/officeart/2005/8/layout/cycle4"/>
    <dgm:cxn modelId="{66C89319-D0E0-4717-A059-2F4F74C80FA1}" type="presParOf" srcId="{02EE7B3A-AA34-4F2C-B32E-8C08790724C3}" destId="{E273AC64-EF28-48A0-A5E8-A5DEE18D307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0D6736-7232-4CB9-9DD2-23B02EB51FAE}">
      <dsp:nvSpPr>
        <dsp:cNvPr id="0" name=""/>
        <dsp:cNvSpPr/>
      </dsp:nvSpPr>
      <dsp:spPr>
        <a:xfrm>
          <a:off x="0" y="0"/>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4FEE9-5028-4C42-A74F-D2CF0C14A572}">
      <dsp:nvSpPr>
        <dsp:cNvPr id="0" name=""/>
        <dsp:cNvSpPr/>
      </dsp:nvSpPr>
      <dsp:spPr>
        <a:xfrm>
          <a:off x="0" y="0"/>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rPr>
            <a:t>Dans un monde </a:t>
          </a:r>
          <a:r>
            <a:rPr lang="en-US" sz="2000" b="0" i="0" kern="1200" dirty="0" err="1">
              <a:latin typeface="Times New Roman" panose="02020603050405020304" pitchFamily="18" charset="0"/>
              <a:cs typeface="Times New Roman" panose="02020603050405020304" pitchFamily="18" charset="0"/>
            </a:rPr>
            <a:t>interconnecté</a:t>
          </a:r>
          <a:r>
            <a:rPr lang="en-US" sz="2000" b="0" i="0" kern="1200" dirty="0">
              <a:latin typeface="Times New Roman" panose="02020603050405020304" pitchFamily="18" charset="0"/>
              <a:cs typeface="Times New Roman" panose="02020603050405020304" pitchFamily="18" charset="0"/>
            </a:rPr>
            <a:t>, la </a:t>
          </a:r>
          <a:r>
            <a:rPr lang="en-US" sz="2000" b="0" i="0" kern="1200" dirty="0" err="1">
              <a:latin typeface="Times New Roman" panose="02020603050405020304" pitchFamily="18" charset="0"/>
              <a:cs typeface="Times New Roman" panose="02020603050405020304" pitchFamily="18" charset="0"/>
            </a:rPr>
            <a:t>résilience</a:t>
          </a:r>
          <a:r>
            <a:rPr lang="en-US" sz="2000" b="0" i="0" kern="1200" dirty="0">
              <a:latin typeface="Times New Roman" panose="02020603050405020304" pitchFamily="18" charset="0"/>
              <a:cs typeface="Times New Roman" panose="02020603050405020304" pitchFamily="18" charset="0"/>
            </a:rPr>
            <a:t> des </a:t>
          </a:r>
          <a:r>
            <a:rPr lang="en-US" sz="2000" b="0" i="0" kern="1200" dirty="0" err="1">
              <a:latin typeface="Times New Roman" panose="02020603050405020304" pitchFamily="18" charset="0"/>
              <a:cs typeface="Times New Roman" panose="02020603050405020304" pitchFamily="18" charset="0"/>
            </a:rPr>
            <a:t>systèmes</a:t>
          </a:r>
          <a:r>
            <a:rPr lang="en-US" sz="2000" b="0" i="0" kern="1200" dirty="0">
              <a:latin typeface="Times New Roman" panose="02020603050405020304" pitchFamily="18" charset="0"/>
              <a:cs typeface="Times New Roman" panose="02020603050405020304" pitchFamily="18" charset="0"/>
            </a:rPr>
            <a:t> de </a:t>
          </a:r>
          <a:r>
            <a:rPr lang="en-US" sz="2000" b="0" i="0" kern="1200" dirty="0" err="1">
              <a:latin typeface="Times New Roman" panose="02020603050405020304" pitchFamily="18" charset="0"/>
              <a:cs typeface="Times New Roman" panose="02020603050405020304" pitchFamily="18" charset="0"/>
            </a:rPr>
            <a:t>santé</a:t>
          </a:r>
          <a:r>
            <a:rPr lang="en-US" sz="2000" b="0" i="0" kern="1200" dirty="0">
              <a:latin typeface="Times New Roman" panose="02020603050405020304" pitchFamily="18" charset="0"/>
              <a:cs typeface="Times New Roman" panose="02020603050405020304" pitchFamily="18" charset="0"/>
            </a:rPr>
            <a:t> face aux </a:t>
          </a:r>
          <a:r>
            <a:rPr lang="en-US" sz="2000" b="0" i="0" kern="1200" dirty="0" err="1">
              <a:latin typeface="Times New Roman" panose="02020603050405020304" pitchFamily="18" charset="0"/>
              <a:cs typeface="Times New Roman" panose="02020603050405020304" pitchFamily="18" charset="0"/>
            </a:rPr>
            <a:t>épidémies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récurrentes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est</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devenue</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une</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priorité</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mondiale</a:t>
          </a:r>
          <a:r>
            <a:rPr lang="en-US" sz="2000" b="0" i="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0" y="0"/>
        <a:ext cx="6224335" cy="1357884"/>
      </dsp:txXfrm>
    </dsp:sp>
    <dsp:sp modelId="{568EA735-2BEE-4FAA-92F7-A07224E363A9}">
      <dsp:nvSpPr>
        <dsp:cNvPr id="0" name=""/>
        <dsp:cNvSpPr/>
      </dsp:nvSpPr>
      <dsp:spPr>
        <a:xfrm>
          <a:off x="0" y="1357883"/>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1F5EE4-84DA-47DF-A8FD-7F00BC931AAF}">
      <dsp:nvSpPr>
        <dsp:cNvPr id="0" name=""/>
        <dsp:cNvSpPr/>
      </dsp:nvSpPr>
      <dsp:spPr>
        <a:xfrm>
          <a:off x="0" y="1357884"/>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err="1">
              <a:latin typeface="Times New Roman" panose="02020603050405020304" pitchFamily="18" charset="0"/>
              <a:cs typeface="Times New Roman" panose="02020603050405020304" pitchFamily="18" charset="0"/>
            </a:rPr>
            <a:t>Cette</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présentation</a:t>
          </a:r>
          <a:r>
            <a:rPr lang="en-US" sz="2000" b="0" i="0" kern="1200" dirty="0">
              <a:latin typeface="Times New Roman" panose="02020603050405020304" pitchFamily="18" charset="0"/>
              <a:cs typeface="Times New Roman" panose="02020603050405020304" pitchFamily="18" charset="0"/>
            </a:rPr>
            <a:t> explore les orientations </a:t>
          </a:r>
          <a:r>
            <a:rPr lang="en-US" sz="2000" b="0" i="0" kern="1200" dirty="0" err="1">
              <a:latin typeface="Times New Roman" panose="02020603050405020304" pitchFamily="18" charset="0"/>
              <a:cs typeface="Times New Roman" panose="02020603050405020304" pitchFamily="18" charset="0"/>
            </a:rPr>
            <a:t>internationales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actuelles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visant</a:t>
          </a:r>
          <a:r>
            <a:rPr lang="en-US" sz="2000" b="0" i="0" kern="1200" dirty="0">
              <a:latin typeface="Times New Roman" panose="02020603050405020304" pitchFamily="18" charset="0"/>
              <a:cs typeface="Times New Roman" panose="02020603050405020304" pitchFamily="18" charset="0"/>
            </a:rPr>
            <a:t> à </a:t>
          </a:r>
          <a:r>
            <a:rPr lang="en-US" sz="2000" b="0" i="0" kern="1200" dirty="0" err="1">
              <a:latin typeface="Times New Roman" panose="02020603050405020304" pitchFamily="18" charset="0"/>
              <a:cs typeface="Times New Roman" panose="02020603050405020304" pitchFamily="18" charset="0"/>
            </a:rPr>
            <a:t>améliorer</a:t>
          </a:r>
          <a:r>
            <a:rPr lang="en-US" sz="2000" b="0" i="0" kern="1200" dirty="0">
              <a:latin typeface="Times New Roman" panose="02020603050405020304" pitchFamily="18" charset="0"/>
              <a:cs typeface="Times New Roman" panose="02020603050405020304" pitchFamily="18" charset="0"/>
            </a:rPr>
            <a:t> la </a:t>
          </a:r>
          <a:r>
            <a:rPr lang="en-US" sz="2000" b="0" i="0" kern="1200" dirty="0" err="1">
              <a:latin typeface="Times New Roman" panose="02020603050405020304" pitchFamily="18" charset="0"/>
              <a:cs typeface="Times New Roman" panose="02020603050405020304" pitchFamily="18" charset="0"/>
            </a:rPr>
            <a:t>capacité</a:t>
          </a:r>
          <a:r>
            <a:rPr lang="en-US" sz="2000" b="0" i="0" kern="1200" dirty="0">
              <a:latin typeface="Times New Roman" panose="02020603050405020304" pitchFamily="18" charset="0"/>
              <a:cs typeface="Times New Roman" panose="02020603050405020304" pitchFamily="18" charset="0"/>
            </a:rPr>
            <a:t> des pays à faire face aux crises </a:t>
          </a:r>
          <a:r>
            <a:rPr lang="en-US" sz="2000" b="0" i="0" kern="1200" dirty="0" err="1">
              <a:latin typeface="Times New Roman" panose="02020603050405020304" pitchFamily="18" charset="0"/>
              <a:cs typeface="Times New Roman" panose="02020603050405020304" pitchFamily="18" charset="0"/>
            </a:rPr>
            <a:t>sanitaires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en</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mettant</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l'accent</a:t>
          </a:r>
          <a:r>
            <a:rPr lang="en-US" sz="2000" b="0" i="0" kern="1200" dirty="0">
              <a:latin typeface="Times New Roman" panose="02020603050405020304" pitchFamily="18" charset="0"/>
              <a:cs typeface="Times New Roman" panose="02020603050405020304" pitchFamily="18" charset="0"/>
            </a:rPr>
            <a:t> sur </a:t>
          </a:r>
          <a:r>
            <a:rPr lang="en-US" sz="2000" b="0" i="0" kern="1200" dirty="0" err="1">
              <a:latin typeface="Times New Roman" panose="02020603050405020304" pitchFamily="18" charset="0"/>
              <a:cs typeface="Times New Roman" panose="02020603050405020304" pitchFamily="18" charset="0"/>
            </a:rPr>
            <a:t>l'approche</a:t>
          </a:r>
          <a:r>
            <a:rPr lang="en-US" sz="2000" b="0" i="0" kern="1200" dirty="0">
              <a:latin typeface="Times New Roman" panose="02020603050405020304" pitchFamily="18" charset="0"/>
              <a:cs typeface="Times New Roman" panose="02020603050405020304" pitchFamily="18" charset="0"/>
            </a:rPr>
            <a:t> One Health et </a:t>
          </a:r>
          <a:r>
            <a:rPr lang="en-US" sz="2000" b="0" i="0" kern="1200" dirty="0" err="1">
              <a:latin typeface="Times New Roman" panose="02020603050405020304" pitchFamily="18" charset="0"/>
              <a:cs typeface="Times New Roman" panose="02020603050405020304" pitchFamily="18" charset="0"/>
            </a:rPr>
            <a:t>l'action</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multisectorielle</a:t>
          </a:r>
          <a:r>
            <a:rPr lang="en-US" sz="2000" b="0" i="0" kern="1200" dirty="0">
              <a:latin typeface="Times New Roman" panose="02020603050405020304" pitchFamily="18" charset="0"/>
              <a:cs typeface="Times New Roman" panose="02020603050405020304" pitchFamily="18" charset="0"/>
            </a:rPr>
            <a:t>. </a:t>
          </a:r>
          <a:endParaRPr lang="en-US" sz="2000" kern="1200" dirty="0">
            <a:latin typeface="Times New Roman" panose="02020603050405020304" pitchFamily="18" charset="0"/>
            <a:cs typeface="Times New Roman" panose="02020603050405020304" pitchFamily="18" charset="0"/>
          </a:endParaRPr>
        </a:p>
      </dsp:txBody>
      <dsp:txXfrm>
        <a:off x="0" y="1357884"/>
        <a:ext cx="6224335" cy="1357884"/>
      </dsp:txXfrm>
    </dsp:sp>
    <dsp:sp modelId="{9E2DF7BA-1924-4E16-AB83-5E086038B39F}">
      <dsp:nvSpPr>
        <dsp:cNvPr id="0" name=""/>
        <dsp:cNvSpPr/>
      </dsp:nvSpPr>
      <dsp:spPr>
        <a:xfrm>
          <a:off x="0" y="2715767"/>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E39C2E-83CD-4BF3-9FFE-326786DE2BD2}">
      <dsp:nvSpPr>
        <dsp:cNvPr id="0" name=""/>
        <dsp:cNvSpPr/>
      </dsp:nvSpPr>
      <dsp:spPr>
        <a:xfrm>
          <a:off x="0" y="2715768"/>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rPr>
            <a:t>Nous </a:t>
          </a:r>
          <a:r>
            <a:rPr lang="en-US" sz="2000" b="0" i="0" kern="1200" dirty="0" err="1">
              <a:latin typeface="Times New Roman" panose="02020603050405020304" pitchFamily="18" charset="0"/>
              <a:cs typeface="Times New Roman" panose="02020603050405020304" pitchFamily="18" charset="0"/>
            </a:rPr>
            <a:t>examinerons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également</a:t>
          </a:r>
          <a:r>
            <a:rPr lang="en-US" sz="2000" b="0" i="0" kern="1200" dirty="0">
              <a:latin typeface="Times New Roman" panose="02020603050405020304" pitchFamily="18" charset="0"/>
              <a:cs typeface="Times New Roman" panose="02020603050405020304" pitchFamily="18" charset="0"/>
            </a:rPr>
            <a:t> le </a:t>
          </a:r>
          <a:r>
            <a:rPr lang="en-US" sz="2000" b="0" i="0" kern="1200" dirty="0" err="1">
              <a:latin typeface="Times New Roman" panose="02020603050405020304" pitchFamily="18" charset="0"/>
              <a:cs typeface="Times New Roman" panose="02020603050405020304" pitchFamily="18" charset="0"/>
            </a:rPr>
            <a:t>rôle</a:t>
          </a:r>
          <a:r>
            <a:rPr lang="en-US" sz="2000" b="0" i="0" kern="1200" dirty="0">
              <a:latin typeface="Times New Roman" panose="02020603050405020304" pitchFamily="18" charset="0"/>
              <a:cs typeface="Times New Roman" panose="02020603050405020304" pitchFamily="18" charset="0"/>
            </a:rPr>
            <a:t> crucial que les </a:t>
          </a:r>
          <a:r>
            <a:rPr lang="en-US" sz="2000" b="0" i="0" kern="1200" dirty="0" err="1">
              <a:latin typeface="Times New Roman" panose="02020603050405020304" pitchFamily="18" charset="0"/>
              <a:cs typeface="Times New Roman" panose="02020603050405020304" pitchFamily="18" charset="0"/>
            </a:rPr>
            <a:t>Partenaires</a:t>
          </a:r>
          <a:r>
            <a:rPr lang="en-US" sz="2000" b="0" i="0" kern="1200" dirty="0">
              <a:latin typeface="Times New Roman" panose="02020603050405020304" pitchFamily="18" charset="0"/>
              <a:cs typeface="Times New Roman" panose="02020603050405020304" pitchFamily="18" charset="0"/>
            </a:rPr>
            <a:t> Techniques et Financiers (PTF) </a:t>
          </a:r>
          <a:r>
            <a:rPr lang="en-US" sz="2000" b="0" i="0" kern="1200" dirty="0" err="1">
              <a:latin typeface="Times New Roman" panose="02020603050405020304" pitchFamily="18" charset="0"/>
              <a:cs typeface="Times New Roman" panose="02020603050405020304" pitchFamily="18" charset="0"/>
            </a:rPr>
            <a:t>devraient</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jouer</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d'ici</a:t>
          </a:r>
          <a:r>
            <a:rPr lang="en-US" sz="2000" b="0" i="0" kern="1200" dirty="0">
              <a:latin typeface="Times New Roman" panose="02020603050405020304" pitchFamily="18" charset="0"/>
              <a:cs typeface="Times New Roman" panose="02020603050405020304" pitchFamily="18" charset="0"/>
            </a:rPr>
            <a:t> 2025 pour </a:t>
          </a:r>
          <a:r>
            <a:rPr lang="en-US" sz="2000" b="0" i="0" kern="1200" dirty="0" err="1">
              <a:latin typeface="Times New Roman" panose="02020603050405020304" pitchFamily="18" charset="0"/>
              <a:cs typeface="Times New Roman" panose="02020603050405020304" pitchFamily="18" charset="0"/>
            </a:rPr>
            <a:t>renforcer</a:t>
          </a:r>
          <a:r>
            <a:rPr lang="en-US" sz="2000" b="0" i="0" kern="1200" dirty="0">
              <a:latin typeface="Times New Roman" panose="02020603050405020304" pitchFamily="18" charset="0"/>
              <a:cs typeface="Times New Roman" panose="02020603050405020304" pitchFamily="18" charset="0"/>
            </a:rPr>
            <a:t> la mise </a:t>
          </a:r>
          <a:r>
            <a:rPr lang="en-US" sz="2000" b="0" i="0" kern="1200" dirty="0" err="1">
              <a:latin typeface="Times New Roman" panose="02020603050405020304" pitchFamily="18" charset="0"/>
              <a:cs typeface="Times New Roman" panose="02020603050405020304" pitchFamily="18" charset="0"/>
            </a:rPr>
            <a:t>en</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œuvre</a:t>
          </a:r>
          <a:r>
            <a:rPr lang="en-US" sz="2000" b="0" i="0" kern="1200" dirty="0">
              <a:latin typeface="Times New Roman" panose="02020603050405020304" pitchFamily="18" charset="0"/>
              <a:cs typeface="Times New Roman" panose="02020603050405020304" pitchFamily="18" charset="0"/>
            </a:rPr>
            <a:t> du </a:t>
          </a:r>
          <a:r>
            <a:rPr lang="en-US" sz="2000" b="0" i="0" kern="1200" dirty="0" err="1">
              <a:latin typeface="Times New Roman" panose="02020603050405020304" pitchFamily="18" charset="0"/>
              <a:cs typeface="Times New Roman" panose="02020603050405020304" pitchFamily="18" charset="0"/>
            </a:rPr>
            <a:t>Règlement</a:t>
          </a:r>
          <a:r>
            <a:rPr lang="en-US" sz="2000" b="0" i="0" kern="1200" dirty="0">
              <a:latin typeface="Times New Roman" panose="02020603050405020304" pitchFamily="18" charset="0"/>
              <a:cs typeface="Times New Roman" panose="02020603050405020304" pitchFamily="18" charset="0"/>
            </a:rPr>
            <a:t> Sanitaire International (RSI). </a:t>
          </a:r>
          <a:endParaRPr lang="en-US" sz="2000" kern="1200" dirty="0">
            <a:latin typeface="Times New Roman" panose="02020603050405020304" pitchFamily="18" charset="0"/>
            <a:cs typeface="Times New Roman" panose="02020603050405020304" pitchFamily="18" charset="0"/>
          </a:endParaRPr>
        </a:p>
      </dsp:txBody>
      <dsp:txXfrm>
        <a:off x="0" y="2715768"/>
        <a:ext cx="6224335" cy="1357884"/>
      </dsp:txXfrm>
    </dsp:sp>
    <dsp:sp modelId="{2C06AFE5-D4BA-46CA-AFC1-EA8210F24C67}">
      <dsp:nvSpPr>
        <dsp:cNvPr id="0" name=""/>
        <dsp:cNvSpPr/>
      </dsp:nvSpPr>
      <dsp:spPr>
        <a:xfrm>
          <a:off x="0" y="4073651"/>
          <a:ext cx="622433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93E13-240F-4CC3-9E92-6981FBC3EFA2}">
      <dsp:nvSpPr>
        <dsp:cNvPr id="0" name=""/>
        <dsp:cNvSpPr/>
      </dsp:nvSpPr>
      <dsp:spPr>
        <a:xfrm>
          <a:off x="0" y="4073652"/>
          <a:ext cx="6224335" cy="13578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0" i="0" kern="1200" dirty="0">
              <a:latin typeface="Times New Roman" panose="02020603050405020304" pitchFamily="18" charset="0"/>
              <a:cs typeface="Times New Roman" panose="02020603050405020304" pitchFamily="18" charset="0"/>
            </a:rPr>
            <a:t>Ensemble, nous </a:t>
          </a:r>
          <a:r>
            <a:rPr lang="en-US" sz="2000" b="0" i="0" kern="1200" dirty="0" err="1">
              <a:latin typeface="Times New Roman" panose="02020603050405020304" pitchFamily="18" charset="0"/>
              <a:cs typeface="Times New Roman" panose="02020603050405020304" pitchFamily="18" charset="0"/>
            </a:rPr>
            <a:t>explorerons</a:t>
          </a:r>
          <a:r>
            <a:rPr lang="en-US" sz="2000" b="0" i="0" kern="1200" dirty="0">
              <a:latin typeface="Times New Roman" panose="02020603050405020304" pitchFamily="18" charset="0"/>
              <a:cs typeface="Times New Roman" panose="02020603050405020304" pitchFamily="18" charset="0"/>
            </a:rPr>
            <a:t> les </a:t>
          </a:r>
          <a:r>
            <a:rPr lang="en-US" sz="2000" b="0" i="0" kern="1200" dirty="0" err="1">
              <a:latin typeface="Times New Roman" panose="02020603050405020304" pitchFamily="18" charset="0"/>
              <a:cs typeface="Times New Roman" panose="02020603050405020304" pitchFamily="18" charset="0"/>
            </a:rPr>
            <a:t>stratégies</a:t>
          </a:r>
          <a:r>
            <a:rPr lang="en-US" sz="2000" b="0" i="0" kern="1200" dirty="0">
              <a:latin typeface="Times New Roman" panose="02020603050405020304" pitchFamily="18" charset="0"/>
              <a:cs typeface="Times New Roman" panose="02020603050405020304" pitchFamily="18" charset="0"/>
            </a:rPr>
            <a:t> </a:t>
          </a:r>
          <a:r>
            <a:rPr lang="en-US" sz="2000" b="0" i="0" kern="1200" dirty="0" err="1">
              <a:latin typeface="Times New Roman" panose="02020603050405020304" pitchFamily="18" charset="0"/>
              <a:cs typeface="Times New Roman" panose="02020603050405020304" pitchFamily="18" charset="0"/>
            </a:rPr>
            <a:t>innovantes</a:t>
          </a:r>
          <a:r>
            <a:rPr lang="en-US" sz="2000" b="0" i="0" kern="1200" dirty="0">
              <a:latin typeface="Times New Roman" panose="02020603050405020304" pitchFamily="18" charset="0"/>
              <a:cs typeface="Times New Roman" panose="02020603050405020304" pitchFamily="18" charset="0"/>
            </a:rPr>
            <a:t> et les collaborations </a:t>
          </a:r>
          <a:r>
            <a:rPr lang="en-US" sz="2000" b="0" i="0" kern="1200" dirty="0" err="1">
              <a:latin typeface="Times New Roman" panose="02020603050405020304" pitchFamily="18" charset="0"/>
              <a:cs typeface="Times New Roman" panose="02020603050405020304" pitchFamily="18" charset="0"/>
            </a:rPr>
            <a:t>nécessaires</a:t>
          </a:r>
          <a:r>
            <a:rPr lang="en-US" sz="2000" b="0" i="0" kern="1200" dirty="0">
              <a:latin typeface="Times New Roman" panose="02020603050405020304" pitchFamily="18" charset="0"/>
              <a:cs typeface="Times New Roman" panose="02020603050405020304" pitchFamily="18" charset="0"/>
            </a:rPr>
            <a:t> pour </a:t>
          </a:r>
          <a:r>
            <a:rPr lang="en-US" sz="2000" b="0" i="0" kern="1200" dirty="0" err="1">
              <a:latin typeface="Times New Roman" panose="02020603050405020304" pitchFamily="18" charset="0"/>
              <a:cs typeface="Times New Roman" panose="02020603050405020304" pitchFamily="18" charset="0"/>
            </a:rPr>
            <a:t>bâtir</a:t>
          </a:r>
          <a:r>
            <a:rPr lang="en-US" sz="2000" b="0" i="0" kern="1200" dirty="0">
              <a:latin typeface="Times New Roman" panose="02020603050405020304" pitchFamily="18" charset="0"/>
              <a:cs typeface="Times New Roman" panose="02020603050405020304" pitchFamily="18" charset="0"/>
            </a:rPr>
            <a:t> des </a:t>
          </a:r>
          <a:r>
            <a:rPr lang="en-US" sz="2000" b="0" i="0" kern="1200" dirty="0" err="1">
              <a:latin typeface="Times New Roman" panose="02020603050405020304" pitchFamily="18" charset="0"/>
              <a:cs typeface="Times New Roman" panose="02020603050405020304" pitchFamily="18" charset="0"/>
            </a:rPr>
            <a:t>systèmes</a:t>
          </a:r>
          <a:r>
            <a:rPr lang="en-US" sz="2000" b="0" i="0" kern="1200" dirty="0">
              <a:latin typeface="Times New Roman" panose="02020603050405020304" pitchFamily="18" charset="0"/>
              <a:cs typeface="Times New Roman" panose="02020603050405020304" pitchFamily="18" charset="0"/>
            </a:rPr>
            <a:t> de </a:t>
          </a:r>
          <a:r>
            <a:rPr lang="en-US" sz="2000" b="0" i="0" kern="1200" dirty="0" err="1">
              <a:latin typeface="Times New Roman" panose="02020603050405020304" pitchFamily="18" charset="0"/>
              <a:cs typeface="Times New Roman" panose="02020603050405020304" pitchFamily="18" charset="0"/>
            </a:rPr>
            <a:t>santé</a:t>
          </a:r>
          <a:r>
            <a:rPr lang="en-US" sz="2000" b="0" i="0" kern="1200" dirty="0">
              <a:latin typeface="Times New Roman" panose="02020603050405020304" pitchFamily="18" charset="0"/>
              <a:cs typeface="Times New Roman" panose="02020603050405020304" pitchFamily="18" charset="0"/>
            </a:rPr>
            <a:t> plus </a:t>
          </a:r>
          <a:r>
            <a:rPr lang="en-US" sz="2000" b="0" i="0" kern="1200" dirty="0" err="1">
              <a:latin typeface="Times New Roman" panose="02020603050405020304" pitchFamily="18" charset="0"/>
              <a:cs typeface="Times New Roman" panose="02020603050405020304" pitchFamily="18" charset="0"/>
            </a:rPr>
            <a:t>robustes</a:t>
          </a:r>
          <a:r>
            <a:rPr lang="en-US" sz="2000" b="0" i="0" kern="1200" dirty="0">
              <a:latin typeface="Times New Roman" panose="02020603050405020304" pitchFamily="18" charset="0"/>
              <a:cs typeface="Times New Roman" panose="02020603050405020304" pitchFamily="18" charset="0"/>
            </a:rPr>
            <a:t> et </a:t>
          </a:r>
          <a:r>
            <a:rPr lang="en-US" sz="2000" b="0" i="0" kern="1200" dirty="0" err="1">
              <a:latin typeface="Times New Roman" panose="02020603050405020304" pitchFamily="18" charset="0"/>
              <a:cs typeface="Times New Roman" panose="02020603050405020304" pitchFamily="18" charset="0"/>
            </a:rPr>
            <a:t>réactifs</a:t>
          </a:r>
          <a:r>
            <a:rPr lang="en-US" sz="2000" b="0" i="0" kern="1200" dirty="0">
              <a:latin typeface="Times New Roman" panose="02020603050405020304" pitchFamily="18" charset="0"/>
              <a:cs typeface="Times New Roman" panose="02020603050405020304" pitchFamily="18" charset="0"/>
            </a:rPr>
            <a:t>.</a:t>
          </a:r>
          <a:endParaRPr lang="en-US" sz="2000" kern="1200" dirty="0">
            <a:latin typeface="Times New Roman" panose="02020603050405020304" pitchFamily="18" charset="0"/>
            <a:cs typeface="Times New Roman" panose="02020603050405020304" pitchFamily="18" charset="0"/>
          </a:endParaRPr>
        </a:p>
      </dsp:txBody>
      <dsp:txXfrm>
        <a:off x="0" y="4073652"/>
        <a:ext cx="6224335" cy="1357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FBBD1C-AF33-471B-AF57-7536E816B72F}">
      <dsp:nvSpPr>
        <dsp:cNvPr id="0" name=""/>
        <dsp:cNvSpPr/>
      </dsp:nvSpPr>
      <dsp:spPr>
        <a:xfrm>
          <a:off x="0" y="614450"/>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Émergence de nouvelles maladies infectieuses</a:t>
          </a:r>
          <a:endParaRPr lang="en-US" sz="2800" kern="1200"/>
        </a:p>
      </dsp:txBody>
      <dsp:txXfrm>
        <a:off x="32784" y="647234"/>
        <a:ext cx="6922301" cy="606012"/>
      </dsp:txXfrm>
    </dsp:sp>
    <dsp:sp modelId="{717DF395-8811-4334-9B41-690B2AF49BA1}">
      <dsp:nvSpPr>
        <dsp:cNvPr id="0" name=""/>
        <dsp:cNvSpPr/>
      </dsp:nvSpPr>
      <dsp:spPr>
        <a:xfrm>
          <a:off x="0" y="1366670"/>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Résistance aux antimicrobiens</a:t>
          </a:r>
          <a:endParaRPr lang="en-US" sz="2800" kern="1200"/>
        </a:p>
      </dsp:txBody>
      <dsp:txXfrm>
        <a:off x="32784" y="1399454"/>
        <a:ext cx="6922301" cy="606012"/>
      </dsp:txXfrm>
    </dsp:sp>
    <dsp:sp modelId="{E0206397-A729-487A-8F70-6B0F3AB5B77C}">
      <dsp:nvSpPr>
        <dsp:cNvPr id="0" name=""/>
        <dsp:cNvSpPr/>
      </dsp:nvSpPr>
      <dsp:spPr>
        <a:xfrm>
          <a:off x="0" y="2118890"/>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Changements climatiques</a:t>
          </a:r>
          <a:endParaRPr lang="en-US" sz="2800" kern="1200"/>
        </a:p>
      </dsp:txBody>
      <dsp:txXfrm>
        <a:off x="32784" y="2151674"/>
        <a:ext cx="6922301" cy="606012"/>
      </dsp:txXfrm>
    </dsp:sp>
    <dsp:sp modelId="{40B32050-5ACF-4B5B-BD44-535E63863420}">
      <dsp:nvSpPr>
        <dsp:cNvPr id="0" name=""/>
        <dsp:cNvSpPr/>
      </dsp:nvSpPr>
      <dsp:spPr>
        <a:xfrm>
          <a:off x="0" y="2871110"/>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dirty="0"/>
            <a:t>Urbanisation rapide</a:t>
          </a:r>
          <a:endParaRPr lang="en-US" sz="2800" kern="1200" dirty="0"/>
        </a:p>
      </dsp:txBody>
      <dsp:txXfrm>
        <a:off x="32784" y="2903894"/>
        <a:ext cx="6922301" cy="606012"/>
      </dsp:txXfrm>
    </dsp:sp>
    <dsp:sp modelId="{CE4087FE-42EF-4921-A682-1E067A871DF5}">
      <dsp:nvSpPr>
        <dsp:cNvPr id="0" name=""/>
        <dsp:cNvSpPr/>
      </dsp:nvSpPr>
      <dsp:spPr>
        <a:xfrm>
          <a:off x="0" y="3623330"/>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Inégalités sociales</a:t>
          </a:r>
          <a:endParaRPr lang="en-US" sz="2800" kern="1200"/>
        </a:p>
      </dsp:txBody>
      <dsp:txXfrm>
        <a:off x="32784" y="3656114"/>
        <a:ext cx="6922301" cy="606012"/>
      </dsp:txXfrm>
    </dsp:sp>
    <dsp:sp modelId="{81518346-B4D8-4F01-B284-2779A3EE2470}">
      <dsp:nvSpPr>
        <dsp:cNvPr id="0" name=""/>
        <dsp:cNvSpPr/>
      </dsp:nvSpPr>
      <dsp:spPr>
        <a:xfrm>
          <a:off x="0" y="4375550"/>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Catastrophes naturelles </a:t>
          </a:r>
          <a:endParaRPr lang="en-US" sz="2800" kern="1200"/>
        </a:p>
      </dsp:txBody>
      <dsp:txXfrm>
        <a:off x="32784" y="4408334"/>
        <a:ext cx="6922301" cy="606012"/>
      </dsp:txXfrm>
    </dsp:sp>
    <dsp:sp modelId="{4F4E0DAC-A089-4E47-9488-35A6A013CF89}">
      <dsp:nvSpPr>
        <dsp:cNvPr id="0" name=""/>
        <dsp:cNvSpPr/>
      </dsp:nvSpPr>
      <dsp:spPr>
        <a:xfrm>
          <a:off x="0" y="5127769"/>
          <a:ext cx="6987869" cy="6715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fr-FR" sz="2800" kern="1200"/>
            <a:t>Conflits armées </a:t>
          </a:r>
          <a:endParaRPr lang="en-US" sz="2800" kern="1200"/>
        </a:p>
      </dsp:txBody>
      <dsp:txXfrm>
        <a:off x="32784" y="5160553"/>
        <a:ext cx="6922301" cy="6060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AA5AAE-4077-4A6B-A08D-7D6225546226}">
      <dsp:nvSpPr>
        <dsp:cNvPr id="0" name=""/>
        <dsp:cNvSpPr/>
      </dsp:nvSpPr>
      <dsp:spPr>
        <a:xfrm>
          <a:off x="0" y="666"/>
          <a:ext cx="80411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7A4B4D4-BD48-46A1-BD24-40A92AB2BD55}">
      <dsp:nvSpPr>
        <dsp:cNvPr id="0" name=""/>
        <dsp:cNvSpPr/>
      </dsp:nvSpPr>
      <dsp:spPr>
        <a:xfrm>
          <a:off x="0" y="666"/>
          <a:ext cx="8041114" cy="109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b="1" kern="1200"/>
            <a:t>Préparation proactive </a:t>
          </a:r>
          <a:r>
            <a:rPr lang="fr-FR" sz="2200" kern="1200"/>
            <a:t>: Capacité à anticiper et planifier les crises grâce à des outils de surveillance, d'évaluation des risques et de planification d’urgence.</a:t>
          </a:r>
          <a:endParaRPr lang="en-US" sz="2200" kern="1200"/>
        </a:p>
      </dsp:txBody>
      <dsp:txXfrm>
        <a:off x="0" y="666"/>
        <a:ext cx="8041114" cy="1091447"/>
      </dsp:txXfrm>
    </dsp:sp>
    <dsp:sp modelId="{039466A8-99F6-4147-ADF4-C3819922357B}">
      <dsp:nvSpPr>
        <dsp:cNvPr id="0" name=""/>
        <dsp:cNvSpPr/>
      </dsp:nvSpPr>
      <dsp:spPr>
        <a:xfrm>
          <a:off x="0" y="1092114"/>
          <a:ext cx="80411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FB0675B-F3A8-405A-B511-B7F9A1B51345}">
      <dsp:nvSpPr>
        <dsp:cNvPr id="0" name=""/>
        <dsp:cNvSpPr/>
      </dsp:nvSpPr>
      <dsp:spPr>
        <a:xfrm>
          <a:off x="0" y="1092114"/>
          <a:ext cx="8041114" cy="109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b="1" kern="1200"/>
            <a:t>Capacité d'absorption des chocs </a:t>
          </a:r>
          <a:r>
            <a:rPr lang="fr-FR" sz="2200" kern="1200"/>
            <a:t>: Aptitude à maintenir des services essentiels pendant une crise, comme les soins de santé primaire, la vaccination, et les traitements pour les maladies chroniques.</a:t>
          </a:r>
          <a:endParaRPr lang="en-US" sz="2200" kern="1200"/>
        </a:p>
      </dsp:txBody>
      <dsp:txXfrm>
        <a:off x="0" y="1092114"/>
        <a:ext cx="8041114" cy="1091447"/>
      </dsp:txXfrm>
    </dsp:sp>
    <dsp:sp modelId="{A0A97A5E-A31F-43A7-B540-EE1BBE1C3BCF}">
      <dsp:nvSpPr>
        <dsp:cNvPr id="0" name=""/>
        <dsp:cNvSpPr/>
      </dsp:nvSpPr>
      <dsp:spPr>
        <a:xfrm>
          <a:off x="0" y="2183562"/>
          <a:ext cx="80411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DDEB9B3-4316-4B16-B148-03C7BCB2CC45}">
      <dsp:nvSpPr>
        <dsp:cNvPr id="0" name=""/>
        <dsp:cNvSpPr/>
      </dsp:nvSpPr>
      <dsp:spPr>
        <a:xfrm>
          <a:off x="0" y="2183562"/>
          <a:ext cx="8041114" cy="109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b="1" kern="1200" dirty="0"/>
            <a:t>Adaptation rapide </a:t>
          </a:r>
          <a:r>
            <a:rPr lang="fr-FR" sz="2200" kern="1200" dirty="0"/>
            <a:t>: Possibilité de réorganiser et de mobiliser rapidement les ressources humaines, financières et matérielles pour répondre aux besoins émergents.</a:t>
          </a:r>
          <a:endParaRPr lang="en-US" sz="2200" kern="1200" dirty="0"/>
        </a:p>
      </dsp:txBody>
      <dsp:txXfrm>
        <a:off x="0" y="2183562"/>
        <a:ext cx="8041114" cy="1091447"/>
      </dsp:txXfrm>
    </dsp:sp>
    <dsp:sp modelId="{451F69C7-E33D-46D6-8867-586B1CCB9D55}">
      <dsp:nvSpPr>
        <dsp:cNvPr id="0" name=""/>
        <dsp:cNvSpPr/>
      </dsp:nvSpPr>
      <dsp:spPr>
        <a:xfrm>
          <a:off x="0" y="3275009"/>
          <a:ext cx="80411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ACFE535-2B95-4199-9EF2-DC8B2318C1B7}">
      <dsp:nvSpPr>
        <dsp:cNvPr id="0" name=""/>
        <dsp:cNvSpPr/>
      </dsp:nvSpPr>
      <dsp:spPr>
        <a:xfrm>
          <a:off x="0" y="3275009"/>
          <a:ext cx="8041114" cy="109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fr-FR" sz="2200" b="1" kern="1200" dirty="0"/>
            <a:t>Apprentissage et amélioration continue</a:t>
          </a:r>
          <a:r>
            <a:rPr lang="fr-FR" sz="2200" kern="1200" dirty="0"/>
            <a:t> : Après une crise, </a:t>
          </a:r>
          <a:r>
            <a:rPr lang="fr-FR" sz="2200" b="1" kern="1200" dirty="0"/>
            <a:t>capacité à analyser ce qui s’est passé</a:t>
          </a:r>
          <a:r>
            <a:rPr lang="fr-FR" sz="2200" kern="1200" dirty="0"/>
            <a:t>, à tirer des leçons, et à intégrer ces enseignements dans les </a:t>
          </a:r>
          <a:r>
            <a:rPr lang="fr-FR" sz="2200" b="1" kern="1200" dirty="0"/>
            <a:t>stratégies futures</a:t>
          </a:r>
          <a:r>
            <a:rPr lang="fr-FR" sz="2200" kern="1200" dirty="0"/>
            <a:t>.</a:t>
          </a:r>
          <a:endParaRPr lang="en-US" sz="2200" kern="1200" dirty="0"/>
        </a:p>
      </dsp:txBody>
      <dsp:txXfrm>
        <a:off x="0" y="3275009"/>
        <a:ext cx="8041114" cy="1091447"/>
      </dsp:txXfrm>
    </dsp:sp>
    <dsp:sp modelId="{B45C02D2-2703-4626-A0C2-F2BEE38D66BE}">
      <dsp:nvSpPr>
        <dsp:cNvPr id="0" name=""/>
        <dsp:cNvSpPr/>
      </dsp:nvSpPr>
      <dsp:spPr>
        <a:xfrm>
          <a:off x="0" y="4366457"/>
          <a:ext cx="8041114"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23BD6E1-435B-4561-96D4-1AFEA312EF82}">
      <dsp:nvSpPr>
        <dsp:cNvPr id="0" name=""/>
        <dsp:cNvSpPr/>
      </dsp:nvSpPr>
      <dsp:spPr>
        <a:xfrm>
          <a:off x="0" y="4366457"/>
          <a:ext cx="8041114" cy="10914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fr-FR" sz="2000" b="1" kern="1200" dirty="0"/>
            <a:t>Collaboration multisectorielle </a:t>
          </a:r>
          <a:r>
            <a:rPr lang="fr-FR" sz="2000" kern="1200" dirty="0"/>
            <a:t>: Intégration d’une approche intersectorielle (santé humaine, animale, environnementale), par exemple dans le cadre de </a:t>
          </a:r>
          <a:r>
            <a:rPr lang="fr-FR" sz="2000" b="1" kern="1200" dirty="0"/>
            <a:t>One Health</a:t>
          </a:r>
          <a:r>
            <a:rPr lang="fr-FR" sz="2000" kern="1200" dirty="0"/>
            <a:t>, pour </a:t>
          </a:r>
          <a:r>
            <a:rPr lang="fr-FR" sz="2000" b="1" kern="1200" dirty="0"/>
            <a:t>mieux répondre aux crises complexes</a:t>
          </a:r>
          <a:r>
            <a:rPr lang="fr-FR" sz="2000" kern="1200" dirty="0"/>
            <a:t>.</a:t>
          </a:r>
          <a:endParaRPr lang="en-US" sz="2000" kern="1200" dirty="0"/>
        </a:p>
      </dsp:txBody>
      <dsp:txXfrm>
        <a:off x="0" y="4366457"/>
        <a:ext cx="8041114" cy="10914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C8D99-239B-4427-A595-EDE4B678D7E9}">
      <dsp:nvSpPr>
        <dsp:cNvPr id="0" name=""/>
        <dsp:cNvSpPr/>
      </dsp:nvSpPr>
      <dsp:spPr>
        <a:xfrm>
          <a:off x="7347748" y="2808779"/>
          <a:ext cx="4550084" cy="3200207"/>
        </a:xfrm>
        <a:prstGeom prst="roundRect">
          <a:avLst>
            <a:gd name="adj" fmla="val 10000"/>
          </a:avLst>
        </a:prstGeom>
        <a:solidFill>
          <a:schemeClr val="accent1">
            <a:lumMod val="20000"/>
            <a:lumOff val="80000"/>
            <a:alpha val="90000"/>
          </a:schemeClr>
        </a:solidFill>
        <a:ln w="6350" cap="flat" cmpd="sng" algn="ctr">
          <a:solidFill>
            <a:schemeClr val="accent5">
              <a:hueOff val="-4902230"/>
              <a:satOff val="-6819"/>
              <a:lumOff val="-2615"/>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b" anchorCtr="1">
          <a:noAutofit/>
        </a:bodyPr>
        <a:lstStyle/>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Organisation des recherches </a:t>
          </a:r>
          <a:r>
            <a:rPr lang="fr-FR" sz="1600" kern="1200" dirty="0" err="1">
              <a:solidFill>
                <a:srgbClr val="002060"/>
              </a:solidFill>
              <a:latin typeface="Calibri" panose="020F0502020204030204"/>
              <a:ea typeface="+mn-ea"/>
              <a:cs typeface="+mn-cs"/>
            </a:rPr>
            <a:t>opéraionelles</a:t>
          </a:r>
          <a:endParaRPr lang="fr-FR" sz="1600" kern="1200" dirty="0">
            <a:solidFill>
              <a:srgbClr val="00206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fr-FR" sz="1600" b="1" i="0" kern="1200" dirty="0">
              <a:solidFill>
                <a:srgbClr val="0070C0"/>
              </a:solidFill>
              <a:latin typeface="Calibri" panose="020F0502020204030204"/>
              <a:ea typeface="+mn-ea"/>
              <a:cs typeface="+mn-cs"/>
            </a:rPr>
            <a:t>Vaccination prophylactique MVE </a:t>
          </a:r>
          <a:r>
            <a:rPr lang="fr-FR" sz="1600" kern="1200" dirty="0">
              <a:solidFill>
                <a:srgbClr val="002060"/>
              </a:solidFill>
              <a:latin typeface="Calibri" panose="020F0502020204030204"/>
              <a:ea typeface="+mn-ea"/>
              <a:cs typeface="+mn-cs"/>
            </a:rPr>
            <a:t>des </a:t>
          </a:r>
          <a:r>
            <a:rPr lang="fr-FR" sz="1600" kern="1200" dirty="0" err="1">
              <a:solidFill>
                <a:srgbClr val="002060"/>
              </a:solidFill>
              <a:latin typeface="Calibri" panose="020F0502020204030204"/>
              <a:ea typeface="+mn-ea"/>
              <a:cs typeface="+mn-cs"/>
            </a:rPr>
            <a:t>PPLs</a:t>
          </a:r>
          <a:endParaRPr lang="fr-FR" sz="1600" kern="1200" dirty="0">
            <a:solidFill>
              <a:srgbClr val="00206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Organisations de </a:t>
          </a:r>
          <a:r>
            <a:rPr lang="fr-FR" sz="1600" b="1" kern="1200" dirty="0">
              <a:solidFill>
                <a:srgbClr val="0070C0"/>
              </a:solidFill>
              <a:latin typeface="Calibri" panose="020F0502020204030204"/>
              <a:ea typeface="+mn-ea"/>
              <a:cs typeface="+mn-cs"/>
            </a:rPr>
            <a:t>réunions transfrontalières </a:t>
          </a:r>
          <a:r>
            <a:rPr lang="fr-FR" sz="1600" kern="1200" dirty="0">
              <a:solidFill>
                <a:srgbClr val="002060"/>
              </a:solidFill>
              <a:latin typeface="Calibri" panose="020F0502020204030204"/>
              <a:ea typeface="+mn-ea"/>
              <a:cs typeface="+mn-cs"/>
            </a:rPr>
            <a:t>avec la Zambie, Burundi</a:t>
          </a:r>
        </a:p>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Mise en place du </a:t>
          </a:r>
          <a:r>
            <a:rPr lang="fr-FR" sz="1600" b="1" kern="1200" dirty="0">
              <a:solidFill>
                <a:srgbClr val="0070C0"/>
              </a:solidFill>
              <a:latin typeface="Calibri" panose="020F0502020204030204"/>
              <a:ea typeface="+mn-ea"/>
              <a:cs typeface="+mn-cs"/>
            </a:rPr>
            <a:t>partenariat </a:t>
          </a:r>
          <a:r>
            <a:rPr lang="fr-FR" sz="1600" kern="1200" dirty="0">
              <a:solidFill>
                <a:srgbClr val="002060"/>
              </a:solidFill>
              <a:latin typeface="Calibri" panose="020F0502020204030204"/>
              <a:ea typeface="+mn-ea"/>
              <a:cs typeface="+mn-cs"/>
            </a:rPr>
            <a:t>dans le cadre du </a:t>
          </a:r>
          <a:r>
            <a:rPr lang="fr-FR" sz="1600" kern="1200" dirty="0" err="1">
              <a:solidFill>
                <a:srgbClr val="002060"/>
              </a:solidFill>
              <a:latin typeface="Calibri" panose="020F0502020204030204"/>
              <a:ea typeface="+mn-ea"/>
              <a:cs typeface="+mn-cs"/>
            </a:rPr>
            <a:t>Pandemic</a:t>
          </a:r>
          <a:r>
            <a:rPr lang="fr-FR" sz="1600" kern="1200" dirty="0">
              <a:solidFill>
                <a:srgbClr val="002060"/>
              </a:solidFill>
              <a:latin typeface="Calibri" panose="020F0502020204030204"/>
              <a:ea typeface="+mn-ea"/>
              <a:cs typeface="+mn-cs"/>
            </a:rPr>
            <a:t> </a:t>
          </a:r>
          <a:r>
            <a:rPr lang="fr-FR" sz="1600" kern="1200" dirty="0" err="1">
              <a:solidFill>
                <a:srgbClr val="002060"/>
              </a:solidFill>
              <a:latin typeface="Calibri" panose="020F0502020204030204"/>
              <a:ea typeface="+mn-ea"/>
              <a:cs typeface="+mn-cs"/>
            </a:rPr>
            <a:t>funds</a:t>
          </a:r>
          <a:r>
            <a:rPr lang="fr-FR" sz="1600" kern="1200" dirty="0">
              <a:solidFill>
                <a:srgbClr val="002060"/>
              </a:solidFill>
              <a:latin typeface="Calibri" panose="020F0502020204030204"/>
              <a:ea typeface="+mn-ea"/>
              <a:cs typeface="+mn-cs"/>
            </a:rPr>
            <a:t>, changement climatique</a:t>
          </a:r>
        </a:p>
      </dsp:txBody>
      <dsp:txXfrm>
        <a:off x="8783071" y="3679128"/>
        <a:ext cx="3044463" cy="2259559"/>
      </dsp:txXfrm>
    </dsp:sp>
    <dsp:sp modelId="{A86ADA38-6E93-4973-976B-5CB501B736DF}">
      <dsp:nvSpPr>
        <dsp:cNvPr id="0" name=""/>
        <dsp:cNvSpPr/>
      </dsp:nvSpPr>
      <dsp:spPr>
        <a:xfrm>
          <a:off x="0" y="3404127"/>
          <a:ext cx="4727056" cy="2513833"/>
        </a:xfrm>
        <a:prstGeom prst="roundRect">
          <a:avLst>
            <a:gd name="adj" fmla="val 10000"/>
          </a:avLst>
        </a:prstGeom>
        <a:solidFill>
          <a:schemeClr val="accent1">
            <a:lumMod val="20000"/>
            <a:lumOff val="80000"/>
            <a:alpha val="90000"/>
          </a:schemeClr>
        </a:solidFill>
        <a:ln w="6350" cap="flat" cmpd="sng" algn="ctr">
          <a:solidFill>
            <a:schemeClr val="accent5">
              <a:hueOff val="-7353344"/>
              <a:satOff val="-10228"/>
              <a:lumOff val="-3922"/>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1">
          <a:noAutofit/>
        </a:bodyPr>
        <a:lstStyle/>
        <a:p>
          <a:pPr marL="114300" lvl="1" indent="-114300" algn="l" defTabSz="622300">
            <a:lnSpc>
              <a:spcPct val="90000"/>
            </a:lnSpc>
            <a:spcBef>
              <a:spcPct val="0"/>
            </a:spcBef>
            <a:spcAft>
              <a:spcPct val="15000"/>
            </a:spcAft>
            <a:buNone/>
          </a:pPr>
          <a:endParaRPr lang="fr-FR" sz="1400" strike="sngStrike" kern="1200" dirty="0">
            <a:solidFill>
              <a:srgbClr val="002060"/>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r>
            <a:rPr lang="fr-FR" sz="1600" b="1" kern="1200" dirty="0" err="1">
              <a:solidFill>
                <a:srgbClr val="0070C0"/>
              </a:solidFill>
              <a:latin typeface="Calibri" panose="020F0502020204030204"/>
              <a:ea typeface="+mn-ea"/>
              <a:cs typeface="+mn-cs"/>
            </a:rPr>
            <a:t>eSPAR</a:t>
          </a:r>
          <a:r>
            <a:rPr lang="fr-FR" sz="1600" kern="1200" dirty="0">
              <a:solidFill>
                <a:srgbClr val="0070C0"/>
              </a:solidFill>
              <a:latin typeface="Calibri" panose="020F0502020204030204"/>
              <a:ea typeface="+mn-ea"/>
              <a:cs typeface="+mn-cs"/>
            </a:rPr>
            <a:t> </a:t>
          </a:r>
          <a:r>
            <a:rPr lang="fr-FR" sz="1600" kern="1200" dirty="0">
              <a:solidFill>
                <a:srgbClr val="002060"/>
              </a:solidFill>
              <a:latin typeface="Calibri" panose="020F0502020204030204"/>
              <a:ea typeface="+mn-ea"/>
              <a:cs typeface="+mn-cs"/>
            </a:rPr>
            <a:t>2023 ; </a:t>
          </a:r>
        </a:p>
        <a:p>
          <a:pPr marL="114300" lvl="1" indent="-114300" algn="l" defTabSz="622300">
            <a:lnSpc>
              <a:spcPct val="90000"/>
            </a:lnSpc>
            <a:spcBef>
              <a:spcPct val="0"/>
            </a:spcBef>
            <a:spcAft>
              <a:spcPct val="15000"/>
            </a:spcAft>
            <a:buChar char="•"/>
          </a:pPr>
          <a:r>
            <a:rPr lang="fr-FR" sz="1600" b="1" kern="1200" dirty="0">
              <a:solidFill>
                <a:srgbClr val="0070C0"/>
              </a:solidFill>
              <a:latin typeface="Calibri" panose="020F0502020204030204"/>
              <a:ea typeface="+mn-ea"/>
              <a:cs typeface="+mn-cs"/>
            </a:rPr>
            <a:t>JEE</a:t>
          </a:r>
          <a:r>
            <a:rPr lang="fr-FR" sz="1600" b="0" kern="1200" dirty="0">
              <a:solidFill>
                <a:srgbClr val="0070C0"/>
              </a:solidFill>
              <a:latin typeface="Calibri" panose="020F0502020204030204"/>
              <a:ea typeface="+mn-ea"/>
              <a:cs typeface="+mn-cs"/>
            </a:rPr>
            <a:t> </a:t>
          </a:r>
          <a:r>
            <a:rPr lang="fr-FR" sz="1600" b="0" kern="1200" dirty="0">
              <a:solidFill>
                <a:srgbClr val="002060"/>
              </a:solidFill>
              <a:latin typeface="Calibri" panose="020F0502020204030204"/>
              <a:ea typeface="+mn-ea"/>
              <a:cs typeface="+mn-cs"/>
            </a:rPr>
            <a:t>: 23 au 27 Oct. 2023</a:t>
          </a:r>
        </a:p>
        <a:p>
          <a:pPr marL="114300" lvl="1" indent="-114300" algn="l" defTabSz="622300">
            <a:lnSpc>
              <a:spcPct val="90000"/>
            </a:lnSpc>
            <a:spcBef>
              <a:spcPct val="0"/>
            </a:spcBef>
            <a:spcAft>
              <a:spcPct val="15000"/>
            </a:spcAft>
            <a:buChar char="•"/>
          </a:pPr>
          <a:r>
            <a:rPr lang="fr-FR" sz="1600" kern="1200" dirty="0">
              <a:solidFill>
                <a:srgbClr val="002060"/>
              </a:solidFill>
              <a:latin typeface="Calibri" panose="020F0502020204030204"/>
              <a:ea typeface="+mn-ea"/>
              <a:cs typeface="+mn-cs"/>
            </a:rPr>
            <a:t>Evaluation des risques dans les </a:t>
          </a:r>
          <a:r>
            <a:rPr lang="fr-FR" sz="1600" b="1" kern="1200" dirty="0">
              <a:solidFill>
                <a:srgbClr val="0070C0"/>
              </a:solidFill>
              <a:latin typeface="Calibri" panose="020F0502020204030204"/>
              <a:ea typeface="+mn-ea"/>
              <a:cs typeface="+mn-cs"/>
            </a:rPr>
            <a:t>16/26</a:t>
          </a:r>
          <a:r>
            <a:rPr lang="fr-FR" sz="1600" kern="1200" dirty="0">
              <a:solidFill>
                <a:srgbClr val="002060"/>
              </a:solidFill>
              <a:latin typeface="Calibri" panose="020F0502020204030204"/>
              <a:ea typeface="+mn-ea"/>
              <a:cs typeface="+mn-cs"/>
            </a:rPr>
            <a:t> provinces (</a:t>
          </a:r>
          <a:r>
            <a:rPr lang="fr-FR" sz="1600" b="1" kern="1200" dirty="0">
              <a:solidFill>
                <a:srgbClr val="0070C0"/>
              </a:solidFill>
              <a:latin typeface="Calibri" panose="020F0502020204030204"/>
              <a:ea typeface="+mn-ea"/>
              <a:cs typeface="+mn-cs"/>
            </a:rPr>
            <a:t>STAR</a:t>
          </a:r>
          <a:r>
            <a:rPr lang="fr-FR" sz="1600" kern="1200" dirty="0">
              <a:solidFill>
                <a:srgbClr val="002060"/>
              </a:solidFill>
              <a:latin typeface="Calibri" panose="020F0502020204030204"/>
              <a:ea typeface="+mn-ea"/>
              <a:cs typeface="+mn-cs"/>
            </a:rPr>
            <a:t>) -</a:t>
          </a:r>
        </a:p>
        <a:p>
          <a:pPr marL="114300" lvl="1" indent="-114300" algn="l" defTabSz="622300">
            <a:lnSpc>
              <a:spcPct val="90000"/>
            </a:lnSpc>
            <a:spcBef>
              <a:spcPct val="0"/>
            </a:spcBef>
            <a:spcAft>
              <a:spcPct val="15000"/>
            </a:spcAft>
            <a:buChar char="•"/>
          </a:pPr>
          <a:r>
            <a:rPr lang="fr-FR" sz="1600" b="1" kern="1200" dirty="0">
              <a:solidFill>
                <a:srgbClr val="0070C0"/>
              </a:solidFill>
              <a:latin typeface="Calibri" panose="020F0502020204030204"/>
              <a:ea typeface="+mn-ea"/>
              <a:cs typeface="+mn-cs"/>
            </a:rPr>
            <a:t>JRA</a:t>
          </a:r>
          <a:r>
            <a:rPr lang="fr-FR" sz="1600" kern="1200" dirty="0">
              <a:solidFill>
                <a:srgbClr val="002060"/>
              </a:solidFill>
              <a:latin typeface="Calibri" panose="020F0502020204030204"/>
              <a:ea typeface="+mn-ea"/>
              <a:cs typeface="+mn-cs"/>
            </a:rPr>
            <a:t> (One Health) /2023</a:t>
          </a:r>
        </a:p>
        <a:p>
          <a:pPr marL="114300" lvl="1" indent="-114300" algn="l" defTabSz="622300">
            <a:lnSpc>
              <a:spcPct val="90000"/>
            </a:lnSpc>
            <a:spcBef>
              <a:spcPct val="0"/>
            </a:spcBef>
            <a:spcAft>
              <a:spcPct val="15000"/>
            </a:spcAft>
            <a:buChar char="•"/>
          </a:pPr>
          <a:endParaRPr lang="fr-FR" sz="1400" kern="1200" dirty="0">
            <a:solidFill>
              <a:prstClr val="black">
                <a:hueOff val="0"/>
                <a:satOff val="0"/>
                <a:lumOff val="0"/>
                <a:alphaOff val="0"/>
              </a:prstClr>
            </a:solidFill>
            <a:latin typeface="Calibri" panose="020F0502020204030204"/>
            <a:ea typeface="+mn-ea"/>
            <a:cs typeface="+mn-cs"/>
          </a:endParaRPr>
        </a:p>
        <a:p>
          <a:pPr marL="114300" lvl="1" indent="-114300" algn="l" defTabSz="622300">
            <a:lnSpc>
              <a:spcPct val="90000"/>
            </a:lnSpc>
            <a:spcBef>
              <a:spcPct val="0"/>
            </a:spcBef>
            <a:spcAft>
              <a:spcPct val="15000"/>
            </a:spcAft>
            <a:buNone/>
          </a:pPr>
          <a:endParaRPr lang="fr-FR" sz="1400" kern="1200" dirty="0">
            <a:solidFill>
              <a:prstClr val="black">
                <a:hueOff val="0"/>
                <a:satOff val="0"/>
                <a:lumOff val="0"/>
                <a:alphaOff val="0"/>
              </a:prstClr>
            </a:solidFill>
            <a:latin typeface="Calibri" panose="020F0502020204030204"/>
            <a:ea typeface="+mn-ea"/>
            <a:cs typeface="+mn-cs"/>
          </a:endParaRPr>
        </a:p>
      </dsp:txBody>
      <dsp:txXfrm>
        <a:off x="55221" y="4087806"/>
        <a:ext cx="3198497" cy="1774933"/>
      </dsp:txXfrm>
    </dsp:sp>
    <dsp:sp modelId="{AC6ACAC2-ED13-40DF-9FF6-3B7F95F41CED}">
      <dsp:nvSpPr>
        <dsp:cNvPr id="0" name=""/>
        <dsp:cNvSpPr/>
      </dsp:nvSpPr>
      <dsp:spPr>
        <a:xfrm>
          <a:off x="7408479" y="0"/>
          <a:ext cx="4489353" cy="2831623"/>
        </a:xfrm>
        <a:prstGeom prst="roundRect">
          <a:avLst>
            <a:gd name="adj" fmla="val 10000"/>
          </a:avLst>
        </a:prstGeom>
        <a:solidFill>
          <a:schemeClr val="accent1">
            <a:lumMod val="20000"/>
            <a:lumOff val="8000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tabLst/>
          </a:pPr>
          <a:r>
            <a:rPr lang="fr-FR" sz="1600" kern="1200" dirty="0">
              <a:solidFill>
                <a:srgbClr val="002060"/>
              </a:solidFill>
            </a:rPr>
            <a:t>Appui à l’élaboration des documents du COUSP : plan du </a:t>
          </a:r>
          <a:r>
            <a:rPr lang="fr-FR" sz="1600" b="1" kern="1200" dirty="0">
              <a:solidFill>
                <a:srgbClr val="0070C0"/>
              </a:solidFill>
            </a:rPr>
            <a:t>COUSP, CONOPS</a:t>
          </a:r>
          <a:r>
            <a:rPr lang="fr-FR" sz="1600" kern="1200" dirty="0">
              <a:solidFill>
                <a:srgbClr val="002060"/>
              </a:solidFill>
            </a:rPr>
            <a:t>, Manuel des SOP, Stratégies de GUSP.</a:t>
          </a:r>
          <a:endParaRPr lang="fr-FR" sz="1600" kern="1200" dirty="0">
            <a:solidFill>
              <a:srgbClr val="002060"/>
            </a:solidFill>
            <a:latin typeface="Calibri" panose="020F0502020204030204"/>
            <a:ea typeface="+mn-ea"/>
            <a:cs typeface="+mn-cs"/>
          </a:endParaRPr>
        </a:p>
        <a:p>
          <a:pPr marL="114300" lvl="1" indent="-114300" algn="l" defTabSz="622300">
            <a:lnSpc>
              <a:spcPct val="90000"/>
            </a:lnSpc>
            <a:spcBef>
              <a:spcPct val="0"/>
            </a:spcBef>
            <a:spcAft>
              <a:spcPct val="15000"/>
            </a:spcAft>
            <a:buChar char="•"/>
            <a:tabLst/>
          </a:pPr>
          <a:r>
            <a:rPr lang="fr-FR" sz="1600" kern="1200" dirty="0">
              <a:solidFill>
                <a:srgbClr val="002060"/>
              </a:solidFill>
            </a:rPr>
            <a:t>Plan National Multirisque  </a:t>
          </a:r>
          <a:endParaRPr lang="fr-FR" sz="1600" kern="1200" dirty="0">
            <a:solidFill>
              <a:srgbClr val="002060"/>
            </a:solidFill>
            <a:latin typeface="Calibri" panose="020F0502020204030204"/>
            <a:ea typeface="+mn-ea"/>
            <a:cs typeface="+mn-cs"/>
          </a:endParaRPr>
        </a:p>
        <a:p>
          <a:pPr marL="114300" lvl="1" indent="-114300" algn="l" defTabSz="622300">
            <a:lnSpc>
              <a:spcPct val="90000"/>
            </a:lnSpc>
            <a:spcBef>
              <a:spcPct val="0"/>
            </a:spcBef>
            <a:spcAft>
              <a:spcPct val="15000"/>
            </a:spcAft>
            <a:buChar char="•"/>
            <a:tabLst/>
          </a:pPr>
          <a:r>
            <a:rPr lang="fr-FR" sz="1600" kern="1200" dirty="0">
              <a:solidFill>
                <a:srgbClr val="002060"/>
              </a:solidFill>
              <a:latin typeface="Calibri" panose="020F0502020204030204"/>
              <a:ea typeface="+mn-ea"/>
              <a:cs typeface="+mn-cs"/>
            </a:rPr>
            <a:t>Plan multisectoriel d’élimination du choléra (</a:t>
          </a:r>
          <a:r>
            <a:rPr lang="fr-FR" sz="1600" b="1" kern="1200" dirty="0">
              <a:solidFill>
                <a:srgbClr val="0070C0"/>
              </a:solidFill>
              <a:latin typeface="Calibri" panose="020F0502020204030204"/>
              <a:ea typeface="+mn-ea"/>
              <a:cs typeface="+mn-cs"/>
            </a:rPr>
            <a:t>PMSEC </a:t>
          </a:r>
          <a:r>
            <a:rPr lang="fr-FR" sz="1600" b="0" kern="1200" dirty="0">
              <a:solidFill>
                <a:srgbClr val="002060"/>
              </a:solidFill>
              <a:latin typeface="Calibri" panose="020F0502020204030204"/>
              <a:ea typeface="+mn-ea"/>
              <a:cs typeface="+mn-cs"/>
            </a:rPr>
            <a:t>2023-2027</a:t>
          </a:r>
          <a:r>
            <a:rPr lang="fr-FR" sz="1600" kern="1200" dirty="0">
              <a:solidFill>
                <a:srgbClr val="002060"/>
              </a:solidFill>
              <a:latin typeface="Calibri" panose="020F0502020204030204"/>
              <a:ea typeface="+mn-ea"/>
              <a:cs typeface="+mn-cs"/>
            </a:rPr>
            <a:t>)</a:t>
          </a:r>
        </a:p>
        <a:p>
          <a:pPr marL="114300" lvl="1" indent="-114300" algn="l" defTabSz="622300">
            <a:lnSpc>
              <a:spcPct val="90000"/>
            </a:lnSpc>
            <a:spcBef>
              <a:spcPct val="0"/>
            </a:spcBef>
            <a:spcAft>
              <a:spcPct val="15000"/>
            </a:spcAft>
            <a:buChar char="•"/>
            <a:tabLst/>
          </a:pPr>
          <a:r>
            <a:rPr lang="fr-FR" sz="1600" kern="1200" dirty="0">
              <a:solidFill>
                <a:srgbClr val="002060"/>
              </a:solidFill>
              <a:latin typeface="Calibri" panose="020F0502020204030204"/>
              <a:ea typeface="+mn-ea"/>
              <a:cs typeface="+mn-cs"/>
            </a:rPr>
            <a:t>Plan multisectoriel CREC, PSN EMU</a:t>
          </a:r>
        </a:p>
        <a:p>
          <a:pPr marL="114300" lvl="1" indent="-114300" algn="l" defTabSz="622300">
            <a:lnSpc>
              <a:spcPct val="90000"/>
            </a:lnSpc>
            <a:spcBef>
              <a:spcPct val="0"/>
            </a:spcBef>
            <a:spcAft>
              <a:spcPct val="15000"/>
            </a:spcAft>
            <a:buChar char="•"/>
            <a:tabLst/>
          </a:pPr>
          <a:r>
            <a:rPr lang="fr-FR" sz="1600" kern="1200" dirty="0">
              <a:solidFill>
                <a:srgbClr val="002060"/>
              </a:solidFill>
              <a:latin typeface="Calibri" panose="020F0502020204030204"/>
              <a:ea typeface="+mn-ea"/>
              <a:cs typeface="+mn-cs"/>
            </a:rPr>
            <a:t>Actualisation du PANSS 24 29 encours</a:t>
          </a:r>
        </a:p>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a:p>
          <a:pPr marL="114300" lvl="1" indent="-114300" algn="l" defTabSz="622300">
            <a:lnSpc>
              <a:spcPct val="90000"/>
            </a:lnSpc>
            <a:spcBef>
              <a:spcPct val="0"/>
            </a:spcBef>
            <a:spcAft>
              <a:spcPct val="15000"/>
            </a:spcAft>
            <a:buChar char="•"/>
          </a:pPr>
          <a:endParaRPr lang="fr-FR" sz="1400" kern="1200" dirty="0">
            <a:solidFill>
              <a:srgbClr val="43BEB9"/>
            </a:solidFill>
            <a:latin typeface="Calibri" panose="020F0502020204030204"/>
            <a:ea typeface="+mn-ea"/>
            <a:cs typeface="+mn-cs"/>
          </a:endParaRPr>
        </a:p>
      </dsp:txBody>
      <dsp:txXfrm>
        <a:off x="8817487" y="62202"/>
        <a:ext cx="3018143" cy="1999313"/>
      </dsp:txXfrm>
    </dsp:sp>
    <dsp:sp modelId="{3E43B699-7D5B-4854-A451-3B04FFA2453B}">
      <dsp:nvSpPr>
        <dsp:cNvPr id="0" name=""/>
        <dsp:cNvSpPr/>
      </dsp:nvSpPr>
      <dsp:spPr>
        <a:xfrm>
          <a:off x="0" y="-14316"/>
          <a:ext cx="4886059" cy="3107833"/>
        </a:xfrm>
        <a:prstGeom prst="roundRect">
          <a:avLst>
            <a:gd name="adj" fmla="val 10000"/>
          </a:avLst>
        </a:prstGeom>
        <a:solidFill>
          <a:schemeClr val="accent1">
            <a:lumMod val="20000"/>
            <a:lumOff val="80000"/>
          </a:schemeClr>
        </a:solidFill>
        <a:ln w="635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r-FR" sz="1600" kern="1200" dirty="0">
              <a:solidFill>
                <a:srgbClr val="002060"/>
              </a:solidFill>
            </a:rPr>
            <a:t>Formation SIMR 3 dans </a:t>
          </a:r>
          <a:r>
            <a:rPr lang="fr-FR" sz="1600" b="1" kern="1200" dirty="0">
              <a:solidFill>
                <a:srgbClr val="0070C0"/>
              </a:solidFill>
            </a:rPr>
            <a:t>16/26</a:t>
          </a:r>
          <a:r>
            <a:rPr lang="fr-FR" sz="1600" b="1" kern="1200" dirty="0">
              <a:solidFill>
                <a:srgbClr val="002060"/>
              </a:solidFill>
            </a:rPr>
            <a:t> </a:t>
          </a:r>
          <a:r>
            <a:rPr lang="fr-FR" sz="1600" kern="1200" dirty="0">
              <a:solidFill>
                <a:srgbClr val="002060"/>
              </a:solidFill>
            </a:rPr>
            <a:t>provinces (</a:t>
          </a:r>
          <a:r>
            <a:rPr lang="fr-FR" sz="1600" b="1" kern="1200" dirty="0">
              <a:solidFill>
                <a:srgbClr val="0070C0"/>
              </a:solidFill>
            </a:rPr>
            <a:t>ZS 236</a:t>
          </a:r>
          <a:r>
            <a:rPr lang="fr-FR" sz="1600" kern="1200" dirty="0">
              <a:solidFill>
                <a:srgbClr val="002060"/>
              </a:solidFill>
            </a:rPr>
            <a:t>)</a:t>
          </a:r>
        </a:p>
        <a:p>
          <a:pPr marL="171450" lvl="1" indent="-171450" algn="l" defTabSz="711200">
            <a:lnSpc>
              <a:spcPct val="90000"/>
            </a:lnSpc>
            <a:spcBef>
              <a:spcPct val="0"/>
            </a:spcBef>
            <a:spcAft>
              <a:spcPct val="15000"/>
            </a:spcAft>
            <a:buChar char="•"/>
          </a:pPr>
          <a:r>
            <a:rPr lang="fr-FR" sz="1600" kern="1200" dirty="0">
              <a:solidFill>
                <a:srgbClr val="002060"/>
              </a:solidFill>
            </a:rPr>
            <a:t>Mise en place EIR </a:t>
          </a:r>
          <a:r>
            <a:rPr lang="fr-FR" sz="1600" b="1" kern="1200" dirty="0">
              <a:solidFill>
                <a:srgbClr val="0070C0"/>
              </a:solidFill>
            </a:rPr>
            <a:t>11</a:t>
          </a:r>
          <a:r>
            <a:rPr lang="fr-FR" sz="1600" kern="1200" dirty="0">
              <a:solidFill>
                <a:srgbClr val="002060"/>
              </a:solidFill>
            </a:rPr>
            <a:t> provinces </a:t>
          </a:r>
        </a:p>
        <a:p>
          <a:pPr marL="171450" lvl="1" indent="-171450" algn="l" defTabSz="711200">
            <a:lnSpc>
              <a:spcPct val="90000"/>
            </a:lnSpc>
            <a:spcBef>
              <a:spcPct val="0"/>
            </a:spcBef>
            <a:spcAft>
              <a:spcPct val="15000"/>
            </a:spcAft>
            <a:buChar char="•"/>
          </a:pPr>
          <a:r>
            <a:rPr lang="fr-FR" sz="1600" kern="1200" dirty="0">
              <a:solidFill>
                <a:srgbClr val="002060"/>
              </a:solidFill>
            </a:rPr>
            <a:t>Mise en place de </a:t>
          </a:r>
          <a:r>
            <a:rPr lang="fr-FR" sz="1600" b="1" kern="1200" dirty="0">
              <a:solidFill>
                <a:srgbClr val="0070C0"/>
              </a:solidFill>
            </a:rPr>
            <a:t>202</a:t>
          </a:r>
          <a:r>
            <a:rPr lang="fr-FR" sz="1600" kern="1200" dirty="0">
              <a:solidFill>
                <a:srgbClr val="002060"/>
              </a:solidFill>
            </a:rPr>
            <a:t> Experts </a:t>
          </a:r>
          <a:r>
            <a:rPr lang="fr-FR" sz="1600" kern="1200" dirty="0" err="1">
              <a:solidFill>
                <a:srgbClr val="002060"/>
              </a:solidFill>
            </a:rPr>
            <a:t>AvoHC</a:t>
          </a:r>
          <a:r>
            <a:rPr lang="fr-FR" sz="1600" kern="1200" dirty="0">
              <a:solidFill>
                <a:srgbClr val="002060"/>
              </a:solidFill>
            </a:rPr>
            <a:t> SURGE </a:t>
          </a:r>
          <a:r>
            <a:rPr lang="fr-FR" sz="1400" kern="1200" dirty="0">
              <a:solidFill>
                <a:srgbClr val="002060"/>
              </a:solidFill>
            </a:rPr>
            <a:t> </a:t>
          </a:r>
        </a:p>
        <a:p>
          <a:pPr marL="171450" lvl="1" indent="-171450" algn="l" defTabSz="711200">
            <a:lnSpc>
              <a:spcPct val="90000"/>
            </a:lnSpc>
            <a:spcBef>
              <a:spcPct val="0"/>
            </a:spcBef>
            <a:spcAft>
              <a:spcPct val="15000"/>
            </a:spcAft>
            <a:buChar char="•"/>
          </a:pPr>
          <a:r>
            <a:rPr lang="fr-FR" sz="1600" kern="1200" dirty="0" err="1">
              <a:solidFill>
                <a:srgbClr val="002060"/>
              </a:solidFill>
              <a:ea typeface="Tahoma" panose="020B0604030504040204" pitchFamily="34" charset="0"/>
              <a:cs typeface="Tahoma" panose="020B0604030504040204" pitchFamily="34" charset="0"/>
            </a:rPr>
            <a:t>Prépositionnement</a:t>
          </a:r>
          <a:r>
            <a:rPr lang="fr-FR" sz="1600" kern="1200" dirty="0">
              <a:solidFill>
                <a:srgbClr val="002060"/>
              </a:solidFill>
              <a:ea typeface="Tahoma" panose="020B0604030504040204" pitchFamily="34" charset="0"/>
              <a:cs typeface="Tahoma" panose="020B0604030504040204" pitchFamily="34" charset="0"/>
            </a:rPr>
            <a:t> des médicaments et </a:t>
          </a:r>
          <a:r>
            <a:rPr lang="fr-FR" sz="1600" b="1" kern="1200" dirty="0">
              <a:solidFill>
                <a:srgbClr val="0070C0"/>
              </a:solidFill>
              <a:ea typeface="Tahoma" panose="020B0604030504040204" pitchFamily="34" charset="0"/>
              <a:cs typeface="Tahoma" panose="020B0604030504040204" pitchFamily="34" charset="0"/>
            </a:rPr>
            <a:t>Kits sanitaires </a:t>
          </a:r>
          <a:r>
            <a:rPr lang="fr-FR" sz="1600" kern="1200" dirty="0">
              <a:solidFill>
                <a:srgbClr val="002060"/>
              </a:solidFill>
              <a:ea typeface="Tahoma" panose="020B0604030504040204" pitchFamily="34" charset="0"/>
              <a:cs typeface="Tahoma" panose="020B0604030504040204" pitchFamily="34" charset="0"/>
            </a:rPr>
            <a:t>incluant intrants laboratoires</a:t>
          </a:r>
          <a:endParaRPr lang="fr-FR" sz="1600" kern="1200" dirty="0">
            <a:solidFill>
              <a:srgbClr val="FF0000"/>
            </a:solidFill>
          </a:endParaRPr>
        </a:p>
        <a:p>
          <a:pPr marL="171450" lvl="1" indent="-171450" algn="l" defTabSz="711200">
            <a:lnSpc>
              <a:spcPct val="90000"/>
            </a:lnSpc>
            <a:spcBef>
              <a:spcPct val="0"/>
            </a:spcBef>
            <a:spcAft>
              <a:spcPct val="15000"/>
            </a:spcAft>
            <a:buChar char="•"/>
          </a:pPr>
          <a:r>
            <a:rPr lang="fr-FR" sz="1600" kern="1200" dirty="0" err="1">
              <a:solidFill>
                <a:schemeClr val="tx2"/>
              </a:solidFill>
            </a:rPr>
            <a:t>Rehabiliation</a:t>
          </a:r>
          <a:r>
            <a:rPr lang="fr-FR" sz="1600" kern="1200" dirty="0">
              <a:solidFill>
                <a:schemeClr val="tx2"/>
              </a:solidFill>
            </a:rPr>
            <a:t> et </a:t>
          </a:r>
          <a:r>
            <a:rPr lang="fr-FR" sz="1600" kern="1200" dirty="0" err="1">
              <a:solidFill>
                <a:schemeClr val="tx2"/>
              </a:solidFill>
            </a:rPr>
            <a:t>Constructions,équipement</a:t>
          </a:r>
          <a:r>
            <a:rPr lang="fr-FR" sz="1600" kern="1200" dirty="0">
              <a:solidFill>
                <a:schemeClr val="tx2"/>
              </a:solidFill>
            </a:rPr>
            <a:t> des </a:t>
          </a:r>
          <a:r>
            <a:rPr lang="fr-FR" sz="1600" kern="1200" dirty="0" err="1">
              <a:solidFill>
                <a:schemeClr val="tx2"/>
              </a:solidFill>
            </a:rPr>
            <a:t>infrastruces</a:t>
          </a:r>
          <a:r>
            <a:rPr lang="fr-FR" sz="1600" kern="1200" dirty="0">
              <a:solidFill>
                <a:schemeClr val="tx2"/>
              </a:solidFill>
            </a:rPr>
            <a:t> sanitaires</a:t>
          </a:r>
        </a:p>
      </dsp:txBody>
      <dsp:txXfrm>
        <a:off x="68269" y="53953"/>
        <a:ext cx="3283703" cy="2194336"/>
      </dsp:txXfrm>
    </dsp:sp>
    <dsp:sp modelId="{C223466C-8792-44F9-9790-9B7BEBF12C5D}">
      <dsp:nvSpPr>
        <dsp:cNvPr id="0" name=""/>
        <dsp:cNvSpPr/>
      </dsp:nvSpPr>
      <dsp:spPr>
        <a:xfrm>
          <a:off x="3076490" y="381136"/>
          <a:ext cx="2807586" cy="2807586"/>
        </a:xfrm>
        <a:prstGeom prst="pieWedg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dirty="0"/>
            <a:t>Coordination et Développement des capacités</a:t>
          </a:r>
        </a:p>
      </dsp:txBody>
      <dsp:txXfrm>
        <a:off x="3898813" y="1203459"/>
        <a:ext cx="1985263" cy="1985263"/>
      </dsp:txXfrm>
    </dsp:sp>
    <dsp:sp modelId="{1C75D0E7-9F79-43BF-A8CE-879AAE73DF47}">
      <dsp:nvSpPr>
        <dsp:cNvPr id="0" name=""/>
        <dsp:cNvSpPr/>
      </dsp:nvSpPr>
      <dsp:spPr>
        <a:xfrm rot="5400000">
          <a:off x="6013756" y="381136"/>
          <a:ext cx="2807586" cy="2807586"/>
        </a:xfrm>
        <a:prstGeom prst="pieWedge">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r-FR" sz="1800" b="1" kern="1200" dirty="0"/>
            <a:t>Plans, politique et législations </a:t>
          </a:r>
        </a:p>
      </dsp:txBody>
      <dsp:txXfrm rot="-5400000">
        <a:off x="6013756" y="1203459"/>
        <a:ext cx="1985263" cy="1985263"/>
      </dsp:txXfrm>
    </dsp:sp>
    <dsp:sp modelId="{A045ACA0-67F9-47AD-87DA-7DF9561DEB10}">
      <dsp:nvSpPr>
        <dsp:cNvPr id="0" name=""/>
        <dsp:cNvSpPr/>
      </dsp:nvSpPr>
      <dsp:spPr>
        <a:xfrm rot="10800000">
          <a:off x="6013756" y="3318403"/>
          <a:ext cx="2807586" cy="2807586"/>
        </a:xfrm>
        <a:prstGeom prst="pieWedge">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fr-FR" sz="1800" b="1" kern="1200" dirty="0"/>
        </a:p>
        <a:p>
          <a:pPr marL="0" lvl="0" indent="0" algn="ctr" defTabSz="800100">
            <a:lnSpc>
              <a:spcPct val="90000"/>
            </a:lnSpc>
            <a:spcBef>
              <a:spcPct val="0"/>
            </a:spcBef>
            <a:spcAft>
              <a:spcPct val="35000"/>
            </a:spcAft>
            <a:buNone/>
          </a:pPr>
          <a:r>
            <a:rPr lang="fr-FR" sz="1800" b="1" kern="1200" dirty="0"/>
            <a:t>Prevention, Partenariat  et Collaboration transfrontalière</a:t>
          </a:r>
        </a:p>
        <a:p>
          <a:pPr marL="0" lvl="0" indent="0" algn="ctr" defTabSz="800100">
            <a:lnSpc>
              <a:spcPct val="90000"/>
            </a:lnSpc>
            <a:spcBef>
              <a:spcPct val="0"/>
            </a:spcBef>
            <a:spcAft>
              <a:spcPct val="35000"/>
            </a:spcAft>
            <a:buNone/>
          </a:pPr>
          <a:endParaRPr lang="fr-FR" sz="1800" b="1" kern="1200" dirty="0"/>
        </a:p>
      </dsp:txBody>
      <dsp:txXfrm rot="10800000">
        <a:off x="6013756" y="3318403"/>
        <a:ext cx="1985263" cy="1985263"/>
      </dsp:txXfrm>
    </dsp:sp>
    <dsp:sp modelId="{62367978-D3AC-4172-882E-E716E35DBE53}">
      <dsp:nvSpPr>
        <dsp:cNvPr id="0" name=""/>
        <dsp:cNvSpPr/>
      </dsp:nvSpPr>
      <dsp:spPr>
        <a:xfrm rot="16200000">
          <a:off x="3076490" y="3318403"/>
          <a:ext cx="2807586" cy="2807586"/>
        </a:xfrm>
        <a:prstGeom prst="pieWedge">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r-FR" sz="1800" b="1" kern="1200">
              <a:latin typeface="Calibri" panose="020F0502020204030204"/>
              <a:ea typeface="+mn-ea"/>
              <a:cs typeface="+mn-cs"/>
            </a:rPr>
            <a:t>Outils de S&amp;E RSI et Evaluation des risques</a:t>
          </a:r>
          <a:endParaRPr lang="fr-FR" sz="1800" b="1" kern="1200" dirty="0">
            <a:latin typeface="Calibri" panose="020F0502020204030204"/>
            <a:ea typeface="+mn-ea"/>
            <a:cs typeface="+mn-cs"/>
          </a:endParaRPr>
        </a:p>
      </dsp:txBody>
      <dsp:txXfrm rot="5400000">
        <a:off x="3898813" y="3318403"/>
        <a:ext cx="1985263" cy="1985263"/>
      </dsp:txXfrm>
    </dsp:sp>
    <dsp:sp modelId="{D826B74F-ABDB-43D4-801F-FF2810450295}">
      <dsp:nvSpPr>
        <dsp:cNvPr id="0" name=""/>
        <dsp:cNvSpPr/>
      </dsp:nvSpPr>
      <dsp:spPr>
        <a:xfrm>
          <a:off x="5464235" y="2670000"/>
          <a:ext cx="969362" cy="842924"/>
        </a:xfrm>
        <a:prstGeom prst="circular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273AC64-EF28-48A0-A5E8-A5DEE18D307C}">
      <dsp:nvSpPr>
        <dsp:cNvPr id="0" name=""/>
        <dsp:cNvSpPr/>
      </dsp:nvSpPr>
      <dsp:spPr>
        <a:xfrm rot="10800000">
          <a:off x="5464235" y="2994201"/>
          <a:ext cx="969362" cy="842924"/>
        </a:xfrm>
        <a:prstGeom prst="circular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99193D-7BC0-47FF-8FEE-7CAFF5FCF720}" type="datetimeFigureOut">
              <a:rPr lang="fr-FR" smtClean="0"/>
              <a:t>10/12/2024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8CB68-ED0E-4D6F-9A0A-28BD0D5BEB8E}" type="slidenum">
              <a:rPr lang="fr-FR" smtClean="0"/>
              <a:t>‹N°›</a:t>
            </a:fld>
            <a:endParaRPr lang="fr-FR"/>
          </a:p>
        </p:txBody>
      </p:sp>
    </p:spTree>
    <p:extLst>
      <p:ext uri="{BB962C8B-B14F-4D97-AF65-F5344CB8AC3E}">
        <p14:creationId xmlns:p14="http://schemas.microsoft.com/office/powerpoint/2010/main" val="1535453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68C828-19EC-9D4D-AA7A-E6FD37E483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5885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B108CB68-ED0E-4D6F-9A0A-28BD0D5BEB8E}" type="slidenum">
              <a:rPr lang="fr-FR" smtClean="0"/>
              <a:t>7</a:t>
            </a:fld>
            <a:endParaRPr lang="fr-FR"/>
          </a:p>
        </p:txBody>
      </p:sp>
    </p:spTree>
    <p:extLst>
      <p:ext uri="{BB962C8B-B14F-4D97-AF65-F5344CB8AC3E}">
        <p14:creationId xmlns:p14="http://schemas.microsoft.com/office/powerpoint/2010/main" val="199208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D" dirty="0"/>
          </a:p>
        </p:txBody>
      </p:sp>
      <p:sp>
        <p:nvSpPr>
          <p:cNvPr id="4" name="Espace réservé de la date 3"/>
          <p:cNvSpPr>
            <a:spLocks noGrp="1"/>
          </p:cNvSpPr>
          <p:nvPr>
            <p:ph type="dt" idx="1"/>
          </p:nvPr>
        </p:nvSpPr>
        <p:spPr/>
        <p:txBody>
          <a:bodyPr/>
          <a:lstStyle/>
          <a:p>
            <a:pPr marL="0" marR="0" lvl="0" indent="0" algn="r" defTabSz="908854" rtl="1" eaLnBrk="1" fontAlgn="base" latinLnBrk="0" hangingPunct="1">
              <a:lnSpc>
                <a:spcPct val="100000"/>
              </a:lnSpc>
              <a:spcBef>
                <a:spcPct val="0"/>
              </a:spcBef>
              <a:spcAft>
                <a:spcPct val="0"/>
              </a:spcAft>
              <a:buClrTx/>
              <a:buSzTx/>
              <a:buFontTx/>
              <a:buNone/>
              <a:tabLst/>
              <a:defRPr/>
            </a:pPr>
            <a:fld id="{1F7835BD-8B98-438E-B792-5EE7CB56C79F}" type="datetime3">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08854" rtl="1" eaLnBrk="1" fontAlgn="base" latinLnBrk="0" hangingPunct="1">
                <a:lnSpc>
                  <a:spcPct val="100000"/>
                </a:lnSpc>
                <a:spcBef>
                  <a:spcPct val="0"/>
                </a:spcBef>
                <a:spcAft>
                  <a:spcPct val="0"/>
                </a:spcAft>
                <a:buClrTx/>
                <a:buSzTx/>
                <a:buFontTx/>
                <a:buNone/>
                <a:tabLst/>
                <a:defRPr/>
              </a:pPr>
              <a:t>10 December, 2024</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Espace réservé du numéro de diapositive 4"/>
          <p:cNvSpPr>
            <a:spLocks noGrp="1"/>
          </p:cNvSpPr>
          <p:nvPr>
            <p:ph type="sldNum" sz="quarter" idx="5"/>
          </p:nvPr>
        </p:nvSpPr>
        <p:spPr/>
        <p:txBody>
          <a:bodyPr/>
          <a:lstStyle/>
          <a:p>
            <a:pPr marL="0" marR="0" lvl="0" indent="0" algn="r" defTabSz="908854" rtl="1" eaLnBrk="1" fontAlgn="base" latinLnBrk="0" hangingPunct="1">
              <a:lnSpc>
                <a:spcPct val="100000"/>
              </a:lnSpc>
              <a:spcBef>
                <a:spcPct val="0"/>
              </a:spcBef>
              <a:spcAft>
                <a:spcPct val="0"/>
              </a:spcAft>
              <a:buClrTx/>
              <a:buSzTx/>
              <a:buFontTx/>
              <a:buNone/>
              <a:tabLst/>
              <a:defRPr/>
            </a:pPr>
            <a:fld id="{5975DAB6-4027-4E50-AA82-CECEC39BEAC7}" type="slidenum">
              <a:rPr kumimoji="0" lang="en-GB"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08854" rtl="1" eaLnBrk="1" fontAlgn="base" latinLnBrk="0" hangingPunct="1">
                <a:lnSpc>
                  <a:spcPct val="100000"/>
                </a:lnSpc>
                <a:spcBef>
                  <a:spcPct val="0"/>
                </a:spcBef>
                <a:spcAft>
                  <a:spcPct val="0"/>
                </a:spcAft>
                <a:buClrTx/>
                <a:buSzTx/>
                <a:buFontTx/>
                <a:buNone/>
                <a:tabLst/>
                <a:defRPr/>
              </a:pPr>
              <a:t>12</a:t>
            </a:fld>
            <a:endParaRPr kumimoji="0" lang="en-GB"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6989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2A7DF-B2A7-8270-2311-932583B86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4EE476-A2A0-7FAD-D862-7853C2C1FC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CDE7520-4C2B-FB0A-4E4D-D7DE5FC8AEFA}"/>
              </a:ext>
            </a:extLst>
          </p:cNvPr>
          <p:cNvSpPr>
            <a:spLocks noGrp="1"/>
          </p:cNvSpPr>
          <p:nvPr>
            <p:ph type="body" idx="1"/>
          </p:nvPr>
        </p:nvSpPr>
        <p:spPr/>
        <p:txBody>
          <a:bodyPr/>
          <a:lstStyle/>
          <a:p>
            <a:endParaRPr lang="fr-FR" dirty="0"/>
          </a:p>
        </p:txBody>
      </p:sp>
      <p:sp>
        <p:nvSpPr>
          <p:cNvPr id="4" name="Slide Number Placeholder 3">
            <a:extLst>
              <a:ext uri="{FF2B5EF4-FFF2-40B4-BE49-F238E27FC236}">
                <a16:creationId xmlns:a16="http://schemas.microsoft.com/office/drawing/2014/main" id="{07317265-3ED2-225D-ED79-C887B8AD2258}"/>
              </a:ext>
            </a:extLst>
          </p:cNvPr>
          <p:cNvSpPr>
            <a:spLocks noGrp="1"/>
          </p:cNvSpPr>
          <p:nvPr>
            <p:ph type="sldNum" sz="quarter" idx="5"/>
          </p:nvPr>
        </p:nvSpPr>
        <p:spPr/>
        <p:txBody>
          <a:bodyPr/>
          <a:lstStyle/>
          <a:p>
            <a:fld id="{0C01A0D2-7118-4690-AE5B-7E9DE555F011}" type="slidenum">
              <a:rPr lang="en-US" smtClean="0"/>
              <a:t>13</a:t>
            </a:fld>
            <a:endParaRPr lang="en-US" dirty="0"/>
          </a:p>
        </p:txBody>
      </p:sp>
    </p:spTree>
    <p:extLst>
      <p:ext uri="{BB962C8B-B14F-4D97-AF65-F5344CB8AC3E}">
        <p14:creationId xmlns:p14="http://schemas.microsoft.com/office/powerpoint/2010/main" val="3557075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3C623034-A998-426B-95F4-F43B9141ACA9}" type="datetimeFigureOut">
              <a:rPr lang="fr-FR" smtClean="0"/>
              <a:t>10/12/2024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356666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623034-A998-426B-95F4-F43B9141ACA9}" type="datetimeFigureOut">
              <a:rPr lang="fr-FR" smtClean="0"/>
              <a:t>10/12/2024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1664333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623034-A998-426B-95F4-F43B9141ACA9}" type="datetimeFigureOut">
              <a:rPr lang="fr-FR" smtClean="0"/>
              <a:t>10/12/2024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911316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30815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C623034-A998-426B-95F4-F43B9141ACA9}" type="datetimeFigureOut">
              <a:rPr lang="fr-FR" smtClean="0"/>
              <a:t>10/12/2024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1362428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3C623034-A998-426B-95F4-F43B9141ACA9}" type="datetimeFigureOut">
              <a:rPr lang="fr-FR" smtClean="0"/>
              <a:t>10/12/2024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138846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C623034-A998-426B-95F4-F43B9141ACA9}" type="datetimeFigureOut">
              <a:rPr lang="fr-FR" smtClean="0"/>
              <a:t>10/12/2024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4233345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C623034-A998-426B-95F4-F43B9141ACA9}" type="datetimeFigureOut">
              <a:rPr lang="fr-FR" smtClean="0"/>
              <a:t>10/12/2024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4206279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C623034-A998-426B-95F4-F43B9141ACA9}" type="datetimeFigureOut">
              <a:rPr lang="fr-FR" smtClean="0"/>
              <a:t>10/12/2024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3482692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C623034-A998-426B-95F4-F43B9141ACA9}" type="datetimeFigureOut">
              <a:rPr lang="fr-FR" smtClean="0"/>
              <a:t>10/12/2024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4215340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C623034-A998-426B-95F4-F43B9141ACA9}" type="datetimeFigureOut">
              <a:rPr lang="fr-FR" smtClean="0"/>
              <a:t>10/12/2024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2568320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3C623034-A998-426B-95F4-F43B9141ACA9}" type="datetimeFigureOut">
              <a:rPr lang="fr-FR" smtClean="0"/>
              <a:t>10/12/2024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46F04C7-1FAF-4666-ADA4-32AE00FC3DB2}" type="slidenum">
              <a:rPr lang="fr-FR" smtClean="0"/>
              <a:t>‹N°›</a:t>
            </a:fld>
            <a:endParaRPr lang="fr-FR"/>
          </a:p>
        </p:txBody>
      </p:sp>
    </p:spTree>
    <p:extLst>
      <p:ext uri="{BB962C8B-B14F-4D97-AF65-F5344CB8AC3E}">
        <p14:creationId xmlns:p14="http://schemas.microsoft.com/office/powerpoint/2010/main" val="4065530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23034-A998-426B-95F4-F43B9141ACA9}" type="datetimeFigureOut">
              <a:rPr lang="fr-FR" smtClean="0"/>
              <a:t>10/12/2024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6F04C7-1FAF-4666-ADA4-32AE00FC3DB2}" type="slidenum">
              <a:rPr lang="fr-FR" smtClean="0"/>
              <a:t>‹N°›</a:t>
            </a:fld>
            <a:endParaRPr lang="fr-FR"/>
          </a:p>
        </p:txBody>
      </p:sp>
      <p:pic>
        <p:nvPicPr>
          <p:cNvPr id="8" name="Picture 7">
            <a:extLst>
              <a:ext uri="{FF2B5EF4-FFF2-40B4-BE49-F238E27FC236}">
                <a16:creationId xmlns:a16="http://schemas.microsoft.com/office/drawing/2014/main" id="{879A6EAD-FE90-A0B4-379B-3C09D22987D9}"/>
              </a:ext>
            </a:extLst>
          </p:cNvPr>
          <p:cNvPicPr>
            <a:picLocks noChangeAspect="1"/>
          </p:cNvPicPr>
          <p:nvPr userDrawn="1"/>
        </p:nvPicPr>
        <p:blipFill>
          <a:blip r:embed="rId14" cstate="print">
            <a:extLst>
              <a:ext uri="{28A0092B-C50C-407E-A947-70E740481C1C}">
                <a14:useLocalDpi xmlns:a14="http://schemas.microsoft.com/office/drawing/2010/main" val="0"/>
              </a:ext>
            </a:extLst>
          </a:blip>
          <a:srcRect/>
          <a:stretch/>
        </p:blipFill>
        <p:spPr>
          <a:xfrm>
            <a:off x="47329" y="6233479"/>
            <a:ext cx="1879458" cy="583386"/>
          </a:xfrm>
          <a:prstGeom prst="rect">
            <a:avLst/>
          </a:prstGeom>
        </p:spPr>
      </p:pic>
      <p:grpSp>
        <p:nvGrpSpPr>
          <p:cNvPr id="9" name="Group 8">
            <a:extLst>
              <a:ext uri="{FF2B5EF4-FFF2-40B4-BE49-F238E27FC236}">
                <a16:creationId xmlns:a16="http://schemas.microsoft.com/office/drawing/2014/main" id="{5877772B-0D39-DD9E-383C-A1B1A89CE82B}"/>
              </a:ext>
            </a:extLst>
          </p:cNvPr>
          <p:cNvGrpSpPr/>
          <p:nvPr userDrawn="1"/>
        </p:nvGrpSpPr>
        <p:grpSpPr>
          <a:xfrm>
            <a:off x="10474039" y="6243670"/>
            <a:ext cx="1886657" cy="569706"/>
            <a:chOff x="5525840" y="3530278"/>
            <a:chExt cx="1886657" cy="569706"/>
          </a:xfrm>
        </p:grpSpPr>
        <p:sp>
          <p:nvSpPr>
            <p:cNvPr id="10" name="TextBox 9">
              <a:extLst>
                <a:ext uri="{FF2B5EF4-FFF2-40B4-BE49-F238E27FC236}">
                  <a16:creationId xmlns:a16="http://schemas.microsoft.com/office/drawing/2014/main" id="{7A5E0456-E330-5C54-C9B5-6F911358E4C9}"/>
                </a:ext>
              </a:extLst>
            </p:cNvPr>
            <p:cNvSpPr txBox="1"/>
            <p:nvPr userDrawn="1"/>
          </p:nvSpPr>
          <p:spPr>
            <a:xfrm>
              <a:off x="5540240" y="3530278"/>
              <a:ext cx="1872257" cy="246221"/>
            </a:xfrm>
            <a:prstGeom prst="rect">
              <a:avLst/>
            </a:prstGeom>
            <a:noFill/>
          </p:spPr>
          <p:txBody>
            <a:bodyPr wrap="square" rtlCol="0">
              <a:spAutoFit/>
            </a:bodyPr>
            <a:lstStyle/>
            <a:p>
              <a:r>
                <a:rPr lang="en-GB" sz="1000" cap="all" dirty="0">
                  <a:solidFill>
                    <a:srgbClr val="1E7FB8"/>
                  </a:solidFill>
                  <a:latin typeface="Corbel" panose="020B0503020204020204" pitchFamily="34" charset="0"/>
                </a:rPr>
                <a:t>Health</a:t>
              </a:r>
            </a:p>
          </p:txBody>
        </p:sp>
        <p:grpSp>
          <p:nvGrpSpPr>
            <p:cNvPr id="11" name="Group 10">
              <a:extLst>
                <a:ext uri="{FF2B5EF4-FFF2-40B4-BE49-F238E27FC236}">
                  <a16:creationId xmlns:a16="http://schemas.microsoft.com/office/drawing/2014/main" id="{439FEB20-8A52-C3AD-E7E1-6FD54E97A53A}"/>
                </a:ext>
              </a:extLst>
            </p:cNvPr>
            <p:cNvGrpSpPr/>
            <p:nvPr userDrawn="1"/>
          </p:nvGrpSpPr>
          <p:grpSpPr>
            <a:xfrm>
              <a:off x="5525840" y="3618320"/>
              <a:ext cx="1879457" cy="481664"/>
              <a:chOff x="5525840" y="3618320"/>
              <a:chExt cx="1879457" cy="481664"/>
            </a:xfrm>
          </p:grpSpPr>
          <p:sp>
            <p:nvSpPr>
              <p:cNvPr id="12" name="TextBox 11">
                <a:extLst>
                  <a:ext uri="{FF2B5EF4-FFF2-40B4-BE49-F238E27FC236}">
                    <a16:creationId xmlns:a16="http://schemas.microsoft.com/office/drawing/2014/main" id="{A299B160-A862-30F1-13F5-462833DBAE92}"/>
                  </a:ext>
                </a:extLst>
              </p:cNvPr>
              <p:cNvSpPr txBox="1"/>
              <p:nvPr userDrawn="1"/>
            </p:nvSpPr>
            <p:spPr>
              <a:xfrm>
                <a:off x="6494240" y="3838374"/>
                <a:ext cx="889168" cy="261610"/>
              </a:xfrm>
              <a:prstGeom prst="rect">
                <a:avLst/>
              </a:prstGeom>
              <a:noFill/>
            </p:spPr>
            <p:txBody>
              <a:bodyPr wrap="square" rtlCol="0">
                <a:spAutoFit/>
              </a:bodyPr>
              <a:lstStyle/>
              <a:p>
                <a:r>
                  <a:rPr lang="en-GB" sz="1100" spc="-80" dirty="0">
                    <a:solidFill>
                      <a:srgbClr val="1E7FB8"/>
                    </a:solidFill>
                    <a:latin typeface="Corbel" panose="020B0503020204020204" pitchFamily="34" charset="0"/>
                  </a:rPr>
                  <a:t>programme</a:t>
                </a:r>
              </a:p>
            </p:txBody>
          </p:sp>
          <p:sp>
            <p:nvSpPr>
              <p:cNvPr id="13" name="TextBox 12">
                <a:extLst>
                  <a:ext uri="{FF2B5EF4-FFF2-40B4-BE49-F238E27FC236}">
                    <a16:creationId xmlns:a16="http://schemas.microsoft.com/office/drawing/2014/main" id="{6B4883F6-ACF4-DDFC-FF24-FB7A58C6C9D1}"/>
                  </a:ext>
                </a:extLst>
              </p:cNvPr>
              <p:cNvSpPr txBox="1"/>
              <p:nvPr userDrawn="1"/>
            </p:nvSpPr>
            <p:spPr>
              <a:xfrm>
                <a:off x="5525840" y="3618320"/>
                <a:ext cx="1879457" cy="400110"/>
              </a:xfrm>
              <a:prstGeom prst="rect">
                <a:avLst/>
              </a:prstGeom>
              <a:noFill/>
            </p:spPr>
            <p:txBody>
              <a:bodyPr wrap="square" rtlCol="0">
                <a:spAutoFit/>
              </a:bodyPr>
              <a:lstStyle/>
              <a:p>
                <a:r>
                  <a:rPr lang="en-GB" sz="2000" b="1" cap="all" spc="-80" dirty="0">
                    <a:solidFill>
                      <a:srgbClr val="1E7FB8"/>
                    </a:solidFill>
                    <a:latin typeface="Leelawadee" panose="020B0502040204020203" pitchFamily="34" charset="-34"/>
                    <a:ea typeface="Lato Heavy" panose="020F0502020204030203" pitchFamily="34" charset="0"/>
                    <a:cs typeface="Leelawadee" panose="020B0502040204020203" pitchFamily="34" charset="-34"/>
                  </a:rPr>
                  <a:t>emergencies</a:t>
                </a:r>
              </a:p>
            </p:txBody>
          </p:sp>
        </p:grpSp>
      </p:grpSp>
    </p:spTree>
    <p:extLst>
      <p:ext uri="{BB962C8B-B14F-4D97-AF65-F5344CB8AC3E}">
        <p14:creationId xmlns:p14="http://schemas.microsoft.com/office/powerpoint/2010/main" val="125336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mailto:dialloam@who.in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9.png"/><Relationship Id="rId7" Type="http://schemas.openxmlformats.org/officeDocument/2006/relationships/diagramQuickStyle" Target="../diagrams/quickStyle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0.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7281"/>
            <a:ext cx="12351025" cy="6858000"/>
          </a:xfrm>
          <a:prstGeom prst="rect">
            <a:avLst/>
          </a:prstGeom>
          <a:solidFill>
            <a:srgbClr val="1E7FB8"/>
          </a:solidFill>
          <a:ln w="9525">
            <a:noFill/>
            <a:miter lim="800000"/>
            <a:headEnd/>
            <a:tailEnd/>
          </a:ln>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053" name="Picture 5" descr="WHO-EN-white-H"/>
          <p:cNvPicPr>
            <a:picLocks noChangeAspect="1" noChangeArrowheads="1"/>
          </p:cNvPicPr>
          <p:nvPr/>
        </p:nvPicPr>
        <p:blipFill>
          <a:blip r:embed="rId3"/>
          <a:srcRect/>
          <a:stretch>
            <a:fillRect/>
          </a:stretch>
        </p:blipFill>
        <p:spPr bwMode="auto">
          <a:xfrm>
            <a:off x="3657600" y="5402510"/>
            <a:ext cx="4876800" cy="898277"/>
          </a:xfrm>
          <a:prstGeom prst="rect">
            <a:avLst/>
          </a:prstGeom>
          <a:noFill/>
          <a:ln w="9525">
            <a:noFill/>
            <a:miter lim="800000"/>
            <a:headEnd/>
            <a:tailEnd/>
          </a:ln>
        </p:spPr>
      </p:pic>
      <p:sp>
        <p:nvSpPr>
          <p:cNvPr id="2054" name="Rectangle 6"/>
          <p:cNvSpPr>
            <a:spLocks noChangeArrowheads="1"/>
          </p:cNvSpPr>
          <p:nvPr/>
        </p:nvSpPr>
        <p:spPr bwMode="auto">
          <a:xfrm>
            <a:off x="3498534" y="1361651"/>
            <a:ext cx="6828504" cy="3669087"/>
          </a:xfrm>
          <a:prstGeom prst="rect">
            <a:avLst/>
          </a:prstGeom>
          <a:noFill/>
          <a:ln w="9525">
            <a:noFill/>
            <a:miter lim="800000"/>
            <a:headEnd/>
            <a:tailEnd/>
          </a:ln>
          <a:effectLst>
            <a:outerShdw dist="45791" dir="3378596" algn="ctr" rotWithShape="0">
              <a:srgbClr val="000066"/>
            </a:outerShdw>
          </a:effectLst>
        </p:spPr>
        <p:txBody>
          <a:bodyPr lIns="0" tIns="0" rIns="0" bIns="0" anchor="ctr"/>
          <a:lstStyle/>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panose="020B0604020104020204" pitchFamily="34" charset="0"/>
                <a:ea typeface="+mn-ea"/>
                <a:cs typeface="+mn-cs"/>
              </a:rPr>
              <a:t>Epidemies et Resilience du </a:t>
            </a:r>
            <a:r>
              <a:rPr kumimoji="0" lang="en-US" sz="4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badi" panose="020B0604020104020204" pitchFamily="34" charset="0"/>
                <a:ea typeface="+mn-ea"/>
                <a:cs typeface="+mn-cs"/>
              </a:rPr>
              <a:t>Système</a:t>
            </a:r>
            <a:r>
              <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panose="020B0604020104020204" pitchFamily="34" charset="0"/>
                <a:ea typeface="+mn-ea"/>
                <a:cs typeface="+mn-cs"/>
              </a:rPr>
              <a:t> de </a:t>
            </a:r>
            <a:r>
              <a:rPr kumimoji="0" lang="en-US" sz="44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badi" panose="020B0604020104020204" pitchFamily="34" charset="0"/>
                <a:ea typeface="+mn-ea"/>
                <a:cs typeface="+mn-cs"/>
              </a:rPr>
              <a:t>santé</a:t>
            </a:r>
            <a:endParaRPr kumimoji="0" lang="en-US" sz="4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panose="020B0604020104020204" pitchFamily="34" charset="0"/>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r>
              <a:rPr lang="en-US" sz="2800" dirty="0" err="1">
                <a:solidFill>
                  <a:schemeClr val="bg1"/>
                </a:solidFill>
                <a:effectLst>
                  <a:outerShdw blurRad="38100" dist="38100" dir="2700000" algn="tl">
                    <a:srgbClr val="000000">
                      <a:alpha val="43137"/>
                    </a:srgbClr>
                  </a:outerShdw>
                </a:effectLst>
                <a:latin typeface="Abadi" panose="020B0604020104020204" pitchFamily="34" charset="0"/>
              </a:rPr>
              <a:t>Rétraite</a:t>
            </a:r>
            <a:r>
              <a:rPr lang="en-US" sz="2800" dirty="0">
                <a:solidFill>
                  <a:schemeClr val="bg1"/>
                </a:solidFill>
                <a:effectLst>
                  <a:outerShdw blurRad="38100" dist="38100" dir="2700000" algn="tl">
                    <a:srgbClr val="000000">
                      <a:alpha val="43137"/>
                    </a:srgbClr>
                  </a:outerShdw>
                </a:effectLst>
                <a:latin typeface="Abadi" panose="020B0604020104020204" pitchFamily="34" charset="0"/>
              </a:rPr>
              <a:t> du GIBS/RD Congo</a:t>
            </a:r>
            <a:r>
              <a:rPr kumimoji="0" lang="en-US" sz="28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badi" panose="020B0604020104020204" pitchFamily="34" charset="0"/>
                <a:ea typeface="+mn-ea"/>
                <a:cs typeface="+mn-cs"/>
              </a:rPr>
              <a:t> </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badi" panose="020B0604020104020204" pitchFamily="34" charset="0"/>
                <a:ea typeface="+mn-ea"/>
                <a:cs typeface="+mn-cs"/>
              </a:rPr>
              <a:t>Brazzaville, 10 </a:t>
            </a:r>
            <a:r>
              <a:rPr kumimoji="0" lang="en-US" sz="2400" b="0" i="0" u="none" strike="noStrike" kern="1200" cap="none" spc="0" normalizeH="0" baseline="0" noProof="0" dirty="0" err="1">
                <a:ln>
                  <a:noFill/>
                </a:ln>
                <a:solidFill>
                  <a:schemeClr val="bg1"/>
                </a:solidFill>
                <a:effectLst>
                  <a:outerShdw blurRad="38100" dist="38100" dir="2700000" algn="tl">
                    <a:srgbClr val="000000">
                      <a:alpha val="43137"/>
                    </a:srgbClr>
                  </a:outerShdw>
                </a:effectLst>
                <a:uLnTx/>
                <a:uFillTx/>
                <a:latin typeface="Abadi" panose="020B0604020104020204" pitchFamily="34" charset="0"/>
                <a:ea typeface="+mn-ea"/>
                <a:cs typeface="+mn-cs"/>
              </a:rPr>
              <a:t>Décembre</a:t>
            </a:r>
            <a:r>
              <a:rPr kumimoji="0" lang="en-US" sz="24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badi" panose="020B0604020104020204" pitchFamily="34" charset="0"/>
                <a:ea typeface="+mn-ea"/>
                <a:cs typeface="+mn-cs"/>
              </a:rPr>
              <a:t>, 2024 </a:t>
            </a:r>
          </a:p>
          <a:p>
            <a:pPr marL="0" marR="0" lvl="0" indent="0" algn="ctr" defTabSz="914400" rtl="0" eaLnBrk="1" fontAlgn="auto" latinLnBrk="0" hangingPunct="1">
              <a:lnSpc>
                <a:spcPct val="85000"/>
              </a:lnSpc>
              <a:spcBef>
                <a:spcPts val="0"/>
              </a:spcBef>
              <a:spcAft>
                <a:spcPts val="0"/>
              </a:spcAft>
              <a:buClrTx/>
              <a:buSzTx/>
              <a:buFontTx/>
              <a:buNone/>
              <a:tabLst/>
              <a:defRPr/>
            </a:pPr>
            <a:endParaRPr kumimoji="0" 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badi" panose="020B0604020104020204" pitchFamily="34" charset="0"/>
              <a:ea typeface="+mn-ea"/>
              <a:cs typeface="+mn-cs"/>
            </a:endParaRPr>
          </a:p>
          <a:p>
            <a:pPr marL="0" marR="0" lvl="0" indent="0" algn="ctr" defTabSz="914400" rtl="0" eaLnBrk="1" fontAlgn="auto" latinLnBrk="0" hangingPunct="1">
              <a:lnSpc>
                <a:spcPct val="85000"/>
              </a:lnSpc>
              <a:spcBef>
                <a:spcPts val="0"/>
              </a:spcBef>
              <a:spcAft>
                <a:spcPts val="0"/>
              </a:spcAft>
              <a:buClrTx/>
              <a:buSzTx/>
              <a:buFontTx/>
              <a:buNone/>
              <a:tabLst/>
              <a:defRPr/>
            </a:pPr>
            <a:endParaRPr lang="en-US" sz="2400" b="1" dirty="0">
              <a:solidFill>
                <a:srgbClr val="FFFF00"/>
              </a:solidFill>
              <a:effectLst>
                <a:outerShdw blurRad="38100" dist="38100" dir="2700000" algn="tl">
                  <a:srgbClr val="000000">
                    <a:alpha val="43137"/>
                  </a:srgbClr>
                </a:outerShdw>
              </a:effectLst>
              <a:latin typeface="Abadi" panose="020B0604020104020204" pitchFamily="34" charset="0"/>
            </a:endParaRP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badi" panose="020B0604020104020204" pitchFamily="34" charset="0"/>
                <a:ea typeface="+mn-ea"/>
                <a:cs typeface="+mn-cs"/>
              </a:rPr>
              <a:t>Dr DIALLO Amadou Mouctar</a:t>
            </a:r>
          </a:p>
          <a:p>
            <a:pPr marL="0" marR="0" lvl="0" indent="0" algn="ctr" defTabSz="914400" rtl="0" eaLnBrk="1" fontAlgn="auto" latinLnBrk="0" hangingPunct="1">
              <a:lnSpc>
                <a:spcPct val="85000"/>
              </a:lnSpc>
              <a:spcBef>
                <a:spcPts val="0"/>
              </a:spcBef>
              <a:spcAft>
                <a:spcPts val="0"/>
              </a:spcAft>
              <a:buClrTx/>
              <a:buSzTx/>
              <a:buFontTx/>
              <a:buNone/>
              <a:tabLst/>
              <a:defRPr/>
            </a:pPr>
            <a:r>
              <a:rPr lang="en-US" dirty="0">
                <a:solidFill>
                  <a:prstClr val="white"/>
                </a:solidFill>
                <a:effectLst>
                  <a:outerShdw blurRad="38100" dist="38100" dir="2700000" algn="tl">
                    <a:srgbClr val="000000">
                      <a:alpha val="43137"/>
                    </a:srgbClr>
                  </a:outerShdw>
                </a:effectLst>
                <a:latin typeface="Abadi" panose="020B0604020104020204" pitchFamily="34" charset="0"/>
              </a:rPr>
              <a:t>Team Lead du </a:t>
            </a:r>
            <a:r>
              <a:rPr lang="en-US" dirty="0" err="1">
                <a:solidFill>
                  <a:prstClr val="white"/>
                </a:solidFill>
                <a:effectLst>
                  <a:outerShdw blurRad="38100" dist="38100" dir="2700000" algn="tl">
                    <a:srgbClr val="000000">
                      <a:alpha val="43137"/>
                    </a:srgbClr>
                  </a:outerShdw>
                </a:effectLst>
                <a:latin typeface="Abadi" panose="020B0604020104020204" pitchFamily="34" charset="0"/>
              </a:rPr>
              <a:t>Programme</a:t>
            </a:r>
            <a:r>
              <a:rPr lang="en-US" dirty="0">
                <a:solidFill>
                  <a:prstClr val="white"/>
                </a:solidFill>
                <a:effectLst>
                  <a:outerShdw blurRad="38100" dist="38100" dir="2700000" algn="tl">
                    <a:srgbClr val="000000">
                      <a:alpha val="43137"/>
                    </a:srgbClr>
                  </a:outerShdw>
                </a:effectLst>
                <a:latin typeface="Abadi" panose="020B0604020104020204" pitchFamily="34" charset="0"/>
              </a:rPr>
              <a:t> Preparation &amp; </a:t>
            </a:r>
            <a:r>
              <a:rPr lang="en-US" dirty="0" err="1">
                <a:solidFill>
                  <a:prstClr val="white"/>
                </a:solidFill>
                <a:effectLst>
                  <a:outerShdw blurRad="38100" dist="38100" dir="2700000" algn="tl">
                    <a:srgbClr val="000000">
                      <a:alpha val="43137"/>
                    </a:srgbClr>
                  </a:outerShdw>
                </a:effectLst>
                <a:latin typeface="Abadi" panose="020B0604020104020204" pitchFamily="34" charset="0"/>
              </a:rPr>
              <a:t>Réponse</a:t>
            </a:r>
            <a:r>
              <a:rPr lang="en-US" dirty="0">
                <a:solidFill>
                  <a:prstClr val="white"/>
                </a:solidFill>
                <a:effectLst>
                  <a:outerShdw blurRad="38100" dist="38100" dir="2700000" algn="tl">
                    <a:srgbClr val="000000">
                      <a:alpha val="43137"/>
                    </a:srgbClr>
                  </a:outerShdw>
                </a:effectLst>
                <a:latin typeface="Abadi" panose="020B0604020104020204" pitchFamily="34" charset="0"/>
              </a:rPr>
              <a:t> aux Urgences</a:t>
            </a:r>
          </a:p>
          <a:p>
            <a:pPr marL="0" marR="0" lvl="0" indent="0" algn="ctr" defTabSz="914400" rtl="0" eaLnBrk="1" fontAlgn="auto" latinLnBrk="0" hangingPunct="1">
              <a:lnSpc>
                <a:spcPct val="85000"/>
              </a:lnSpc>
              <a:spcBef>
                <a:spcPts val="0"/>
              </a:spcBef>
              <a:spcAft>
                <a:spcPts val="0"/>
              </a:spcAft>
              <a:buClrTx/>
              <a:buSzTx/>
              <a:buFontTx/>
              <a:buNone/>
              <a:tabLst/>
              <a:defRPr/>
            </a:pPr>
            <a:r>
              <a:rPr kumimoji="0" 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badi" panose="020B0604020104020204" pitchFamily="34" charset="0"/>
                <a:ea typeface="+mn-ea"/>
                <a:cs typeface="+mn-cs"/>
              </a:rPr>
              <a:t>OMS RDC</a:t>
            </a:r>
          </a:p>
        </p:txBody>
      </p:sp>
      <p:sp>
        <p:nvSpPr>
          <p:cNvPr id="2056" name="Line 8"/>
          <p:cNvSpPr>
            <a:spLocks noChangeShapeType="1"/>
          </p:cNvSpPr>
          <p:nvPr/>
        </p:nvSpPr>
        <p:spPr bwMode="auto">
          <a:xfrm>
            <a:off x="2068863" y="5275638"/>
            <a:ext cx="8258175" cy="0"/>
          </a:xfrm>
          <a:prstGeom prst="line">
            <a:avLst/>
          </a:prstGeom>
          <a:noFill/>
          <a:ln w="38100">
            <a:solidFill>
              <a:schemeClr val="bg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39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6000"/>
                    </a14:imgEffect>
                  </a14:imgLayer>
                </a14:imgProps>
              </a:ext>
              <a:ext uri="{28A0092B-C50C-407E-A947-70E740481C1C}">
                <a14:useLocalDpi xmlns:a14="http://schemas.microsoft.com/office/drawing/2010/main" val="0"/>
              </a:ext>
            </a:extLst>
          </a:blip>
          <a:srcRect/>
          <a:stretch>
            <a:fillRect/>
          </a:stretch>
        </p:blipFill>
        <p:spPr bwMode="auto">
          <a:xfrm>
            <a:off x="10766323" y="7282"/>
            <a:ext cx="1584702" cy="152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Image 5">
            <a:extLst>
              <a:ext uri="{FF2B5EF4-FFF2-40B4-BE49-F238E27FC236}">
                <a16:creationId xmlns:a16="http://schemas.microsoft.com/office/drawing/2014/main" id="{F019A94F-7F2F-C756-4A94-B133FC424964}"/>
              </a:ext>
            </a:extLst>
          </p:cNvPr>
          <p:cNvPicPr>
            <a:picLocks noChangeAspect="1"/>
          </p:cNvPicPr>
          <p:nvPr/>
        </p:nvPicPr>
        <p:blipFill>
          <a:blip r:embed="rId6"/>
          <a:stretch>
            <a:fillRect/>
          </a:stretch>
        </p:blipFill>
        <p:spPr>
          <a:xfrm>
            <a:off x="0" y="0"/>
            <a:ext cx="3657600" cy="5019833"/>
          </a:xfrm>
          <a:prstGeom prst="rect">
            <a:avLst/>
          </a:prstGeom>
        </p:spPr>
      </p:pic>
    </p:spTree>
    <p:extLst>
      <p:ext uri="{BB962C8B-B14F-4D97-AF65-F5344CB8AC3E}">
        <p14:creationId xmlns:p14="http://schemas.microsoft.com/office/powerpoint/2010/main" val="309351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86452" y="0"/>
            <a:ext cx="9685076" cy="584775"/>
          </a:xfrm>
          <a:prstGeom prst="rect">
            <a:avLst/>
          </a:prstGeom>
          <a:noFill/>
        </p:spPr>
        <p:txBody>
          <a:bodyPr wrap="square" rtlCol="0">
            <a:spAutoFit/>
          </a:bodyPr>
          <a:lstStyle/>
          <a:p>
            <a:r>
              <a:rPr lang="fr-FR" sz="3200" b="1" dirty="0">
                <a:solidFill>
                  <a:schemeClr val="bg1"/>
                </a:solidFill>
                <a:latin typeface="Tahoma" panose="020B0604030504040204" pitchFamily="34" charset="0"/>
                <a:ea typeface="Tahoma" panose="020B0604030504040204" pitchFamily="34" charset="0"/>
                <a:cs typeface="Tahoma" panose="020B0604030504040204" pitchFamily="34" charset="0"/>
              </a:rPr>
              <a:t>1</a:t>
            </a:r>
            <a:r>
              <a:rPr lang="fr-FR" sz="3200" b="1" dirty="0">
                <a:latin typeface="Tahoma" panose="020B0604030504040204" pitchFamily="34" charset="0"/>
                <a:ea typeface="Tahoma" panose="020B0604030504040204" pitchFamily="34" charset="0"/>
                <a:cs typeface="Tahoma" panose="020B0604030504040204" pitchFamily="34" charset="0"/>
              </a:rPr>
              <a:t> CONTEXTE ACTUEL DES URGENCES EN RDC</a:t>
            </a:r>
          </a:p>
        </p:txBody>
      </p:sp>
      <p:pic>
        <p:nvPicPr>
          <p:cNvPr id="5" name="Imag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1371" y="584774"/>
            <a:ext cx="8650515" cy="5728939"/>
          </a:xfrm>
          <a:prstGeom prst="rect">
            <a:avLst/>
          </a:prstGeom>
          <a:noFill/>
          <a:ln>
            <a:noFill/>
          </a:ln>
        </p:spPr>
      </p:pic>
    </p:spTree>
    <p:extLst>
      <p:ext uri="{BB962C8B-B14F-4D97-AF65-F5344CB8AC3E}">
        <p14:creationId xmlns:p14="http://schemas.microsoft.com/office/powerpoint/2010/main" val="25060947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813850" y="0"/>
            <a:ext cx="10369482" cy="769441"/>
          </a:xfrm>
          <a:prstGeom prst="rect">
            <a:avLst/>
          </a:prstGeom>
          <a:noFill/>
        </p:spPr>
        <p:txBody>
          <a:bodyPr wrap="square" rtlCol="0">
            <a:spAutoFit/>
          </a:bodyPr>
          <a:lstStyle/>
          <a:p>
            <a:r>
              <a:rPr lang="fr-FR" sz="4400" dirty="0">
                <a:effectLst>
                  <a:outerShdw blurRad="38100" dist="38100" dir="2700000" algn="tl">
                    <a:srgbClr val="000000">
                      <a:alpha val="43137"/>
                    </a:srgbClr>
                  </a:outerShdw>
                </a:effectLst>
              </a:rPr>
              <a:t>INETGRATION DANS LE PNDS  </a:t>
            </a:r>
          </a:p>
        </p:txBody>
      </p:sp>
      <p:graphicFrame>
        <p:nvGraphicFramePr>
          <p:cNvPr id="2" name="Tableau 1"/>
          <p:cNvGraphicFramePr>
            <a:graphicFrameLocks noGrp="1"/>
          </p:cNvGraphicFramePr>
          <p:nvPr>
            <p:extLst>
              <p:ext uri="{D42A27DB-BD31-4B8C-83A1-F6EECF244321}">
                <p14:modId xmlns:p14="http://schemas.microsoft.com/office/powerpoint/2010/main" val="3497070590"/>
              </p:ext>
            </p:extLst>
          </p:nvPr>
        </p:nvGraphicFramePr>
        <p:xfrm>
          <a:off x="0" y="769440"/>
          <a:ext cx="12192000" cy="5533703"/>
        </p:xfrm>
        <a:graphic>
          <a:graphicData uri="http://schemas.openxmlformats.org/drawingml/2006/table">
            <a:tbl>
              <a:tblPr/>
              <a:tblGrid>
                <a:gridCol w="1008361">
                  <a:extLst>
                    <a:ext uri="{9D8B030D-6E8A-4147-A177-3AD203B41FA5}">
                      <a16:colId xmlns:a16="http://schemas.microsoft.com/office/drawing/2014/main" val="34356557"/>
                    </a:ext>
                  </a:extLst>
                </a:gridCol>
                <a:gridCol w="1065654">
                  <a:extLst>
                    <a:ext uri="{9D8B030D-6E8A-4147-A177-3AD203B41FA5}">
                      <a16:colId xmlns:a16="http://schemas.microsoft.com/office/drawing/2014/main" val="1028920730"/>
                    </a:ext>
                  </a:extLst>
                </a:gridCol>
                <a:gridCol w="10117985">
                  <a:extLst>
                    <a:ext uri="{9D8B030D-6E8A-4147-A177-3AD203B41FA5}">
                      <a16:colId xmlns:a16="http://schemas.microsoft.com/office/drawing/2014/main" val="1878853334"/>
                    </a:ext>
                  </a:extLst>
                </a:gridCol>
              </a:tblGrid>
              <a:tr h="822630">
                <a:tc gridSpan="3">
                  <a:txBody>
                    <a:bodyPr/>
                    <a:lstStyle/>
                    <a:p>
                      <a:pPr algn="just" fontAlgn="ctr"/>
                      <a:r>
                        <a:rPr lang="fr-FR" sz="2800" b="1" i="0" u="none" strike="noStrike" dirty="0">
                          <a:solidFill>
                            <a:srgbClr val="000000"/>
                          </a:solidFill>
                          <a:effectLst>
                            <a:outerShdw blurRad="38100" dist="38100" dir="2700000" algn="tl">
                              <a:srgbClr val="000000">
                                <a:alpha val="43137"/>
                              </a:srgbClr>
                            </a:outerShdw>
                          </a:effectLst>
                          <a:latin typeface="Aptos Narrow"/>
                        </a:rPr>
                        <a:t>Objectif 1. D'ici 2033, contribuer à la réduction de la morbidité et la mortalité de la population en RDC, de 10 décès à 7 décès pour 1 000 habitants</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760276241"/>
                  </a:ext>
                </a:extLst>
              </a:tr>
              <a:tr h="498736">
                <a:tc gridSpan="3">
                  <a:txBody>
                    <a:bodyPr/>
                    <a:lstStyle/>
                    <a:p>
                      <a:pPr algn="l" fontAlgn="ctr"/>
                      <a:r>
                        <a:rPr lang="fr-FR" sz="2800" b="0" i="0" u="none" strike="noStrike" dirty="0">
                          <a:solidFill>
                            <a:srgbClr val="000000"/>
                          </a:solidFill>
                          <a:effectLst>
                            <a:outerShdw blurRad="38100" dist="38100" dir="2700000" algn="tl">
                              <a:srgbClr val="000000">
                                <a:alpha val="43137"/>
                              </a:srgbClr>
                            </a:outerShdw>
                          </a:effectLst>
                          <a:latin typeface="Aptos Narrow"/>
                        </a:rPr>
                        <a:t> Effets II. </a:t>
                      </a:r>
                      <a:r>
                        <a:rPr lang="fr-FR" sz="2800" b="0" i="0" u="none" strike="noStrike" dirty="0">
                          <a:solidFill>
                            <a:schemeClr val="tx1"/>
                          </a:solidFill>
                          <a:effectLst>
                            <a:outerShdw blurRad="38100" dist="38100" dir="2700000" algn="tl">
                              <a:srgbClr val="000000">
                                <a:alpha val="43137"/>
                              </a:srgbClr>
                            </a:outerShdw>
                          </a:effectLst>
                          <a:latin typeface="Aptos Narrow"/>
                        </a:rPr>
                        <a:t>Résilience du système de santé aux urgences et risques sanitaires renforcée </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9F8"/>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246632292"/>
                  </a:ext>
                </a:extLst>
              </a:tr>
              <a:tr h="529054">
                <a:tc rowSpan="3">
                  <a:txBody>
                    <a:bodyPr/>
                    <a:lstStyle/>
                    <a:p>
                      <a:pPr algn="l" fontAlgn="ctr"/>
                      <a:r>
                        <a:rPr lang="fr-FR" sz="2800" b="0" i="0" u="none" strike="noStrike">
                          <a:solidFill>
                            <a:srgbClr val="000000"/>
                          </a:solidFill>
                          <a:effectLst>
                            <a:outerShdw blurRad="38100" dist="38100" dir="2700000" algn="tl">
                              <a:srgbClr val="000000">
                                <a:alpha val="43137"/>
                              </a:srgbClr>
                            </a:outerShdw>
                          </a:effectLst>
                          <a:latin typeface="Aptos Narrow"/>
                        </a:rPr>
                        <a:t> </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AE9F8"/>
                    </a:solidFill>
                  </a:tcPr>
                </a:tc>
                <a:tc gridSpan="2">
                  <a:txBody>
                    <a:bodyPr/>
                    <a:lstStyle/>
                    <a:p>
                      <a:pPr algn="l" fontAlgn="ctr"/>
                      <a:r>
                        <a:rPr lang="fr-FR" sz="2800" b="0" i="0" u="none" strike="noStrike" dirty="0">
                          <a:solidFill>
                            <a:srgbClr val="000000"/>
                          </a:solidFill>
                          <a:effectLst>
                            <a:outerShdw blurRad="38100" dist="38100" dir="2700000" algn="tl">
                              <a:srgbClr val="000000">
                                <a:alpha val="43137"/>
                              </a:srgbClr>
                            </a:outerShdw>
                          </a:effectLst>
                          <a:latin typeface="Aptos Narrow"/>
                        </a:rPr>
                        <a:t>Axes stratégiques 2. Amélioration de la résilience du système de santé aux urgences et risques sanitaires  </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6F5"/>
                    </a:solidFill>
                  </a:tcPr>
                </a:tc>
                <a:tc hMerge="1">
                  <a:txBody>
                    <a:bodyPr/>
                    <a:lstStyle/>
                    <a:p>
                      <a:endParaRPr lang="fr-FR"/>
                    </a:p>
                  </a:txBody>
                  <a:tcPr/>
                </a:tc>
                <a:extLst>
                  <a:ext uri="{0D108BD9-81ED-4DB2-BD59-A6C34878D82A}">
                    <a16:rowId xmlns:a16="http://schemas.microsoft.com/office/drawing/2014/main" val="752382830"/>
                  </a:ext>
                </a:extLst>
              </a:tr>
              <a:tr h="1574731">
                <a:tc vMerge="1">
                  <a:txBody>
                    <a:bodyPr/>
                    <a:lstStyle/>
                    <a:p>
                      <a:endParaRPr lang="fr-FR"/>
                    </a:p>
                  </a:txBody>
                  <a:tcPr/>
                </a:tc>
                <a:tc rowSpan="2">
                  <a:txBody>
                    <a:bodyPr/>
                    <a:lstStyle/>
                    <a:p>
                      <a:pPr algn="l" fontAlgn="ctr"/>
                      <a:r>
                        <a:rPr lang="fr-FR" sz="2800" b="0" i="0" u="none" strike="noStrike" dirty="0">
                          <a:solidFill>
                            <a:srgbClr val="000000"/>
                          </a:solidFill>
                          <a:effectLst>
                            <a:outerShdw blurRad="38100" dist="38100" dir="2700000" algn="tl">
                              <a:srgbClr val="000000">
                                <a:alpha val="43137"/>
                              </a:srgbClr>
                            </a:outerShdw>
                          </a:effectLst>
                          <a:latin typeface="Aptos Narrow"/>
                        </a:rPr>
                        <a:t> </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E6F5"/>
                    </a:solidFill>
                  </a:tcPr>
                </a:tc>
                <a:tc>
                  <a:txBody>
                    <a:bodyPr/>
                    <a:lstStyle/>
                    <a:p>
                      <a:pPr algn="l" fontAlgn="ctr"/>
                      <a:r>
                        <a:rPr lang="fr-FR" sz="2800" b="0" i="0" u="none" strike="noStrike" dirty="0">
                          <a:solidFill>
                            <a:srgbClr val="000000"/>
                          </a:solidFill>
                          <a:effectLst>
                            <a:outerShdw blurRad="38100" dist="38100" dir="2700000" algn="tl">
                              <a:srgbClr val="000000">
                                <a:alpha val="43137"/>
                              </a:srgbClr>
                            </a:outerShdw>
                          </a:effectLst>
                          <a:latin typeface="Aptos Narrow"/>
                        </a:rPr>
                        <a:t>2.1.Renforcer les capacités du domaine du règlement sanitaire international à différents niveaux (surveillance, disposition des médicaments, etc.)</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extLst>
                  <a:ext uri="{0D108BD9-81ED-4DB2-BD59-A6C34878D82A}">
                    <a16:rowId xmlns:a16="http://schemas.microsoft.com/office/drawing/2014/main" val="738891482"/>
                  </a:ext>
                </a:extLst>
              </a:tr>
              <a:tr h="1749008">
                <a:tc vMerge="1">
                  <a:txBody>
                    <a:bodyPr/>
                    <a:lstStyle/>
                    <a:p>
                      <a:endParaRPr lang="fr-FR"/>
                    </a:p>
                  </a:txBody>
                  <a:tcPr/>
                </a:tc>
                <a:tc vMerge="1">
                  <a:txBody>
                    <a:bodyPr/>
                    <a:lstStyle/>
                    <a:p>
                      <a:endParaRPr lang="fr-FR"/>
                    </a:p>
                  </a:txBody>
                  <a:tcPr/>
                </a:tc>
                <a:tc>
                  <a:txBody>
                    <a:bodyPr/>
                    <a:lstStyle/>
                    <a:p>
                      <a:pPr algn="l" fontAlgn="ctr"/>
                      <a:r>
                        <a:rPr lang="fr-FR" sz="2800" b="0" i="0" u="none" strike="noStrike" dirty="0">
                          <a:solidFill>
                            <a:srgbClr val="000000"/>
                          </a:solidFill>
                          <a:effectLst>
                            <a:outerShdw blurRad="38100" dist="38100" dir="2700000" algn="tl">
                              <a:srgbClr val="000000">
                                <a:alpha val="43137"/>
                              </a:srgbClr>
                            </a:outerShdw>
                          </a:effectLst>
                          <a:latin typeface="Aptos Narrow"/>
                        </a:rPr>
                        <a:t>2.2. Renforcer la résilience des communautés à faire face aux changements climatiques, urgences , épidémies et catastrophes naturelles</a:t>
                      </a:r>
                    </a:p>
                  </a:txBody>
                  <a:tcPr marL="2174" marR="2174" marT="217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rgbClr val="FBE2D5"/>
                    </a:solidFill>
                  </a:tcPr>
                </a:tc>
                <a:extLst>
                  <a:ext uri="{0D108BD9-81ED-4DB2-BD59-A6C34878D82A}">
                    <a16:rowId xmlns:a16="http://schemas.microsoft.com/office/drawing/2014/main" val="2049978971"/>
                  </a:ext>
                </a:extLst>
              </a:tr>
            </a:tbl>
          </a:graphicData>
        </a:graphic>
      </p:graphicFrame>
    </p:spTree>
    <p:extLst>
      <p:ext uri="{BB962C8B-B14F-4D97-AF65-F5344CB8AC3E}">
        <p14:creationId xmlns:p14="http://schemas.microsoft.com/office/powerpoint/2010/main" val="13065237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AB83292-6182-E0D1-FDB4-BEB4B2FDD183}"/>
              </a:ext>
            </a:extLst>
          </p:cNvPr>
          <p:cNvSpPr/>
          <p:nvPr/>
        </p:nvSpPr>
        <p:spPr>
          <a:xfrm>
            <a:off x="0" y="-27382"/>
            <a:ext cx="12192000" cy="495216"/>
          </a:xfrm>
          <a:prstGeom prst="rect">
            <a:avLst/>
          </a:prstGeom>
          <a:solidFill>
            <a:srgbClr val="172856"/>
          </a:solidFill>
          <a:ln>
            <a:solidFill>
              <a:srgbClr val="1728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EF65627A-7F78-2425-97F3-C343000A30BB}"/>
              </a:ext>
            </a:extLst>
          </p:cNvPr>
          <p:cNvSpPr txBox="1">
            <a:spLocks/>
          </p:cNvSpPr>
          <p:nvPr/>
        </p:nvSpPr>
        <p:spPr>
          <a:xfrm>
            <a:off x="2200939" y="-75099"/>
            <a:ext cx="7527852" cy="584775"/>
          </a:xfrm>
          <a:prstGeom prst="rect">
            <a:avLst/>
          </a:prstGeom>
          <a:noFill/>
        </p:spPr>
        <p:txBody>
          <a:bodyPr vert="horz" wrap="square" lIns="91440" tIns="45720" rIns="91440" bIns="45720" rtlCol="0" anchor="b">
            <a:sp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pPr algn="ctr">
              <a:lnSpc>
                <a:spcPct val="100000"/>
              </a:lnSpc>
              <a:spcBef>
                <a:spcPts val="0"/>
              </a:spcBef>
            </a:pPr>
            <a:r>
              <a:rPr lang="fr-FR" b="1" dirty="0">
                <a:solidFill>
                  <a:schemeClr val="bg1"/>
                </a:solidFill>
                <a:effectLst>
                  <a:outerShdw blurRad="38100" dist="38100" dir="2700000" algn="tl">
                    <a:srgbClr val="000000">
                      <a:alpha val="43137"/>
                    </a:srgbClr>
                  </a:outerShdw>
                </a:effectLst>
                <a:latin typeface="+mn-lt"/>
                <a:ea typeface="Tahoma" panose="020B0604030504040204" pitchFamily="34" charset="0"/>
                <a:cs typeface="Tahoma" panose="020B0604030504040204" pitchFamily="34" charset="0"/>
              </a:rPr>
              <a:t>Préparation aux situations d’urgence &amp; RSI</a:t>
            </a:r>
          </a:p>
        </p:txBody>
      </p:sp>
      <p:graphicFrame>
        <p:nvGraphicFramePr>
          <p:cNvPr id="3" name="Diagram 2">
            <a:extLst>
              <a:ext uri="{FF2B5EF4-FFF2-40B4-BE49-F238E27FC236}">
                <a16:creationId xmlns:a16="http://schemas.microsoft.com/office/drawing/2014/main" id="{07AB7A1C-B239-9662-9BF5-2C664E64EA16}"/>
              </a:ext>
            </a:extLst>
          </p:cNvPr>
          <p:cNvGraphicFramePr/>
          <p:nvPr>
            <p:extLst>
              <p:ext uri="{D42A27DB-BD31-4B8C-83A1-F6EECF244321}">
                <p14:modId xmlns:p14="http://schemas.microsoft.com/office/powerpoint/2010/main" val="1642379901"/>
              </p:ext>
            </p:extLst>
          </p:nvPr>
        </p:nvGraphicFramePr>
        <p:xfrm>
          <a:off x="0" y="557393"/>
          <a:ext cx="11897833" cy="65071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ZoneTexte 2">
            <a:extLst>
              <a:ext uri="{FF2B5EF4-FFF2-40B4-BE49-F238E27FC236}">
                <a16:creationId xmlns:a16="http://schemas.microsoft.com/office/drawing/2014/main" id="{CA81A92D-65A9-1772-DFD3-7D85FF849360}"/>
              </a:ext>
            </a:extLst>
          </p:cNvPr>
          <p:cNvSpPr txBox="1"/>
          <p:nvPr/>
        </p:nvSpPr>
        <p:spPr>
          <a:xfrm>
            <a:off x="4967636" y="3366178"/>
            <a:ext cx="2490653" cy="338554"/>
          </a:xfrm>
          <a:prstGeom prst="rect">
            <a:avLst/>
          </a:prstGeom>
          <a:solidFill>
            <a:srgbClr val="002060"/>
          </a:solidFill>
          <a:ln>
            <a:solidFill>
              <a:schemeClr val="bg1">
                <a:lumMod val="95000"/>
              </a:schemeClr>
            </a:solidFill>
          </a:ln>
        </p:spPr>
        <p:txBody>
          <a:bodyPr wrap="square" rtlCol="0">
            <a:spAutoFit/>
          </a:bodyPr>
          <a:lstStyle/>
          <a:p>
            <a:pPr algn="ctr"/>
            <a:r>
              <a:rPr lang="fr-FR" sz="1600" dirty="0" err="1">
                <a:solidFill>
                  <a:schemeClr val="bg1"/>
                </a:solidFill>
                <a:latin typeface="Arial Black" panose="020B0A04020102020204" pitchFamily="34" charset="0"/>
              </a:rPr>
              <a:t>Preparedness</a:t>
            </a:r>
            <a:r>
              <a:rPr lang="fr-FR" sz="1600" dirty="0">
                <a:solidFill>
                  <a:schemeClr val="bg1"/>
                </a:solidFill>
                <a:latin typeface="Arial Black" panose="020B0A04020102020204" pitchFamily="34" charset="0"/>
              </a:rPr>
              <a:t> &amp; RSI </a:t>
            </a:r>
          </a:p>
        </p:txBody>
      </p:sp>
    </p:spTree>
    <p:extLst>
      <p:ext uri="{BB962C8B-B14F-4D97-AF65-F5344CB8AC3E}">
        <p14:creationId xmlns:p14="http://schemas.microsoft.com/office/powerpoint/2010/main" val="3037619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E9A04-8479-D7E4-24DB-52B09EBD97B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7543B4E9-08EB-948B-F21E-2E9322BDB62C}"/>
              </a:ext>
            </a:extLst>
          </p:cNvPr>
          <p:cNvSpPr/>
          <p:nvPr/>
        </p:nvSpPr>
        <p:spPr>
          <a:xfrm>
            <a:off x="-24680" y="-27383"/>
            <a:ext cx="12216680" cy="622806"/>
          </a:xfrm>
          <a:prstGeom prst="rect">
            <a:avLst/>
          </a:prstGeom>
          <a:solidFill>
            <a:srgbClr val="172856"/>
          </a:solidFill>
          <a:ln>
            <a:solidFill>
              <a:srgbClr val="17285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97272C25-E587-33E7-849F-015BEC6086F2}"/>
              </a:ext>
            </a:extLst>
          </p:cNvPr>
          <p:cNvSpPr>
            <a:spLocks noGrp="1"/>
          </p:cNvSpPr>
          <p:nvPr>
            <p:ph type="title"/>
          </p:nvPr>
        </p:nvSpPr>
        <p:spPr>
          <a:xfrm>
            <a:off x="2683776" y="481869"/>
            <a:ext cx="7228517" cy="227107"/>
          </a:xfrm>
        </p:spPr>
        <p:txBody>
          <a:bodyPr>
            <a:noAutofit/>
          </a:bodyPr>
          <a:lstStyle/>
          <a:p>
            <a:pPr algn="ctr">
              <a:lnSpc>
                <a:spcPct val="110000"/>
              </a:lnSpc>
              <a:spcBef>
                <a:spcPts val="600"/>
              </a:spcBef>
              <a:spcAft>
                <a:spcPts val="300"/>
              </a:spcAft>
            </a:pPr>
            <a:r>
              <a:rPr lang="fr-FR" sz="2000" b="1" dirty="0">
                <a:solidFill>
                  <a:schemeClr val="bg1"/>
                </a:solidFill>
                <a:latin typeface="Poppins"/>
              </a:rPr>
              <a:t>Evaluation des indicateurs JEE 2023</a:t>
            </a:r>
            <a:br>
              <a:rPr lang="fr-FR" sz="2000" b="1" dirty="0">
                <a:solidFill>
                  <a:schemeClr val="bg1"/>
                </a:solidFill>
                <a:latin typeface="Poppins"/>
              </a:rPr>
            </a:br>
            <a:br>
              <a:rPr lang="fr-FR" sz="2000" b="1" dirty="0">
                <a:solidFill>
                  <a:schemeClr val="bg1"/>
                </a:solidFill>
                <a:latin typeface="Poppins"/>
              </a:rPr>
            </a:br>
            <a:r>
              <a:rPr lang="fr-FR" sz="2000" b="1" dirty="0">
                <a:solidFill>
                  <a:schemeClr val="bg1"/>
                </a:solidFill>
                <a:latin typeface="Poppins"/>
              </a:rPr>
              <a:t>) </a:t>
            </a:r>
          </a:p>
        </p:txBody>
      </p:sp>
      <p:sp>
        <p:nvSpPr>
          <p:cNvPr id="7" name="Rectangle 6">
            <a:extLst>
              <a:ext uri="{FF2B5EF4-FFF2-40B4-BE49-F238E27FC236}">
                <a16:creationId xmlns:a16="http://schemas.microsoft.com/office/drawing/2014/main" id="{263D33C4-CCBD-6BA4-7024-DD466D2D40F1}"/>
              </a:ext>
            </a:extLst>
          </p:cNvPr>
          <p:cNvSpPr/>
          <p:nvPr/>
        </p:nvSpPr>
        <p:spPr>
          <a:xfrm>
            <a:off x="185297" y="880475"/>
            <a:ext cx="3811516" cy="5328937"/>
          </a:xfrm>
          <a:prstGeom prst="rect">
            <a:avLst/>
          </a:prstGeom>
          <a:ln w="28575">
            <a:solidFill>
              <a:schemeClr val="accent5">
                <a:lumMod val="50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fr-FR" b="1" i="0" u="none" strike="noStrike" kern="1200" cap="none" spc="0" normalizeH="0" baseline="0" noProof="0" dirty="0">
                <a:ln>
                  <a:noFill/>
                </a:ln>
                <a:solidFill>
                  <a:srgbClr val="002060"/>
                </a:solidFill>
                <a:effectLst/>
                <a:uLnTx/>
                <a:uFillTx/>
                <a:latin typeface="Calibri" panose="020F0502020204030204"/>
                <a:ea typeface="+mn-ea"/>
                <a:cs typeface="+mn-cs"/>
              </a:rPr>
              <a:t>Risques / Menaces prioritaires</a:t>
            </a:r>
          </a:p>
          <a:p>
            <a:pPr marL="114300" indent="-109538">
              <a:buFontTx/>
              <a:buChar char="-"/>
              <a:defRPr/>
            </a:pPr>
            <a:r>
              <a:rPr lang="fr-FR" dirty="0">
                <a:solidFill>
                  <a:srgbClr val="002060"/>
                </a:solidFill>
                <a:latin typeface="Calibri" panose="020F0502020204030204"/>
              </a:rPr>
              <a:t>MVE</a:t>
            </a:r>
          </a:p>
          <a:p>
            <a:pPr marL="114300" indent="-109538">
              <a:buFontTx/>
              <a:buChar char="-"/>
              <a:defRPr/>
            </a:pPr>
            <a:r>
              <a:rPr lang="fr-FR" dirty="0">
                <a:solidFill>
                  <a:srgbClr val="002060"/>
                </a:solidFill>
                <a:latin typeface="Calibri" panose="020F0502020204030204"/>
              </a:rPr>
              <a:t>Mpox</a:t>
            </a:r>
          </a:p>
          <a:p>
            <a:pPr marL="114300" indent="-109538">
              <a:buFontTx/>
              <a:buChar char="-"/>
              <a:defRPr/>
            </a:pPr>
            <a:r>
              <a:rPr lang="fr-FR" dirty="0">
                <a:solidFill>
                  <a:srgbClr val="002060"/>
                </a:solidFill>
                <a:latin typeface="Calibri" panose="020F0502020204030204"/>
              </a:rPr>
              <a:t>Rougeole</a:t>
            </a:r>
          </a:p>
          <a:p>
            <a:pPr marL="114300" indent="-109538">
              <a:buFontTx/>
              <a:buChar char="-"/>
              <a:defRPr/>
            </a:pPr>
            <a:r>
              <a:rPr lang="fr-FR" dirty="0">
                <a:solidFill>
                  <a:srgbClr val="002060"/>
                </a:solidFill>
                <a:latin typeface="Calibri" panose="020F0502020204030204"/>
              </a:rPr>
              <a:t>Choléra</a:t>
            </a:r>
          </a:p>
          <a:p>
            <a:pPr marL="114300" indent="-109538">
              <a:buFontTx/>
              <a:buChar char="-"/>
              <a:defRPr/>
            </a:pPr>
            <a:r>
              <a:rPr lang="fr-FR" dirty="0">
                <a:solidFill>
                  <a:srgbClr val="002060"/>
                </a:solidFill>
              </a:rPr>
              <a:t>COVID-19</a:t>
            </a:r>
          </a:p>
          <a:p>
            <a:pPr marL="114300" indent="-109538">
              <a:buFontTx/>
              <a:buChar char="-"/>
              <a:defRPr/>
            </a:pPr>
            <a:r>
              <a:rPr lang="fr-FR" dirty="0">
                <a:solidFill>
                  <a:srgbClr val="002060"/>
                </a:solidFill>
              </a:rPr>
              <a:t>Rage</a:t>
            </a:r>
          </a:p>
          <a:p>
            <a:pPr marL="114300" indent="-109538">
              <a:buFontTx/>
              <a:buChar char="-"/>
              <a:defRPr/>
            </a:pPr>
            <a:r>
              <a:rPr lang="fr-FR" dirty="0">
                <a:solidFill>
                  <a:srgbClr val="002060"/>
                </a:solidFill>
                <a:latin typeface="Calibri" panose="020F0502020204030204"/>
              </a:rPr>
              <a:t>Polio</a:t>
            </a:r>
          </a:p>
          <a:p>
            <a:pPr marL="114300" indent="-109538">
              <a:buFontTx/>
              <a:buChar char="-"/>
              <a:defRPr/>
            </a:pPr>
            <a:r>
              <a:rPr lang="fr-FR" dirty="0">
                <a:solidFill>
                  <a:srgbClr val="002060"/>
                </a:solidFill>
              </a:rPr>
              <a:t>Déplacement massif des populations </a:t>
            </a:r>
          </a:p>
          <a:p>
            <a:pPr marL="114300" indent="-109538">
              <a:buFontTx/>
              <a:buChar char="-"/>
              <a:defRPr/>
            </a:pPr>
            <a:r>
              <a:rPr lang="fr-FR" dirty="0">
                <a:solidFill>
                  <a:srgbClr val="002060"/>
                </a:solidFill>
              </a:rPr>
              <a:t>Inondation</a:t>
            </a:r>
          </a:p>
          <a:p>
            <a:pPr marL="114300" indent="-109538">
              <a:buFontTx/>
              <a:buChar char="-"/>
              <a:defRPr/>
            </a:pPr>
            <a:r>
              <a:rPr lang="fr-FR" dirty="0">
                <a:solidFill>
                  <a:srgbClr val="002060"/>
                </a:solidFill>
              </a:rPr>
              <a:t>Incendies</a:t>
            </a:r>
          </a:p>
          <a:p>
            <a:pPr marL="114300" indent="-109538">
              <a:buFontTx/>
              <a:buChar char="-"/>
              <a:defRPr/>
            </a:pPr>
            <a:r>
              <a:rPr lang="fr-FR" dirty="0">
                <a:solidFill>
                  <a:srgbClr val="002060"/>
                </a:solidFill>
              </a:rPr>
              <a:t>Pollution environnementale</a:t>
            </a:r>
          </a:p>
          <a:p>
            <a:pPr marL="114300" indent="-109538">
              <a:buFontTx/>
              <a:buChar char="-"/>
              <a:defRPr/>
            </a:pPr>
            <a:r>
              <a:rPr lang="fr-FR" dirty="0">
                <a:solidFill>
                  <a:srgbClr val="002060"/>
                </a:solidFill>
              </a:rPr>
              <a:t>Accidents de voies publiques (déraillement, crache, naufrage)</a:t>
            </a:r>
          </a:p>
          <a:p>
            <a:pPr marL="114300" indent="-109538">
              <a:buFontTx/>
              <a:buChar char="-"/>
              <a:defRPr/>
            </a:pPr>
            <a:endParaRPr lang="fr-FR" dirty="0">
              <a:solidFill>
                <a:srgbClr val="002060"/>
              </a:solidFill>
              <a:latin typeface="Calibri" panose="020F0502020204030204"/>
            </a:endParaRPr>
          </a:p>
        </p:txBody>
      </p:sp>
      <p:graphicFrame>
        <p:nvGraphicFramePr>
          <p:cNvPr id="13" name="Table 12">
            <a:extLst>
              <a:ext uri="{FF2B5EF4-FFF2-40B4-BE49-F238E27FC236}">
                <a16:creationId xmlns:a16="http://schemas.microsoft.com/office/drawing/2014/main" id="{AB806CD7-AD57-6242-425D-ECB92C647325}"/>
              </a:ext>
            </a:extLst>
          </p:cNvPr>
          <p:cNvGraphicFramePr>
            <a:graphicFrameLocks noGrp="1"/>
          </p:cNvGraphicFramePr>
          <p:nvPr>
            <p:extLst>
              <p:ext uri="{D42A27DB-BD31-4B8C-83A1-F6EECF244321}">
                <p14:modId xmlns:p14="http://schemas.microsoft.com/office/powerpoint/2010/main" val="421439746"/>
              </p:ext>
            </p:extLst>
          </p:nvPr>
        </p:nvGraphicFramePr>
        <p:xfrm>
          <a:off x="4262284" y="880475"/>
          <a:ext cx="7558164" cy="5328937"/>
        </p:xfrm>
        <a:graphic>
          <a:graphicData uri="http://schemas.openxmlformats.org/drawingml/2006/table">
            <a:tbl>
              <a:tblPr/>
              <a:tblGrid>
                <a:gridCol w="2039037">
                  <a:extLst>
                    <a:ext uri="{9D8B030D-6E8A-4147-A177-3AD203B41FA5}">
                      <a16:colId xmlns:a16="http://schemas.microsoft.com/office/drawing/2014/main" val="20000"/>
                    </a:ext>
                  </a:extLst>
                </a:gridCol>
                <a:gridCol w="1967009">
                  <a:extLst>
                    <a:ext uri="{9D8B030D-6E8A-4147-A177-3AD203B41FA5}">
                      <a16:colId xmlns:a16="http://schemas.microsoft.com/office/drawing/2014/main" val="354639933"/>
                    </a:ext>
                  </a:extLst>
                </a:gridCol>
                <a:gridCol w="3552118">
                  <a:extLst>
                    <a:ext uri="{9D8B030D-6E8A-4147-A177-3AD203B41FA5}">
                      <a16:colId xmlns:a16="http://schemas.microsoft.com/office/drawing/2014/main" val="20001"/>
                    </a:ext>
                  </a:extLst>
                </a:gridCol>
              </a:tblGrid>
              <a:tr h="309081">
                <a:tc>
                  <a:txBody>
                    <a:bodyPr/>
                    <a:lstStyle/>
                    <a:p>
                      <a:pPr algn="ctr" rtl="0" fontAlgn="ctr">
                        <a:lnSpc>
                          <a:spcPct val="100000"/>
                        </a:lnSpc>
                      </a:pPr>
                      <a:r>
                        <a:rPr lang="fr" sz="1400" b="1" i="0" u="none" strike="noStrike" dirty="0">
                          <a:solidFill>
                            <a:schemeClr val="bg1"/>
                          </a:solidFill>
                          <a:effectLst/>
                          <a:latin typeface="Calibri"/>
                          <a:cs typeface="Calibri"/>
                        </a:rPr>
                        <a:t>Notation</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00205C"/>
                    </a:solidFill>
                  </a:tcPr>
                </a:tc>
                <a:tc>
                  <a:txBody>
                    <a:bodyPr/>
                    <a:lstStyle/>
                    <a:p>
                      <a:pPr algn="ctr" rtl="0" fontAlgn="ctr">
                        <a:lnSpc>
                          <a:spcPct val="100000"/>
                        </a:lnSpc>
                      </a:pPr>
                      <a:r>
                        <a:rPr lang="fr" sz="1400" b="1" i="0" u="none" strike="noStrike" dirty="0">
                          <a:solidFill>
                            <a:schemeClr val="bg1"/>
                          </a:solidFill>
                          <a:effectLst/>
                          <a:latin typeface="Calibri"/>
                          <a:cs typeface="Calibri"/>
                        </a:rPr>
                        <a:t>Résultats JEE</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00205C"/>
                    </a:solidFill>
                  </a:tcPr>
                </a:tc>
                <a:tc>
                  <a:txBody>
                    <a:bodyPr/>
                    <a:lstStyle/>
                    <a:p>
                      <a:pPr algn="ctr" rtl="0" fontAlgn="ctr">
                        <a:lnSpc>
                          <a:spcPct val="100000"/>
                        </a:lnSpc>
                      </a:pPr>
                      <a:r>
                        <a:rPr lang="fr" sz="1400" b="1" i="0" u="none" strike="noStrike" dirty="0">
                          <a:solidFill>
                            <a:schemeClr val="bg1"/>
                          </a:solidFill>
                          <a:effectLst/>
                          <a:latin typeface="Calibri"/>
                          <a:cs typeface="Calibri"/>
                        </a:rPr>
                        <a:t>Classement</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00205C"/>
                    </a:solidFill>
                  </a:tcPr>
                </a:tc>
                <a:extLst>
                  <a:ext uri="{0D108BD9-81ED-4DB2-BD59-A6C34878D82A}">
                    <a16:rowId xmlns:a16="http://schemas.microsoft.com/office/drawing/2014/main" val="10000"/>
                  </a:ext>
                </a:extLst>
              </a:tr>
              <a:tr h="708138">
                <a:tc>
                  <a:txBody>
                    <a:bodyPr/>
                    <a:lstStyle/>
                    <a:p>
                      <a:pPr algn="ctr" rtl="0" fontAlgn="ctr">
                        <a:lnSpc>
                          <a:spcPct val="100000"/>
                        </a:lnSpc>
                      </a:pPr>
                      <a:r>
                        <a:rPr lang="fr" altLang="en-US" sz="1400" b="1" kern="0" dirty="0">
                          <a:solidFill>
                            <a:srgbClr val="002060"/>
                          </a:solidFill>
                          <a:latin typeface="Calibri"/>
                          <a:cs typeface="Calibri"/>
                        </a:rPr>
                        <a:t>Absence de</a:t>
                      </a:r>
                    </a:p>
                    <a:p>
                      <a:pPr algn="ctr" rtl="0" fontAlgn="ctr">
                        <a:lnSpc>
                          <a:spcPct val="100000"/>
                        </a:lnSpc>
                      </a:pPr>
                      <a:r>
                        <a:rPr lang="fr" altLang="en-US" sz="1400" b="1" kern="0" dirty="0">
                          <a:solidFill>
                            <a:srgbClr val="002060"/>
                          </a:solidFill>
                          <a:latin typeface="Calibri"/>
                          <a:cs typeface="Calibri"/>
                        </a:rPr>
                        <a:t>capacité </a:t>
                      </a:r>
                    </a:p>
                    <a:p>
                      <a:pPr algn="ctr" rtl="0" fontAlgn="ctr">
                        <a:lnSpc>
                          <a:spcPct val="100000"/>
                        </a:lnSpc>
                      </a:pPr>
                      <a:r>
                        <a:rPr lang="fr" altLang="en-US" sz="1400" b="1" kern="0" dirty="0">
                          <a:solidFill>
                            <a:srgbClr val="002060"/>
                          </a:solidFill>
                          <a:latin typeface="Calibri"/>
                          <a:cs typeface="Calibri"/>
                        </a:rPr>
                        <a:t>1</a:t>
                      </a: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algn="ctr" rtl="0" fontAlgn="ctr">
                        <a:lnSpc>
                          <a:spcPct val="100000"/>
                        </a:lnSpc>
                      </a:pPr>
                      <a:endParaRPr lang="en-US" sz="1400" b="1" i="0" u="none" strike="noStrike" dirty="0">
                        <a:solidFill>
                          <a:srgbClr val="002060"/>
                        </a:solidFill>
                        <a:effectLst/>
                        <a:latin typeface="Calibri"/>
                        <a:cs typeface="Calibri"/>
                      </a:endParaRPr>
                    </a:p>
                    <a:p>
                      <a:pPr algn="ctr" rtl="0" fontAlgn="ctr">
                        <a:lnSpc>
                          <a:spcPct val="100000"/>
                        </a:lnSpc>
                      </a:pPr>
                      <a:r>
                        <a:rPr lang="en-US" sz="1400" b="1" i="0" u="none" strike="noStrike" dirty="0">
                          <a:solidFill>
                            <a:srgbClr val="002060"/>
                          </a:solidFill>
                          <a:effectLst/>
                          <a:latin typeface="Calibri"/>
                          <a:cs typeface="Calibri"/>
                        </a:rPr>
                        <a:t>28/56 ( 50%)</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 altLang="en-US" sz="1400" kern="0" dirty="0">
                          <a:solidFill>
                            <a:srgbClr val="002060"/>
                          </a:solidFill>
                          <a:latin typeface="Calibri"/>
                          <a:cs typeface="Calibri"/>
                        </a:rPr>
                        <a:t>La capacité n’est pas en place</a:t>
                      </a:r>
                    </a:p>
                    <a:p>
                      <a:pPr algn="ctr" rtl="0" fontAlgn="ctr">
                        <a:lnSpc>
                          <a:spcPct val="100000"/>
                        </a:lnSpc>
                      </a:pP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0000"/>
                    </a:solidFill>
                  </a:tcPr>
                </a:tc>
                <a:extLst>
                  <a:ext uri="{0D108BD9-81ED-4DB2-BD59-A6C34878D82A}">
                    <a16:rowId xmlns:a16="http://schemas.microsoft.com/office/drawing/2014/main" val="10001"/>
                  </a:ext>
                </a:extLst>
              </a:tr>
              <a:tr h="808211">
                <a:tc>
                  <a:txBody>
                    <a:bodyPr/>
                    <a:lstStyle/>
                    <a:p>
                      <a:pPr algn="ctr" rtl="0" fontAlgn="ctr">
                        <a:lnSpc>
                          <a:spcPct val="100000"/>
                        </a:lnSpc>
                      </a:pPr>
                      <a:r>
                        <a:rPr lang="fr" altLang="en-US" sz="1400" b="1" kern="0" dirty="0">
                          <a:solidFill>
                            <a:srgbClr val="002060"/>
                          </a:solidFill>
                          <a:latin typeface="Calibri"/>
                          <a:cs typeface="Calibri"/>
                        </a:rPr>
                        <a:t>Capacité limitée</a:t>
                      </a:r>
                    </a:p>
                    <a:p>
                      <a:pPr algn="ctr" rtl="0" fontAlgn="ctr">
                        <a:lnSpc>
                          <a:spcPct val="100000"/>
                        </a:lnSpc>
                      </a:pPr>
                      <a:r>
                        <a:rPr lang="fr" altLang="en-US" sz="1400" b="1" kern="0" dirty="0">
                          <a:solidFill>
                            <a:srgbClr val="002060"/>
                          </a:solidFill>
                          <a:latin typeface="Calibri"/>
                          <a:cs typeface="Calibri"/>
                        </a:rPr>
                        <a:t>2</a:t>
                      </a: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9900"/>
                    </a:solidFill>
                  </a:tcPr>
                </a:tc>
                <a:tc>
                  <a:txBody>
                    <a:bodyPr/>
                    <a:lstStyle/>
                    <a:p>
                      <a:pPr algn="ctr" rtl="0" fontAlgn="ctr">
                        <a:lnSpc>
                          <a:spcPct val="100000"/>
                        </a:lnSpc>
                      </a:pPr>
                      <a:endParaRPr lang="en-US" sz="1400" b="1" i="0" u="none" strike="noStrike" dirty="0">
                        <a:solidFill>
                          <a:srgbClr val="002060"/>
                        </a:solidFill>
                        <a:effectLst/>
                        <a:latin typeface="Calibri"/>
                        <a:cs typeface="Calibri"/>
                      </a:endParaRPr>
                    </a:p>
                    <a:p>
                      <a:pPr algn="ctr" rtl="0" fontAlgn="ctr">
                        <a:lnSpc>
                          <a:spcPct val="100000"/>
                        </a:lnSpc>
                      </a:pPr>
                      <a:r>
                        <a:rPr lang="en-US" sz="1400" b="1" i="0" u="none" strike="noStrike" dirty="0">
                          <a:solidFill>
                            <a:srgbClr val="002060"/>
                          </a:solidFill>
                          <a:effectLst/>
                          <a:latin typeface="Calibri"/>
                          <a:cs typeface="Calibri"/>
                        </a:rPr>
                        <a:t>18/56 (34%)</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990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 altLang="en-US" sz="1400" kern="0" dirty="0">
                          <a:solidFill>
                            <a:srgbClr val="002060"/>
                          </a:solidFill>
                          <a:latin typeface="Calibri"/>
                          <a:cs typeface="Calibri"/>
                        </a:rPr>
                        <a:t>La capacité est en phase de développement (certaines mesures sont atteintes)</a:t>
                      </a:r>
                    </a:p>
                    <a:p>
                      <a:pPr algn="ctr" rtl="0" fontAlgn="ctr">
                        <a:lnSpc>
                          <a:spcPct val="100000"/>
                        </a:lnSpc>
                      </a:pP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9900"/>
                    </a:solidFill>
                  </a:tcPr>
                </a:tc>
                <a:extLst>
                  <a:ext uri="{0D108BD9-81ED-4DB2-BD59-A6C34878D82A}">
                    <a16:rowId xmlns:a16="http://schemas.microsoft.com/office/drawing/2014/main" val="10002"/>
                  </a:ext>
                </a:extLst>
              </a:tr>
              <a:tr h="1408643">
                <a:tc>
                  <a:txBody>
                    <a:bodyPr/>
                    <a:lstStyle/>
                    <a:p>
                      <a:pPr algn="ctr" rtl="0" fontAlgn="ctr">
                        <a:lnSpc>
                          <a:spcPct val="100000"/>
                        </a:lnSpc>
                      </a:pPr>
                      <a:r>
                        <a:rPr lang="fr" altLang="en-US" sz="1400" b="1" kern="0" dirty="0">
                          <a:solidFill>
                            <a:srgbClr val="002060"/>
                          </a:solidFill>
                          <a:latin typeface="Calibri"/>
                          <a:cs typeface="Calibri"/>
                        </a:rPr>
                        <a:t>Capacité développée 3</a:t>
                      </a: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ctr" rtl="0" fontAlgn="ctr">
                        <a:lnSpc>
                          <a:spcPct val="100000"/>
                        </a:lnSpc>
                      </a:pPr>
                      <a:endParaRPr lang="en-US" sz="1400" b="1" i="0" u="none" strike="noStrike" dirty="0">
                        <a:solidFill>
                          <a:srgbClr val="002060"/>
                        </a:solidFill>
                        <a:effectLst/>
                        <a:latin typeface="Calibri"/>
                        <a:cs typeface="Calibri"/>
                      </a:endParaRPr>
                    </a:p>
                    <a:p>
                      <a:pPr algn="ctr" rtl="0" fontAlgn="ctr">
                        <a:lnSpc>
                          <a:spcPct val="100000"/>
                        </a:lnSpc>
                      </a:pPr>
                      <a:r>
                        <a:rPr lang="en-US" sz="1400" b="1" i="0" u="none" strike="noStrike" dirty="0">
                          <a:solidFill>
                            <a:srgbClr val="002060"/>
                          </a:solidFill>
                          <a:effectLst/>
                          <a:latin typeface="Calibri"/>
                          <a:cs typeface="Calibri"/>
                        </a:rPr>
                        <a:t>9/56 (16%)</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tc>
                  <a:txBody>
                    <a:bodyPr/>
                    <a:lstStyle/>
                    <a:p>
                      <a:pPr algn="ctr" rtl="0" fontAlgn="ctr">
                        <a:lnSpc>
                          <a:spcPct val="100000"/>
                        </a:lnSpc>
                      </a:pPr>
                      <a:r>
                        <a:rPr lang="fr" altLang="en-US" sz="1400" kern="0" dirty="0">
                          <a:solidFill>
                            <a:srgbClr val="002060"/>
                          </a:solidFill>
                          <a:latin typeface="Calibri"/>
                          <a:cs typeface="Calibri"/>
                        </a:rPr>
                        <a:t>La capacité est en place ; cependant, il existe un problème de durabilité, comme en témoigne le manque d'inclusion dans la planification nationale du secteur de la santé et/ou le manque de financement.</a:t>
                      </a: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1208498">
                <a:tc>
                  <a:txBody>
                    <a:bodyPr/>
                    <a:lstStyle/>
                    <a:p>
                      <a:pPr algn="ctr" fontAlgn="ctr">
                        <a:lnSpc>
                          <a:spcPct val="100000"/>
                        </a:lnSpc>
                      </a:pPr>
                      <a:r>
                        <a:rPr lang="fr" altLang="en-US" sz="1400" b="1" kern="0" dirty="0">
                          <a:solidFill>
                            <a:srgbClr val="002060"/>
                          </a:solidFill>
                          <a:latin typeface="Calibri"/>
                          <a:cs typeface="Calibri"/>
                        </a:rPr>
                        <a:t>Capacité démontrée</a:t>
                      </a:r>
                    </a:p>
                    <a:p>
                      <a:pPr algn="ctr" fontAlgn="ctr">
                        <a:lnSpc>
                          <a:spcPct val="100000"/>
                        </a:lnSpc>
                      </a:pPr>
                      <a:r>
                        <a:rPr lang="fr" altLang="en-US" sz="1400" b="1" kern="0" dirty="0">
                          <a:solidFill>
                            <a:srgbClr val="002060"/>
                          </a:solidFill>
                          <a:latin typeface="Calibri"/>
                          <a:cs typeface="Calibri"/>
                        </a:rPr>
                        <a:t> 4</a:t>
                      </a: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66FF3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 altLang="en-US" sz="1400" b="1" kern="0" dirty="0">
                          <a:solidFill>
                            <a:srgbClr val="002060"/>
                          </a:solidFill>
                          <a:latin typeface="Calibri"/>
                          <a:cs typeface="Calibri"/>
                        </a:rPr>
                        <a:t>0</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66FF33"/>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 altLang="en-US" sz="1400" kern="0" dirty="0">
                          <a:solidFill>
                            <a:srgbClr val="002060"/>
                          </a:solidFill>
                          <a:latin typeface="Calibri"/>
                          <a:cs typeface="Calibri"/>
                        </a:rPr>
                        <a:t>Les capacités sont en place, durables pendant encore quelques années et peuvent être mesurées par l’inclusion des capacités du RSI dans le plan national du secteur de la santé.</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66FF33"/>
                    </a:solidFill>
                  </a:tcPr>
                </a:tc>
                <a:extLst>
                  <a:ext uri="{0D108BD9-81ED-4DB2-BD59-A6C34878D82A}">
                    <a16:rowId xmlns:a16="http://schemas.microsoft.com/office/drawing/2014/main" val="10004"/>
                  </a:ext>
                </a:extLst>
              </a:tr>
              <a:tr h="886366">
                <a:tc>
                  <a:txBody>
                    <a:bodyPr/>
                    <a:lstStyle/>
                    <a:p>
                      <a:pPr algn="ctr" fontAlgn="ctr">
                        <a:lnSpc>
                          <a:spcPct val="100000"/>
                        </a:lnSpc>
                      </a:pPr>
                      <a:r>
                        <a:rPr lang="fr" altLang="en-US" sz="1400" b="1" kern="0" dirty="0">
                          <a:solidFill>
                            <a:srgbClr val="002060"/>
                          </a:solidFill>
                          <a:latin typeface="Calibri"/>
                          <a:cs typeface="Calibri"/>
                        </a:rPr>
                        <a:t>Capacité durable</a:t>
                      </a:r>
                    </a:p>
                    <a:p>
                      <a:pPr algn="ctr" fontAlgn="ctr">
                        <a:lnSpc>
                          <a:spcPct val="100000"/>
                        </a:lnSpc>
                      </a:pPr>
                      <a:r>
                        <a:rPr lang="fr" altLang="en-US" sz="1400" b="1" kern="0" dirty="0">
                          <a:solidFill>
                            <a:srgbClr val="002060"/>
                          </a:solidFill>
                          <a:latin typeface="Calibri"/>
                          <a:cs typeface="Calibri"/>
                        </a:rPr>
                        <a:t>5</a:t>
                      </a: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00B050"/>
                    </a:solidFill>
                  </a:tcPr>
                </a:tc>
                <a:tc>
                  <a:txBody>
                    <a:bodyPr/>
                    <a:lstStyle/>
                    <a:p>
                      <a:pPr algn="ctr" fontAlgn="ctr">
                        <a:lnSpc>
                          <a:spcPct val="100000"/>
                        </a:lnSpc>
                      </a:pPr>
                      <a:r>
                        <a:rPr lang="en-US" sz="1400" b="1" i="0" u="none" strike="noStrike" dirty="0">
                          <a:solidFill>
                            <a:srgbClr val="002060"/>
                          </a:solidFill>
                          <a:effectLst/>
                          <a:latin typeface="Calibri"/>
                          <a:cs typeface="Calibri"/>
                        </a:rPr>
                        <a:t>0</a:t>
                      </a: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00B050"/>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fr" altLang="en-US" sz="1400" kern="0" dirty="0">
                          <a:solidFill>
                            <a:srgbClr val="002060"/>
                          </a:solidFill>
                          <a:latin typeface="Calibri"/>
                          <a:cs typeface="Calibri"/>
                        </a:rPr>
                        <a:t>La capacité est fonctionnelle et durable et le pays soutient</a:t>
                      </a:r>
                      <a:r>
                        <a:rPr lang="fr" altLang="en-US" sz="1400" kern="0" baseline="0" dirty="0">
                          <a:solidFill>
                            <a:srgbClr val="002060"/>
                          </a:solidFill>
                          <a:latin typeface="Calibri"/>
                          <a:cs typeface="Calibri"/>
                        </a:rPr>
                        <a:t> </a:t>
                      </a:r>
                      <a:r>
                        <a:rPr lang="fr" altLang="en-US" sz="1400" kern="0" dirty="0">
                          <a:solidFill>
                            <a:srgbClr val="002060"/>
                          </a:solidFill>
                          <a:latin typeface="Calibri"/>
                          <a:cs typeface="Calibri"/>
                        </a:rPr>
                        <a:t>d'autres pays dans sa mise en œuvre</a:t>
                      </a:r>
                      <a:endParaRPr lang="en-US" altLang="en-US" sz="1400" kern="0" dirty="0">
                        <a:solidFill>
                          <a:srgbClr val="002060"/>
                        </a:solidFill>
                        <a:latin typeface="Calibri"/>
                        <a:cs typeface="Calibri"/>
                      </a:endParaRPr>
                    </a:p>
                    <a:p>
                      <a:pPr algn="ctr" fontAlgn="ctr">
                        <a:lnSpc>
                          <a:spcPct val="100000"/>
                        </a:lnSpc>
                      </a:pPr>
                      <a:endParaRPr lang="en-US" sz="1400" b="1" i="0" u="none" strike="noStrike" dirty="0">
                        <a:solidFill>
                          <a:schemeClr val="tx2"/>
                        </a:solidFill>
                        <a:effectLst/>
                        <a:latin typeface="Calibri"/>
                        <a:cs typeface="Calibri"/>
                      </a:endParaRPr>
                    </a:p>
                  </a:txBody>
                  <a:tcPr marL="6974" marR="6974" marT="6975" marB="0" anchor="ctr">
                    <a:lnL w="6350" cap="flat" cmpd="sng" algn="ctr">
                      <a:solidFill>
                        <a:srgbClr val="A5A5A5"/>
                      </a:solidFill>
                      <a:prstDash val="solid"/>
                      <a:round/>
                      <a:headEnd type="none" w="med" len="med"/>
                      <a:tailEnd type="none" w="med" len="med"/>
                    </a:lnL>
                    <a:lnR w="6350" cap="flat" cmpd="sng" algn="ctr">
                      <a:solidFill>
                        <a:srgbClr val="A5A5A5"/>
                      </a:solidFill>
                      <a:prstDash val="solid"/>
                      <a:round/>
                      <a:headEnd type="none" w="med" len="med"/>
                      <a:tailEnd type="none" w="med" len="med"/>
                    </a:lnR>
                    <a:lnT w="6350" cap="flat" cmpd="sng" algn="ctr">
                      <a:solidFill>
                        <a:srgbClr val="A5A5A5"/>
                      </a:solidFill>
                      <a:prstDash val="solid"/>
                      <a:round/>
                      <a:headEnd type="none" w="med" len="med"/>
                      <a:tailEnd type="none" w="med" len="med"/>
                    </a:lnT>
                    <a:lnB w="6350" cap="flat" cmpd="sng" algn="ctr">
                      <a:solidFill>
                        <a:srgbClr val="A5A5A5"/>
                      </a:solidFill>
                      <a:prstDash val="solid"/>
                      <a:round/>
                      <a:headEnd type="none" w="med" len="med"/>
                      <a:tailEnd type="none" w="med" len="med"/>
                    </a:lnB>
                    <a:solidFill>
                      <a:srgbClr val="00B05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03812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22FB-310D-462C-9227-F8CFE5744CE8}"/>
              </a:ext>
            </a:extLst>
          </p:cNvPr>
          <p:cNvSpPr>
            <a:spLocks noGrp="1"/>
          </p:cNvSpPr>
          <p:nvPr>
            <p:ph type="title"/>
          </p:nvPr>
        </p:nvSpPr>
        <p:spPr>
          <a:xfrm>
            <a:off x="572493" y="238539"/>
            <a:ext cx="11018520" cy="980661"/>
          </a:xfrm>
        </p:spPr>
        <p:txBody>
          <a:bodyPr anchor="b">
            <a:noAutofit/>
          </a:bodyPr>
          <a:lstStyle/>
          <a:p>
            <a:r>
              <a:rPr lang="fr-FR" sz="4000" b="1" dirty="0">
                <a:solidFill>
                  <a:schemeClr val="tx1"/>
                </a:solidFill>
                <a:effectLst/>
                <a:latin typeface="Arial Black" panose="020B0A04020102020204" pitchFamily="34" charset="0"/>
                <a:ea typeface="Times New Roman" panose="02020603050405020304" pitchFamily="18" charset="0"/>
              </a:rPr>
              <a:t>Quel rôle attendu des PTF en 2025 ?</a:t>
            </a:r>
            <a:endParaRPr lang="fr-FR" sz="4000" b="1" dirty="0">
              <a:solidFill>
                <a:schemeClr val="tx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CFACF17-B939-EC2F-0DD5-B42875BD6EFC}"/>
              </a:ext>
            </a:extLst>
          </p:cNvPr>
          <p:cNvSpPr>
            <a:spLocks noGrp="1"/>
          </p:cNvSpPr>
          <p:nvPr>
            <p:ph idx="1"/>
          </p:nvPr>
        </p:nvSpPr>
        <p:spPr>
          <a:xfrm>
            <a:off x="381000" y="1219201"/>
            <a:ext cx="8084574" cy="5078360"/>
          </a:xfrm>
        </p:spPr>
        <p:txBody>
          <a:bodyPr anchor="t">
            <a:normAutofit/>
          </a:bodyPr>
          <a:lstStyle/>
          <a:p>
            <a:pPr marL="457200" indent="-457200">
              <a:buFont typeface="+mj-lt"/>
              <a:buAutoNum type="arabicPeriod"/>
            </a:pPr>
            <a:r>
              <a:rPr lang="fr-FR" sz="3600" dirty="0">
                <a:effectLst/>
                <a:latin typeface="Times New Roman" panose="02020603050405020304" pitchFamily="18" charset="0"/>
                <a:ea typeface="Times New Roman" panose="02020603050405020304" pitchFamily="18" charset="0"/>
                <a:cs typeface="Arial" panose="020B0604020202020204" pitchFamily="34" charset="0"/>
              </a:rPr>
              <a:t> Quels sont les domaines où l’action des PTF peut apporter un impact? Comment peuvent-ils mieux soutenir le pays dans la mise en œuvre du Règlement Sanitaire International (RSI) ?</a:t>
            </a:r>
          </a:p>
          <a:p>
            <a:pPr marL="457200" indent="-457200">
              <a:buFont typeface="+mj-lt"/>
              <a:buAutoNum type="arabicPeriod"/>
            </a:pPr>
            <a:r>
              <a:rPr lang="fr-FR" sz="3600" dirty="0">
                <a:effectLst/>
                <a:latin typeface="Times New Roman" panose="02020603050405020304" pitchFamily="18" charset="0"/>
                <a:ea typeface="Times New Roman" panose="02020603050405020304" pitchFamily="18" charset="0"/>
                <a:cs typeface="Arial" panose="020B0604020202020204" pitchFamily="34" charset="0"/>
              </a:rPr>
              <a:t>Quels actions retenir comme focus en 2025 pour renforcer la </a:t>
            </a:r>
            <a:r>
              <a:rPr lang="fr-FR" sz="3600" dirty="0" err="1">
                <a:effectLst/>
                <a:latin typeface="Times New Roman" panose="02020603050405020304" pitchFamily="18" charset="0"/>
                <a:ea typeface="Times New Roman" panose="02020603050405020304" pitchFamily="18" charset="0"/>
                <a:cs typeface="Arial" panose="020B0604020202020204" pitchFamily="34" charset="0"/>
              </a:rPr>
              <a:t>résisilience</a:t>
            </a:r>
            <a:r>
              <a:rPr lang="fr-FR" sz="3600" dirty="0">
                <a:effectLst/>
                <a:latin typeface="Times New Roman" panose="02020603050405020304" pitchFamily="18" charset="0"/>
                <a:ea typeface="Times New Roman" panose="02020603050405020304" pitchFamily="18" charset="0"/>
                <a:cs typeface="Arial" panose="020B0604020202020204" pitchFamily="34" charset="0"/>
              </a:rPr>
              <a:t> du Système de santé face à la </a:t>
            </a:r>
            <a:r>
              <a:rPr lang="fr-FR" sz="3600" dirty="0" err="1">
                <a:effectLst/>
                <a:latin typeface="Times New Roman" panose="02020603050405020304" pitchFamily="18" charset="0"/>
                <a:ea typeface="Times New Roman" panose="02020603050405020304" pitchFamily="18" charset="0"/>
                <a:cs typeface="Arial" panose="020B0604020202020204" pitchFamily="34" charset="0"/>
              </a:rPr>
              <a:t>recurrence</a:t>
            </a:r>
            <a:r>
              <a:rPr lang="fr-FR" sz="3600" dirty="0">
                <a:effectLst/>
                <a:latin typeface="Times New Roman" panose="02020603050405020304" pitchFamily="18" charset="0"/>
                <a:ea typeface="Times New Roman" panose="02020603050405020304" pitchFamily="18" charset="0"/>
                <a:cs typeface="Arial" panose="020B0604020202020204" pitchFamily="34" charset="0"/>
              </a:rPr>
              <a:t> des épidémies?</a:t>
            </a:r>
            <a:endParaRPr lang="fr-FR" sz="3600" dirty="0">
              <a:latin typeface="Times New Roman" panose="02020603050405020304" pitchFamily="18" charset="0"/>
            </a:endParaRPr>
          </a:p>
          <a:p>
            <a:endParaRPr lang="fr-FR" sz="2200" dirty="0"/>
          </a:p>
        </p:txBody>
      </p:sp>
      <p:pic>
        <p:nvPicPr>
          <p:cNvPr id="4" name="Picture 3">
            <a:extLst>
              <a:ext uri="{FF2B5EF4-FFF2-40B4-BE49-F238E27FC236}">
                <a16:creationId xmlns:a16="http://schemas.microsoft.com/office/drawing/2014/main" id="{F90B004C-00C6-7F6A-996D-A120CCD2F680}"/>
              </a:ext>
            </a:extLst>
          </p:cNvPr>
          <p:cNvPicPr>
            <a:picLocks noChangeAspect="1"/>
          </p:cNvPicPr>
          <p:nvPr/>
        </p:nvPicPr>
        <p:blipFill>
          <a:blip r:embed="rId2"/>
          <a:srcRect r="3796" b="2"/>
          <a:stretch/>
        </p:blipFill>
        <p:spPr>
          <a:xfrm>
            <a:off x="8465574" y="1219201"/>
            <a:ext cx="3726426" cy="4971288"/>
          </a:xfrm>
          <a:prstGeom prst="rect">
            <a:avLst/>
          </a:prstGeom>
        </p:spPr>
      </p:pic>
    </p:spTree>
    <p:extLst>
      <p:ext uri="{BB962C8B-B14F-4D97-AF65-F5344CB8AC3E}">
        <p14:creationId xmlns:p14="http://schemas.microsoft.com/office/powerpoint/2010/main" val="1917578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a:extLst>
              <a:ext uri="{FF2B5EF4-FFF2-40B4-BE49-F238E27FC236}">
                <a16:creationId xmlns:a16="http://schemas.microsoft.com/office/drawing/2014/main" id="{94206D7F-F709-2B2D-590E-DA8CB8238DA9}"/>
              </a:ext>
            </a:extLst>
          </p:cNvPr>
          <p:cNvSpPr/>
          <p:nvPr/>
        </p:nvSpPr>
        <p:spPr>
          <a:xfrm>
            <a:off x="641350" y="147484"/>
            <a:ext cx="10909300" cy="1643911"/>
          </a:xfrm>
          <a:prstGeom prst="rect">
            <a:avLst/>
          </a:prstGeom>
          <a:noFill/>
          <a:ln/>
        </p:spPr>
        <p:txBody>
          <a:bodyPr wrap="square" lIns="0" tIns="0" rIns="0" bIns="0" rtlCol="0" anchor="t"/>
          <a:lstStyle/>
          <a:p>
            <a:pPr algn="ctr">
              <a:lnSpc>
                <a:spcPts val="4500"/>
              </a:lnSpc>
            </a:pPr>
            <a:r>
              <a:rPr lang="en-US" sz="4800" dirty="0">
                <a:solidFill>
                  <a:schemeClr val="tx1"/>
                </a:solidFill>
                <a:latin typeface="Arial Black" panose="020B0A04020102020204" pitchFamily="34" charset="0"/>
                <a:ea typeface="Roboto Slab" pitchFamily="34" charset="-122"/>
                <a:cs typeface="Roboto Slab" pitchFamily="34" charset="-120"/>
              </a:rPr>
              <a:t>Pour un avenir plus resilient du </a:t>
            </a:r>
            <a:r>
              <a:rPr lang="en-US" sz="4800" dirty="0" err="1">
                <a:solidFill>
                  <a:schemeClr val="tx1"/>
                </a:solidFill>
                <a:latin typeface="Arial Black" panose="020B0A04020102020204" pitchFamily="34" charset="0"/>
                <a:ea typeface="Roboto Slab" pitchFamily="34" charset="-122"/>
                <a:cs typeface="Roboto Slab" pitchFamily="34" charset="-120"/>
              </a:rPr>
              <a:t>Système</a:t>
            </a:r>
            <a:r>
              <a:rPr lang="en-US" sz="4800" dirty="0">
                <a:solidFill>
                  <a:schemeClr val="tx1"/>
                </a:solidFill>
                <a:latin typeface="Arial Black" panose="020B0A04020102020204" pitchFamily="34" charset="0"/>
                <a:ea typeface="Roboto Slab" pitchFamily="34" charset="-122"/>
                <a:cs typeface="Roboto Slab" pitchFamily="34" charset="-120"/>
              </a:rPr>
              <a:t> de </a:t>
            </a:r>
            <a:r>
              <a:rPr lang="en-US" sz="4800" dirty="0" err="1">
                <a:solidFill>
                  <a:schemeClr val="tx1"/>
                </a:solidFill>
                <a:latin typeface="Arial Black" panose="020B0A04020102020204" pitchFamily="34" charset="0"/>
                <a:ea typeface="Roboto Slab" pitchFamily="34" charset="-122"/>
                <a:cs typeface="Roboto Slab" pitchFamily="34" charset="-120"/>
              </a:rPr>
              <a:t>santé</a:t>
            </a:r>
            <a:endParaRPr lang="en-US" sz="4800" dirty="0">
              <a:solidFill>
                <a:schemeClr val="tx1"/>
              </a:solidFill>
              <a:latin typeface="Arial Black" panose="020B0A04020102020204" pitchFamily="34" charset="0"/>
            </a:endParaRPr>
          </a:p>
        </p:txBody>
      </p:sp>
      <p:sp>
        <p:nvSpPr>
          <p:cNvPr id="4" name="Shape 1">
            <a:extLst>
              <a:ext uri="{FF2B5EF4-FFF2-40B4-BE49-F238E27FC236}">
                <a16:creationId xmlns:a16="http://schemas.microsoft.com/office/drawing/2014/main" id="{66C14767-6ED9-3BE8-7B22-A580DE7C4282}"/>
              </a:ext>
            </a:extLst>
          </p:cNvPr>
          <p:cNvSpPr/>
          <p:nvPr/>
        </p:nvSpPr>
        <p:spPr>
          <a:xfrm>
            <a:off x="641350" y="2157810"/>
            <a:ext cx="5363071" cy="1935361"/>
          </a:xfrm>
          <a:custGeom>
            <a:avLst/>
            <a:gdLst>
              <a:gd name="connsiteX0" fmla="*/ 0 w 5363071"/>
              <a:gd name="connsiteY0" fmla="*/ 27482 h 1935361"/>
              <a:gd name="connsiteX1" fmla="*/ 27482 w 5363071"/>
              <a:gd name="connsiteY1" fmla="*/ 0 h 1935361"/>
              <a:gd name="connsiteX2" fmla="*/ 511110 w 5363071"/>
              <a:gd name="connsiteY2" fmla="*/ 0 h 1935361"/>
              <a:gd name="connsiteX3" fmla="*/ 994737 w 5363071"/>
              <a:gd name="connsiteY3" fmla="*/ 0 h 1935361"/>
              <a:gd name="connsiteX4" fmla="*/ 1425284 w 5363071"/>
              <a:gd name="connsiteY4" fmla="*/ 0 h 1935361"/>
              <a:gd name="connsiteX5" fmla="*/ 2015073 w 5363071"/>
              <a:gd name="connsiteY5" fmla="*/ 0 h 1935361"/>
              <a:gd name="connsiteX6" fmla="*/ 2445620 w 5363071"/>
              <a:gd name="connsiteY6" fmla="*/ 0 h 1935361"/>
              <a:gd name="connsiteX7" fmla="*/ 3088490 w 5363071"/>
              <a:gd name="connsiteY7" fmla="*/ 0 h 1935361"/>
              <a:gd name="connsiteX8" fmla="*/ 3625199 w 5363071"/>
              <a:gd name="connsiteY8" fmla="*/ 0 h 1935361"/>
              <a:gd name="connsiteX9" fmla="*/ 4268070 w 5363071"/>
              <a:gd name="connsiteY9" fmla="*/ 0 h 1935361"/>
              <a:gd name="connsiteX10" fmla="*/ 5335589 w 5363071"/>
              <a:gd name="connsiteY10" fmla="*/ 0 h 1935361"/>
              <a:gd name="connsiteX11" fmla="*/ 5363071 w 5363071"/>
              <a:gd name="connsiteY11" fmla="*/ 27482 h 1935361"/>
              <a:gd name="connsiteX12" fmla="*/ 5363071 w 5363071"/>
              <a:gd name="connsiteY12" fmla="*/ 535189 h 1935361"/>
              <a:gd name="connsiteX13" fmla="*/ 5363071 w 5363071"/>
              <a:gd name="connsiteY13" fmla="*/ 986484 h 1935361"/>
              <a:gd name="connsiteX14" fmla="*/ 5363071 w 5363071"/>
              <a:gd name="connsiteY14" fmla="*/ 1456584 h 1935361"/>
              <a:gd name="connsiteX15" fmla="*/ 5363071 w 5363071"/>
              <a:gd name="connsiteY15" fmla="*/ 1907879 h 1935361"/>
              <a:gd name="connsiteX16" fmla="*/ 5335589 w 5363071"/>
              <a:gd name="connsiteY16" fmla="*/ 1935361 h 1935361"/>
              <a:gd name="connsiteX17" fmla="*/ 4798880 w 5363071"/>
              <a:gd name="connsiteY17" fmla="*/ 1935361 h 1935361"/>
              <a:gd name="connsiteX18" fmla="*/ 4262172 w 5363071"/>
              <a:gd name="connsiteY18" fmla="*/ 1935361 h 1935361"/>
              <a:gd name="connsiteX19" fmla="*/ 3831625 w 5363071"/>
              <a:gd name="connsiteY19" fmla="*/ 1935361 h 1935361"/>
              <a:gd name="connsiteX20" fmla="*/ 3241836 w 5363071"/>
              <a:gd name="connsiteY20" fmla="*/ 1935361 h 1935361"/>
              <a:gd name="connsiteX21" fmla="*/ 2598965 w 5363071"/>
              <a:gd name="connsiteY21" fmla="*/ 1935361 h 1935361"/>
              <a:gd name="connsiteX22" fmla="*/ 2115337 w 5363071"/>
              <a:gd name="connsiteY22" fmla="*/ 1935361 h 1935361"/>
              <a:gd name="connsiteX23" fmla="*/ 1631710 w 5363071"/>
              <a:gd name="connsiteY23" fmla="*/ 1935361 h 1935361"/>
              <a:gd name="connsiteX24" fmla="*/ 1041920 w 5363071"/>
              <a:gd name="connsiteY24" fmla="*/ 1935361 h 1935361"/>
              <a:gd name="connsiteX25" fmla="*/ 611374 w 5363071"/>
              <a:gd name="connsiteY25" fmla="*/ 1935361 h 1935361"/>
              <a:gd name="connsiteX26" fmla="*/ 27482 w 5363071"/>
              <a:gd name="connsiteY26" fmla="*/ 1935361 h 1935361"/>
              <a:gd name="connsiteX27" fmla="*/ 0 w 5363071"/>
              <a:gd name="connsiteY27" fmla="*/ 1907879 h 1935361"/>
              <a:gd name="connsiteX28" fmla="*/ 0 w 5363071"/>
              <a:gd name="connsiteY28" fmla="*/ 1456584 h 1935361"/>
              <a:gd name="connsiteX29" fmla="*/ 0 w 5363071"/>
              <a:gd name="connsiteY29" fmla="*/ 1005288 h 1935361"/>
              <a:gd name="connsiteX30" fmla="*/ 0 w 5363071"/>
              <a:gd name="connsiteY30" fmla="*/ 591601 h 1935361"/>
              <a:gd name="connsiteX31" fmla="*/ 0 w 5363071"/>
              <a:gd name="connsiteY31" fmla="*/ 27482 h 193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363071" h="1935361" fill="none" extrusionOk="0">
                <a:moveTo>
                  <a:pt x="0" y="27482"/>
                </a:moveTo>
                <a:cubicBezTo>
                  <a:pt x="598" y="14340"/>
                  <a:pt x="9105" y="-2672"/>
                  <a:pt x="27482" y="0"/>
                </a:cubicBezTo>
                <a:cubicBezTo>
                  <a:pt x="243717" y="-48425"/>
                  <a:pt x="387826" y="40424"/>
                  <a:pt x="511110" y="0"/>
                </a:cubicBezTo>
                <a:cubicBezTo>
                  <a:pt x="634394" y="-40424"/>
                  <a:pt x="794043" y="47797"/>
                  <a:pt x="994737" y="0"/>
                </a:cubicBezTo>
                <a:cubicBezTo>
                  <a:pt x="1195431" y="-47797"/>
                  <a:pt x="1318305" y="16661"/>
                  <a:pt x="1425284" y="0"/>
                </a:cubicBezTo>
                <a:cubicBezTo>
                  <a:pt x="1532263" y="-16661"/>
                  <a:pt x="1870065" y="34868"/>
                  <a:pt x="2015073" y="0"/>
                </a:cubicBezTo>
                <a:cubicBezTo>
                  <a:pt x="2160081" y="-34868"/>
                  <a:pt x="2342581" y="49224"/>
                  <a:pt x="2445620" y="0"/>
                </a:cubicBezTo>
                <a:cubicBezTo>
                  <a:pt x="2548659" y="-49224"/>
                  <a:pt x="2915518" y="76020"/>
                  <a:pt x="3088490" y="0"/>
                </a:cubicBezTo>
                <a:cubicBezTo>
                  <a:pt x="3261462" y="-76020"/>
                  <a:pt x="3396182" y="22653"/>
                  <a:pt x="3625199" y="0"/>
                </a:cubicBezTo>
                <a:cubicBezTo>
                  <a:pt x="3854216" y="-22653"/>
                  <a:pt x="4026696" y="59879"/>
                  <a:pt x="4268070" y="0"/>
                </a:cubicBezTo>
                <a:cubicBezTo>
                  <a:pt x="4509444" y="-59879"/>
                  <a:pt x="4825066" y="95435"/>
                  <a:pt x="5335589" y="0"/>
                </a:cubicBezTo>
                <a:cubicBezTo>
                  <a:pt x="5352440" y="2945"/>
                  <a:pt x="5365264" y="13565"/>
                  <a:pt x="5363071" y="27482"/>
                </a:cubicBezTo>
                <a:cubicBezTo>
                  <a:pt x="5417073" y="216885"/>
                  <a:pt x="5357138" y="367327"/>
                  <a:pt x="5363071" y="535189"/>
                </a:cubicBezTo>
                <a:cubicBezTo>
                  <a:pt x="5369004" y="703051"/>
                  <a:pt x="5313415" y="767638"/>
                  <a:pt x="5363071" y="986484"/>
                </a:cubicBezTo>
                <a:cubicBezTo>
                  <a:pt x="5412727" y="1205331"/>
                  <a:pt x="5309991" y="1312599"/>
                  <a:pt x="5363071" y="1456584"/>
                </a:cubicBezTo>
                <a:cubicBezTo>
                  <a:pt x="5416151" y="1600569"/>
                  <a:pt x="5317173" y="1775675"/>
                  <a:pt x="5363071" y="1907879"/>
                </a:cubicBezTo>
                <a:cubicBezTo>
                  <a:pt x="5365032" y="1920763"/>
                  <a:pt x="5352146" y="1934880"/>
                  <a:pt x="5335589" y="1935361"/>
                </a:cubicBezTo>
                <a:cubicBezTo>
                  <a:pt x="5105134" y="1949919"/>
                  <a:pt x="4949885" y="1877013"/>
                  <a:pt x="4798880" y="1935361"/>
                </a:cubicBezTo>
                <a:cubicBezTo>
                  <a:pt x="4647875" y="1993709"/>
                  <a:pt x="4387340" y="1907602"/>
                  <a:pt x="4262172" y="1935361"/>
                </a:cubicBezTo>
                <a:cubicBezTo>
                  <a:pt x="4137004" y="1963120"/>
                  <a:pt x="3929851" y="1931147"/>
                  <a:pt x="3831625" y="1935361"/>
                </a:cubicBezTo>
                <a:cubicBezTo>
                  <a:pt x="3733399" y="1939575"/>
                  <a:pt x="3504104" y="1888285"/>
                  <a:pt x="3241836" y="1935361"/>
                </a:cubicBezTo>
                <a:cubicBezTo>
                  <a:pt x="2979568" y="1982437"/>
                  <a:pt x="2911220" y="1920997"/>
                  <a:pt x="2598965" y="1935361"/>
                </a:cubicBezTo>
                <a:cubicBezTo>
                  <a:pt x="2286710" y="1949725"/>
                  <a:pt x="2309483" y="1927376"/>
                  <a:pt x="2115337" y="1935361"/>
                </a:cubicBezTo>
                <a:cubicBezTo>
                  <a:pt x="1921191" y="1943346"/>
                  <a:pt x="1789425" y="1924675"/>
                  <a:pt x="1631710" y="1935361"/>
                </a:cubicBezTo>
                <a:cubicBezTo>
                  <a:pt x="1473995" y="1946047"/>
                  <a:pt x="1335920" y="1896588"/>
                  <a:pt x="1041920" y="1935361"/>
                </a:cubicBezTo>
                <a:cubicBezTo>
                  <a:pt x="747920" y="1974134"/>
                  <a:pt x="814796" y="1917483"/>
                  <a:pt x="611374" y="1935361"/>
                </a:cubicBezTo>
                <a:cubicBezTo>
                  <a:pt x="407952" y="1953239"/>
                  <a:pt x="266663" y="1910412"/>
                  <a:pt x="27482" y="1935361"/>
                </a:cubicBezTo>
                <a:cubicBezTo>
                  <a:pt x="14058" y="1935534"/>
                  <a:pt x="1515" y="1920694"/>
                  <a:pt x="0" y="1907879"/>
                </a:cubicBezTo>
                <a:cubicBezTo>
                  <a:pt x="-10107" y="1761466"/>
                  <a:pt x="32619" y="1603527"/>
                  <a:pt x="0" y="1456584"/>
                </a:cubicBezTo>
                <a:cubicBezTo>
                  <a:pt x="-32619" y="1309642"/>
                  <a:pt x="20040" y="1215852"/>
                  <a:pt x="0" y="1005288"/>
                </a:cubicBezTo>
                <a:cubicBezTo>
                  <a:pt x="-20040" y="794724"/>
                  <a:pt x="1071" y="745574"/>
                  <a:pt x="0" y="591601"/>
                </a:cubicBezTo>
                <a:cubicBezTo>
                  <a:pt x="-1071" y="437628"/>
                  <a:pt x="39414" y="307778"/>
                  <a:pt x="0" y="27482"/>
                </a:cubicBezTo>
                <a:close/>
              </a:path>
              <a:path w="5363071" h="1935361" stroke="0" extrusionOk="0">
                <a:moveTo>
                  <a:pt x="0" y="27482"/>
                </a:moveTo>
                <a:cubicBezTo>
                  <a:pt x="-1722" y="9296"/>
                  <a:pt x="10962" y="2505"/>
                  <a:pt x="27482" y="0"/>
                </a:cubicBezTo>
                <a:cubicBezTo>
                  <a:pt x="193036" y="-6214"/>
                  <a:pt x="371073" y="55312"/>
                  <a:pt x="670353" y="0"/>
                </a:cubicBezTo>
                <a:cubicBezTo>
                  <a:pt x="969633" y="-55312"/>
                  <a:pt x="1037813" y="29511"/>
                  <a:pt x="1313223" y="0"/>
                </a:cubicBezTo>
                <a:cubicBezTo>
                  <a:pt x="1588633" y="-29511"/>
                  <a:pt x="1723033" y="26522"/>
                  <a:pt x="2009175" y="0"/>
                </a:cubicBezTo>
                <a:cubicBezTo>
                  <a:pt x="2295317" y="-26522"/>
                  <a:pt x="2449252" y="3480"/>
                  <a:pt x="2652046" y="0"/>
                </a:cubicBezTo>
                <a:cubicBezTo>
                  <a:pt x="2854840" y="-3480"/>
                  <a:pt x="3158623" y="67941"/>
                  <a:pt x="3347998" y="0"/>
                </a:cubicBezTo>
                <a:cubicBezTo>
                  <a:pt x="3537373" y="-67941"/>
                  <a:pt x="3617002" y="13553"/>
                  <a:pt x="3778544" y="0"/>
                </a:cubicBezTo>
                <a:cubicBezTo>
                  <a:pt x="3940086" y="-13553"/>
                  <a:pt x="4139576" y="20959"/>
                  <a:pt x="4262172" y="0"/>
                </a:cubicBezTo>
                <a:cubicBezTo>
                  <a:pt x="4384768" y="-20959"/>
                  <a:pt x="5087472" y="9817"/>
                  <a:pt x="5335589" y="0"/>
                </a:cubicBezTo>
                <a:cubicBezTo>
                  <a:pt x="5348822" y="2916"/>
                  <a:pt x="5360067" y="13555"/>
                  <a:pt x="5363071" y="27482"/>
                </a:cubicBezTo>
                <a:cubicBezTo>
                  <a:pt x="5394242" y="209031"/>
                  <a:pt x="5341030" y="315812"/>
                  <a:pt x="5363071" y="441169"/>
                </a:cubicBezTo>
                <a:cubicBezTo>
                  <a:pt x="5385112" y="566526"/>
                  <a:pt x="5320776" y="722267"/>
                  <a:pt x="5363071" y="911269"/>
                </a:cubicBezTo>
                <a:cubicBezTo>
                  <a:pt x="5405366" y="1100271"/>
                  <a:pt x="5304350" y="1312726"/>
                  <a:pt x="5363071" y="1418976"/>
                </a:cubicBezTo>
                <a:cubicBezTo>
                  <a:pt x="5421792" y="1525226"/>
                  <a:pt x="5334336" y="1686007"/>
                  <a:pt x="5363071" y="1907879"/>
                </a:cubicBezTo>
                <a:cubicBezTo>
                  <a:pt x="5365227" y="1923239"/>
                  <a:pt x="5351511" y="1935404"/>
                  <a:pt x="5335589" y="1935361"/>
                </a:cubicBezTo>
                <a:cubicBezTo>
                  <a:pt x="5118040" y="1960139"/>
                  <a:pt x="5083659" y="1920714"/>
                  <a:pt x="4851961" y="1935361"/>
                </a:cubicBezTo>
                <a:cubicBezTo>
                  <a:pt x="4620263" y="1950008"/>
                  <a:pt x="4548798" y="1892270"/>
                  <a:pt x="4421415" y="1935361"/>
                </a:cubicBezTo>
                <a:cubicBezTo>
                  <a:pt x="4294032" y="1978452"/>
                  <a:pt x="4115220" y="1935011"/>
                  <a:pt x="3990869" y="1935361"/>
                </a:cubicBezTo>
                <a:cubicBezTo>
                  <a:pt x="3866518" y="1935711"/>
                  <a:pt x="3592459" y="1871816"/>
                  <a:pt x="3401079" y="1935361"/>
                </a:cubicBezTo>
                <a:cubicBezTo>
                  <a:pt x="3209699" y="1998906"/>
                  <a:pt x="3124061" y="1913517"/>
                  <a:pt x="2917451" y="1935361"/>
                </a:cubicBezTo>
                <a:cubicBezTo>
                  <a:pt x="2710841" y="1957205"/>
                  <a:pt x="2681899" y="1891867"/>
                  <a:pt x="2486905" y="1935361"/>
                </a:cubicBezTo>
                <a:cubicBezTo>
                  <a:pt x="2291911" y="1978855"/>
                  <a:pt x="2265787" y="1917117"/>
                  <a:pt x="2056358" y="1935361"/>
                </a:cubicBezTo>
                <a:cubicBezTo>
                  <a:pt x="1846929" y="1953605"/>
                  <a:pt x="1790229" y="1887457"/>
                  <a:pt x="1572731" y="1935361"/>
                </a:cubicBezTo>
                <a:cubicBezTo>
                  <a:pt x="1355233" y="1983265"/>
                  <a:pt x="1324905" y="1906391"/>
                  <a:pt x="1142184" y="1935361"/>
                </a:cubicBezTo>
                <a:cubicBezTo>
                  <a:pt x="959463" y="1964331"/>
                  <a:pt x="799351" y="1882772"/>
                  <a:pt x="658557" y="1935361"/>
                </a:cubicBezTo>
                <a:cubicBezTo>
                  <a:pt x="517763" y="1987950"/>
                  <a:pt x="189261" y="1865515"/>
                  <a:pt x="27482" y="1935361"/>
                </a:cubicBezTo>
                <a:cubicBezTo>
                  <a:pt x="14323" y="1937365"/>
                  <a:pt x="448" y="1927104"/>
                  <a:pt x="0" y="1907879"/>
                </a:cubicBezTo>
                <a:cubicBezTo>
                  <a:pt x="-50658" y="1683194"/>
                  <a:pt x="27162" y="1526821"/>
                  <a:pt x="0" y="1400172"/>
                </a:cubicBezTo>
                <a:cubicBezTo>
                  <a:pt x="-27162" y="1273523"/>
                  <a:pt x="48845" y="997957"/>
                  <a:pt x="0" y="892465"/>
                </a:cubicBezTo>
                <a:cubicBezTo>
                  <a:pt x="-48845" y="786973"/>
                  <a:pt x="79012" y="408227"/>
                  <a:pt x="0" y="27482"/>
                </a:cubicBezTo>
                <a:close/>
              </a:path>
            </a:pathLst>
          </a:custGeom>
          <a:solidFill>
            <a:srgbClr val="E9ECF2"/>
          </a:solidFill>
          <a:ln>
            <a:solidFill>
              <a:schemeClr val="tx1"/>
            </a:solidFill>
            <a:extLst>
              <a:ext uri="{C807C97D-BFC1-408E-A445-0C87EB9F89A2}">
                <ask:lineSketchStyleProps xmlns:ask="http://schemas.microsoft.com/office/drawing/2018/sketchyshapes" xmlns="" sd="2801783370">
                  <a:prstGeom prst="roundRect">
                    <a:avLst>
                      <a:gd name="adj" fmla="val 1420"/>
                    </a:avLst>
                  </a:prstGeom>
                  <ask:type>
                    <ask:lineSketchScribble/>
                  </ask:type>
                </ask:lineSketchStyleProps>
              </a:ext>
            </a:extLst>
          </a:ln>
        </p:spPr>
      </p:sp>
      <p:sp>
        <p:nvSpPr>
          <p:cNvPr id="5" name="Text 2">
            <a:extLst>
              <a:ext uri="{FF2B5EF4-FFF2-40B4-BE49-F238E27FC236}">
                <a16:creationId xmlns:a16="http://schemas.microsoft.com/office/drawing/2014/main" id="{3C15E509-55F5-71DB-3F95-B01D4C30A8E9}"/>
              </a:ext>
            </a:extLst>
          </p:cNvPr>
          <p:cNvSpPr/>
          <p:nvPr/>
        </p:nvSpPr>
        <p:spPr>
          <a:xfrm>
            <a:off x="824508" y="2340969"/>
            <a:ext cx="3822303" cy="286344"/>
          </a:xfrm>
          <a:prstGeom prst="rect">
            <a:avLst/>
          </a:prstGeom>
          <a:solidFill>
            <a:schemeClr val="accent4"/>
          </a:solidFill>
          <a:ln/>
        </p:spPr>
        <p:txBody>
          <a:bodyPr wrap="none" lIns="0" tIns="0" rIns="0" bIns="0" rtlCol="0" anchor="t"/>
          <a:lstStyle/>
          <a:p>
            <a:pPr>
              <a:lnSpc>
                <a:spcPts val="2250"/>
              </a:lnSpc>
            </a:pPr>
            <a:r>
              <a:rPr lang="en-US" b="1" dirty="0">
                <a:solidFill>
                  <a:srgbClr val="15213F"/>
                </a:solidFill>
                <a:latin typeface="Roboto Slab" pitchFamily="34" charset="0"/>
                <a:ea typeface="Roboto Slab" pitchFamily="34" charset="-122"/>
                <a:cs typeface="Roboto Slab" pitchFamily="34" charset="-120"/>
              </a:rPr>
              <a:t>Investissement dans l'innovation</a:t>
            </a:r>
            <a:endParaRPr lang="en-US" b="1" dirty="0"/>
          </a:p>
        </p:txBody>
      </p:sp>
      <p:sp>
        <p:nvSpPr>
          <p:cNvPr id="6" name="Text 3">
            <a:extLst>
              <a:ext uri="{FF2B5EF4-FFF2-40B4-BE49-F238E27FC236}">
                <a16:creationId xmlns:a16="http://schemas.microsoft.com/office/drawing/2014/main" id="{483F1AEF-30B7-7066-D951-F84990CCDCA1}"/>
              </a:ext>
            </a:extLst>
          </p:cNvPr>
          <p:cNvSpPr/>
          <p:nvPr/>
        </p:nvSpPr>
        <p:spPr>
          <a:xfrm>
            <a:off x="824508" y="2737247"/>
            <a:ext cx="4996756" cy="1172766"/>
          </a:xfrm>
          <a:prstGeom prst="rect">
            <a:avLst/>
          </a:prstGeom>
          <a:noFill/>
          <a:ln/>
        </p:spPr>
        <p:txBody>
          <a:bodyPr wrap="square" lIns="0" tIns="0" rIns="0" bIns="0" rtlCol="0" anchor="t"/>
          <a:lstStyle/>
          <a:p>
            <a:pPr>
              <a:lnSpc>
                <a:spcPts val="2292"/>
              </a:lnSpc>
            </a:pPr>
            <a:r>
              <a:rPr lang="en-US" sz="1417" dirty="0">
                <a:solidFill>
                  <a:srgbClr val="15213F"/>
                </a:solidFill>
                <a:latin typeface="Roboto" pitchFamily="34" charset="0"/>
                <a:ea typeface="Roboto" pitchFamily="34" charset="-122"/>
                <a:cs typeface="Roboto" pitchFamily="34" charset="-120"/>
              </a:rPr>
              <a:t>Encourager et soutenir le développement de technologies innovantes pour la détection précoce des maladies, la surveillance en temps réel et la modélisation prédictive des épidémies.</a:t>
            </a:r>
            <a:endParaRPr lang="en-US" sz="1417" dirty="0"/>
          </a:p>
        </p:txBody>
      </p:sp>
      <p:sp>
        <p:nvSpPr>
          <p:cNvPr id="7" name="Shape 4">
            <a:extLst>
              <a:ext uri="{FF2B5EF4-FFF2-40B4-BE49-F238E27FC236}">
                <a16:creationId xmlns:a16="http://schemas.microsoft.com/office/drawing/2014/main" id="{82B21B8A-0C3A-BFFF-3038-555F47EB97AE}"/>
              </a:ext>
            </a:extLst>
          </p:cNvPr>
          <p:cNvSpPr/>
          <p:nvPr/>
        </p:nvSpPr>
        <p:spPr>
          <a:xfrm>
            <a:off x="6187580" y="2157810"/>
            <a:ext cx="5363071" cy="1935361"/>
          </a:xfrm>
          <a:custGeom>
            <a:avLst/>
            <a:gdLst>
              <a:gd name="connsiteX0" fmla="*/ 0 w 5363071"/>
              <a:gd name="connsiteY0" fmla="*/ 27482 h 1935361"/>
              <a:gd name="connsiteX1" fmla="*/ 27482 w 5363071"/>
              <a:gd name="connsiteY1" fmla="*/ 0 h 1935361"/>
              <a:gd name="connsiteX2" fmla="*/ 617272 w 5363071"/>
              <a:gd name="connsiteY2" fmla="*/ 0 h 1935361"/>
              <a:gd name="connsiteX3" fmla="*/ 1047818 w 5363071"/>
              <a:gd name="connsiteY3" fmla="*/ 0 h 1935361"/>
              <a:gd name="connsiteX4" fmla="*/ 1637608 w 5363071"/>
              <a:gd name="connsiteY4" fmla="*/ 0 h 1935361"/>
              <a:gd name="connsiteX5" fmla="*/ 2121235 w 5363071"/>
              <a:gd name="connsiteY5" fmla="*/ 0 h 1935361"/>
              <a:gd name="connsiteX6" fmla="*/ 2711025 w 5363071"/>
              <a:gd name="connsiteY6" fmla="*/ 0 h 1935361"/>
              <a:gd name="connsiteX7" fmla="*/ 3247734 w 5363071"/>
              <a:gd name="connsiteY7" fmla="*/ 0 h 1935361"/>
              <a:gd name="connsiteX8" fmla="*/ 3678280 w 5363071"/>
              <a:gd name="connsiteY8" fmla="*/ 0 h 1935361"/>
              <a:gd name="connsiteX9" fmla="*/ 4321151 w 5363071"/>
              <a:gd name="connsiteY9" fmla="*/ 0 h 1935361"/>
              <a:gd name="connsiteX10" fmla="*/ 5335589 w 5363071"/>
              <a:gd name="connsiteY10" fmla="*/ 0 h 1935361"/>
              <a:gd name="connsiteX11" fmla="*/ 5363071 w 5363071"/>
              <a:gd name="connsiteY11" fmla="*/ 27482 h 1935361"/>
              <a:gd name="connsiteX12" fmla="*/ 5363071 w 5363071"/>
              <a:gd name="connsiteY12" fmla="*/ 497581 h 1935361"/>
              <a:gd name="connsiteX13" fmla="*/ 5363071 w 5363071"/>
              <a:gd name="connsiteY13" fmla="*/ 967681 h 1935361"/>
              <a:gd name="connsiteX14" fmla="*/ 5363071 w 5363071"/>
              <a:gd name="connsiteY14" fmla="*/ 1456584 h 1935361"/>
              <a:gd name="connsiteX15" fmla="*/ 5363071 w 5363071"/>
              <a:gd name="connsiteY15" fmla="*/ 1907879 h 1935361"/>
              <a:gd name="connsiteX16" fmla="*/ 5335589 w 5363071"/>
              <a:gd name="connsiteY16" fmla="*/ 1935361 h 1935361"/>
              <a:gd name="connsiteX17" fmla="*/ 4851961 w 5363071"/>
              <a:gd name="connsiteY17" fmla="*/ 1935361 h 1935361"/>
              <a:gd name="connsiteX18" fmla="*/ 4315253 w 5363071"/>
              <a:gd name="connsiteY18" fmla="*/ 1935361 h 1935361"/>
              <a:gd name="connsiteX19" fmla="*/ 3725463 w 5363071"/>
              <a:gd name="connsiteY19" fmla="*/ 1935361 h 1935361"/>
              <a:gd name="connsiteX20" fmla="*/ 3082592 w 5363071"/>
              <a:gd name="connsiteY20" fmla="*/ 1935361 h 1935361"/>
              <a:gd name="connsiteX21" fmla="*/ 2386641 w 5363071"/>
              <a:gd name="connsiteY21" fmla="*/ 1935361 h 1935361"/>
              <a:gd name="connsiteX22" fmla="*/ 1743770 w 5363071"/>
              <a:gd name="connsiteY22" fmla="*/ 1935361 h 1935361"/>
              <a:gd name="connsiteX23" fmla="*/ 1047818 w 5363071"/>
              <a:gd name="connsiteY23" fmla="*/ 1935361 h 1935361"/>
              <a:gd name="connsiteX24" fmla="*/ 617272 w 5363071"/>
              <a:gd name="connsiteY24" fmla="*/ 1935361 h 1935361"/>
              <a:gd name="connsiteX25" fmla="*/ 27482 w 5363071"/>
              <a:gd name="connsiteY25" fmla="*/ 1935361 h 1935361"/>
              <a:gd name="connsiteX26" fmla="*/ 0 w 5363071"/>
              <a:gd name="connsiteY26" fmla="*/ 1907879 h 1935361"/>
              <a:gd name="connsiteX27" fmla="*/ 0 w 5363071"/>
              <a:gd name="connsiteY27" fmla="*/ 1456584 h 1935361"/>
              <a:gd name="connsiteX28" fmla="*/ 0 w 5363071"/>
              <a:gd name="connsiteY28" fmla="*/ 967681 h 1935361"/>
              <a:gd name="connsiteX29" fmla="*/ 0 w 5363071"/>
              <a:gd name="connsiteY29" fmla="*/ 497581 h 1935361"/>
              <a:gd name="connsiteX30" fmla="*/ 0 w 5363071"/>
              <a:gd name="connsiteY30" fmla="*/ 27482 h 193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63071" h="1935361" fill="none" extrusionOk="0">
                <a:moveTo>
                  <a:pt x="0" y="27482"/>
                </a:moveTo>
                <a:cubicBezTo>
                  <a:pt x="-3584" y="11753"/>
                  <a:pt x="12691" y="855"/>
                  <a:pt x="27482" y="0"/>
                </a:cubicBezTo>
                <a:cubicBezTo>
                  <a:pt x="237237" y="-12635"/>
                  <a:pt x="366759" y="65072"/>
                  <a:pt x="617272" y="0"/>
                </a:cubicBezTo>
                <a:cubicBezTo>
                  <a:pt x="867785" y="-65072"/>
                  <a:pt x="894933" y="24718"/>
                  <a:pt x="1047818" y="0"/>
                </a:cubicBezTo>
                <a:cubicBezTo>
                  <a:pt x="1200703" y="-24718"/>
                  <a:pt x="1387616" y="4564"/>
                  <a:pt x="1637608" y="0"/>
                </a:cubicBezTo>
                <a:cubicBezTo>
                  <a:pt x="1887600" y="-4564"/>
                  <a:pt x="1896433" y="52038"/>
                  <a:pt x="2121235" y="0"/>
                </a:cubicBezTo>
                <a:cubicBezTo>
                  <a:pt x="2346037" y="-52038"/>
                  <a:pt x="2533648" y="68943"/>
                  <a:pt x="2711025" y="0"/>
                </a:cubicBezTo>
                <a:cubicBezTo>
                  <a:pt x="2888402" y="-68943"/>
                  <a:pt x="3000700" y="64386"/>
                  <a:pt x="3247734" y="0"/>
                </a:cubicBezTo>
                <a:cubicBezTo>
                  <a:pt x="3494768" y="-64386"/>
                  <a:pt x="3513017" y="50773"/>
                  <a:pt x="3678280" y="0"/>
                </a:cubicBezTo>
                <a:cubicBezTo>
                  <a:pt x="3843543" y="-50773"/>
                  <a:pt x="4082756" y="56864"/>
                  <a:pt x="4321151" y="0"/>
                </a:cubicBezTo>
                <a:cubicBezTo>
                  <a:pt x="4559546" y="-56864"/>
                  <a:pt x="4932924" y="28301"/>
                  <a:pt x="5335589" y="0"/>
                </a:cubicBezTo>
                <a:cubicBezTo>
                  <a:pt x="5352417" y="874"/>
                  <a:pt x="5358839" y="11766"/>
                  <a:pt x="5363071" y="27482"/>
                </a:cubicBezTo>
                <a:cubicBezTo>
                  <a:pt x="5370239" y="156643"/>
                  <a:pt x="5307739" y="273182"/>
                  <a:pt x="5363071" y="497581"/>
                </a:cubicBezTo>
                <a:cubicBezTo>
                  <a:pt x="5418403" y="721980"/>
                  <a:pt x="5334772" y="735892"/>
                  <a:pt x="5363071" y="967681"/>
                </a:cubicBezTo>
                <a:cubicBezTo>
                  <a:pt x="5391370" y="1199470"/>
                  <a:pt x="5352561" y="1336367"/>
                  <a:pt x="5363071" y="1456584"/>
                </a:cubicBezTo>
                <a:cubicBezTo>
                  <a:pt x="5373581" y="1576801"/>
                  <a:pt x="5329409" y="1762874"/>
                  <a:pt x="5363071" y="1907879"/>
                </a:cubicBezTo>
                <a:cubicBezTo>
                  <a:pt x="5365020" y="1921486"/>
                  <a:pt x="5352666" y="1935413"/>
                  <a:pt x="5335589" y="1935361"/>
                </a:cubicBezTo>
                <a:cubicBezTo>
                  <a:pt x="5146101" y="1970260"/>
                  <a:pt x="5026979" y="1896843"/>
                  <a:pt x="4851961" y="1935361"/>
                </a:cubicBezTo>
                <a:cubicBezTo>
                  <a:pt x="4676943" y="1973879"/>
                  <a:pt x="4558420" y="1921266"/>
                  <a:pt x="4315253" y="1935361"/>
                </a:cubicBezTo>
                <a:cubicBezTo>
                  <a:pt x="4072086" y="1949456"/>
                  <a:pt x="3860445" y="1926143"/>
                  <a:pt x="3725463" y="1935361"/>
                </a:cubicBezTo>
                <a:cubicBezTo>
                  <a:pt x="3590481" y="1944579"/>
                  <a:pt x="3390663" y="1933852"/>
                  <a:pt x="3082592" y="1935361"/>
                </a:cubicBezTo>
                <a:cubicBezTo>
                  <a:pt x="2774521" y="1936870"/>
                  <a:pt x="2654981" y="1912862"/>
                  <a:pt x="2386641" y="1935361"/>
                </a:cubicBezTo>
                <a:cubicBezTo>
                  <a:pt x="2118301" y="1957860"/>
                  <a:pt x="1940000" y="1883994"/>
                  <a:pt x="1743770" y="1935361"/>
                </a:cubicBezTo>
                <a:cubicBezTo>
                  <a:pt x="1547540" y="1986728"/>
                  <a:pt x="1244557" y="1876802"/>
                  <a:pt x="1047818" y="1935361"/>
                </a:cubicBezTo>
                <a:cubicBezTo>
                  <a:pt x="851079" y="1993920"/>
                  <a:pt x="831688" y="1891992"/>
                  <a:pt x="617272" y="1935361"/>
                </a:cubicBezTo>
                <a:cubicBezTo>
                  <a:pt x="402856" y="1978730"/>
                  <a:pt x="321952" y="1916202"/>
                  <a:pt x="27482" y="1935361"/>
                </a:cubicBezTo>
                <a:cubicBezTo>
                  <a:pt x="12399" y="1937842"/>
                  <a:pt x="-1981" y="1924816"/>
                  <a:pt x="0" y="1907879"/>
                </a:cubicBezTo>
                <a:cubicBezTo>
                  <a:pt x="-9587" y="1705692"/>
                  <a:pt x="40281" y="1572425"/>
                  <a:pt x="0" y="1456584"/>
                </a:cubicBezTo>
                <a:cubicBezTo>
                  <a:pt x="-40281" y="1340744"/>
                  <a:pt x="14154" y="1123257"/>
                  <a:pt x="0" y="967681"/>
                </a:cubicBezTo>
                <a:cubicBezTo>
                  <a:pt x="-14154" y="812105"/>
                  <a:pt x="12999" y="653279"/>
                  <a:pt x="0" y="497581"/>
                </a:cubicBezTo>
                <a:cubicBezTo>
                  <a:pt x="-12999" y="341883"/>
                  <a:pt x="51020" y="205757"/>
                  <a:pt x="0" y="27482"/>
                </a:cubicBezTo>
                <a:close/>
              </a:path>
              <a:path w="5363071" h="1935361" stroke="0" extrusionOk="0">
                <a:moveTo>
                  <a:pt x="0" y="27482"/>
                </a:moveTo>
                <a:cubicBezTo>
                  <a:pt x="-3015" y="9526"/>
                  <a:pt x="16496" y="-1329"/>
                  <a:pt x="27482" y="0"/>
                </a:cubicBezTo>
                <a:cubicBezTo>
                  <a:pt x="225007" y="-50572"/>
                  <a:pt x="355629" y="1858"/>
                  <a:pt x="458028" y="0"/>
                </a:cubicBezTo>
                <a:cubicBezTo>
                  <a:pt x="560427" y="-1858"/>
                  <a:pt x="813139" y="10938"/>
                  <a:pt x="994737" y="0"/>
                </a:cubicBezTo>
                <a:cubicBezTo>
                  <a:pt x="1176335" y="-10938"/>
                  <a:pt x="1271818" y="3915"/>
                  <a:pt x="1478365" y="0"/>
                </a:cubicBezTo>
                <a:cubicBezTo>
                  <a:pt x="1684912" y="-3915"/>
                  <a:pt x="1841572" y="48663"/>
                  <a:pt x="2121235" y="0"/>
                </a:cubicBezTo>
                <a:cubicBezTo>
                  <a:pt x="2400898" y="-48663"/>
                  <a:pt x="2370349" y="3256"/>
                  <a:pt x="2604863" y="0"/>
                </a:cubicBezTo>
                <a:cubicBezTo>
                  <a:pt x="2839377" y="-3256"/>
                  <a:pt x="2866805" y="34497"/>
                  <a:pt x="3088490" y="0"/>
                </a:cubicBezTo>
                <a:cubicBezTo>
                  <a:pt x="3310175" y="-34497"/>
                  <a:pt x="3414797" y="21195"/>
                  <a:pt x="3678280" y="0"/>
                </a:cubicBezTo>
                <a:cubicBezTo>
                  <a:pt x="3941763" y="-21195"/>
                  <a:pt x="4177787" y="8914"/>
                  <a:pt x="4321151" y="0"/>
                </a:cubicBezTo>
                <a:cubicBezTo>
                  <a:pt x="4464515" y="-8914"/>
                  <a:pt x="4645601" y="41117"/>
                  <a:pt x="4751697" y="0"/>
                </a:cubicBezTo>
                <a:cubicBezTo>
                  <a:pt x="4857793" y="-41117"/>
                  <a:pt x="5077495" y="34688"/>
                  <a:pt x="5335589" y="0"/>
                </a:cubicBezTo>
                <a:cubicBezTo>
                  <a:pt x="5350889" y="-577"/>
                  <a:pt x="5361919" y="15904"/>
                  <a:pt x="5363071" y="27482"/>
                </a:cubicBezTo>
                <a:cubicBezTo>
                  <a:pt x="5379980" y="218181"/>
                  <a:pt x="5324745" y="311649"/>
                  <a:pt x="5363071" y="516385"/>
                </a:cubicBezTo>
                <a:cubicBezTo>
                  <a:pt x="5401397" y="721121"/>
                  <a:pt x="5327037" y="830608"/>
                  <a:pt x="5363071" y="1005288"/>
                </a:cubicBezTo>
                <a:cubicBezTo>
                  <a:pt x="5399105" y="1179968"/>
                  <a:pt x="5361435" y="1290365"/>
                  <a:pt x="5363071" y="1437780"/>
                </a:cubicBezTo>
                <a:cubicBezTo>
                  <a:pt x="5364707" y="1585195"/>
                  <a:pt x="5357145" y="1764787"/>
                  <a:pt x="5363071" y="1907879"/>
                </a:cubicBezTo>
                <a:cubicBezTo>
                  <a:pt x="5363838" y="1923607"/>
                  <a:pt x="5352255" y="1936550"/>
                  <a:pt x="5335589" y="1935361"/>
                </a:cubicBezTo>
                <a:cubicBezTo>
                  <a:pt x="5165018" y="1955787"/>
                  <a:pt x="4983322" y="1892569"/>
                  <a:pt x="4639637" y="1935361"/>
                </a:cubicBezTo>
                <a:cubicBezTo>
                  <a:pt x="4295952" y="1978153"/>
                  <a:pt x="4287100" y="1906047"/>
                  <a:pt x="4156010" y="1935361"/>
                </a:cubicBezTo>
                <a:cubicBezTo>
                  <a:pt x="4024920" y="1964675"/>
                  <a:pt x="3857060" y="1919787"/>
                  <a:pt x="3566220" y="1935361"/>
                </a:cubicBezTo>
                <a:cubicBezTo>
                  <a:pt x="3275380" y="1950935"/>
                  <a:pt x="3098046" y="1912789"/>
                  <a:pt x="2870268" y="1935361"/>
                </a:cubicBezTo>
                <a:cubicBezTo>
                  <a:pt x="2642490" y="1957933"/>
                  <a:pt x="2496483" y="1876385"/>
                  <a:pt x="2333560" y="1935361"/>
                </a:cubicBezTo>
                <a:cubicBezTo>
                  <a:pt x="2170637" y="1994337"/>
                  <a:pt x="2058561" y="1924836"/>
                  <a:pt x="1903013" y="1935361"/>
                </a:cubicBezTo>
                <a:cubicBezTo>
                  <a:pt x="1747465" y="1945886"/>
                  <a:pt x="1659775" y="1929433"/>
                  <a:pt x="1472467" y="1935361"/>
                </a:cubicBezTo>
                <a:cubicBezTo>
                  <a:pt x="1285159" y="1941289"/>
                  <a:pt x="1188554" y="1915730"/>
                  <a:pt x="935758" y="1935361"/>
                </a:cubicBezTo>
                <a:cubicBezTo>
                  <a:pt x="682962" y="1954992"/>
                  <a:pt x="221053" y="1881559"/>
                  <a:pt x="27482" y="1935361"/>
                </a:cubicBezTo>
                <a:cubicBezTo>
                  <a:pt x="13649" y="1938083"/>
                  <a:pt x="-5" y="1927142"/>
                  <a:pt x="0" y="1907879"/>
                </a:cubicBezTo>
                <a:cubicBezTo>
                  <a:pt x="-43441" y="1789644"/>
                  <a:pt x="56058" y="1556806"/>
                  <a:pt x="0" y="1418976"/>
                </a:cubicBezTo>
                <a:cubicBezTo>
                  <a:pt x="-56058" y="1281146"/>
                  <a:pt x="31580" y="1155360"/>
                  <a:pt x="0" y="1005288"/>
                </a:cubicBezTo>
                <a:cubicBezTo>
                  <a:pt x="-31580" y="855216"/>
                  <a:pt x="47269" y="611188"/>
                  <a:pt x="0" y="497581"/>
                </a:cubicBezTo>
                <a:cubicBezTo>
                  <a:pt x="-47269" y="383974"/>
                  <a:pt x="48323" y="206191"/>
                  <a:pt x="0" y="27482"/>
                </a:cubicBezTo>
                <a:close/>
              </a:path>
            </a:pathLst>
          </a:custGeom>
          <a:solidFill>
            <a:srgbClr val="E9ECF2"/>
          </a:solidFill>
          <a:ln>
            <a:solidFill>
              <a:schemeClr val="tx1"/>
            </a:solidFill>
            <a:extLst>
              <a:ext uri="{C807C97D-BFC1-408E-A445-0C87EB9F89A2}">
                <ask:lineSketchStyleProps xmlns:ask="http://schemas.microsoft.com/office/drawing/2018/sketchyshapes" xmlns="" sd="779323535">
                  <a:prstGeom prst="roundRect">
                    <a:avLst>
                      <a:gd name="adj" fmla="val 1420"/>
                    </a:avLst>
                  </a:prstGeom>
                  <ask:type>
                    <ask:lineSketchScribble/>
                  </ask:type>
                </ask:lineSketchStyleProps>
              </a:ext>
            </a:extLst>
          </a:ln>
        </p:spPr>
      </p:sp>
      <p:sp>
        <p:nvSpPr>
          <p:cNvPr id="8" name="Text 5">
            <a:extLst>
              <a:ext uri="{FF2B5EF4-FFF2-40B4-BE49-F238E27FC236}">
                <a16:creationId xmlns:a16="http://schemas.microsoft.com/office/drawing/2014/main" id="{91437854-5A6A-F0CF-4C63-F1779372A969}"/>
              </a:ext>
            </a:extLst>
          </p:cNvPr>
          <p:cNvSpPr/>
          <p:nvPr/>
        </p:nvSpPr>
        <p:spPr>
          <a:xfrm>
            <a:off x="6370737" y="2340968"/>
            <a:ext cx="3835896" cy="286345"/>
          </a:xfrm>
          <a:prstGeom prst="rect">
            <a:avLst/>
          </a:prstGeom>
          <a:solidFill>
            <a:schemeClr val="accent2">
              <a:lumMod val="40000"/>
              <a:lumOff val="60000"/>
            </a:schemeClr>
          </a:solidFill>
          <a:ln/>
        </p:spPr>
        <p:txBody>
          <a:bodyPr wrap="none" lIns="0" tIns="0" rIns="0" bIns="0" rtlCol="0" anchor="t"/>
          <a:lstStyle/>
          <a:p>
            <a:pPr>
              <a:lnSpc>
                <a:spcPts val="2250"/>
              </a:lnSpc>
            </a:pPr>
            <a:r>
              <a:rPr lang="en-US" sz="1792" b="1" dirty="0">
                <a:solidFill>
                  <a:srgbClr val="15213F"/>
                </a:solidFill>
                <a:latin typeface="Roboto Slab" pitchFamily="34" charset="0"/>
                <a:ea typeface="Roboto Slab" pitchFamily="34" charset="-122"/>
                <a:cs typeface="Roboto Slab" pitchFamily="34" charset="-120"/>
              </a:rPr>
              <a:t>Renforcement des capacités locales</a:t>
            </a:r>
            <a:endParaRPr lang="en-US" sz="1792" b="1" dirty="0"/>
          </a:p>
        </p:txBody>
      </p:sp>
      <p:sp>
        <p:nvSpPr>
          <p:cNvPr id="9" name="Text 6">
            <a:extLst>
              <a:ext uri="{FF2B5EF4-FFF2-40B4-BE49-F238E27FC236}">
                <a16:creationId xmlns:a16="http://schemas.microsoft.com/office/drawing/2014/main" id="{93DED2AA-983E-3880-B44D-D1C183748F40}"/>
              </a:ext>
            </a:extLst>
          </p:cNvPr>
          <p:cNvSpPr/>
          <p:nvPr/>
        </p:nvSpPr>
        <p:spPr>
          <a:xfrm>
            <a:off x="6370737" y="2737247"/>
            <a:ext cx="4996756" cy="879574"/>
          </a:xfrm>
          <a:prstGeom prst="rect">
            <a:avLst/>
          </a:prstGeom>
          <a:noFill/>
          <a:ln/>
        </p:spPr>
        <p:txBody>
          <a:bodyPr wrap="square" lIns="0" tIns="0" rIns="0" bIns="0" rtlCol="0" anchor="t"/>
          <a:lstStyle/>
          <a:p>
            <a:pPr>
              <a:lnSpc>
                <a:spcPts val="2292"/>
              </a:lnSpc>
            </a:pPr>
            <a:r>
              <a:rPr lang="en-US" sz="1417" dirty="0">
                <a:solidFill>
                  <a:srgbClr val="15213F"/>
                </a:solidFill>
                <a:latin typeface="Roboto" pitchFamily="34" charset="0"/>
                <a:ea typeface="Roboto" pitchFamily="34" charset="-122"/>
                <a:cs typeface="Roboto" pitchFamily="34" charset="-120"/>
              </a:rPr>
              <a:t>Mettre l'accent sur le développement des compétences et des infrastructures au niveau local pour assurer une réponse rapide et efficace aux menaces sanitaires émergentes.</a:t>
            </a:r>
            <a:endParaRPr lang="en-US" sz="1417" dirty="0"/>
          </a:p>
        </p:txBody>
      </p:sp>
      <p:sp>
        <p:nvSpPr>
          <p:cNvPr id="10" name="Shape 7">
            <a:extLst>
              <a:ext uri="{FF2B5EF4-FFF2-40B4-BE49-F238E27FC236}">
                <a16:creationId xmlns:a16="http://schemas.microsoft.com/office/drawing/2014/main" id="{BDCAE5BE-032A-2201-FB0D-BC79FAEB7C89}"/>
              </a:ext>
            </a:extLst>
          </p:cNvPr>
          <p:cNvSpPr/>
          <p:nvPr/>
        </p:nvSpPr>
        <p:spPr>
          <a:xfrm>
            <a:off x="641350" y="4276329"/>
            <a:ext cx="5363071" cy="1935361"/>
          </a:xfrm>
          <a:custGeom>
            <a:avLst/>
            <a:gdLst>
              <a:gd name="connsiteX0" fmla="*/ 0 w 5363071"/>
              <a:gd name="connsiteY0" fmla="*/ 27482 h 1935361"/>
              <a:gd name="connsiteX1" fmla="*/ 27482 w 5363071"/>
              <a:gd name="connsiteY1" fmla="*/ 0 h 1935361"/>
              <a:gd name="connsiteX2" fmla="*/ 617272 w 5363071"/>
              <a:gd name="connsiteY2" fmla="*/ 0 h 1935361"/>
              <a:gd name="connsiteX3" fmla="*/ 1207061 w 5363071"/>
              <a:gd name="connsiteY3" fmla="*/ 0 h 1935361"/>
              <a:gd name="connsiteX4" fmla="*/ 1796851 w 5363071"/>
              <a:gd name="connsiteY4" fmla="*/ 0 h 1935361"/>
              <a:gd name="connsiteX5" fmla="*/ 2439722 w 5363071"/>
              <a:gd name="connsiteY5" fmla="*/ 0 h 1935361"/>
              <a:gd name="connsiteX6" fmla="*/ 2870268 w 5363071"/>
              <a:gd name="connsiteY6" fmla="*/ 0 h 1935361"/>
              <a:gd name="connsiteX7" fmla="*/ 3406977 w 5363071"/>
              <a:gd name="connsiteY7" fmla="*/ 0 h 1935361"/>
              <a:gd name="connsiteX8" fmla="*/ 3996766 w 5363071"/>
              <a:gd name="connsiteY8" fmla="*/ 0 h 1935361"/>
              <a:gd name="connsiteX9" fmla="*/ 4692718 w 5363071"/>
              <a:gd name="connsiteY9" fmla="*/ 0 h 1935361"/>
              <a:gd name="connsiteX10" fmla="*/ 5335589 w 5363071"/>
              <a:gd name="connsiteY10" fmla="*/ 0 h 1935361"/>
              <a:gd name="connsiteX11" fmla="*/ 5363071 w 5363071"/>
              <a:gd name="connsiteY11" fmla="*/ 27482 h 1935361"/>
              <a:gd name="connsiteX12" fmla="*/ 5363071 w 5363071"/>
              <a:gd name="connsiteY12" fmla="*/ 535189 h 1935361"/>
              <a:gd name="connsiteX13" fmla="*/ 5363071 w 5363071"/>
              <a:gd name="connsiteY13" fmla="*/ 948877 h 1935361"/>
              <a:gd name="connsiteX14" fmla="*/ 5363071 w 5363071"/>
              <a:gd name="connsiteY14" fmla="*/ 1400172 h 1935361"/>
              <a:gd name="connsiteX15" fmla="*/ 5363071 w 5363071"/>
              <a:gd name="connsiteY15" fmla="*/ 1907879 h 1935361"/>
              <a:gd name="connsiteX16" fmla="*/ 5335589 w 5363071"/>
              <a:gd name="connsiteY16" fmla="*/ 1935361 h 1935361"/>
              <a:gd name="connsiteX17" fmla="*/ 4905043 w 5363071"/>
              <a:gd name="connsiteY17" fmla="*/ 1935361 h 1935361"/>
              <a:gd name="connsiteX18" fmla="*/ 4474496 w 5363071"/>
              <a:gd name="connsiteY18" fmla="*/ 1935361 h 1935361"/>
              <a:gd name="connsiteX19" fmla="*/ 3831625 w 5363071"/>
              <a:gd name="connsiteY19" fmla="*/ 1935361 h 1935361"/>
              <a:gd name="connsiteX20" fmla="*/ 3135674 w 5363071"/>
              <a:gd name="connsiteY20" fmla="*/ 1935361 h 1935361"/>
              <a:gd name="connsiteX21" fmla="*/ 2545884 w 5363071"/>
              <a:gd name="connsiteY21" fmla="*/ 1935361 h 1935361"/>
              <a:gd name="connsiteX22" fmla="*/ 1903013 w 5363071"/>
              <a:gd name="connsiteY22" fmla="*/ 1935361 h 1935361"/>
              <a:gd name="connsiteX23" fmla="*/ 1366305 w 5363071"/>
              <a:gd name="connsiteY23" fmla="*/ 1935361 h 1935361"/>
              <a:gd name="connsiteX24" fmla="*/ 935758 w 5363071"/>
              <a:gd name="connsiteY24" fmla="*/ 1935361 h 1935361"/>
              <a:gd name="connsiteX25" fmla="*/ 27482 w 5363071"/>
              <a:gd name="connsiteY25" fmla="*/ 1935361 h 1935361"/>
              <a:gd name="connsiteX26" fmla="*/ 0 w 5363071"/>
              <a:gd name="connsiteY26" fmla="*/ 1907879 h 1935361"/>
              <a:gd name="connsiteX27" fmla="*/ 0 w 5363071"/>
              <a:gd name="connsiteY27" fmla="*/ 1494192 h 1935361"/>
              <a:gd name="connsiteX28" fmla="*/ 0 w 5363071"/>
              <a:gd name="connsiteY28" fmla="*/ 986484 h 1935361"/>
              <a:gd name="connsiteX29" fmla="*/ 0 w 5363071"/>
              <a:gd name="connsiteY29" fmla="*/ 516385 h 1935361"/>
              <a:gd name="connsiteX30" fmla="*/ 0 w 5363071"/>
              <a:gd name="connsiteY30" fmla="*/ 27482 h 193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63071" h="1935361" fill="none" extrusionOk="0">
                <a:moveTo>
                  <a:pt x="0" y="27482"/>
                </a:moveTo>
                <a:cubicBezTo>
                  <a:pt x="1662" y="15204"/>
                  <a:pt x="13756" y="3400"/>
                  <a:pt x="27482" y="0"/>
                </a:cubicBezTo>
                <a:cubicBezTo>
                  <a:pt x="258714" y="-14065"/>
                  <a:pt x="330204" y="60055"/>
                  <a:pt x="617272" y="0"/>
                </a:cubicBezTo>
                <a:cubicBezTo>
                  <a:pt x="904340" y="-60055"/>
                  <a:pt x="962082" y="64095"/>
                  <a:pt x="1207061" y="0"/>
                </a:cubicBezTo>
                <a:cubicBezTo>
                  <a:pt x="1452040" y="-64095"/>
                  <a:pt x="1620308" y="27178"/>
                  <a:pt x="1796851" y="0"/>
                </a:cubicBezTo>
                <a:cubicBezTo>
                  <a:pt x="1973394" y="-27178"/>
                  <a:pt x="2213088" y="9694"/>
                  <a:pt x="2439722" y="0"/>
                </a:cubicBezTo>
                <a:cubicBezTo>
                  <a:pt x="2666356" y="-9694"/>
                  <a:pt x="2767813" y="33835"/>
                  <a:pt x="2870268" y="0"/>
                </a:cubicBezTo>
                <a:cubicBezTo>
                  <a:pt x="2972723" y="-33835"/>
                  <a:pt x="3246428" y="14560"/>
                  <a:pt x="3406977" y="0"/>
                </a:cubicBezTo>
                <a:cubicBezTo>
                  <a:pt x="3567526" y="-14560"/>
                  <a:pt x="3715337" y="47931"/>
                  <a:pt x="3996766" y="0"/>
                </a:cubicBezTo>
                <a:cubicBezTo>
                  <a:pt x="4278195" y="-47931"/>
                  <a:pt x="4375163" y="42634"/>
                  <a:pt x="4692718" y="0"/>
                </a:cubicBezTo>
                <a:cubicBezTo>
                  <a:pt x="5010273" y="-42634"/>
                  <a:pt x="5204964" y="43832"/>
                  <a:pt x="5335589" y="0"/>
                </a:cubicBezTo>
                <a:cubicBezTo>
                  <a:pt x="5351815" y="-233"/>
                  <a:pt x="5362031" y="11566"/>
                  <a:pt x="5363071" y="27482"/>
                </a:cubicBezTo>
                <a:cubicBezTo>
                  <a:pt x="5406603" y="219895"/>
                  <a:pt x="5318035" y="381126"/>
                  <a:pt x="5363071" y="535189"/>
                </a:cubicBezTo>
                <a:cubicBezTo>
                  <a:pt x="5408107" y="689252"/>
                  <a:pt x="5363005" y="817048"/>
                  <a:pt x="5363071" y="948877"/>
                </a:cubicBezTo>
                <a:cubicBezTo>
                  <a:pt x="5363137" y="1080706"/>
                  <a:pt x="5330269" y="1292083"/>
                  <a:pt x="5363071" y="1400172"/>
                </a:cubicBezTo>
                <a:cubicBezTo>
                  <a:pt x="5395873" y="1508262"/>
                  <a:pt x="5357988" y="1720728"/>
                  <a:pt x="5363071" y="1907879"/>
                </a:cubicBezTo>
                <a:cubicBezTo>
                  <a:pt x="5361974" y="1920076"/>
                  <a:pt x="5351926" y="1939127"/>
                  <a:pt x="5335589" y="1935361"/>
                </a:cubicBezTo>
                <a:cubicBezTo>
                  <a:pt x="5241623" y="1959026"/>
                  <a:pt x="5057163" y="1926615"/>
                  <a:pt x="4905043" y="1935361"/>
                </a:cubicBezTo>
                <a:cubicBezTo>
                  <a:pt x="4752923" y="1944107"/>
                  <a:pt x="4627709" y="1931631"/>
                  <a:pt x="4474496" y="1935361"/>
                </a:cubicBezTo>
                <a:cubicBezTo>
                  <a:pt x="4321283" y="1939091"/>
                  <a:pt x="4006770" y="1893468"/>
                  <a:pt x="3831625" y="1935361"/>
                </a:cubicBezTo>
                <a:cubicBezTo>
                  <a:pt x="3656480" y="1977254"/>
                  <a:pt x="3329566" y="1895803"/>
                  <a:pt x="3135674" y="1935361"/>
                </a:cubicBezTo>
                <a:cubicBezTo>
                  <a:pt x="2941782" y="1974919"/>
                  <a:pt x="2771232" y="1896867"/>
                  <a:pt x="2545884" y="1935361"/>
                </a:cubicBezTo>
                <a:cubicBezTo>
                  <a:pt x="2320536" y="1973855"/>
                  <a:pt x="2139880" y="1897192"/>
                  <a:pt x="1903013" y="1935361"/>
                </a:cubicBezTo>
                <a:cubicBezTo>
                  <a:pt x="1666146" y="1973530"/>
                  <a:pt x="1563140" y="1919236"/>
                  <a:pt x="1366305" y="1935361"/>
                </a:cubicBezTo>
                <a:cubicBezTo>
                  <a:pt x="1169470" y="1951486"/>
                  <a:pt x="1128500" y="1932094"/>
                  <a:pt x="935758" y="1935361"/>
                </a:cubicBezTo>
                <a:cubicBezTo>
                  <a:pt x="743016" y="1938628"/>
                  <a:pt x="280963" y="1923155"/>
                  <a:pt x="27482" y="1935361"/>
                </a:cubicBezTo>
                <a:cubicBezTo>
                  <a:pt x="9720" y="1931888"/>
                  <a:pt x="-335" y="1923614"/>
                  <a:pt x="0" y="1907879"/>
                </a:cubicBezTo>
                <a:cubicBezTo>
                  <a:pt x="-46736" y="1808994"/>
                  <a:pt x="8628" y="1616967"/>
                  <a:pt x="0" y="1494192"/>
                </a:cubicBezTo>
                <a:cubicBezTo>
                  <a:pt x="-8628" y="1371417"/>
                  <a:pt x="17781" y="1109932"/>
                  <a:pt x="0" y="986484"/>
                </a:cubicBezTo>
                <a:cubicBezTo>
                  <a:pt x="-17781" y="863036"/>
                  <a:pt x="34705" y="625396"/>
                  <a:pt x="0" y="516385"/>
                </a:cubicBezTo>
                <a:cubicBezTo>
                  <a:pt x="-34705" y="407374"/>
                  <a:pt x="31591" y="212103"/>
                  <a:pt x="0" y="27482"/>
                </a:cubicBezTo>
                <a:close/>
              </a:path>
              <a:path w="5363071" h="1935361" stroke="0" extrusionOk="0">
                <a:moveTo>
                  <a:pt x="0" y="27482"/>
                </a:moveTo>
                <a:cubicBezTo>
                  <a:pt x="1202" y="8570"/>
                  <a:pt x="11652" y="2995"/>
                  <a:pt x="27482" y="0"/>
                </a:cubicBezTo>
                <a:cubicBezTo>
                  <a:pt x="191257" y="-23341"/>
                  <a:pt x="336729" y="54046"/>
                  <a:pt x="617272" y="0"/>
                </a:cubicBezTo>
                <a:cubicBezTo>
                  <a:pt x="897815" y="-54046"/>
                  <a:pt x="993769" y="78336"/>
                  <a:pt x="1313223" y="0"/>
                </a:cubicBezTo>
                <a:cubicBezTo>
                  <a:pt x="1632677" y="-78336"/>
                  <a:pt x="1725994" y="3322"/>
                  <a:pt x="2009175" y="0"/>
                </a:cubicBezTo>
                <a:cubicBezTo>
                  <a:pt x="2292356" y="-3322"/>
                  <a:pt x="2289126" y="20347"/>
                  <a:pt x="2545884" y="0"/>
                </a:cubicBezTo>
                <a:cubicBezTo>
                  <a:pt x="2802642" y="-20347"/>
                  <a:pt x="2875116" y="38363"/>
                  <a:pt x="3029511" y="0"/>
                </a:cubicBezTo>
                <a:cubicBezTo>
                  <a:pt x="3183906" y="-38363"/>
                  <a:pt x="3470597" y="61182"/>
                  <a:pt x="3672382" y="0"/>
                </a:cubicBezTo>
                <a:cubicBezTo>
                  <a:pt x="3874167" y="-61182"/>
                  <a:pt x="4040410" y="56696"/>
                  <a:pt x="4156010" y="0"/>
                </a:cubicBezTo>
                <a:cubicBezTo>
                  <a:pt x="4271610" y="-56696"/>
                  <a:pt x="4759226" y="77461"/>
                  <a:pt x="5335589" y="0"/>
                </a:cubicBezTo>
                <a:cubicBezTo>
                  <a:pt x="5347669" y="-393"/>
                  <a:pt x="5366728" y="13789"/>
                  <a:pt x="5363071" y="27482"/>
                </a:cubicBezTo>
                <a:cubicBezTo>
                  <a:pt x="5370974" y="222707"/>
                  <a:pt x="5354753" y="286911"/>
                  <a:pt x="5363071" y="497581"/>
                </a:cubicBezTo>
                <a:cubicBezTo>
                  <a:pt x="5371389" y="708251"/>
                  <a:pt x="5339993" y="798288"/>
                  <a:pt x="5363071" y="930073"/>
                </a:cubicBezTo>
                <a:cubicBezTo>
                  <a:pt x="5386149" y="1061858"/>
                  <a:pt x="5328642" y="1153291"/>
                  <a:pt x="5363071" y="1343760"/>
                </a:cubicBezTo>
                <a:cubicBezTo>
                  <a:pt x="5397500" y="1534229"/>
                  <a:pt x="5301282" y="1765349"/>
                  <a:pt x="5363071" y="1907879"/>
                </a:cubicBezTo>
                <a:cubicBezTo>
                  <a:pt x="5359118" y="1921083"/>
                  <a:pt x="5350500" y="1934799"/>
                  <a:pt x="5335589" y="1935361"/>
                </a:cubicBezTo>
                <a:cubicBezTo>
                  <a:pt x="5079727" y="1943524"/>
                  <a:pt x="4964406" y="1916748"/>
                  <a:pt x="4692718" y="1935361"/>
                </a:cubicBezTo>
                <a:cubicBezTo>
                  <a:pt x="4421030" y="1953974"/>
                  <a:pt x="4443709" y="1911375"/>
                  <a:pt x="4262172" y="1935361"/>
                </a:cubicBezTo>
                <a:cubicBezTo>
                  <a:pt x="4080635" y="1959347"/>
                  <a:pt x="3848784" y="1922650"/>
                  <a:pt x="3619301" y="1935361"/>
                </a:cubicBezTo>
                <a:cubicBezTo>
                  <a:pt x="3389818" y="1948072"/>
                  <a:pt x="3286006" y="1916468"/>
                  <a:pt x="3082592" y="1935361"/>
                </a:cubicBezTo>
                <a:cubicBezTo>
                  <a:pt x="2879178" y="1954254"/>
                  <a:pt x="2573107" y="1876301"/>
                  <a:pt x="2439722" y="1935361"/>
                </a:cubicBezTo>
                <a:cubicBezTo>
                  <a:pt x="2306337" y="1994421"/>
                  <a:pt x="2100659" y="1921820"/>
                  <a:pt x="1903013" y="1935361"/>
                </a:cubicBezTo>
                <a:cubicBezTo>
                  <a:pt x="1705367" y="1948902"/>
                  <a:pt x="1629649" y="1881105"/>
                  <a:pt x="1419386" y="1935361"/>
                </a:cubicBezTo>
                <a:cubicBezTo>
                  <a:pt x="1209123" y="1989617"/>
                  <a:pt x="1156984" y="1889261"/>
                  <a:pt x="935758" y="1935361"/>
                </a:cubicBezTo>
                <a:cubicBezTo>
                  <a:pt x="714532" y="1981461"/>
                  <a:pt x="265608" y="1899028"/>
                  <a:pt x="27482" y="1935361"/>
                </a:cubicBezTo>
                <a:cubicBezTo>
                  <a:pt x="13478" y="1936820"/>
                  <a:pt x="947" y="1926084"/>
                  <a:pt x="0" y="1907879"/>
                </a:cubicBezTo>
                <a:cubicBezTo>
                  <a:pt x="-25419" y="1775342"/>
                  <a:pt x="42534" y="1658530"/>
                  <a:pt x="0" y="1456584"/>
                </a:cubicBezTo>
                <a:cubicBezTo>
                  <a:pt x="-42534" y="1254639"/>
                  <a:pt x="54288" y="1188964"/>
                  <a:pt x="0" y="948877"/>
                </a:cubicBezTo>
                <a:cubicBezTo>
                  <a:pt x="-54288" y="708790"/>
                  <a:pt x="1746" y="695682"/>
                  <a:pt x="0" y="459973"/>
                </a:cubicBezTo>
                <a:cubicBezTo>
                  <a:pt x="-1746" y="224264"/>
                  <a:pt x="16515" y="221617"/>
                  <a:pt x="0" y="27482"/>
                </a:cubicBezTo>
                <a:close/>
              </a:path>
            </a:pathLst>
          </a:custGeom>
          <a:solidFill>
            <a:srgbClr val="E9ECF2"/>
          </a:solidFill>
          <a:ln>
            <a:solidFill>
              <a:schemeClr val="tx1"/>
            </a:solidFill>
            <a:extLst>
              <a:ext uri="{C807C97D-BFC1-408E-A445-0C87EB9F89A2}">
                <ask:lineSketchStyleProps xmlns:ask="http://schemas.microsoft.com/office/drawing/2018/sketchyshapes" xmlns="" sd="1839990077">
                  <a:prstGeom prst="roundRect">
                    <a:avLst>
                      <a:gd name="adj" fmla="val 1420"/>
                    </a:avLst>
                  </a:prstGeom>
                  <ask:type>
                    <ask:lineSketchScribble/>
                  </ask:type>
                </ask:lineSketchStyleProps>
              </a:ext>
            </a:extLst>
          </a:ln>
        </p:spPr>
      </p:sp>
      <p:sp>
        <p:nvSpPr>
          <p:cNvPr id="11" name="Text 8">
            <a:extLst>
              <a:ext uri="{FF2B5EF4-FFF2-40B4-BE49-F238E27FC236}">
                <a16:creationId xmlns:a16="http://schemas.microsoft.com/office/drawing/2014/main" id="{B4492663-0661-2FAF-4E91-1E3972542387}"/>
              </a:ext>
            </a:extLst>
          </p:cNvPr>
          <p:cNvSpPr/>
          <p:nvPr/>
        </p:nvSpPr>
        <p:spPr>
          <a:xfrm>
            <a:off x="824508" y="4459486"/>
            <a:ext cx="3822303" cy="286345"/>
          </a:xfrm>
          <a:prstGeom prst="rect">
            <a:avLst/>
          </a:prstGeom>
          <a:solidFill>
            <a:schemeClr val="accent6">
              <a:lumMod val="60000"/>
              <a:lumOff val="40000"/>
            </a:schemeClr>
          </a:solidFill>
          <a:ln/>
        </p:spPr>
        <p:txBody>
          <a:bodyPr wrap="none" lIns="0" tIns="0" rIns="0" bIns="0" rtlCol="0" anchor="t"/>
          <a:lstStyle/>
          <a:p>
            <a:pPr>
              <a:lnSpc>
                <a:spcPts val="2250"/>
              </a:lnSpc>
            </a:pPr>
            <a:r>
              <a:rPr lang="en-US" b="1" dirty="0">
                <a:solidFill>
                  <a:srgbClr val="15213F"/>
                </a:solidFill>
                <a:latin typeface="Roboto Slab" pitchFamily="34" charset="0"/>
                <a:ea typeface="Roboto Slab" pitchFamily="34" charset="-122"/>
                <a:cs typeface="Roboto Slab" pitchFamily="34" charset="-120"/>
              </a:rPr>
              <a:t>Collaboration internationale accrue</a:t>
            </a:r>
            <a:endParaRPr lang="en-US" b="1" dirty="0"/>
          </a:p>
        </p:txBody>
      </p:sp>
      <p:sp>
        <p:nvSpPr>
          <p:cNvPr id="12" name="Text 9">
            <a:extLst>
              <a:ext uri="{FF2B5EF4-FFF2-40B4-BE49-F238E27FC236}">
                <a16:creationId xmlns:a16="http://schemas.microsoft.com/office/drawing/2014/main" id="{5093F23F-1639-63CB-4CD5-E6FC2152DD9B}"/>
              </a:ext>
            </a:extLst>
          </p:cNvPr>
          <p:cNvSpPr/>
          <p:nvPr/>
        </p:nvSpPr>
        <p:spPr>
          <a:xfrm>
            <a:off x="824508" y="4855766"/>
            <a:ext cx="4996756" cy="879574"/>
          </a:xfrm>
          <a:prstGeom prst="rect">
            <a:avLst/>
          </a:prstGeom>
          <a:noFill/>
          <a:ln/>
        </p:spPr>
        <p:txBody>
          <a:bodyPr wrap="square" lIns="0" tIns="0" rIns="0" bIns="0" rtlCol="0" anchor="t"/>
          <a:lstStyle/>
          <a:p>
            <a:pPr>
              <a:lnSpc>
                <a:spcPts val="2292"/>
              </a:lnSpc>
            </a:pPr>
            <a:r>
              <a:rPr lang="en-US" sz="1417" dirty="0">
                <a:solidFill>
                  <a:srgbClr val="15213F"/>
                </a:solidFill>
                <a:latin typeface="Roboto" pitchFamily="34" charset="0"/>
                <a:ea typeface="Roboto" pitchFamily="34" charset="-122"/>
                <a:cs typeface="Roboto" pitchFamily="34" charset="-120"/>
              </a:rPr>
              <a:t>Renforcer les mécanismes de partage d'informations et de ressources entre pays, favorisant une approche globale et coordonnée de la sécurité sanitaire mondiale.</a:t>
            </a:r>
            <a:endParaRPr lang="en-US" sz="1417" dirty="0"/>
          </a:p>
        </p:txBody>
      </p:sp>
      <p:sp>
        <p:nvSpPr>
          <p:cNvPr id="13" name="Shape 10">
            <a:extLst>
              <a:ext uri="{FF2B5EF4-FFF2-40B4-BE49-F238E27FC236}">
                <a16:creationId xmlns:a16="http://schemas.microsoft.com/office/drawing/2014/main" id="{2F75FAB7-04B1-2713-3FD1-CFC435730A1F}"/>
              </a:ext>
            </a:extLst>
          </p:cNvPr>
          <p:cNvSpPr/>
          <p:nvPr/>
        </p:nvSpPr>
        <p:spPr>
          <a:xfrm>
            <a:off x="6187580" y="4276329"/>
            <a:ext cx="5363071" cy="1935361"/>
          </a:xfrm>
          <a:custGeom>
            <a:avLst/>
            <a:gdLst>
              <a:gd name="connsiteX0" fmla="*/ 0 w 5363071"/>
              <a:gd name="connsiteY0" fmla="*/ 27482 h 1935361"/>
              <a:gd name="connsiteX1" fmla="*/ 27482 w 5363071"/>
              <a:gd name="connsiteY1" fmla="*/ 0 h 1935361"/>
              <a:gd name="connsiteX2" fmla="*/ 564191 w 5363071"/>
              <a:gd name="connsiteY2" fmla="*/ 0 h 1935361"/>
              <a:gd name="connsiteX3" fmla="*/ 1260142 w 5363071"/>
              <a:gd name="connsiteY3" fmla="*/ 0 h 1935361"/>
              <a:gd name="connsiteX4" fmla="*/ 1743770 w 5363071"/>
              <a:gd name="connsiteY4" fmla="*/ 0 h 1935361"/>
              <a:gd name="connsiteX5" fmla="*/ 2333560 w 5363071"/>
              <a:gd name="connsiteY5" fmla="*/ 0 h 1935361"/>
              <a:gd name="connsiteX6" fmla="*/ 2764106 w 5363071"/>
              <a:gd name="connsiteY6" fmla="*/ 0 h 1935361"/>
              <a:gd name="connsiteX7" fmla="*/ 3194653 w 5363071"/>
              <a:gd name="connsiteY7" fmla="*/ 0 h 1935361"/>
              <a:gd name="connsiteX8" fmla="*/ 3731361 w 5363071"/>
              <a:gd name="connsiteY8" fmla="*/ 0 h 1935361"/>
              <a:gd name="connsiteX9" fmla="*/ 4321151 w 5363071"/>
              <a:gd name="connsiteY9" fmla="*/ 0 h 1935361"/>
              <a:gd name="connsiteX10" fmla="*/ 4804778 w 5363071"/>
              <a:gd name="connsiteY10" fmla="*/ 0 h 1935361"/>
              <a:gd name="connsiteX11" fmla="*/ 5335589 w 5363071"/>
              <a:gd name="connsiteY11" fmla="*/ 0 h 1935361"/>
              <a:gd name="connsiteX12" fmla="*/ 5363071 w 5363071"/>
              <a:gd name="connsiteY12" fmla="*/ 27482 h 1935361"/>
              <a:gd name="connsiteX13" fmla="*/ 5363071 w 5363071"/>
              <a:gd name="connsiteY13" fmla="*/ 535189 h 1935361"/>
              <a:gd name="connsiteX14" fmla="*/ 5363071 w 5363071"/>
              <a:gd name="connsiteY14" fmla="*/ 967681 h 1935361"/>
              <a:gd name="connsiteX15" fmla="*/ 5363071 w 5363071"/>
              <a:gd name="connsiteY15" fmla="*/ 1418976 h 1935361"/>
              <a:gd name="connsiteX16" fmla="*/ 5363071 w 5363071"/>
              <a:gd name="connsiteY16" fmla="*/ 1907879 h 1935361"/>
              <a:gd name="connsiteX17" fmla="*/ 5335589 w 5363071"/>
              <a:gd name="connsiteY17" fmla="*/ 1935361 h 1935361"/>
              <a:gd name="connsiteX18" fmla="*/ 4692718 w 5363071"/>
              <a:gd name="connsiteY18" fmla="*/ 1935361 h 1935361"/>
              <a:gd name="connsiteX19" fmla="*/ 4156010 w 5363071"/>
              <a:gd name="connsiteY19" fmla="*/ 1935361 h 1935361"/>
              <a:gd name="connsiteX20" fmla="*/ 3672382 w 5363071"/>
              <a:gd name="connsiteY20" fmla="*/ 1935361 h 1935361"/>
              <a:gd name="connsiteX21" fmla="*/ 3241836 w 5363071"/>
              <a:gd name="connsiteY21" fmla="*/ 1935361 h 1935361"/>
              <a:gd name="connsiteX22" fmla="*/ 2652046 w 5363071"/>
              <a:gd name="connsiteY22" fmla="*/ 1935361 h 1935361"/>
              <a:gd name="connsiteX23" fmla="*/ 2221500 w 5363071"/>
              <a:gd name="connsiteY23" fmla="*/ 1935361 h 1935361"/>
              <a:gd name="connsiteX24" fmla="*/ 1525548 w 5363071"/>
              <a:gd name="connsiteY24" fmla="*/ 1935361 h 1935361"/>
              <a:gd name="connsiteX25" fmla="*/ 1095001 w 5363071"/>
              <a:gd name="connsiteY25" fmla="*/ 1935361 h 1935361"/>
              <a:gd name="connsiteX26" fmla="*/ 27482 w 5363071"/>
              <a:gd name="connsiteY26" fmla="*/ 1935361 h 1935361"/>
              <a:gd name="connsiteX27" fmla="*/ 0 w 5363071"/>
              <a:gd name="connsiteY27" fmla="*/ 1907879 h 1935361"/>
              <a:gd name="connsiteX28" fmla="*/ 0 w 5363071"/>
              <a:gd name="connsiteY28" fmla="*/ 1418976 h 1935361"/>
              <a:gd name="connsiteX29" fmla="*/ 0 w 5363071"/>
              <a:gd name="connsiteY29" fmla="*/ 911269 h 1935361"/>
              <a:gd name="connsiteX30" fmla="*/ 0 w 5363071"/>
              <a:gd name="connsiteY30" fmla="*/ 27482 h 193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363071" h="1935361" fill="none" extrusionOk="0">
                <a:moveTo>
                  <a:pt x="0" y="27482"/>
                </a:moveTo>
                <a:cubicBezTo>
                  <a:pt x="-2223" y="11370"/>
                  <a:pt x="11164" y="1366"/>
                  <a:pt x="27482" y="0"/>
                </a:cubicBezTo>
                <a:cubicBezTo>
                  <a:pt x="226509" y="-28039"/>
                  <a:pt x="391994" y="14134"/>
                  <a:pt x="564191" y="0"/>
                </a:cubicBezTo>
                <a:cubicBezTo>
                  <a:pt x="736388" y="-14134"/>
                  <a:pt x="1072122" y="59919"/>
                  <a:pt x="1260142" y="0"/>
                </a:cubicBezTo>
                <a:cubicBezTo>
                  <a:pt x="1448162" y="-59919"/>
                  <a:pt x="1553540" y="18014"/>
                  <a:pt x="1743770" y="0"/>
                </a:cubicBezTo>
                <a:cubicBezTo>
                  <a:pt x="1934000" y="-18014"/>
                  <a:pt x="2097728" y="53856"/>
                  <a:pt x="2333560" y="0"/>
                </a:cubicBezTo>
                <a:cubicBezTo>
                  <a:pt x="2569392" y="-53856"/>
                  <a:pt x="2651545" y="41109"/>
                  <a:pt x="2764106" y="0"/>
                </a:cubicBezTo>
                <a:cubicBezTo>
                  <a:pt x="2876667" y="-41109"/>
                  <a:pt x="3087667" y="19540"/>
                  <a:pt x="3194653" y="0"/>
                </a:cubicBezTo>
                <a:cubicBezTo>
                  <a:pt x="3301639" y="-19540"/>
                  <a:pt x="3494013" y="47021"/>
                  <a:pt x="3731361" y="0"/>
                </a:cubicBezTo>
                <a:cubicBezTo>
                  <a:pt x="3968709" y="-47021"/>
                  <a:pt x="4102297" y="18743"/>
                  <a:pt x="4321151" y="0"/>
                </a:cubicBezTo>
                <a:cubicBezTo>
                  <a:pt x="4540005" y="-18743"/>
                  <a:pt x="4692036" y="23055"/>
                  <a:pt x="4804778" y="0"/>
                </a:cubicBezTo>
                <a:cubicBezTo>
                  <a:pt x="4917520" y="-23055"/>
                  <a:pt x="5112401" y="53752"/>
                  <a:pt x="5335589" y="0"/>
                </a:cubicBezTo>
                <a:cubicBezTo>
                  <a:pt x="5349176" y="717"/>
                  <a:pt x="5363266" y="11756"/>
                  <a:pt x="5363071" y="27482"/>
                </a:cubicBezTo>
                <a:cubicBezTo>
                  <a:pt x="5411255" y="246601"/>
                  <a:pt x="5362967" y="411613"/>
                  <a:pt x="5363071" y="535189"/>
                </a:cubicBezTo>
                <a:cubicBezTo>
                  <a:pt x="5363175" y="658765"/>
                  <a:pt x="5324334" y="772457"/>
                  <a:pt x="5363071" y="967681"/>
                </a:cubicBezTo>
                <a:cubicBezTo>
                  <a:pt x="5401808" y="1162905"/>
                  <a:pt x="5324804" y="1317877"/>
                  <a:pt x="5363071" y="1418976"/>
                </a:cubicBezTo>
                <a:cubicBezTo>
                  <a:pt x="5401338" y="1520076"/>
                  <a:pt x="5313953" y="1700664"/>
                  <a:pt x="5363071" y="1907879"/>
                </a:cubicBezTo>
                <a:cubicBezTo>
                  <a:pt x="5362630" y="1924802"/>
                  <a:pt x="5350936" y="1933973"/>
                  <a:pt x="5335589" y="1935361"/>
                </a:cubicBezTo>
                <a:cubicBezTo>
                  <a:pt x="5196297" y="2005835"/>
                  <a:pt x="4842544" y="1912024"/>
                  <a:pt x="4692718" y="1935361"/>
                </a:cubicBezTo>
                <a:cubicBezTo>
                  <a:pt x="4542892" y="1958698"/>
                  <a:pt x="4353511" y="1932856"/>
                  <a:pt x="4156010" y="1935361"/>
                </a:cubicBezTo>
                <a:cubicBezTo>
                  <a:pt x="3958509" y="1937866"/>
                  <a:pt x="3789161" y="1883854"/>
                  <a:pt x="3672382" y="1935361"/>
                </a:cubicBezTo>
                <a:cubicBezTo>
                  <a:pt x="3555603" y="1986868"/>
                  <a:pt x="3395169" y="1892350"/>
                  <a:pt x="3241836" y="1935361"/>
                </a:cubicBezTo>
                <a:cubicBezTo>
                  <a:pt x="3088503" y="1978372"/>
                  <a:pt x="2819057" y="1897128"/>
                  <a:pt x="2652046" y="1935361"/>
                </a:cubicBezTo>
                <a:cubicBezTo>
                  <a:pt x="2485035" y="1973594"/>
                  <a:pt x="2325688" y="1885207"/>
                  <a:pt x="2221500" y="1935361"/>
                </a:cubicBezTo>
                <a:cubicBezTo>
                  <a:pt x="2117312" y="1985515"/>
                  <a:pt x="1786749" y="1886846"/>
                  <a:pt x="1525548" y="1935361"/>
                </a:cubicBezTo>
                <a:cubicBezTo>
                  <a:pt x="1264347" y="1983876"/>
                  <a:pt x="1221815" y="1900551"/>
                  <a:pt x="1095001" y="1935361"/>
                </a:cubicBezTo>
                <a:cubicBezTo>
                  <a:pt x="968187" y="1970171"/>
                  <a:pt x="560714" y="1906973"/>
                  <a:pt x="27482" y="1935361"/>
                </a:cubicBezTo>
                <a:cubicBezTo>
                  <a:pt x="11566" y="1932875"/>
                  <a:pt x="3048" y="1923964"/>
                  <a:pt x="0" y="1907879"/>
                </a:cubicBezTo>
                <a:cubicBezTo>
                  <a:pt x="-44432" y="1790491"/>
                  <a:pt x="2821" y="1530071"/>
                  <a:pt x="0" y="1418976"/>
                </a:cubicBezTo>
                <a:cubicBezTo>
                  <a:pt x="-2821" y="1307881"/>
                  <a:pt x="57620" y="1104590"/>
                  <a:pt x="0" y="911269"/>
                </a:cubicBezTo>
                <a:cubicBezTo>
                  <a:pt x="-57620" y="717948"/>
                  <a:pt x="12313" y="363771"/>
                  <a:pt x="0" y="27482"/>
                </a:cubicBezTo>
                <a:close/>
              </a:path>
              <a:path w="5363071" h="1935361" stroke="0" extrusionOk="0">
                <a:moveTo>
                  <a:pt x="0" y="27482"/>
                </a:moveTo>
                <a:cubicBezTo>
                  <a:pt x="2828" y="13488"/>
                  <a:pt x="13976" y="-1520"/>
                  <a:pt x="27482" y="0"/>
                </a:cubicBezTo>
                <a:cubicBezTo>
                  <a:pt x="225219" y="-53800"/>
                  <a:pt x="392100" y="1271"/>
                  <a:pt x="617272" y="0"/>
                </a:cubicBezTo>
                <a:cubicBezTo>
                  <a:pt x="842444" y="-1271"/>
                  <a:pt x="999631" y="80000"/>
                  <a:pt x="1313223" y="0"/>
                </a:cubicBezTo>
                <a:cubicBezTo>
                  <a:pt x="1626815" y="-80000"/>
                  <a:pt x="1680976" y="14971"/>
                  <a:pt x="2009175" y="0"/>
                </a:cubicBezTo>
                <a:cubicBezTo>
                  <a:pt x="2337374" y="-14971"/>
                  <a:pt x="2304536" y="53260"/>
                  <a:pt x="2545884" y="0"/>
                </a:cubicBezTo>
                <a:cubicBezTo>
                  <a:pt x="2787232" y="-53260"/>
                  <a:pt x="2913707" y="74084"/>
                  <a:pt x="3241836" y="0"/>
                </a:cubicBezTo>
                <a:cubicBezTo>
                  <a:pt x="3569965" y="-74084"/>
                  <a:pt x="3600089" y="23876"/>
                  <a:pt x="3937787" y="0"/>
                </a:cubicBezTo>
                <a:cubicBezTo>
                  <a:pt x="4275485" y="-23876"/>
                  <a:pt x="4271467" y="25757"/>
                  <a:pt x="4421415" y="0"/>
                </a:cubicBezTo>
                <a:cubicBezTo>
                  <a:pt x="4571363" y="-25757"/>
                  <a:pt x="5104351" y="6062"/>
                  <a:pt x="5335589" y="0"/>
                </a:cubicBezTo>
                <a:cubicBezTo>
                  <a:pt x="5352589" y="920"/>
                  <a:pt x="5362857" y="12029"/>
                  <a:pt x="5363071" y="27482"/>
                </a:cubicBezTo>
                <a:cubicBezTo>
                  <a:pt x="5381781" y="119053"/>
                  <a:pt x="5332269" y="234734"/>
                  <a:pt x="5363071" y="441169"/>
                </a:cubicBezTo>
                <a:cubicBezTo>
                  <a:pt x="5393873" y="647604"/>
                  <a:pt x="5328170" y="683957"/>
                  <a:pt x="5363071" y="854857"/>
                </a:cubicBezTo>
                <a:cubicBezTo>
                  <a:pt x="5397972" y="1025757"/>
                  <a:pt x="5346088" y="1151246"/>
                  <a:pt x="5363071" y="1324956"/>
                </a:cubicBezTo>
                <a:cubicBezTo>
                  <a:pt x="5380054" y="1498666"/>
                  <a:pt x="5316992" y="1727574"/>
                  <a:pt x="5363071" y="1907879"/>
                </a:cubicBezTo>
                <a:cubicBezTo>
                  <a:pt x="5363358" y="1923285"/>
                  <a:pt x="5349207" y="1931316"/>
                  <a:pt x="5335589" y="1935361"/>
                </a:cubicBezTo>
                <a:cubicBezTo>
                  <a:pt x="5176162" y="1974655"/>
                  <a:pt x="4915391" y="1877837"/>
                  <a:pt x="4798880" y="1935361"/>
                </a:cubicBezTo>
                <a:cubicBezTo>
                  <a:pt x="4682369" y="1992885"/>
                  <a:pt x="4395365" y="1916300"/>
                  <a:pt x="4262172" y="1935361"/>
                </a:cubicBezTo>
                <a:cubicBezTo>
                  <a:pt x="4128979" y="1954422"/>
                  <a:pt x="3797783" y="1913428"/>
                  <a:pt x="3672382" y="1935361"/>
                </a:cubicBezTo>
                <a:cubicBezTo>
                  <a:pt x="3546981" y="1957294"/>
                  <a:pt x="3288439" y="1894183"/>
                  <a:pt x="3029511" y="1935361"/>
                </a:cubicBezTo>
                <a:cubicBezTo>
                  <a:pt x="2770583" y="1976539"/>
                  <a:pt x="2664821" y="1922034"/>
                  <a:pt x="2333560" y="1935361"/>
                </a:cubicBezTo>
                <a:cubicBezTo>
                  <a:pt x="2002299" y="1948688"/>
                  <a:pt x="1995450" y="1905128"/>
                  <a:pt x="1796851" y="1935361"/>
                </a:cubicBezTo>
                <a:cubicBezTo>
                  <a:pt x="1598252" y="1965594"/>
                  <a:pt x="1490492" y="1926364"/>
                  <a:pt x="1366305" y="1935361"/>
                </a:cubicBezTo>
                <a:cubicBezTo>
                  <a:pt x="1242118" y="1944358"/>
                  <a:pt x="1002407" y="1904820"/>
                  <a:pt x="723434" y="1935361"/>
                </a:cubicBezTo>
                <a:cubicBezTo>
                  <a:pt x="444461" y="1965902"/>
                  <a:pt x="233639" y="1918463"/>
                  <a:pt x="27482" y="1935361"/>
                </a:cubicBezTo>
                <a:cubicBezTo>
                  <a:pt x="9354" y="1935025"/>
                  <a:pt x="-139" y="1925945"/>
                  <a:pt x="0" y="1907879"/>
                </a:cubicBezTo>
                <a:cubicBezTo>
                  <a:pt x="-17426" y="1705895"/>
                  <a:pt x="15246" y="1599156"/>
                  <a:pt x="0" y="1437780"/>
                </a:cubicBezTo>
                <a:cubicBezTo>
                  <a:pt x="-15246" y="1276404"/>
                  <a:pt x="15567" y="1106671"/>
                  <a:pt x="0" y="986484"/>
                </a:cubicBezTo>
                <a:cubicBezTo>
                  <a:pt x="-15567" y="866297"/>
                  <a:pt x="23122" y="713577"/>
                  <a:pt x="0" y="535189"/>
                </a:cubicBezTo>
                <a:cubicBezTo>
                  <a:pt x="-23122" y="356802"/>
                  <a:pt x="50272" y="241764"/>
                  <a:pt x="0" y="27482"/>
                </a:cubicBezTo>
                <a:close/>
              </a:path>
            </a:pathLst>
          </a:custGeom>
          <a:solidFill>
            <a:srgbClr val="E9ECF2"/>
          </a:solidFill>
          <a:ln>
            <a:solidFill>
              <a:schemeClr val="tx1"/>
            </a:solidFill>
            <a:extLst>
              <a:ext uri="{C807C97D-BFC1-408E-A445-0C87EB9F89A2}">
                <ask:lineSketchStyleProps xmlns:ask="http://schemas.microsoft.com/office/drawing/2018/sketchyshapes" xmlns="" sd="3714070585">
                  <a:prstGeom prst="roundRect">
                    <a:avLst>
                      <a:gd name="adj" fmla="val 1420"/>
                    </a:avLst>
                  </a:prstGeom>
                  <ask:type>
                    <ask:lineSketchScribble/>
                  </ask:type>
                </ask:lineSketchStyleProps>
              </a:ext>
            </a:extLst>
          </a:ln>
        </p:spPr>
      </p:sp>
      <p:sp>
        <p:nvSpPr>
          <p:cNvPr id="14" name="Text 11">
            <a:extLst>
              <a:ext uri="{FF2B5EF4-FFF2-40B4-BE49-F238E27FC236}">
                <a16:creationId xmlns:a16="http://schemas.microsoft.com/office/drawing/2014/main" id="{5FF542CF-39C0-3D96-7E7F-A04EFCB4456D}"/>
              </a:ext>
            </a:extLst>
          </p:cNvPr>
          <p:cNvSpPr/>
          <p:nvPr/>
        </p:nvSpPr>
        <p:spPr>
          <a:xfrm>
            <a:off x="6370737" y="4459486"/>
            <a:ext cx="4840188" cy="286345"/>
          </a:xfrm>
          <a:prstGeom prst="rect">
            <a:avLst/>
          </a:prstGeom>
          <a:solidFill>
            <a:schemeClr val="accent2"/>
          </a:solidFill>
          <a:ln/>
        </p:spPr>
        <p:txBody>
          <a:bodyPr wrap="none" lIns="0" tIns="0" rIns="0" bIns="0" rtlCol="0" anchor="t"/>
          <a:lstStyle/>
          <a:p>
            <a:pPr>
              <a:lnSpc>
                <a:spcPts val="2250"/>
              </a:lnSpc>
            </a:pPr>
            <a:r>
              <a:rPr lang="en-US" dirty="0">
                <a:solidFill>
                  <a:srgbClr val="15213F"/>
                </a:solidFill>
                <a:latin typeface="Roboto Slab" pitchFamily="34" charset="0"/>
                <a:ea typeface="Roboto Slab" pitchFamily="34" charset="-122"/>
                <a:cs typeface="Roboto Slab" pitchFamily="34" charset="-120"/>
              </a:rPr>
              <a:t>Intégration de One Health dans les politiques</a:t>
            </a:r>
            <a:endParaRPr lang="en-US" dirty="0"/>
          </a:p>
        </p:txBody>
      </p:sp>
      <p:sp>
        <p:nvSpPr>
          <p:cNvPr id="15" name="Text 12">
            <a:extLst>
              <a:ext uri="{FF2B5EF4-FFF2-40B4-BE49-F238E27FC236}">
                <a16:creationId xmlns:a16="http://schemas.microsoft.com/office/drawing/2014/main" id="{AA9A4632-1BF8-190B-C017-AB04F36CC977}"/>
              </a:ext>
            </a:extLst>
          </p:cNvPr>
          <p:cNvSpPr/>
          <p:nvPr/>
        </p:nvSpPr>
        <p:spPr>
          <a:xfrm>
            <a:off x="6370737" y="4855766"/>
            <a:ext cx="4996756" cy="1172766"/>
          </a:xfrm>
          <a:prstGeom prst="rect">
            <a:avLst/>
          </a:prstGeom>
          <a:noFill/>
          <a:ln/>
        </p:spPr>
        <p:txBody>
          <a:bodyPr wrap="square" lIns="0" tIns="0" rIns="0" bIns="0" rtlCol="0" anchor="t"/>
          <a:lstStyle/>
          <a:p>
            <a:pPr>
              <a:lnSpc>
                <a:spcPts val="2292"/>
              </a:lnSpc>
            </a:pPr>
            <a:r>
              <a:rPr lang="en-US" sz="1417" dirty="0">
                <a:solidFill>
                  <a:srgbClr val="15213F"/>
                </a:solidFill>
                <a:latin typeface="Roboto" pitchFamily="34" charset="0"/>
                <a:ea typeface="Roboto" pitchFamily="34" charset="-122"/>
                <a:cs typeface="Roboto" pitchFamily="34" charset="-120"/>
              </a:rPr>
              <a:t>Promouvoir l'intégration systématique de l'approche One Health dans les politiques nationales et internationales de santé publique pour une gestion holistique des risques sanitaires.</a:t>
            </a:r>
            <a:endParaRPr lang="en-US" sz="1417" dirty="0"/>
          </a:p>
        </p:txBody>
      </p:sp>
    </p:spTree>
    <p:extLst>
      <p:ext uri="{BB962C8B-B14F-4D97-AF65-F5344CB8AC3E}">
        <p14:creationId xmlns:p14="http://schemas.microsoft.com/office/powerpoint/2010/main" val="1655555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0" descr="preencoded.png">
            <a:extLst>
              <a:ext uri="{FF2B5EF4-FFF2-40B4-BE49-F238E27FC236}">
                <a16:creationId xmlns:a16="http://schemas.microsoft.com/office/drawing/2014/main" id="{63952871-CFDE-0B9D-606B-68F3661DA16A}"/>
              </a:ext>
            </a:extLst>
          </p:cNvPr>
          <p:cNvPicPr>
            <a:picLocks noChangeAspect="1"/>
          </p:cNvPicPr>
          <p:nvPr/>
        </p:nvPicPr>
        <p:blipFill>
          <a:blip r:embed="rId2"/>
          <a:stretch>
            <a:fillRect/>
          </a:stretch>
        </p:blipFill>
        <p:spPr>
          <a:xfrm>
            <a:off x="661492" y="1869678"/>
            <a:ext cx="472480" cy="472480"/>
          </a:xfrm>
          <a:prstGeom prst="rect">
            <a:avLst/>
          </a:prstGeom>
        </p:spPr>
      </p:pic>
      <p:sp>
        <p:nvSpPr>
          <p:cNvPr id="4" name="Text 1">
            <a:extLst>
              <a:ext uri="{FF2B5EF4-FFF2-40B4-BE49-F238E27FC236}">
                <a16:creationId xmlns:a16="http://schemas.microsoft.com/office/drawing/2014/main" id="{158FCC9D-22CA-D361-E28C-AA91808A3923}"/>
              </a:ext>
            </a:extLst>
          </p:cNvPr>
          <p:cNvSpPr/>
          <p:nvPr/>
        </p:nvSpPr>
        <p:spPr>
          <a:xfrm>
            <a:off x="221226" y="2345641"/>
            <a:ext cx="2944845" cy="472480"/>
          </a:xfrm>
          <a:prstGeom prst="rect">
            <a:avLst/>
          </a:prstGeom>
          <a:solidFill>
            <a:schemeClr val="accent2"/>
          </a:solidFill>
          <a:ln/>
        </p:spPr>
        <p:txBody>
          <a:bodyPr wrap="square" lIns="0" tIns="0" rIns="0" bIns="0" rtlCol="0" anchor="t"/>
          <a:lstStyle/>
          <a:p>
            <a:pPr>
              <a:lnSpc>
                <a:spcPts val="2292"/>
              </a:lnSpc>
            </a:pPr>
            <a:r>
              <a:rPr lang="en-US" sz="1833" b="1" dirty="0">
                <a:solidFill>
                  <a:srgbClr val="15213F"/>
                </a:solidFill>
                <a:latin typeface="Roboto Slab" pitchFamily="34" charset="0"/>
                <a:ea typeface="Roboto Slab" pitchFamily="34" charset="-122"/>
                <a:cs typeface="Roboto Slab" pitchFamily="34" charset="-120"/>
              </a:rPr>
              <a:t>Partenariats stratégiques</a:t>
            </a:r>
            <a:endParaRPr lang="en-US" sz="1833" b="1" dirty="0"/>
          </a:p>
        </p:txBody>
      </p:sp>
      <p:sp>
        <p:nvSpPr>
          <p:cNvPr id="5" name="Text 2">
            <a:extLst>
              <a:ext uri="{FF2B5EF4-FFF2-40B4-BE49-F238E27FC236}">
                <a16:creationId xmlns:a16="http://schemas.microsoft.com/office/drawing/2014/main" id="{35CCDCC9-058D-F9A1-B6C2-F2A6C9B17BEC}"/>
              </a:ext>
            </a:extLst>
          </p:cNvPr>
          <p:cNvSpPr/>
          <p:nvPr/>
        </p:nvSpPr>
        <p:spPr>
          <a:xfrm>
            <a:off x="377926" y="3235127"/>
            <a:ext cx="2788146" cy="2841036"/>
          </a:xfrm>
          <a:custGeom>
            <a:avLst/>
            <a:gdLst>
              <a:gd name="connsiteX0" fmla="*/ 0 w 2788146"/>
              <a:gd name="connsiteY0" fmla="*/ 0 h 2841036"/>
              <a:gd name="connsiteX1" fmla="*/ 585511 w 2788146"/>
              <a:gd name="connsiteY1" fmla="*/ 0 h 2841036"/>
              <a:gd name="connsiteX2" fmla="*/ 1143140 w 2788146"/>
              <a:gd name="connsiteY2" fmla="*/ 0 h 2841036"/>
              <a:gd name="connsiteX3" fmla="*/ 1700769 w 2788146"/>
              <a:gd name="connsiteY3" fmla="*/ 0 h 2841036"/>
              <a:gd name="connsiteX4" fmla="*/ 2286280 w 2788146"/>
              <a:gd name="connsiteY4" fmla="*/ 0 h 2841036"/>
              <a:gd name="connsiteX5" fmla="*/ 2788146 w 2788146"/>
              <a:gd name="connsiteY5" fmla="*/ 0 h 2841036"/>
              <a:gd name="connsiteX6" fmla="*/ 2788146 w 2788146"/>
              <a:gd name="connsiteY6" fmla="*/ 568207 h 2841036"/>
              <a:gd name="connsiteX7" fmla="*/ 2788146 w 2788146"/>
              <a:gd name="connsiteY7" fmla="*/ 1051183 h 2841036"/>
              <a:gd name="connsiteX8" fmla="*/ 2788146 w 2788146"/>
              <a:gd name="connsiteY8" fmla="*/ 1619391 h 2841036"/>
              <a:gd name="connsiteX9" fmla="*/ 2788146 w 2788146"/>
              <a:gd name="connsiteY9" fmla="*/ 2130777 h 2841036"/>
              <a:gd name="connsiteX10" fmla="*/ 2788146 w 2788146"/>
              <a:gd name="connsiteY10" fmla="*/ 2841036 h 2841036"/>
              <a:gd name="connsiteX11" fmla="*/ 2202635 w 2788146"/>
              <a:gd name="connsiteY11" fmla="*/ 2841036 h 2841036"/>
              <a:gd name="connsiteX12" fmla="*/ 1645006 w 2788146"/>
              <a:gd name="connsiteY12" fmla="*/ 2841036 h 2841036"/>
              <a:gd name="connsiteX13" fmla="*/ 1143140 w 2788146"/>
              <a:gd name="connsiteY13" fmla="*/ 2841036 h 2841036"/>
              <a:gd name="connsiteX14" fmla="*/ 585511 w 2788146"/>
              <a:gd name="connsiteY14" fmla="*/ 2841036 h 2841036"/>
              <a:gd name="connsiteX15" fmla="*/ 0 w 2788146"/>
              <a:gd name="connsiteY15" fmla="*/ 2841036 h 2841036"/>
              <a:gd name="connsiteX16" fmla="*/ 0 w 2788146"/>
              <a:gd name="connsiteY16" fmla="*/ 2329650 h 2841036"/>
              <a:gd name="connsiteX17" fmla="*/ 0 w 2788146"/>
              <a:gd name="connsiteY17" fmla="*/ 1733032 h 2841036"/>
              <a:gd name="connsiteX18" fmla="*/ 0 w 2788146"/>
              <a:gd name="connsiteY18" fmla="*/ 1221645 h 2841036"/>
              <a:gd name="connsiteX19" fmla="*/ 0 w 2788146"/>
              <a:gd name="connsiteY19" fmla="*/ 710259 h 2841036"/>
              <a:gd name="connsiteX20" fmla="*/ 0 w 2788146"/>
              <a:gd name="connsiteY20" fmla="*/ 0 h 284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8146" h="2841036" extrusionOk="0">
                <a:moveTo>
                  <a:pt x="0" y="0"/>
                </a:moveTo>
                <a:cubicBezTo>
                  <a:pt x="249281" y="-61763"/>
                  <a:pt x="349763" y="19895"/>
                  <a:pt x="585511" y="0"/>
                </a:cubicBezTo>
                <a:cubicBezTo>
                  <a:pt x="821259" y="-19895"/>
                  <a:pt x="1024868" y="55656"/>
                  <a:pt x="1143140" y="0"/>
                </a:cubicBezTo>
                <a:cubicBezTo>
                  <a:pt x="1261412" y="-55656"/>
                  <a:pt x="1497596" y="56138"/>
                  <a:pt x="1700769" y="0"/>
                </a:cubicBezTo>
                <a:cubicBezTo>
                  <a:pt x="1903942" y="-56138"/>
                  <a:pt x="2166994" y="70066"/>
                  <a:pt x="2286280" y="0"/>
                </a:cubicBezTo>
                <a:cubicBezTo>
                  <a:pt x="2405566" y="-70066"/>
                  <a:pt x="2561993" y="25390"/>
                  <a:pt x="2788146" y="0"/>
                </a:cubicBezTo>
                <a:cubicBezTo>
                  <a:pt x="2790884" y="269416"/>
                  <a:pt x="2755207" y="306942"/>
                  <a:pt x="2788146" y="568207"/>
                </a:cubicBezTo>
                <a:cubicBezTo>
                  <a:pt x="2821085" y="829472"/>
                  <a:pt x="2770146" y="901747"/>
                  <a:pt x="2788146" y="1051183"/>
                </a:cubicBezTo>
                <a:cubicBezTo>
                  <a:pt x="2806146" y="1200619"/>
                  <a:pt x="2730239" y="1393887"/>
                  <a:pt x="2788146" y="1619391"/>
                </a:cubicBezTo>
                <a:cubicBezTo>
                  <a:pt x="2846053" y="1844895"/>
                  <a:pt x="2739777" y="1983884"/>
                  <a:pt x="2788146" y="2130777"/>
                </a:cubicBezTo>
                <a:cubicBezTo>
                  <a:pt x="2836515" y="2277670"/>
                  <a:pt x="2729114" y="2665083"/>
                  <a:pt x="2788146" y="2841036"/>
                </a:cubicBezTo>
                <a:cubicBezTo>
                  <a:pt x="2547761" y="2902317"/>
                  <a:pt x="2460412" y="2814124"/>
                  <a:pt x="2202635" y="2841036"/>
                </a:cubicBezTo>
                <a:cubicBezTo>
                  <a:pt x="1944858" y="2867948"/>
                  <a:pt x="1843540" y="2793138"/>
                  <a:pt x="1645006" y="2841036"/>
                </a:cubicBezTo>
                <a:cubicBezTo>
                  <a:pt x="1446472" y="2888934"/>
                  <a:pt x="1257839" y="2810383"/>
                  <a:pt x="1143140" y="2841036"/>
                </a:cubicBezTo>
                <a:cubicBezTo>
                  <a:pt x="1028441" y="2871689"/>
                  <a:pt x="781213" y="2794921"/>
                  <a:pt x="585511" y="2841036"/>
                </a:cubicBezTo>
                <a:cubicBezTo>
                  <a:pt x="389809" y="2887151"/>
                  <a:pt x="234459" y="2799772"/>
                  <a:pt x="0" y="2841036"/>
                </a:cubicBezTo>
                <a:cubicBezTo>
                  <a:pt x="-34095" y="2640818"/>
                  <a:pt x="4904" y="2561763"/>
                  <a:pt x="0" y="2329650"/>
                </a:cubicBezTo>
                <a:cubicBezTo>
                  <a:pt x="-4904" y="2097537"/>
                  <a:pt x="48566" y="1863614"/>
                  <a:pt x="0" y="1733032"/>
                </a:cubicBezTo>
                <a:cubicBezTo>
                  <a:pt x="-48566" y="1602450"/>
                  <a:pt x="55587" y="1342742"/>
                  <a:pt x="0" y="1221645"/>
                </a:cubicBezTo>
                <a:cubicBezTo>
                  <a:pt x="-55587" y="1100548"/>
                  <a:pt x="55081" y="902380"/>
                  <a:pt x="0" y="710259"/>
                </a:cubicBezTo>
                <a:cubicBezTo>
                  <a:pt x="-55081" y="518138"/>
                  <a:pt x="58406" y="321407"/>
                  <a:pt x="0" y="0"/>
                </a:cubicBezTo>
                <a:close/>
              </a:path>
            </a:pathLst>
          </a:custGeom>
          <a:noFill/>
          <a:ln>
            <a:solidFill>
              <a:schemeClr val="tx1"/>
            </a:solidFill>
            <a:extLst>
              <a:ext uri="{C807C97D-BFC1-408E-A445-0C87EB9F89A2}">
                <ask:lineSketchStyleProps xmlns:ask="http://schemas.microsoft.com/office/drawing/2018/sketchyshapes" xmlns="" sd="2458878315">
                  <a:prstGeom prst="rect">
                    <a:avLst/>
                  </a:prstGeom>
                  <ask:type>
                    <ask:lineSketchScribble/>
                  </ask:type>
                </ask:lineSketchStyleProps>
              </a:ext>
            </a:extLst>
          </a:ln>
        </p:spPr>
        <p:txBody>
          <a:bodyPr wrap="square" lIns="0" tIns="0" rIns="0" bIns="0" rtlCol="0" anchor="t"/>
          <a:lstStyle/>
          <a:p>
            <a:pPr>
              <a:lnSpc>
                <a:spcPts val="2375"/>
              </a:lnSpc>
            </a:pPr>
            <a:r>
              <a:rPr lang="en-US" sz="1458" dirty="0" err="1">
                <a:solidFill>
                  <a:srgbClr val="15213F"/>
                </a:solidFill>
                <a:latin typeface="Roboto" pitchFamily="34" charset="0"/>
                <a:ea typeface="Roboto" pitchFamily="34" charset="-122"/>
                <a:cs typeface="Roboto" pitchFamily="34" charset="-120"/>
              </a:rPr>
              <a:t>R</a:t>
            </a:r>
            <a:r>
              <a:rPr lang="en-US" sz="1600" dirty="0" err="1">
                <a:solidFill>
                  <a:srgbClr val="15213F"/>
                </a:solidFill>
                <a:latin typeface="Roboto" pitchFamily="34" charset="0"/>
                <a:ea typeface="Roboto" pitchFamily="34" charset="-122"/>
                <a:cs typeface="Roboto" pitchFamily="34" charset="-120"/>
              </a:rPr>
              <a:t>enforcer</a:t>
            </a:r>
            <a:r>
              <a:rPr lang="en-US" sz="1600" dirty="0">
                <a:solidFill>
                  <a:srgbClr val="15213F"/>
                </a:solidFill>
                <a:latin typeface="Roboto" pitchFamily="34" charset="0"/>
                <a:ea typeface="Roboto" pitchFamily="34" charset="-122"/>
                <a:cs typeface="Roboto" pitchFamily="34" charset="-120"/>
              </a:rPr>
              <a:t> la collaboration entre les PTF et le pays pour aligner les interventions sur les priorités nationales et maximiser l'impact des ressources investies dans le renforcement des systèmes de santé.</a:t>
            </a:r>
            <a:endParaRPr lang="en-US" sz="1600" dirty="0"/>
          </a:p>
        </p:txBody>
      </p:sp>
      <p:pic>
        <p:nvPicPr>
          <p:cNvPr id="6" name="Image 1" descr="preencoded.png">
            <a:extLst>
              <a:ext uri="{FF2B5EF4-FFF2-40B4-BE49-F238E27FC236}">
                <a16:creationId xmlns:a16="http://schemas.microsoft.com/office/drawing/2014/main" id="{91545931-85DC-E222-56BC-CE89131691EA}"/>
              </a:ext>
            </a:extLst>
          </p:cNvPr>
          <p:cNvPicPr>
            <a:picLocks noChangeAspect="1"/>
          </p:cNvPicPr>
          <p:nvPr/>
        </p:nvPicPr>
        <p:blipFill>
          <a:blip r:embed="rId3"/>
          <a:stretch>
            <a:fillRect/>
          </a:stretch>
        </p:blipFill>
        <p:spPr>
          <a:xfrm>
            <a:off x="3449538" y="1869678"/>
            <a:ext cx="472480" cy="472480"/>
          </a:xfrm>
          <a:prstGeom prst="rect">
            <a:avLst/>
          </a:prstGeom>
        </p:spPr>
      </p:pic>
      <p:sp>
        <p:nvSpPr>
          <p:cNvPr id="7" name="Text 3">
            <a:extLst>
              <a:ext uri="{FF2B5EF4-FFF2-40B4-BE49-F238E27FC236}">
                <a16:creationId xmlns:a16="http://schemas.microsoft.com/office/drawing/2014/main" id="{ACA6A5E9-75EB-E644-CEB9-5D060FF2B0F8}"/>
              </a:ext>
            </a:extLst>
          </p:cNvPr>
          <p:cNvSpPr/>
          <p:nvPr/>
        </p:nvSpPr>
        <p:spPr>
          <a:xfrm>
            <a:off x="3449539" y="2531169"/>
            <a:ext cx="2390874" cy="295275"/>
          </a:xfrm>
          <a:prstGeom prst="rect">
            <a:avLst/>
          </a:prstGeom>
          <a:solidFill>
            <a:schemeClr val="accent6">
              <a:lumMod val="60000"/>
              <a:lumOff val="40000"/>
            </a:schemeClr>
          </a:solidFill>
          <a:ln/>
        </p:spPr>
        <p:txBody>
          <a:bodyPr wrap="none" lIns="0" tIns="0" rIns="0" bIns="0" rtlCol="0" anchor="t"/>
          <a:lstStyle/>
          <a:p>
            <a:pPr>
              <a:lnSpc>
                <a:spcPts val="2292"/>
              </a:lnSpc>
            </a:pPr>
            <a:r>
              <a:rPr lang="en-US" sz="1833" b="1" dirty="0">
                <a:solidFill>
                  <a:srgbClr val="15213F"/>
                </a:solidFill>
                <a:latin typeface="Roboto Slab" pitchFamily="34" charset="0"/>
                <a:ea typeface="Roboto Slab" pitchFamily="34" charset="-122"/>
                <a:cs typeface="Roboto Slab" pitchFamily="34" charset="-120"/>
              </a:rPr>
              <a:t>Assistance technique</a:t>
            </a:r>
            <a:endParaRPr lang="en-US" sz="1833" b="1" dirty="0"/>
          </a:p>
        </p:txBody>
      </p:sp>
      <p:sp>
        <p:nvSpPr>
          <p:cNvPr id="8" name="Text 4">
            <a:extLst>
              <a:ext uri="{FF2B5EF4-FFF2-40B4-BE49-F238E27FC236}">
                <a16:creationId xmlns:a16="http://schemas.microsoft.com/office/drawing/2014/main" id="{CFB44C91-0D1C-9CFC-9B70-B31F1FD2AEF2}"/>
              </a:ext>
            </a:extLst>
          </p:cNvPr>
          <p:cNvSpPr/>
          <p:nvPr/>
        </p:nvSpPr>
        <p:spPr>
          <a:xfrm>
            <a:off x="3352800" y="3284407"/>
            <a:ext cx="2601415" cy="2791756"/>
          </a:xfrm>
          <a:custGeom>
            <a:avLst/>
            <a:gdLst>
              <a:gd name="connsiteX0" fmla="*/ 0 w 2601415"/>
              <a:gd name="connsiteY0" fmla="*/ 0 h 2791756"/>
              <a:gd name="connsiteX1" fmla="*/ 520283 w 2601415"/>
              <a:gd name="connsiteY1" fmla="*/ 0 h 2791756"/>
              <a:gd name="connsiteX2" fmla="*/ 1066580 w 2601415"/>
              <a:gd name="connsiteY2" fmla="*/ 0 h 2791756"/>
              <a:gd name="connsiteX3" fmla="*/ 1534835 w 2601415"/>
              <a:gd name="connsiteY3" fmla="*/ 0 h 2791756"/>
              <a:gd name="connsiteX4" fmla="*/ 2055118 w 2601415"/>
              <a:gd name="connsiteY4" fmla="*/ 0 h 2791756"/>
              <a:gd name="connsiteX5" fmla="*/ 2601415 w 2601415"/>
              <a:gd name="connsiteY5" fmla="*/ 0 h 2791756"/>
              <a:gd name="connsiteX6" fmla="*/ 2601415 w 2601415"/>
              <a:gd name="connsiteY6" fmla="*/ 558351 h 2791756"/>
              <a:gd name="connsiteX7" fmla="*/ 2601415 w 2601415"/>
              <a:gd name="connsiteY7" fmla="*/ 1060867 h 2791756"/>
              <a:gd name="connsiteX8" fmla="*/ 2601415 w 2601415"/>
              <a:gd name="connsiteY8" fmla="*/ 1619218 h 2791756"/>
              <a:gd name="connsiteX9" fmla="*/ 2601415 w 2601415"/>
              <a:gd name="connsiteY9" fmla="*/ 2233405 h 2791756"/>
              <a:gd name="connsiteX10" fmla="*/ 2601415 w 2601415"/>
              <a:gd name="connsiteY10" fmla="*/ 2791756 h 2791756"/>
              <a:gd name="connsiteX11" fmla="*/ 2159174 w 2601415"/>
              <a:gd name="connsiteY11" fmla="*/ 2791756 h 2791756"/>
              <a:gd name="connsiteX12" fmla="*/ 1612877 w 2601415"/>
              <a:gd name="connsiteY12" fmla="*/ 2791756 h 2791756"/>
              <a:gd name="connsiteX13" fmla="*/ 1118608 w 2601415"/>
              <a:gd name="connsiteY13" fmla="*/ 2791756 h 2791756"/>
              <a:gd name="connsiteX14" fmla="*/ 676368 w 2601415"/>
              <a:gd name="connsiteY14" fmla="*/ 2791756 h 2791756"/>
              <a:gd name="connsiteX15" fmla="*/ 0 w 2601415"/>
              <a:gd name="connsiteY15" fmla="*/ 2791756 h 2791756"/>
              <a:gd name="connsiteX16" fmla="*/ 0 w 2601415"/>
              <a:gd name="connsiteY16" fmla="*/ 2233405 h 2791756"/>
              <a:gd name="connsiteX17" fmla="*/ 0 w 2601415"/>
              <a:gd name="connsiteY17" fmla="*/ 1647136 h 2791756"/>
              <a:gd name="connsiteX18" fmla="*/ 0 w 2601415"/>
              <a:gd name="connsiteY18" fmla="*/ 1116702 h 2791756"/>
              <a:gd name="connsiteX19" fmla="*/ 0 w 2601415"/>
              <a:gd name="connsiteY19" fmla="*/ 558351 h 2791756"/>
              <a:gd name="connsiteX20" fmla="*/ 0 w 2601415"/>
              <a:gd name="connsiteY20" fmla="*/ 0 h 27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01415" h="2791756" extrusionOk="0">
                <a:moveTo>
                  <a:pt x="0" y="0"/>
                </a:moveTo>
                <a:cubicBezTo>
                  <a:pt x="131033" y="-31359"/>
                  <a:pt x="407818" y="62114"/>
                  <a:pt x="520283" y="0"/>
                </a:cubicBezTo>
                <a:cubicBezTo>
                  <a:pt x="632748" y="-62114"/>
                  <a:pt x="870423" y="12522"/>
                  <a:pt x="1066580" y="0"/>
                </a:cubicBezTo>
                <a:cubicBezTo>
                  <a:pt x="1262737" y="-12522"/>
                  <a:pt x="1305980" y="16860"/>
                  <a:pt x="1534835" y="0"/>
                </a:cubicBezTo>
                <a:cubicBezTo>
                  <a:pt x="1763690" y="-16860"/>
                  <a:pt x="1810977" y="26407"/>
                  <a:pt x="2055118" y="0"/>
                </a:cubicBezTo>
                <a:cubicBezTo>
                  <a:pt x="2299259" y="-26407"/>
                  <a:pt x="2403276" y="28374"/>
                  <a:pt x="2601415" y="0"/>
                </a:cubicBezTo>
                <a:cubicBezTo>
                  <a:pt x="2628691" y="142897"/>
                  <a:pt x="2559107" y="392512"/>
                  <a:pt x="2601415" y="558351"/>
                </a:cubicBezTo>
                <a:cubicBezTo>
                  <a:pt x="2643723" y="724190"/>
                  <a:pt x="2593237" y="836092"/>
                  <a:pt x="2601415" y="1060867"/>
                </a:cubicBezTo>
                <a:cubicBezTo>
                  <a:pt x="2609593" y="1285642"/>
                  <a:pt x="2600823" y="1416553"/>
                  <a:pt x="2601415" y="1619218"/>
                </a:cubicBezTo>
                <a:cubicBezTo>
                  <a:pt x="2602007" y="1821883"/>
                  <a:pt x="2589612" y="2073730"/>
                  <a:pt x="2601415" y="2233405"/>
                </a:cubicBezTo>
                <a:cubicBezTo>
                  <a:pt x="2613218" y="2393080"/>
                  <a:pt x="2580598" y="2635073"/>
                  <a:pt x="2601415" y="2791756"/>
                </a:cubicBezTo>
                <a:cubicBezTo>
                  <a:pt x="2394705" y="2830404"/>
                  <a:pt x="2340887" y="2761351"/>
                  <a:pt x="2159174" y="2791756"/>
                </a:cubicBezTo>
                <a:cubicBezTo>
                  <a:pt x="1977461" y="2822161"/>
                  <a:pt x="1805375" y="2764727"/>
                  <a:pt x="1612877" y="2791756"/>
                </a:cubicBezTo>
                <a:cubicBezTo>
                  <a:pt x="1420379" y="2818785"/>
                  <a:pt x="1225063" y="2759855"/>
                  <a:pt x="1118608" y="2791756"/>
                </a:cubicBezTo>
                <a:cubicBezTo>
                  <a:pt x="1012153" y="2823657"/>
                  <a:pt x="788030" y="2753427"/>
                  <a:pt x="676368" y="2791756"/>
                </a:cubicBezTo>
                <a:cubicBezTo>
                  <a:pt x="564706" y="2830085"/>
                  <a:pt x="237804" y="2747029"/>
                  <a:pt x="0" y="2791756"/>
                </a:cubicBezTo>
                <a:cubicBezTo>
                  <a:pt x="-33478" y="2557469"/>
                  <a:pt x="34363" y="2400885"/>
                  <a:pt x="0" y="2233405"/>
                </a:cubicBezTo>
                <a:cubicBezTo>
                  <a:pt x="-34363" y="2065925"/>
                  <a:pt x="35554" y="1923125"/>
                  <a:pt x="0" y="1647136"/>
                </a:cubicBezTo>
                <a:cubicBezTo>
                  <a:pt x="-35554" y="1371147"/>
                  <a:pt x="2703" y="1280656"/>
                  <a:pt x="0" y="1116702"/>
                </a:cubicBezTo>
                <a:cubicBezTo>
                  <a:pt x="-2703" y="952748"/>
                  <a:pt x="2153" y="670269"/>
                  <a:pt x="0" y="558351"/>
                </a:cubicBezTo>
                <a:cubicBezTo>
                  <a:pt x="-2153" y="446433"/>
                  <a:pt x="54597" y="174402"/>
                  <a:pt x="0" y="0"/>
                </a:cubicBezTo>
                <a:close/>
              </a:path>
            </a:pathLst>
          </a:custGeom>
          <a:noFill/>
          <a:ln>
            <a:solidFill>
              <a:schemeClr val="tx1"/>
            </a:solidFill>
            <a:extLst>
              <a:ext uri="{C807C97D-BFC1-408E-A445-0C87EB9F89A2}">
                <ask:lineSketchStyleProps xmlns:ask="http://schemas.microsoft.com/office/drawing/2018/sketchyshapes" xmlns="" sd="1477119555">
                  <a:prstGeom prst="rect">
                    <a:avLst/>
                  </a:prstGeom>
                  <ask:type>
                    <ask:lineSketchScribble/>
                  </ask:type>
                </ask:lineSketchStyleProps>
              </a:ext>
            </a:extLst>
          </a:ln>
        </p:spPr>
        <p:txBody>
          <a:bodyPr wrap="square" lIns="0" tIns="0" rIns="0" bIns="0" rtlCol="0" anchor="t"/>
          <a:lstStyle/>
          <a:p>
            <a:pPr>
              <a:lnSpc>
                <a:spcPts val="2375"/>
              </a:lnSpc>
            </a:pPr>
            <a:r>
              <a:rPr lang="en-US" sz="1458" dirty="0">
                <a:solidFill>
                  <a:srgbClr val="15213F"/>
                </a:solidFill>
                <a:latin typeface="Roboto" pitchFamily="34" charset="0"/>
                <a:ea typeface="Roboto" pitchFamily="34" charset="-122"/>
                <a:cs typeface="Roboto" pitchFamily="34" charset="-120"/>
              </a:rPr>
              <a:t>Fou</a:t>
            </a:r>
            <a:r>
              <a:rPr lang="en-US" sz="1600" dirty="0">
                <a:solidFill>
                  <a:srgbClr val="15213F"/>
                </a:solidFill>
                <a:latin typeface="Roboto" pitchFamily="34" charset="0"/>
                <a:ea typeface="Roboto" pitchFamily="34" charset="-122"/>
                <a:cs typeface="Roboto" pitchFamily="34" charset="-120"/>
              </a:rPr>
              <a:t>rnir une expertise technique ciblée pour aider la RDC  à développer leurs capacités dans des domaines clés du RSI, tels que la surveillance épidémiologique, la gestion des laboratoires et la préparation aux urgences.</a:t>
            </a:r>
            <a:endParaRPr lang="en-US" sz="1600" dirty="0"/>
          </a:p>
        </p:txBody>
      </p:sp>
      <p:pic>
        <p:nvPicPr>
          <p:cNvPr id="9" name="Image 2" descr="preencoded.png">
            <a:extLst>
              <a:ext uri="{FF2B5EF4-FFF2-40B4-BE49-F238E27FC236}">
                <a16:creationId xmlns:a16="http://schemas.microsoft.com/office/drawing/2014/main" id="{40F62FB8-9C8D-B35B-7050-69655FBECB38}"/>
              </a:ext>
            </a:extLst>
          </p:cNvPr>
          <p:cNvPicPr>
            <a:picLocks noChangeAspect="1"/>
          </p:cNvPicPr>
          <p:nvPr/>
        </p:nvPicPr>
        <p:blipFill>
          <a:blip r:embed="rId4"/>
          <a:stretch>
            <a:fillRect/>
          </a:stretch>
        </p:blipFill>
        <p:spPr>
          <a:xfrm>
            <a:off x="6237684" y="1869678"/>
            <a:ext cx="472480" cy="472480"/>
          </a:xfrm>
          <a:prstGeom prst="rect">
            <a:avLst/>
          </a:prstGeom>
        </p:spPr>
      </p:pic>
      <p:sp>
        <p:nvSpPr>
          <p:cNvPr id="10" name="Text 5">
            <a:extLst>
              <a:ext uri="{FF2B5EF4-FFF2-40B4-BE49-F238E27FC236}">
                <a16:creationId xmlns:a16="http://schemas.microsoft.com/office/drawing/2014/main" id="{5E76618E-2BF7-2EF2-7C5F-088DE6474E44}"/>
              </a:ext>
            </a:extLst>
          </p:cNvPr>
          <p:cNvSpPr/>
          <p:nvPr/>
        </p:nvSpPr>
        <p:spPr>
          <a:xfrm>
            <a:off x="6237684" y="2531169"/>
            <a:ext cx="2611348" cy="423503"/>
          </a:xfrm>
          <a:prstGeom prst="rect">
            <a:avLst/>
          </a:prstGeom>
          <a:solidFill>
            <a:schemeClr val="accent4">
              <a:lumMod val="60000"/>
              <a:lumOff val="40000"/>
            </a:schemeClr>
          </a:solidFill>
          <a:ln/>
        </p:spPr>
        <p:txBody>
          <a:bodyPr wrap="square" lIns="0" tIns="0" rIns="0" bIns="0" rtlCol="0" anchor="t"/>
          <a:lstStyle/>
          <a:p>
            <a:pPr>
              <a:lnSpc>
                <a:spcPts val="2292"/>
              </a:lnSpc>
            </a:pPr>
            <a:r>
              <a:rPr lang="en-US" b="1" dirty="0">
                <a:solidFill>
                  <a:srgbClr val="15213F"/>
                </a:solidFill>
                <a:latin typeface="Roboto Slab" pitchFamily="34" charset="0"/>
                <a:ea typeface="Roboto Slab" pitchFamily="34" charset="-122"/>
                <a:cs typeface="Roboto Slab" pitchFamily="34" charset="-120"/>
              </a:rPr>
              <a:t>Financement innovant</a:t>
            </a:r>
            <a:endParaRPr lang="en-US" b="1" dirty="0"/>
          </a:p>
        </p:txBody>
      </p:sp>
      <p:sp>
        <p:nvSpPr>
          <p:cNvPr id="11" name="Text 6">
            <a:extLst>
              <a:ext uri="{FF2B5EF4-FFF2-40B4-BE49-F238E27FC236}">
                <a16:creationId xmlns:a16="http://schemas.microsoft.com/office/drawing/2014/main" id="{D138F72B-56DC-600F-F084-50C06F92BBF4}"/>
              </a:ext>
            </a:extLst>
          </p:cNvPr>
          <p:cNvSpPr/>
          <p:nvPr/>
        </p:nvSpPr>
        <p:spPr>
          <a:xfrm>
            <a:off x="6237684" y="3354394"/>
            <a:ext cx="2504678" cy="2721769"/>
          </a:xfrm>
          <a:custGeom>
            <a:avLst/>
            <a:gdLst>
              <a:gd name="connsiteX0" fmla="*/ 0 w 2504678"/>
              <a:gd name="connsiteY0" fmla="*/ 0 h 2721769"/>
              <a:gd name="connsiteX1" fmla="*/ 475889 w 2504678"/>
              <a:gd name="connsiteY1" fmla="*/ 0 h 2721769"/>
              <a:gd name="connsiteX2" fmla="*/ 976824 w 2504678"/>
              <a:gd name="connsiteY2" fmla="*/ 0 h 2721769"/>
              <a:gd name="connsiteX3" fmla="*/ 1402620 w 2504678"/>
              <a:gd name="connsiteY3" fmla="*/ 0 h 2721769"/>
              <a:gd name="connsiteX4" fmla="*/ 1828415 w 2504678"/>
              <a:gd name="connsiteY4" fmla="*/ 0 h 2721769"/>
              <a:gd name="connsiteX5" fmla="*/ 2504678 w 2504678"/>
              <a:gd name="connsiteY5" fmla="*/ 0 h 2721769"/>
              <a:gd name="connsiteX6" fmla="*/ 2504678 w 2504678"/>
              <a:gd name="connsiteY6" fmla="*/ 517136 h 2721769"/>
              <a:gd name="connsiteX7" fmla="*/ 2504678 w 2504678"/>
              <a:gd name="connsiteY7" fmla="*/ 1007055 h 2721769"/>
              <a:gd name="connsiteX8" fmla="*/ 2504678 w 2504678"/>
              <a:gd name="connsiteY8" fmla="*/ 1605844 h 2721769"/>
              <a:gd name="connsiteX9" fmla="*/ 2504678 w 2504678"/>
              <a:gd name="connsiteY9" fmla="*/ 2177415 h 2721769"/>
              <a:gd name="connsiteX10" fmla="*/ 2504678 w 2504678"/>
              <a:gd name="connsiteY10" fmla="*/ 2721769 h 2721769"/>
              <a:gd name="connsiteX11" fmla="*/ 1953649 w 2504678"/>
              <a:gd name="connsiteY11" fmla="*/ 2721769 h 2721769"/>
              <a:gd name="connsiteX12" fmla="*/ 1527854 w 2504678"/>
              <a:gd name="connsiteY12" fmla="*/ 2721769 h 2721769"/>
              <a:gd name="connsiteX13" fmla="*/ 1077012 w 2504678"/>
              <a:gd name="connsiteY13" fmla="*/ 2721769 h 2721769"/>
              <a:gd name="connsiteX14" fmla="*/ 651216 w 2504678"/>
              <a:gd name="connsiteY14" fmla="*/ 2721769 h 2721769"/>
              <a:gd name="connsiteX15" fmla="*/ 0 w 2504678"/>
              <a:gd name="connsiteY15" fmla="*/ 2721769 h 2721769"/>
              <a:gd name="connsiteX16" fmla="*/ 0 w 2504678"/>
              <a:gd name="connsiteY16" fmla="*/ 2177415 h 2721769"/>
              <a:gd name="connsiteX17" fmla="*/ 0 w 2504678"/>
              <a:gd name="connsiteY17" fmla="*/ 1687497 h 2721769"/>
              <a:gd name="connsiteX18" fmla="*/ 0 w 2504678"/>
              <a:gd name="connsiteY18" fmla="*/ 1143143 h 2721769"/>
              <a:gd name="connsiteX19" fmla="*/ 0 w 2504678"/>
              <a:gd name="connsiteY19" fmla="*/ 544354 h 2721769"/>
              <a:gd name="connsiteX20" fmla="*/ 0 w 2504678"/>
              <a:gd name="connsiteY20" fmla="*/ 0 h 272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04678" h="2721769" extrusionOk="0">
                <a:moveTo>
                  <a:pt x="0" y="0"/>
                </a:moveTo>
                <a:cubicBezTo>
                  <a:pt x="173938" y="-16547"/>
                  <a:pt x="296726" y="31794"/>
                  <a:pt x="475889" y="0"/>
                </a:cubicBezTo>
                <a:cubicBezTo>
                  <a:pt x="655052" y="-31794"/>
                  <a:pt x="836441" y="57258"/>
                  <a:pt x="976824" y="0"/>
                </a:cubicBezTo>
                <a:cubicBezTo>
                  <a:pt x="1117207" y="-57258"/>
                  <a:pt x="1259363" y="24277"/>
                  <a:pt x="1402620" y="0"/>
                </a:cubicBezTo>
                <a:cubicBezTo>
                  <a:pt x="1545877" y="-24277"/>
                  <a:pt x="1658588" y="38964"/>
                  <a:pt x="1828415" y="0"/>
                </a:cubicBezTo>
                <a:cubicBezTo>
                  <a:pt x="1998242" y="-38964"/>
                  <a:pt x="2212907" y="7154"/>
                  <a:pt x="2504678" y="0"/>
                </a:cubicBezTo>
                <a:cubicBezTo>
                  <a:pt x="2527619" y="219482"/>
                  <a:pt x="2474246" y="289243"/>
                  <a:pt x="2504678" y="517136"/>
                </a:cubicBezTo>
                <a:cubicBezTo>
                  <a:pt x="2535110" y="745029"/>
                  <a:pt x="2498507" y="766647"/>
                  <a:pt x="2504678" y="1007055"/>
                </a:cubicBezTo>
                <a:cubicBezTo>
                  <a:pt x="2510849" y="1247463"/>
                  <a:pt x="2464687" y="1363636"/>
                  <a:pt x="2504678" y="1605844"/>
                </a:cubicBezTo>
                <a:cubicBezTo>
                  <a:pt x="2544669" y="1848052"/>
                  <a:pt x="2479596" y="1946010"/>
                  <a:pt x="2504678" y="2177415"/>
                </a:cubicBezTo>
                <a:cubicBezTo>
                  <a:pt x="2529760" y="2408820"/>
                  <a:pt x="2456045" y="2530273"/>
                  <a:pt x="2504678" y="2721769"/>
                </a:cubicBezTo>
                <a:cubicBezTo>
                  <a:pt x="2389331" y="2735778"/>
                  <a:pt x="2152224" y="2705581"/>
                  <a:pt x="1953649" y="2721769"/>
                </a:cubicBezTo>
                <a:cubicBezTo>
                  <a:pt x="1755074" y="2737957"/>
                  <a:pt x="1714315" y="2681107"/>
                  <a:pt x="1527854" y="2721769"/>
                </a:cubicBezTo>
                <a:cubicBezTo>
                  <a:pt x="1341393" y="2762431"/>
                  <a:pt x="1230514" y="2696632"/>
                  <a:pt x="1077012" y="2721769"/>
                </a:cubicBezTo>
                <a:cubicBezTo>
                  <a:pt x="923510" y="2746906"/>
                  <a:pt x="737872" y="2703463"/>
                  <a:pt x="651216" y="2721769"/>
                </a:cubicBezTo>
                <a:cubicBezTo>
                  <a:pt x="564560" y="2740075"/>
                  <a:pt x="316656" y="2684668"/>
                  <a:pt x="0" y="2721769"/>
                </a:cubicBezTo>
                <a:cubicBezTo>
                  <a:pt x="-51510" y="2592916"/>
                  <a:pt x="45093" y="2412877"/>
                  <a:pt x="0" y="2177415"/>
                </a:cubicBezTo>
                <a:cubicBezTo>
                  <a:pt x="-45093" y="1941953"/>
                  <a:pt x="33390" y="1909574"/>
                  <a:pt x="0" y="1687497"/>
                </a:cubicBezTo>
                <a:cubicBezTo>
                  <a:pt x="-33390" y="1465420"/>
                  <a:pt x="4587" y="1383488"/>
                  <a:pt x="0" y="1143143"/>
                </a:cubicBezTo>
                <a:cubicBezTo>
                  <a:pt x="-4587" y="902798"/>
                  <a:pt x="62975" y="772770"/>
                  <a:pt x="0" y="544354"/>
                </a:cubicBezTo>
                <a:cubicBezTo>
                  <a:pt x="-62975" y="315938"/>
                  <a:pt x="28448" y="114319"/>
                  <a:pt x="0" y="0"/>
                </a:cubicBezTo>
                <a:close/>
              </a:path>
            </a:pathLst>
          </a:custGeom>
          <a:noFill/>
          <a:ln>
            <a:solidFill>
              <a:schemeClr val="tx1"/>
            </a:solidFill>
            <a:extLst>
              <a:ext uri="{C807C97D-BFC1-408E-A445-0C87EB9F89A2}">
                <ask:lineSketchStyleProps xmlns:ask="http://schemas.microsoft.com/office/drawing/2018/sketchyshapes" xmlns="" sd="2003840594">
                  <a:prstGeom prst="rect">
                    <a:avLst/>
                  </a:prstGeom>
                  <ask:type>
                    <ask:lineSketchScribble/>
                  </ask:type>
                </ask:lineSketchStyleProps>
              </a:ext>
            </a:extLst>
          </a:ln>
        </p:spPr>
        <p:txBody>
          <a:bodyPr wrap="square" lIns="0" tIns="0" rIns="0" bIns="0" rtlCol="0" anchor="t"/>
          <a:lstStyle/>
          <a:p>
            <a:pPr>
              <a:lnSpc>
                <a:spcPts val="2375"/>
              </a:lnSpc>
            </a:pPr>
            <a:r>
              <a:rPr lang="en-US" sz="1600" dirty="0">
                <a:solidFill>
                  <a:srgbClr val="15213F"/>
                </a:solidFill>
                <a:latin typeface="Roboto" pitchFamily="34" charset="0"/>
                <a:ea typeface="Roboto" pitchFamily="34" charset="-122"/>
                <a:cs typeface="Roboto" pitchFamily="34" charset="-120"/>
              </a:rPr>
              <a:t>Développer des mécanismes de financement flexibles et durables pour soutenir les efforts à long </a:t>
            </a:r>
            <a:r>
              <a:rPr lang="en-US" sz="1600" dirty="0" err="1">
                <a:solidFill>
                  <a:srgbClr val="15213F"/>
                </a:solidFill>
                <a:latin typeface="Roboto" pitchFamily="34" charset="0"/>
                <a:ea typeface="Roboto" pitchFamily="34" charset="-122"/>
                <a:cs typeface="Roboto" pitchFamily="34" charset="-120"/>
              </a:rPr>
              <a:t>terme</a:t>
            </a:r>
            <a:r>
              <a:rPr lang="en-US" sz="1600" dirty="0">
                <a:solidFill>
                  <a:srgbClr val="15213F"/>
                </a:solidFill>
                <a:latin typeface="Roboto" pitchFamily="34" charset="0"/>
                <a:ea typeface="Roboto" pitchFamily="34" charset="-122"/>
                <a:cs typeface="Roboto" pitchFamily="34" charset="-120"/>
              </a:rPr>
              <a:t> du pays dans la mise en œuvre du RSI, en favorisant l'appropriation locale et la pérennité des interventions.</a:t>
            </a:r>
            <a:endParaRPr lang="en-US" sz="1600" dirty="0"/>
          </a:p>
        </p:txBody>
      </p:sp>
      <p:pic>
        <p:nvPicPr>
          <p:cNvPr id="12" name="Image 3" descr="preencoded.png">
            <a:extLst>
              <a:ext uri="{FF2B5EF4-FFF2-40B4-BE49-F238E27FC236}">
                <a16:creationId xmlns:a16="http://schemas.microsoft.com/office/drawing/2014/main" id="{5E0534E9-E7C4-B31A-C21A-8CDC5E8FE204}"/>
              </a:ext>
            </a:extLst>
          </p:cNvPr>
          <p:cNvPicPr>
            <a:picLocks noChangeAspect="1"/>
          </p:cNvPicPr>
          <p:nvPr/>
        </p:nvPicPr>
        <p:blipFill>
          <a:blip r:embed="rId5"/>
          <a:stretch>
            <a:fillRect/>
          </a:stretch>
        </p:blipFill>
        <p:spPr>
          <a:xfrm>
            <a:off x="9025831" y="1869678"/>
            <a:ext cx="472480" cy="472480"/>
          </a:xfrm>
          <a:prstGeom prst="rect">
            <a:avLst/>
          </a:prstGeom>
        </p:spPr>
      </p:pic>
      <p:sp>
        <p:nvSpPr>
          <p:cNvPr id="13" name="Text 7">
            <a:extLst>
              <a:ext uri="{FF2B5EF4-FFF2-40B4-BE49-F238E27FC236}">
                <a16:creationId xmlns:a16="http://schemas.microsoft.com/office/drawing/2014/main" id="{ACFEACAF-4B7B-DE56-8A08-266E771A0B4B}"/>
              </a:ext>
            </a:extLst>
          </p:cNvPr>
          <p:cNvSpPr/>
          <p:nvPr/>
        </p:nvSpPr>
        <p:spPr>
          <a:xfrm>
            <a:off x="9025830" y="2531169"/>
            <a:ext cx="2944943" cy="423503"/>
          </a:xfrm>
          <a:prstGeom prst="rect">
            <a:avLst/>
          </a:prstGeom>
          <a:solidFill>
            <a:srgbClr val="FFFF00"/>
          </a:solidFill>
          <a:ln/>
        </p:spPr>
        <p:txBody>
          <a:bodyPr wrap="square" lIns="0" tIns="0" rIns="0" bIns="0" rtlCol="0" anchor="t"/>
          <a:lstStyle/>
          <a:p>
            <a:pPr>
              <a:lnSpc>
                <a:spcPts val="2292"/>
              </a:lnSpc>
            </a:pPr>
            <a:r>
              <a:rPr lang="en-US" b="1" dirty="0">
                <a:solidFill>
                  <a:srgbClr val="15213F"/>
                </a:solidFill>
                <a:latin typeface="Roboto Slab" pitchFamily="34" charset="0"/>
                <a:ea typeface="Roboto Slab" pitchFamily="34" charset="-122"/>
                <a:cs typeface="Roboto Slab" pitchFamily="34" charset="-120"/>
              </a:rPr>
              <a:t>Coordination multilatérale</a:t>
            </a:r>
            <a:endParaRPr lang="en-US" b="1" dirty="0"/>
          </a:p>
        </p:txBody>
      </p:sp>
      <p:sp>
        <p:nvSpPr>
          <p:cNvPr id="14" name="Text 8">
            <a:extLst>
              <a:ext uri="{FF2B5EF4-FFF2-40B4-BE49-F238E27FC236}">
                <a16:creationId xmlns:a16="http://schemas.microsoft.com/office/drawing/2014/main" id="{BE9F702A-E60D-E859-8DF6-769AA7524BD7}"/>
              </a:ext>
            </a:extLst>
          </p:cNvPr>
          <p:cNvSpPr/>
          <p:nvPr/>
        </p:nvSpPr>
        <p:spPr>
          <a:xfrm>
            <a:off x="9025831" y="3327891"/>
            <a:ext cx="2788242" cy="2721769"/>
          </a:xfrm>
          <a:custGeom>
            <a:avLst/>
            <a:gdLst>
              <a:gd name="connsiteX0" fmla="*/ 0 w 2788242"/>
              <a:gd name="connsiteY0" fmla="*/ 0 h 2721769"/>
              <a:gd name="connsiteX1" fmla="*/ 557648 w 2788242"/>
              <a:gd name="connsiteY1" fmla="*/ 0 h 2721769"/>
              <a:gd name="connsiteX2" fmla="*/ 1115297 w 2788242"/>
              <a:gd name="connsiteY2" fmla="*/ 0 h 2721769"/>
              <a:gd name="connsiteX3" fmla="*/ 1672945 w 2788242"/>
              <a:gd name="connsiteY3" fmla="*/ 0 h 2721769"/>
              <a:gd name="connsiteX4" fmla="*/ 2146946 w 2788242"/>
              <a:gd name="connsiteY4" fmla="*/ 0 h 2721769"/>
              <a:gd name="connsiteX5" fmla="*/ 2788242 w 2788242"/>
              <a:gd name="connsiteY5" fmla="*/ 0 h 2721769"/>
              <a:gd name="connsiteX6" fmla="*/ 2788242 w 2788242"/>
              <a:gd name="connsiteY6" fmla="*/ 571571 h 2721769"/>
              <a:gd name="connsiteX7" fmla="*/ 2788242 w 2788242"/>
              <a:gd name="connsiteY7" fmla="*/ 1061490 h 2721769"/>
              <a:gd name="connsiteX8" fmla="*/ 2788242 w 2788242"/>
              <a:gd name="connsiteY8" fmla="*/ 1551408 h 2721769"/>
              <a:gd name="connsiteX9" fmla="*/ 2788242 w 2788242"/>
              <a:gd name="connsiteY9" fmla="*/ 2122980 h 2721769"/>
              <a:gd name="connsiteX10" fmla="*/ 2788242 w 2788242"/>
              <a:gd name="connsiteY10" fmla="*/ 2721769 h 2721769"/>
              <a:gd name="connsiteX11" fmla="*/ 2258476 w 2788242"/>
              <a:gd name="connsiteY11" fmla="*/ 2721769 h 2721769"/>
              <a:gd name="connsiteX12" fmla="*/ 1756592 w 2788242"/>
              <a:gd name="connsiteY12" fmla="*/ 2721769 h 2721769"/>
              <a:gd name="connsiteX13" fmla="*/ 1171062 w 2788242"/>
              <a:gd name="connsiteY13" fmla="*/ 2721769 h 2721769"/>
              <a:gd name="connsiteX14" fmla="*/ 585531 w 2788242"/>
              <a:gd name="connsiteY14" fmla="*/ 2721769 h 2721769"/>
              <a:gd name="connsiteX15" fmla="*/ 0 w 2788242"/>
              <a:gd name="connsiteY15" fmla="*/ 2721769 h 2721769"/>
              <a:gd name="connsiteX16" fmla="*/ 0 w 2788242"/>
              <a:gd name="connsiteY16" fmla="*/ 2259068 h 2721769"/>
              <a:gd name="connsiteX17" fmla="*/ 0 w 2788242"/>
              <a:gd name="connsiteY17" fmla="*/ 1660279 h 2721769"/>
              <a:gd name="connsiteX18" fmla="*/ 0 w 2788242"/>
              <a:gd name="connsiteY18" fmla="*/ 1197578 h 2721769"/>
              <a:gd name="connsiteX19" fmla="*/ 0 w 2788242"/>
              <a:gd name="connsiteY19" fmla="*/ 707660 h 2721769"/>
              <a:gd name="connsiteX20" fmla="*/ 0 w 2788242"/>
              <a:gd name="connsiteY20" fmla="*/ 0 h 2721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88242" h="2721769" extrusionOk="0">
                <a:moveTo>
                  <a:pt x="0" y="0"/>
                </a:moveTo>
                <a:cubicBezTo>
                  <a:pt x="247941" y="-19196"/>
                  <a:pt x="385683" y="49538"/>
                  <a:pt x="557648" y="0"/>
                </a:cubicBezTo>
                <a:cubicBezTo>
                  <a:pt x="729613" y="-49538"/>
                  <a:pt x="927781" y="41241"/>
                  <a:pt x="1115297" y="0"/>
                </a:cubicBezTo>
                <a:cubicBezTo>
                  <a:pt x="1302813" y="-41241"/>
                  <a:pt x="1462335" y="38425"/>
                  <a:pt x="1672945" y="0"/>
                </a:cubicBezTo>
                <a:cubicBezTo>
                  <a:pt x="1883555" y="-38425"/>
                  <a:pt x="2036455" y="209"/>
                  <a:pt x="2146946" y="0"/>
                </a:cubicBezTo>
                <a:cubicBezTo>
                  <a:pt x="2257437" y="-209"/>
                  <a:pt x="2495056" y="48867"/>
                  <a:pt x="2788242" y="0"/>
                </a:cubicBezTo>
                <a:cubicBezTo>
                  <a:pt x="2804119" y="233429"/>
                  <a:pt x="2742375" y="286356"/>
                  <a:pt x="2788242" y="571571"/>
                </a:cubicBezTo>
                <a:cubicBezTo>
                  <a:pt x="2834109" y="856786"/>
                  <a:pt x="2775360" y="899354"/>
                  <a:pt x="2788242" y="1061490"/>
                </a:cubicBezTo>
                <a:cubicBezTo>
                  <a:pt x="2801124" y="1223626"/>
                  <a:pt x="2748533" y="1307571"/>
                  <a:pt x="2788242" y="1551408"/>
                </a:cubicBezTo>
                <a:cubicBezTo>
                  <a:pt x="2827951" y="1795245"/>
                  <a:pt x="2735733" y="1946855"/>
                  <a:pt x="2788242" y="2122980"/>
                </a:cubicBezTo>
                <a:cubicBezTo>
                  <a:pt x="2840751" y="2299105"/>
                  <a:pt x="2741010" y="2536206"/>
                  <a:pt x="2788242" y="2721769"/>
                </a:cubicBezTo>
                <a:cubicBezTo>
                  <a:pt x="2545114" y="2745226"/>
                  <a:pt x="2489528" y="2717389"/>
                  <a:pt x="2258476" y="2721769"/>
                </a:cubicBezTo>
                <a:cubicBezTo>
                  <a:pt x="2027424" y="2726149"/>
                  <a:pt x="2001495" y="2703007"/>
                  <a:pt x="1756592" y="2721769"/>
                </a:cubicBezTo>
                <a:cubicBezTo>
                  <a:pt x="1511689" y="2740531"/>
                  <a:pt x="1299137" y="2707636"/>
                  <a:pt x="1171062" y="2721769"/>
                </a:cubicBezTo>
                <a:cubicBezTo>
                  <a:pt x="1042987" y="2735902"/>
                  <a:pt x="751877" y="2668431"/>
                  <a:pt x="585531" y="2721769"/>
                </a:cubicBezTo>
                <a:cubicBezTo>
                  <a:pt x="419185" y="2775107"/>
                  <a:pt x="203948" y="2719179"/>
                  <a:pt x="0" y="2721769"/>
                </a:cubicBezTo>
                <a:cubicBezTo>
                  <a:pt x="-24937" y="2513433"/>
                  <a:pt x="22045" y="2399178"/>
                  <a:pt x="0" y="2259068"/>
                </a:cubicBezTo>
                <a:cubicBezTo>
                  <a:pt x="-22045" y="2118958"/>
                  <a:pt x="14328" y="1812912"/>
                  <a:pt x="0" y="1660279"/>
                </a:cubicBezTo>
                <a:cubicBezTo>
                  <a:pt x="-14328" y="1507646"/>
                  <a:pt x="45832" y="1327274"/>
                  <a:pt x="0" y="1197578"/>
                </a:cubicBezTo>
                <a:cubicBezTo>
                  <a:pt x="-45832" y="1067882"/>
                  <a:pt x="15471" y="950858"/>
                  <a:pt x="0" y="707660"/>
                </a:cubicBezTo>
                <a:cubicBezTo>
                  <a:pt x="-15471" y="464462"/>
                  <a:pt x="79026" y="217195"/>
                  <a:pt x="0" y="0"/>
                </a:cubicBezTo>
                <a:close/>
              </a:path>
            </a:pathLst>
          </a:custGeom>
          <a:noFill/>
          <a:ln>
            <a:solidFill>
              <a:schemeClr val="tx1"/>
            </a:solidFill>
            <a:extLst>
              <a:ext uri="{C807C97D-BFC1-408E-A445-0C87EB9F89A2}">
                <ask:lineSketchStyleProps xmlns:ask="http://schemas.microsoft.com/office/drawing/2018/sketchyshapes" xmlns="" sd="56005795">
                  <a:prstGeom prst="rect">
                    <a:avLst/>
                  </a:prstGeom>
                  <ask:type>
                    <ask:lineSketchScribble/>
                  </ask:type>
                </ask:lineSketchStyleProps>
              </a:ext>
            </a:extLst>
          </a:ln>
        </p:spPr>
        <p:txBody>
          <a:bodyPr wrap="square" lIns="0" tIns="0" rIns="0" bIns="0" rtlCol="0" anchor="t"/>
          <a:lstStyle/>
          <a:p>
            <a:pPr>
              <a:lnSpc>
                <a:spcPts val="2375"/>
              </a:lnSpc>
            </a:pPr>
            <a:r>
              <a:rPr lang="en-US" sz="1600" dirty="0">
                <a:solidFill>
                  <a:srgbClr val="15213F"/>
                </a:solidFill>
                <a:latin typeface="Roboto" pitchFamily="34" charset="0"/>
                <a:ea typeface="Roboto" pitchFamily="34" charset="-122"/>
                <a:cs typeface="Roboto" pitchFamily="34" charset="-120"/>
              </a:rPr>
              <a:t>Faciliter la coordination entre les différents acteurs internationaux pour éviter les duplications, combler les lacunes et assurer une approche cohérente dans le soutien aux pays pour le renforcement de leurs capacités RSI.</a:t>
            </a:r>
            <a:endParaRPr lang="en-US" sz="1600" dirty="0"/>
          </a:p>
        </p:txBody>
      </p:sp>
      <p:sp>
        <p:nvSpPr>
          <p:cNvPr id="15" name="Text 0">
            <a:extLst>
              <a:ext uri="{FF2B5EF4-FFF2-40B4-BE49-F238E27FC236}">
                <a16:creationId xmlns:a16="http://schemas.microsoft.com/office/drawing/2014/main" id="{BA5B82E7-4845-2142-AA72-05D2199EC462}"/>
              </a:ext>
            </a:extLst>
          </p:cNvPr>
          <p:cNvSpPr>
            <a:spLocks noGrp="1"/>
          </p:cNvSpPr>
          <p:nvPr>
            <p:ph type="title"/>
          </p:nvPr>
        </p:nvSpPr>
        <p:spPr>
          <a:xfrm>
            <a:off x="838200" y="76200"/>
            <a:ext cx="10002738" cy="1180964"/>
          </a:xfrm>
          <a:prstGeom prst="rect">
            <a:avLst/>
          </a:prstGeom>
          <a:noFill/>
          <a:ln/>
        </p:spPr>
        <p:txBody>
          <a:bodyPr wrap="none" lIns="0" tIns="0" rIns="0" bIns="0" rtlCol="0" anchor="t"/>
          <a:lstStyle/>
          <a:p>
            <a:pPr>
              <a:lnSpc>
                <a:spcPts val="4625"/>
              </a:lnSpc>
            </a:pPr>
            <a:br>
              <a:rPr lang="en-US" sz="4400" dirty="0">
                <a:solidFill>
                  <a:schemeClr val="tx1"/>
                </a:solidFill>
                <a:latin typeface="Arial Black" panose="020B0A04020102020204" pitchFamily="34" charset="0"/>
                <a:ea typeface="Roboto Slab" pitchFamily="34" charset="-122"/>
                <a:cs typeface="Roboto Slab" pitchFamily="34" charset="-120"/>
              </a:rPr>
            </a:br>
            <a:r>
              <a:rPr lang="en-US" sz="4400" dirty="0">
                <a:solidFill>
                  <a:schemeClr val="tx1"/>
                </a:solidFill>
                <a:latin typeface="Arial Black" panose="020B0A04020102020204" pitchFamily="34" charset="0"/>
                <a:ea typeface="Roboto Slab" pitchFamily="34" charset="-122"/>
                <a:cs typeface="Roboto Slab" pitchFamily="34" charset="-120"/>
              </a:rPr>
              <a:t>Le rôle attendu des PTF en 2025</a:t>
            </a:r>
            <a:endParaRPr lang="en-US" sz="4400" dirty="0">
              <a:solidFill>
                <a:schemeClr val="tx1"/>
              </a:solidFill>
              <a:latin typeface="Arial Black" panose="020B0A04020102020204" pitchFamily="34" charset="0"/>
            </a:endParaRPr>
          </a:p>
        </p:txBody>
      </p:sp>
    </p:spTree>
    <p:extLst>
      <p:ext uri="{BB962C8B-B14F-4D97-AF65-F5344CB8AC3E}">
        <p14:creationId xmlns:p14="http://schemas.microsoft.com/office/powerpoint/2010/main" val="2967938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B22FB-310D-462C-9227-F8CFE5744CE8}"/>
              </a:ext>
            </a:extLst>
          </p:cNvPr>
          <p:cNvSpPr>
            <a:spLocks noGrp="1"/>
          </p:cNvSpPr>
          <p:nvPr>
            <p:ph type="title"/>
          </p:nvPr>
        </p:nvSpPr>
        <p:spPr>
          <a:xfrm>
            <a:off x="0" y="29498"/>
            <a:ext cx="9173498" cy="663675"/>
          </a:xfrm>
          <a:solidFill>
            <a:srgbClr val="00B0F0"/>
          </a:solidFill>
        </p:spPr>
        <p:txBody>
          <a:bodyPr anchor="b">
            <a:noAutofit/>
          </a:bodyPr>
          <a:lstStyle/>
          <a:p>
            <a:pPr algn="ctr"/>
            <a:br>
              <a:rPr lang="fr-FR" sz="4000" b="1" dirty="0">
                <a:solidFill>
                  <a:schemeClr val="tx1"/>
                </a:solidFill>
                <a:effectLst/>
                <a:latin typeface="Arial Black" panose="020B0A04020102020204" pitchFamily="34" charset="0"/>
                <a:ea typeface="Times New Roman" panose="02020603050405020304" pitchFamily="18" charset="0"/>
              </a:rPr>
            </a:br>
            <a:br>
              <a:rPr lang="fr-FR" sz="4000" b="1" dirty="0">
                <a:solidFill>
                  <a:schemeClr val="tx1"/>
                </a:solidFill>
                <a:effectLst/>
                <a:latin typeface="Arial Black" panose="020B0A04020102020204" pitchFamily="34" charset="0"/>
                <a:ea typeface="Times New Roman" panose="02020603050405020304" pitchFamily="18" charset="0"/>
              </a:rPr>
            </a:br>
            <a:br>
              <a:rPr lang="fr-FR" sz="4000" b="1" dirty="0">
                <a:solidFill>
                  <a:srgbClr val="FFFF00"/>
                </a:solidFill>
                <a:effectLst/>
                <a:latin typeface="Arial Black" panose="020B0A04020102020204" pitchFamily="34" charset="0"/>
                <a:ea typeface="Times New Roman" panose="02020603050405020304" pitchFamily="18" charset="0"/>
              </a:rPr>
            </a:br>
            <a:br>
              <a:rPr lang="fr-FR" sz="4000" b="1" dirty="0">
                <a:solidFill>
                  <a:srgbClr val="FFFF00"/>
                </a:solidFill>
                <a:effectLst/>
                <a:latin typeface="Arial Black" panose="020B0A04020102020204" pitchFamily="34" charset="0"/>
                <a:ea typeface="Times New Roman" panose="02020603050405020304" pitchFamily="18" charset="0"/>
              </a:rPr>
            </a:br>
            <a:r>
              <a:rPr lang="fr-FR" sz="3600" b="1" dirty="0">
                <a:solidFill>
                  <a:srgbClr val="FFFF00"/>
                </a:solidFill>
                <a:effectLst/>
                <a:latin typeface="Arial Black" panose="020B0A04020102020204" pitchFamily="34" charset="0"/>
                <a:ea typeface="Times New Roman" panose="02020603050405020304" pitchFamily="18" charset="0"/>
              </a:rPr>
              <a:t>DOMAINES CLES  DES PTF </a:t>
            </a:r>
            <a:r>
              <a:rPr lang="fr-FR" sz="3600" b="1" dirty="0">
                <a:solidFill>
                  <a:schemeClr val="bg1"/>
                </a:solidFill>
                <a:effectLst/>
                <a:latin typeface="Arial Black" panose="020B0A04020102020204" pitchFamily="34" charset="0"/>
                <a:ea typeface="Times New Roman" panose="02020603050405020304" pitchFamily="18" charset="0"/>
              </a:rPr>
              <a:t>EN 2025 </a:t>
            </a:r>
            <a:endParaRPr lang="fr-FR" sz="4000" b="1" dirty="0">
              <a:solidFill>
                <a:schemeClr val="bg1"/>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CFACF17-B939-EC2F-0DD5-B42875BD6EFC}"/>
              </a:ext>
            </a:extLst>
          </p:cNvPr>
          <p:cNvSpPr>
            <a:spLocks noGrp="1"/>
          </p:cNvSpPr>
          <p:nvPr>
            <p:ph idx="1"/>
          </p:nvPr>
        </p:nvSpPr>
        <p:spPr>
          <a:xfrm>
            <a:off x="1" y="693173"/>
            <a:ext cx="9026012" cy="5501150"/>
          </a:xfrm>
        </p:spPr>
        <p:txBody>
          <a:bodyPr anchor="t">
            <a:normAutofit fontScale="77500" lnSpcReduction="20000"/>
          </a:bodyPr>
          <a:lstStyle/>
          <a:p>
            <a:pPr marL="0" indent="0">
              <a:buNone/>
            </a:pPr>
            <a:r>
              <a:rPr lang="fr-FR" sz="4600" b="1" dirty="0">
                <a:latin typeface="Times New Roman" panose="02020603050405020304" pitchFamily="18" charset="0"/>
                <a:cs typeface="Arial" panose="020B0604020202020204" pitchFamily="34" charset="0"/>
              </a:rPr>
              <a:t>Domaine des Ressources Humaines:</a:t>
            </a:r>
          </a:p>
          <a:p>
            <a:pPr marL="457200" lvl="1" indent="0" algn="just">
              <a:buNone/>
            </a:pPr>
            <a:r>
              <a:rPr lang="fr-FR" sz="3400" dirty="0">
                <a:latin typeface="Times New Roman" panose="02020603050405020304" pitchFamily="18" charset="0"/>
                <a:cs typeface="Arial" panose="020B0604020202020204" pitchFamily="34" charset="0"/>
              </a:rPr>
              <a:t> </a:t>
            </a:r>
            <a:r>
              <a:rPr lang="fr-FR" sz="3100" dirty="0">
                <a:latin typeface="Times New Roman" panose="02020603050405020304" pitchFamily="18" charset="0"/>
                <a:cs typeface="Arial" panose="020B0604020202020204" pitchFamily="34" charset="0"/>
              </a:rPr>
              <a:t>1- Assurer la motivation du personnel</a:t>
            </a:r>
          </a:p>
          <a:p>
            <a:pPr marL="457200" lvl="1" indent="0" algn="just">
              <a:buNone/>
            </a:pPr>
            <a:r>
              <a:rPr lang="fr-FR" sz="3100" dirty="0">
                <a:latin typeface="Times New Roman" panose="02020603050405020304" pitchFamily="18" charset="0"/>
                <a:cs typeface="Arial" panose="020B0604020202020204" pitchFamily="34" charset="0"/>
              </a:rPr>
              <a:t> 2- Plaidoyer pour le recrutement du personnel </a:t>
            </a:r>
            <a:r>
              <a:rPr lang="fr-FR" sz="3100" b="1" dirty="0">
                <a:highlight>
                  <a:srgbClr val="FFFF00"/>
                </a:highlight>
                <a:latin typeface="Times New Roman" panose="02020603050405020304" pitchFamily="18" charset="0"/>
                <a:cs typeface="Arial" panose="020B0604020202020204" pitchFamily="34" charset="0"/>
              </a:rPr>
              <a:t>qualifié </a:t>
            </a:r>
            <a:r>
              <a:rPr lang="fr-FR" sz="3100" dirty="0">
                <a:latin typeface="Times New Roman" panose="02020603050405020304" pitchFamily="18" charset="0"/>
                <a:cs typeface="Arial" panose="020B0604020202020204" pitchFamily="34" charset="0"/>
              </a:rPr>
              <a:t>et assurer leur déploiement </a:t>
            </a:r>
            <a:r>
              <a:rPr lang="fr-FR" sz="2600" dirty="0">
                <a:latin typeface="Times New Roman" panose="02020603050405020304" pitchFamily="18" charset="0"/>
                <a:cs typeface="Arial" panose="020B0604020202020204" pitchFamily="34" charset="0"/>
              </a:rPr>
              <a:t>(IT, Sage femme, Technicien labo, ATS, </a:t>
            </a:r>
            <a:r>
              <a:rPr lang="fr-FR" sz="2600" dirty="0" err="1">
                <a:latin typeface="Times New Roman" panose="02020603050405020304" pitchFamily="18" charset="0"/>
                <a:cs typeface="Arial" panose="020B0604020202020204" pitchFamily="34" charset="0"/>
              </a:rPr>
              <a:t>Médécins</a:t>
            </a:r>
            <a:r>
              <a:rPr lang="fr-FR" sz="2600" dirty="0">
                <a:latin typeface="Times New Roman" panose="02020603050405020304" pitchFamily="18" charset="0"/>
                <a:cs typeface="Arial" panose="020B0604020202020204" pitchFamily="34" charset="0"/>
              </a:rPr>
              <a:t>…)</a:t>
            </a:r>
            <a:endParaRPr lang="fr-FR" sz="3100" dirty="0">
              <a:latin typeface="Times New Roman" panose="02020603050405020304" pitchFamily="18" charset="0"/>
              <a:cs typeface="Arial" panose="020B0604020202020204" pitchFamily="34" charset="0"/>
            </a:endParaRPr>
          </a:p>
          <a:p>
            <a:pPr marL="457200" lvl="1" indent="0" algn="just">
              <a:buNone/>
            </a:pPr>
            <a:r>
              <a:rPr lang="fr-FR" sz="3100" dirty="0">
                <a:latin typeface="Times New Roman" panose="02020603050405020304" pitchFamily="18" charset="0"/>
                <a:cs typeface="Arial" panose="020B0604020202020204" pitchFamily="34" charset="0"/>
              </a:rPr>
              <a:t>3- Renforcer les capacités du personnel recruté /déployé</a:t>
            </a:r>
          </a:p>
          <a:p>
            <a:pPr marL="0" lvl="1" indent="0">
              <a:spcBef>
                <a:spcPts val="1000"/>
              </a:spcBef>
              <a:buNone/>
            </a:pPr>
            <a:endParaRPr lang="fr-FR" sz="100" b="1" dirty="0">
              <a:latin typeface="Times New Roman" panose="02020603050405020304" pitchFamily="18" charset="0"/>
              <a:cs typeface="Arial" panose="020B0604020202020204" pitchFamily="34" charset="0"/>
            </a:endParaRPr>
          </a:p>
          <a:p>
            <a:pPr marL="0" indent="0">
              <a:buNone/>
            </a:pPr>
            <a:r>
              <a:rPr lang="fr-FR" sz="5100" b="1" dirty="0">
                <a:latin typeface="Times New Roman" panose="02020603050405020304" pitchFamily="18" charset="0"/>
                <a:cs typeface="Arial" panose="020B0604020202020204" pitchFamily="34" charset="0"/>
              </a:rPr>
              <a:t>Domaine de la Surveillance: </a:t>
            </a:r>
          </a:p>
          <a:p>
            <a:pPr marL="457200" lvl="1" indent="0" algn="just">
              <a:buNone/>
            </a:pPr>
            <a:r>
              <a:rPr lang="fr-FR" sz="3000" dirty="0">
                <a:latin typeface="Times New Roman" panose="02020603050405020304" pitchFamily="18" charset="0"/>
                <a:cs typeface="Arial" panose="020B0604020202020204" pitchFamily="34" charset="0"/>
              </a:rPr>
              <a:t>1- </a:t>
            </a:r>
            <a:r>
              <a:rPr lang="fr-FR" sz="3100" dirty="0">
                <a:latin typeface="Times New Roman" panose="02020603050405020304" pitchFamily="18" charset="0"/>
                <a:cs typeface="Arial" panose="020B0604020202020204" pitchFamily="34" charset="0"/>
              </a:rPr>
              <a:t>Renforcer la mise en place du système d’alerte Précoce et </a:t>
            </a:r>
          </a:p>
          <a:p>
            <a:pPr marL="457200" lvl="1" indent="0" algn="just">
              <a:buNone/>
            </a:pPr>
            <a:r>
              <a:rPr lang="fr-FR" sz="3100" dirty="0">
                <a:latin typeface="Times New Roman" panose="02020603050405020304" pitchFamily="18" charset="0"/>
                <a:cs typeface="Arial" panose="020B0604020202020204" pitchFamily="34" charset="0"/>
              </a:rPr>
              <a:t>    la surveillance à base communautaire.</a:t>
            </a:r>
          </a:p>
          <a:p>
            <a:pPr marL="457200" lvl="1" indent="0" algn="just">
              <a:buNone/>
            </a:pPr>
            <a:endParaRPr lang="fr-FR" sz="3100" dirty="0">
              <a:latin typeface="Times New Roman" panose="02020603050405020304" pitchFamily="18" charset="0"/>
              <a:cs typeface="Arial" panose="020B0604020202020204" pitchFamily="34" charset="0"/>
            </a:endParaRPr>
          </a:p>
          <a:p>
            <a:pPr marL="457200" lvl="1" indent="0" algn="just">
              <a:buNone/>
            </a:pPr>
            <a:r>
              <a:rPr lang="fr-FR" sz="3100" dirty="0">
                <a:latin typeface="Times New Roman" panose="02020603050405020304" pitchFamily="18" charset="0"/>
                <a:cs typeface="Arial" panose="020B0604020202020204" pitchFamily="34" charset="0"/>
              </a:rPr>
              <a:t>2- Organiser les formations des agents en SIMR3 et les EIR dans les zones Provinces et Zones de santé non couvertes</a:t>
            </a:r>
          </a:p>
          <a:p>
            <a:pPr marL="457200" lvl="1" indent="0" algn="just">
              <a:buNone/>
            </a:pPr>
            <a:endParaRPr lang="fr-FR" sz="3100" dirty="0">
              <a:latin typeface="Times New Roman" panose="02020603050405020304" pitchFamily="18" charset="0"/>
              <a:cs typeface="Arial" panose="020B0604020202020204" pitchFamily="34" charset="0"/>
            </a:endParaRPr>
          </a:p>
          <a:p>
            <a:pPr marL="457200" lvl="1" indent="0" algn="just">
              <a:buNone/>
            </a:pPr>
            <a:r>
              <a:rPr lang="fr-FR" sz="3100" dirty="0">
                <a:latin typeface="Times New Roman" panose="02020603050405020304" pitchFamily="18" charset="0"/>
                <a:cs typeface="Arial" panose="020B0604020202020204" pitchFamily="34" charset="0"/>
              </a:rPr>
              <a:t>3- Assurer la digitalisation du système de gestion de l’information sanitaire et mise à disposition du matériel communication pour la transmission des données : crédit,  </a:t>
            </a:r>
            <a:r>
              <a:rPr lang="fr-FR" sz="3100" dirty="0" err="1">
                <a:latin typeface="Times New Roman" panose="02020603050405020304" pitchFamily="18" charset="0"/>
                <a:cs typeface="Arial" panose="020B0604020202020204" pitchFamily="34" charset="0"/>
              </a:rPr>
              <a:t>VSat</a:t>
            </a:r>
            <a:r>
              <a:rPr lang="fr-FR" sz="3100" dirty="0">
                <a:latin typeface="Times New Roman" panose="02020603050405020304" pitchFamily="18" charset="0"/>
                <a:cs typeface="Arial" panose="020B0604020202020204" pitchFamily="34" charset="0"/>
              </a:rPr>
              <a:t> internet…</a:t>
            </a:r>
          </a:p>
          <a:p>
            <a:pPr marL="457200" lvl="1" indent="0">
              <a:buNone/>
            </a:pPr>
            <a:endParaRPr lang="fr-FR" sz="2200" dirty="0"/>
          </a:p>
        </p:txBody>
      </p:sp>
      <p:pic>
        <p:nvPicPr>
          <p:cNvPr id="4" name="Picture 3">
            <a:extLst>
              <a:ext uri="{FF2B5EF4-FFF2-40B4-BE49-F238E27FC236}">
                <a16:creationId xmlns:a16="http://schemas.microsoft.com/office/drawing/2014/main" id="{F90B004C-00C6-7F6A-996D-A120CCD2F680}"/>
              </a:ext>
            </a:extLst>
          </p:cNvPr>
          <p:cNvPicPr>
            <a:picLocks noChangeAspect="1"/>
          </p:cNvPicPr>
          <p:nvPr/>
        </p:nvPicPr>
        <p:blipFill>
          <a:blip r:embed="rId2"/>
          <a:srcRect r="3796" b="2"/>
          <a:stretch/>
        </p:blipFill>
        <p:spPr>
          <a:xfrm>
            <a:off x="9026013" y="-1"/>
            <a:ext cx="3165986" cy="5737123"/>
          </a:xfrm>
          <a:prstGeom prst="rect">
            <a:avLst/>
          </a:prstGeom>
        </p:spPr>
      </p:pic>
    </p:spTree>
    <p:extLst>
      <p:ext uri="{BB962C8B-B14F-4D97-AF65-F5344CB8AC3E}">
        <p14:creationId xmlns:p14="http://schemas.microsoft.com/office/powerpoint/2010/main" val="314128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FACF17-B939-EC2F-0DD5-B42875BD6EFC}"/>
              </a:ext>
            </a:extLst>
          </p:cNvPr>
          <p:cNvSpPr>
            <a:spLocks noGrp="1"/>
          </p:cNvSpPr>
          <p:nvPr>
            <p:ph idx="1"/>
          </p:nvPr>
        </p:nvSpPr>
        <p:spPr>
          <a:xfrm>
            <a:off x="0" y="641556"/>
            <a:ext cx="9070258" cy="5574888"/>
          </a:xfrm>
        </p:spPr>
        <p:txBody>
          <a:bodyPr anchor="t">
            <a:normAutofit/>
          </a:bodyPr>
          <a:lstStyle/>
          <a:p>
            <a:pPr marL="0" indent="0">
              <a:buNone/>
            </a:pPr>
            <a:r>
              <a:rPr lang="fr-FR" sz="3200" b="1" dirty="0">
                <a:latin typeface="Times New Roman" panose="02020603050405020304" pitchFamily="18" charset="0"/>
                <a:ea typeface="Times New Roman" panose="02020603050405020304" pitchFamily="18" charset="0"/>
                <a:cs typeface="Arial" panose="020B0604020202020204" pitchFamily="34" charset="0"/>
              </a:rPr>
              <a:t>Domaine Laboratoire</a:t>
            </a:r>
          </a:p>
          <a:p>
            <a:pPr marL="914400" lvl="1" indent="-457200">
              <a:buFont typeface="+mj-lt"/>
              <a:buAutoNum type="arabicPeriod"/>
            </a:pPr>
            <a:r>
              <a:rPr lang="fr-FR" dirty="0">
                <a:latin typeface="Times New Roman" panose="02020603050405020304" pitchFamily="18" charset="0"/>
                <a:cs typeface="Arial" panose="020B0604020202020204" pitchFamily="34" charset="0"/>
              </a:rPr>
              <a:t>Appuyer la décentralisation des laboratoires pour la confirmation diagnostic</a:t>
            </a:r>
          </a:p>
          <a:p>
            <a:pPr marL="914400" lvl="1" indent="-457200">
              <a:buFont typeface="+mj-lt"/>
              <a:buAutoNum type="arabicPeriod"/>
            </a:pPr>
            <a:r>
              <a:rPr lang="fr-FR" dirty="0">
                <a:latin typeface="Times New Roman" panose="02020603050405020304" pitchFamily="18" charset="0"/>
                <a:cs typeface="Arial" panose="020B0604020202020204" pitchFamily="34" charset="0"/>
              </a:rPr>
              <a:t>Appuyer le transport des échantillons</a:t>
            </a:r>
          </a:p>
          <a:p>
            <a:pPr marL="914400" lvl="1" indent="-457200">
              <a:buFont typeface="+mj-lt"/>
              <a:buAutoNum type="arabicPeriod"/>
            </a:pPr>
            <a:r>
              <a:rPr lang="fr-FR" dirty="0">
                <a:latin typeface="Times New Roman" panose="02020603050405020304" pitchFamily="18" charset="0"/>
                <a:cs typeface="Arial" panose="020B0604020202020204" pitchFamily="34" charset="0"/>
              </a:rPr>
              <a:t>Rendre disponible les intrants, réactifs, matériels et autres consommables du laboratoire</a:t>
            </a:r>
          </a:p>
          <a:p>
            <a:pPr marL="0" indent="0">
              <a:buNone/>
            </a:pPr>
            <a:endParaRPr lang="fr-FR" sz="1400" b="1" dirty="0">
              <a:latin typeface="Times New Roman" panose="02020603050405020304" pitchFamily="18" charset="0"/>
              <a:cs typeface="Arial" panose="020B0604020202020204" pitchFamily="34" charset="0"/>
            </a:endParaRPr>
          </a:p>
          <a:p>
            <a:pPr marL="0" indent="0">
              <a:buNone/>
            </a:pPr>
            <a:r>
              <a:rPr lang="fr-FR" sz="3200" b="1" dirty="0">
                <a:latin typeface="Times New Roman" panose="02020603050405020304" pitchFamily="18" charset="0"/>
                <a:cs typeface="Arial" panose="020B0604020202020204" pitchFamily="34" charset="0"/>
              </a:rPr>
              <a:t>Domaine Gouvernance: </a:t>
            </a:r>
          </a:p>
          <a:p>
            <a:pPr marL="914400" lvl="1" indent="-457200">
              <a:buFont typeface="+mj-lt"/>
              <a:buAutoNum type="arabicPeriod"/>
            </a:pPr>
            <a:r>
              <a:rPr lang="fr-FR" dirty="0">
                <a:latin typeface="Times New Roman" panose="02020603050405020304" pitchFamily="18" charset="0"/>
                <a:cs typeface="Arial" panose="020B0604020202020204" pitchFamily="34" charset="0"/>
              </a:rPr>
              <a:t>Renforcer la gouvernance du système de santé à tous les niveaux </a:t>
            </a:r>
          </a:p>
          <a:p>
            <a:pPr marL="0" indent="0">
              <a:buNone/>
            </a:pPr>
            <a:endParaRPr lang="fr-FR" sz="2400" b="1" dirty="0">
              <a:latin typeface="Times New Roman" panose="02020603050405020304" pitchFamily="18" charset="0"/>
              <a:cs typeface="Arial" panose="020B0604020202020204" pitchFamily="34" charset="0"/>
            </a:endParaRPr>
          </a:p>
          <a:p>
            <a:pPr marL="0" indent="0">
              <a:buNone/>
            </a:pPr>
            <a:r>
              <a:rPr lang="fr-FR" sz="3200" b="1" dirty="0">
                <a:latin typeface="Times New Roman" panose="02020603050405020304" pitchFamily="18" charset="0"/>
                <a:cs typeface="Arial" panose="020B0604020202020204" pitchFamily="34" charset="0"/>
              </a:rPr>
              <a:t>Domaine Offre des Soins :  </a:t>
            </a:r>
          </a:p>
          <a:p>
            <a:pPr marL="914400" lvl="1" indent="-457200">
              <a:buFont typeface="+mj-lt"/>
              <a:buAutoNum type="arabicPeriod"/>
            </a:pPr>
            <a:r>
              <a:rPr lang="fr-FR" dirty="0">
                <a:latin typeface="Times New Roman" panose="02020603050405020304" pitchFamily="18" charset="0"/>
                <a:cs typeface="Arial" panose="020B0604020202020204" pitchFamily="34" charset="0"/>
              </a:rPr>
              <a:t>Renforcer les capacités de l’offre des soins dans les structures sanitaires et réaliser la cartographie des ressources </a:t>
            </a:r>
          </a:p>
          <a:p>
            <a:endParaRPr lang="fr-FR" sz="2200" dirty="0"/>
          </a:p>
        </p:txBody>
      </p:sp>
      <p:pic>
        <p:nvPicPr>
          <p:cNvPr id="4" name="Picture 3">
            <a:extLst>
              <a:ext uri="{FF2B5EF4-FFF2-40B4-BE49-F238E27FC236}">
                <a16:creationId xmlns:a16="http://schemas.microsoft.com/office/drawing/2014/main" id="{F90B004C-00C6-7F6A-996D-A120CCD2F680}"/>
              </a:ext>
            </a:extLst>
          </p:cNvPr>
          <p:cNvPicPr>
            <a:picLocks noChangeAspect="1"/>
          </p:cNvPicPr>
          <p:nvPr/>
        </p:nvPicPr>
        <p:blipFill>
          <a:blip r:embed="rId2"/>
          <a:srcRect r="3796" b="2"/>
          <a:stretch/>
        </p:blipFill>
        <p:spPr>
          <a:xfrm>
            <a:off x="9070258" y="0"/>
            <a:ext cx="3121741" cy="5781368"/>
          </a:xfrm>
          <a:prstGeom prst="rect">
            <a:avLst/>
          </a:prstGeom>
        </p:spPr>
      </p:pic>
      <p:sp>
        <p:nvSpPr>
          <p:cNvPr id="7" name="Title 1">
            <a:extLst>
              <a:ext uri="{FF2B5EF4-FFF2-40B4-BE49-F238E27FC236}">
                <a16:creationId xmlns:a16="http://schemas.microsoft.com/office/drawing/2014/main" id="{18A0472F-4378-3B40-F9E1-BC0730B1390C}"/>
              </a:ext>
            </a:extLst>
          </p:cNvPr>
          <p:cNvSpPr>
            <a:spLocks noGrp="1"/>
          </p:cNvSpPr>
          <p:nvPr>
            <p:ph type="title"/>
          </p:nvPr>
        </p:nvSpPr>
        <p:spPr>
          <a:xfrm>
            <a:off x="1" y="30163"/>
            <a:ext cx="9217741" cy="611393"/>
          </a:xfrm>
          <a:solidFill>
            <a:srgbClr val="00B0F0"/>
          </a:solidFill>
        </p:spPr>
        <p:txBody>
          <a:bodyPr anchor="b">
            <a:noAutofit/>
          </a:bodyPr>
          <a:lstStyle/>
          <a:p>
            <a:pPr algn="ctr"/>
            <a:br>
              <a:rPr lang="fr-FR" sz="4000" b="1" dirty="0">
                <a:solidFill>
                  <a:schemeClr val="tx1"/>
                </a:solidFill>
                <a:effectLst/>
                <a:latin typeface="Arial Black" panose="020B0A04020102020204" pitchFamily="34" charset="0"/>
                <a:ea typeface="Times New Roman" panose="02020603050405020304" pitchFamily="18" charset="0"/>
              </a:rPr>
            </a:br>
            <a:br>
              <a:rPr lang="fr-FR" sz="4000" b="1" dirty="0">
                <a:solidFill>
                  <a:schemeClr val="tx1"/>
                </a:solidFill>
                <a:effectLst/>
                <a:latin typeface="Arial Black" panose="020B0A04020102020204" pitchFamily="34" charset="0"/>
                <a:ea typeface="Times New Roman" panose="02020603050405020304" pitchFamily="18" charset="0"/>
              </a:rPr>
            </a:br>
            <a:br>
              <a:rPr lang="fr-FR" sz="4000" b="1" dirty="0">
                <a:solidFill>
                  <a:schemeClr val="tx1"/>
                </a:solidFill>
                <a:effectLst/>
                <a:latin typeface="Arial Black" panose="020B0A04020102020204" pitchFamily="34" charset="0"/>
                <a:ea typeface="Times New Roman" panose="02020603050405020304" pitchFamily="18" charset="0"/>
              </a:rPr>
            </a:br>
            <a:br>
              <a:rPr lang="fr-FR" sz="4000" b="1" dirty="0">
                <a:solidFill>
                  <a:schemeClr val="bg1"/>
                </a:solidFill>
                <a:effectLst/>
                <a:latin typeface="Arial Black" panose="020B0A04020102020204" pitchFamily="34" charset="0"/>
                <a:ea typeface="Times New Roman" panose="02020603050405020304" pitchFamily="18" charset="0"/>
              </a:rPr>
            </a:br>
            <a:r>
              <a:rPr lang="fr-FR" sz="3600" b="1" dirty="0">
                <a:solidFill>
                  <a:srgbClr val="FFFF00"/>
                </a:solidFill>
                <a:effectLst/>
                <a:latin typeface="Arial Black" panose="020B0A04020102020204" pitchFamily="34" charset="0"/>
                <a:ea typeface="Times New Roman" panose="02020603050405020304" pitchFamily="18" charset="0"/>
              </a:rPr>
              <a:t>DOMAINES CLES  DES </a:t>
            </a:r>
            <a:r>
              <a:rPr lang="fr-FR" sz="3600" b="1" dirty="0">
                <a:solidFill>
                  <a:schemeClr val="bg1"/>
                </a:solidFill>
                <a:effectLst/>
                <a:latin typeface="Arial Black" panose="020B0A04020102020204" pitchFamily="34" charset="0"/>
                <a:ea typeface="Times New Roman" panose="02020603050405020304" pitchFamily="18" charset="0"/>
              </a:rPr>
              <a:t>PTF EN 2025 </a:t>
            </a:r>
            <a:endParaRPr lang="fr-FR" sz="4000" b="1"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24280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247614C0-5FE5-B42B-9C54-F9D51F21B436}"/>
              </a:ext>
            </a:extLst>
          </p:cNvPr>
          <p:cNvSpPr>
            <a:spLocks noChangeArrowheads="1"/>
          </p:cNvSpPr>
          <p:nvPr/>
        </p:nvSpPr>
        <p:spPr bwMode="auto">
          <a:xfrm>
            <a:off x="5538359" y="1660327"/>
            <a:ext cx="5500188" cy="3181295"/>
          </a:xfrm>
          <a:custGeom>
            <a:avLst/>
            <a:gdLst>
              <a:gd name="T0" fmla="*/ 0 w 19570"/>
              <a:gd name="T1" fmla="*/ 6037 h 6038"/>
              <a:gd name="T2" fmla="*/ 19569 w 19570"/>
              <a:gd name="T3" fmla="*/ 6037 h 6038"/>
              <a:gd name="T4" fmla="*/ 19569 w 19570"/>
              <a:gd name="T5" fmla="*/ 0 h 6038"/>
              <a:gd name="T6" fmla="*/ 0 w 19570"/>
              <a:gd name="T7" fmla="*/ 0 h 6038"/>
              <a:gd name="T8" fmla="*/ 0 w 19570"/>
              <a:gd name="T9" fmla="*/ 6037 h 6038"/>
            </a:gdLst>
            <a:ahLst/>
            <a:cxnLst>
              <a:cxn ang="0">
                <a:pos x="T0" y="T1"/>
              </a:cxn>
              <a:cxn ang="0">
                <a:pos x="T2" y="T3"/>
              </a:cxn>
              <a:cxn ang="0">
                <a:pos x="T4" y="T5"/>
              </a:cxn>
              <a:cxn ang="0">
                <a:pos x="T6" y="T7"/>
              </a:cxn>
              <a:cxn ang="0">
                <a:pos x="T8" y="T9"/>
              </a:cxn>
            </a:cxnLst>
            <a:rect l="0" t="0" r="r" b="b"/>
            <a:pathLst>
              <a:path w="19570" h="6038">
                <a:moveTo>
                  <a:pt x="0" y="6037"/>
                </a:moveTo>
                <a:lnTo>
                  <a:pt x="19569" y="6037"/>
                </a:lnTo>
                <a:lnTo>
                  <a:pt x="19569" y="0"/>
                </a:lnTo>
                <a:lnTo>
                  <a:pt x="0" y="0"/>
                </a:lnTo>
                <a:lnTo>
                  <a:pt x="0" y="6037"/>
                </a:lnTo>
              </a:path>
            </a:pathLst>
          </a:custGeom>
          <a:solidFill>
            <a:srgbClr val="172856"/>
          </a:solidFill>
          <a:ln>
            <a:solidFill>
              <a:srgbClr val="172856"/>
            </a:solidFill>
          </a:ln>
          <a:effectLst/>
        </p:spPr>
        <p:txBody>
          <a:bodyPr wrap="none" anchor="ctr"/>
          <a:lstStyle/>
          <a:p>
            <a:endParaRPr lang="en-US" sz="3266" dirty="0">
              <a:latin typeface="Poppins" pitchFamily="2" charset="77"/>
            </a:endParaRPr>
          </a:p>
        </p:txBody>
      </p:sp>
      <p:grpSp>
        <p:nvGrpSpPr>
          <p:cNvPr id="7" name="Group 6">
            <a:extLst>
              <a:ext uri="{FF2B5EF4-FFF2-40B4-BE49-F238E27FC236}">
                <a16:creationId xmlns:a16="http://schemas.microsoft.com/office/drawing/2014/main" id="{34E09BE7-64BC-AABE-4FA9-6A04A1E54339}"/>
              </a:ext>
            </a:extLst>
          </p:cNvPr>
          <p:cNvGrpSpPr/>
          <p:nvPr/>
        </p:nvGrpSpPr>
        <p:grpSpPr>
          <a:xfrm>
            <a:off x="8760296" y="4221089"/>
            <a:ext cx="1793923" cy="1823476"/>
            <a:chOff x="18464335" y="8935184"/>
            <a:chExt cx="2648682" cy="2648683"/>
          </a:xfrm>
          <a:solidFill>
            <a:srgbClr val="1E7FB8"/>
          </a:solidFill>
        </p:grpSpPr>
        <p:sp>
          <p:nvSpPr>
            <p:cNvPr id="8" name="Freeform 13">
              <a:extLst>
                <a:ext uri="{FF2B5EF4-FFF2-40B4-BE49-F238E27FC236}">
                  <a16:creationId xmlns:a16="http://schemas.microsoft.com/office/drawing/2014/main" id="{8E4C54E2-6815-C193-AF44-5905CB53CCF9}"/>
                </a:ext>
              </a:extLst>
            </p:cNvPr>
            <p:cNvSpPr>
              <a:spLocks noChangeArrowheads="1"/>
            </p:cNvSpPr>
            <p:nvPr/>
          </p:nvSpPr>
          <p:spPr bwMode="auto">
            <a:xfrm>
              <a:off x="18464335" y="8935184"/>
              <a:ext cx="153865" cy="153864"/>
            </a:xfrm>
            <a:custGeom>
              <a:avLst/>
              <a:gdLst>
                <a:gd name="T0" fmla="*/ 122 w 123"/>
                <a:gd name="T1" fmla="*/ 61 h 124"/>
                <a:gd name="T2" fmla="*/ 122 w 123"/>
                <a:gd name="T3" fmla="*/ 61 h 124"/>
                <a:gd name="T4" fmla="*/ 61 w 123"/>
                <a:gd name="T5" fmla="*/ 123 h 124"/>
                <a:gd name="T6" fmla="*/ 61 w 123"/>
                <a:gd name="T7" fmla="*/ 123 h 124"/>
                <a:gd name="T8" fmla="*/ 0 w 123"/>
                <a:gd name="T9" fmla="*/ 61 h 124"/>
                <a:gd name="T10" fmla="*/ 0 w 123"/>
                <a:gd name="T11" fmla="*/ 61 h 124"/>
                <a:gd name="T12" fmla="*/ 61 w 123"/>
                <a:gd name="T13" fmla="*/ 0 h 124"/>
                <a:gd name="T14" fmla="*/ 61 w 123"/>
                <a:gd name="T15" fmla="*/ 0 h 124"/>
                <a:gd name="T16" fmla="*/ 122 w 123"/>
                <a:gd name="T1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4">
                  <a:moveTo>
                    <a:pt x="122" y="61"/>
                  </a:moveTo>
                  <a:lnTo>
                    <a:pt x="122" y="61"/>
                  </a:lnTo>
                  <a:cubicBezTo>
                    <a:pt x="122" y="95"/>
                    <a:pt x="95" y="123"/>
                    <a:pt x="61" y="123"/>
                  </a:cubicBezTo>
                  <a:lnTo>
                    <a:pt x="61" y="123"/>
                  </a:lnTo>
                  <a:cubicBezTo>
                    <a:pt x="27" y="123"/>
                    <a:pt x="0" y="95"/>
                    <a:pt x="0" y="61"/>
                  </a:cubicBezTo>
                  <a:lnTo>
                    <a:pt x="0" y="61"/>
                  </a:lnTo>
                  <a:cubicBezTo>
                    <a:pt x="0" y="28"/>
                    <a:pt x="27" y="0"/>
                    <a:pt x="61" y="0"/>
                  </a:cubicBezTo>
                  <a:lnTo>
                    <a:pt x="61" y="0"/>
                  </a:lnTo>
                  <a:cubicBezTo>
                    <a:pt x="95" y="0"/>
                    <a:pt x="122" y="28"/>
                    <a:pt x="122" y="61"/>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9" name="Freeform 14">
              <a:extLst>
                <a:ext uri="{FF2B5EF4-FFF2-40B4-BE49-F238E27FC236}">
                  <a16:creationId xmlns:a16="http://schemas.microsoft.com/office/drawing/2014/main" id="{5CF4916D-F5A6-FC42-B827-3516FEDBD7A1}"/>
                </a:ext>
              </a:extLst>
            </p:cNvPr>
            <p:cNvSpPr>
              <a:spLocks noChangeArrowheads="1"/>
            </p:cNvSpPr>
            <p:nvPr/>
          </p:nvSpPr>
          <p:spPr bwMode="auto">
            <a:xfrm>
              <a:off x="19090788" y="8935184"/>
              <a:ext cx="153865" cy="153864"/>
            </a:xfrm>
            <a:custGeom>
              <a:avLst/>
              <a:gdLst>
                <a:gd name="T0" fmla="*/ 122 w 123"/>
                <a:gd name="T1" fmla="*/ 61 h 124"/>
                <a:gd name="T2" fmla="*/ 122 w 123"/>
                <a:gd name="T3" fmla="*/ 61 h 124"/>
                <a:gd name="T4" fmla="*/ 61 w 123"/>
                <a:gd name="T5" fmla="*/ 123 h 124"/>
                <a:gd name="T6" fmla="*/ 61 w 123"/>
                <a:gd name="T7" fmla="*/ 123 h 124"/>
                <a:gd name="T8" fmla="*/ 0 w 123"/>
                <a:gd name="T9" fmla="*/ 61 h 124"/>
                <a:gd name="T10" fmla="*/ 0 w 123"/>
                <a:gd name="T11" fmla="*/ 61 h 124"/>
                <a:gd name="T12" fmla="*/ 61 w 123"/>
                <a:gd name="T13" fmla="*/ 0 h 124"/>
                <a:gd name="T14" fmla="*/ 61 w 123"/>
                <a:gd name="T15" fmla="*/ 0 h 124"/>
                <a:gd name="T16" fmla="*/ 122 w 123"/>
                <a:gd name="T1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4">
                  <a:moveTo>
                    <a:pt x="122" y="61"/>
                  </a:moveTo>
                  <a:lnTo>
                    <a:pt x="122" y="61"/>
                  </a:lnTo>
                  <a:cubicBezTo>
                    <a:pt x="122" y="95"/>
                    <a:pt x="95" y="123"/>
                    <a:pt x="61" y="123"/>
                  </a:cubicBezTo>
                  <a:lnTo>
                    <a:pt x="61" y="123"/>
                  </a:lnTo>
                  <a:cubicBezTo>
                    <a:pt x="27" y="123"/>
                    <a:pt x="0" y="95"/>
                    <a:pt x="0" y="61"/>
                  </a:cubicBezTo>
                  <a:lnTo>
                    <a:pt x="0" y="61"/>
                  </a:lnTo>
                  <a:cubicBezTo>
                    <a:pt x="0" y="28"/>
                    <a:pt x="27" y="0"/>
                    <a:pt x="61" y="0"/>
                  </a:cubicBezTo>
                  <a:lnTo>
                    <a:pt x="61" y="0"/>
                  </a:lnTo>
                  <a:cubicBezTo>
                    <a:pt x="95" y="0"/>
                    <a:pt x="122" y="28"/>
                    <a:pt x="122" y="61"/>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0" name="Freeform 15">
              <a:extLst>
                <a:ext uri="{FF2B5EF4-FFF2-40B4-BE49-F238E27FC236}">
                  <a16:creationId xmlns:a16="http://schemas.microsoft.com/office/drawing/2014/main" id="{E0975A7D-405A-B3BB-3FFD-3D2FE05E44F3}"/>
                </a:ext>
              </a:extLst>
            </p:cNvPr>
            <p:cNvSpPr>
              <a:spLocks noChangeArrowheads="1"/>
            </p:cNvSpPr>
            <p:nvPr/>
          </p:nvSpPr>
          <p:spPr bwMode="auto">
            <a:xfrm>
              <a:off x="19711747" y="8935184"/>
              <a:ext cx="153865" cy="153864"/>
            </a:xfrm>
            <a:custGeom>
              <a:avLst/>
              <a:gdLst>
                <a:gd name="T0" fmla="*/ 122 w 123"/>
                <a:gd name="T1" fmla="*/ 61 h 124"/>
                <a:gd name="T2" fmla="*/ 122 w 123"/>
                <a:gd name="T3" fmla="*/ 61 h 124"/>
                <a:gd name="T4" fmla="*/ 61 w 123"/>
                <a:gd name="T5" fmla="*/ 123 h 124"/>
                <a:gd name="T6" fmla="*/ 61 w 123"/>
                <a:gd name="T7" fmla="*/ 123 h 124"/>
                <a:gd name="T8" fmla="*/ 0 w 123"/>
                <a:gd name="T9" fmla="*/ 61 h 124"/>
                <a:gd name="T10" fmla="*/ 0 w 123"/>
                <a:gd name="T11" fmla="*/ 61 h 124"/>
                <a:gd name="T12" fmla="*/ 61 w 123"/>
                <a:gd name="T13" fmla="*/ 0 h 124"/>
                <a:gd name="T14" fmla="*/ 61 w 123"/>
                <a:gd name="T15" fmla="*/ 0 h 124"/>
                <a:gd name="T16" fmla="*/ 122 w 123"/>
                <a:gd name="T1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4">
                  <a:moveTo>
                    <a:pt x="122" y="61"/>
                  </a:moveTo>
                  <a:lnTo>
                    <a:pt x="122" y="61"/>
                  </a:lnTo>
                  <a:cubicBezTo>
                    <a:pt x="122" y="95"/>
                    <a:pt x="95" y="123"/>
                    <a:pt x="61" y="123"/>
                  </a:cubicBezTo>
                  <a:lnTo>
                    <a:pt x="61" y="123"/>
                  </a:lnTo>
                  <a:cubicBezTo>
                    <a:pt x="28" y="123"/>
                    <a:pt x="0" y="95"/>
                    <a:pt x="0" y="61"/>
                  </a:cubicBezTo>
                  <a:lnTo>
                    <a:pt x="0" y="61"/>
                  </a:lnTo>
                  <a:cubicBezTo>
                    <a:pt x="0" y="28"/>
                    <a:pt x="28" y="0"/>
                    <a:pt x="61" y="0"/>
                  </a:cubicBezTo>
                  <a:lnTo>
                    <a:pt x="61" y="0"/>
                  </a:lnTo>
                  <a:cubicBezTo>
                    <a:pt x="95" y="0"/>
                    <a:pt x="122" y="28"/>
                    <a:pt x="122" y="61"/>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1" name="Freeform 16">
              <a:extLst>
                <a:ext uri="{FF2B5EF4-FFF2-40B4-BE49-F238E27FC236}">
                  <a16:creationId xmlns:a16="http://schemas.microsoft.com/office/drawing/2014/main" id="{0A49E498-1E95-39DA-5DEC-04E22145AED0}"/>
                </a:ext>
              </a:extLst>
            </p:cNvPr>
            <p:cNvSpPr>
              <a:spLocks noChangeArrowheads="1"/>
            </p:cNvSpPr>
            <p:nvPr/>
          </p:nvSpPr>
          <p:spPr bwMode="auto">
            <a:xfrm>
              <a:off x="20332701" y="8935184"/>
              <a:ext cx="153865" cy="153864"/>
            </a:xfrm>
            <a:custGeom>
              <a:avLst/>
              <a:gdLst>
                <a:gd name="T0" fmla="*/ 123 w 124"/>
                <a:gd name="T1" fmla="*/ 61 h 124"/>
                <a:gd name="T2" fmla="*/ 123 w 124"/>
                <a:gd name="T3" fmla="*/ 61 h 124"/>
                <a:gd name="T4" fmla="*/ 62 w 124"/>
                <a:gd name="T5" fmla="*/ 123 h 124"/>
                <a:gd name="T6" fmla="*/ 62 w 124"/>
                <a:gd name="T7" fmla="*/ 123 h 124"/>
                <a:gd name="T8" fmla="*/ 0 w 124"/>
                <a:gd name="T9" fmla="*/ 61 h 124"/>
                <a:gd name="T10" fmla="*/ 0 w 124"/>
                <a:gd name="T11" fmla="*/ 61 h 124"/>
                <a:gd name="T12" fmla="*/ 62 w 124"/>
                <a:gd name="T13" fmla="*/ 0 h 124"/>
                <a:gd name="T14" fmla="*/ 62 w 124"/>
                <a:gd name="T15" fmla="*/ 0 h 124"/>
                <a:gd name="T16" fmla="*/ 123 w 124"/>
                <a:gd name="T1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4">
                  <a:moveTo>
                    <a:pt x="123" y="61"/>
                  </a:moveTo>
                  <a:lnTo>
                    <a:pt x="123" y="61"/>
                  </a:lnTo>
                  <a:cubicBezTo>
                    <a:pt x="123" y="95"/>
                    <a:pt x="95" y="123"/>
                    <a:pt x="62" y="123"/>
                  </a:cubicBezTo>
                  <a:lnTo>
                    <a:pt x="62" y="123"/>
                  </a:lnTo>
                  <a:cubicBezTo>
                    <a:pt x="28" y="123"/>
                    <a:pt x="0" y="95"/>
                    <a:pt x="0" y="61"/>
                  </a:cubicBezTo>
                  <a:lnTo>
                    <a:pt x="0" y="61"/>
                  </a:lnTo>
                  <a:cubicBezTo>
                    <a:pt x="0" y="28"/>
                    <a:pt x="28" y="0"/>
                    <a:pt x="62" y="0"/>
                  </a:cubicBezTo>
                  <a:lnTo>
                    <a:pt x="62" y="0"/>
                  </a:lnTo>
                  <a:cubicBezTo>
                    <a:pt x="95" y="0"/>
                    <a:pt x="123" y="28"/>
                    <a:pt x="123" y="61"/>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2" name="Freeform 17">
              <a:extLst>
                <a:ext uri="{FF2B5EF4-FFF2-40B4-BE49-F238E27FC236}">
                  <a16:creationId xmlns:a16="http://schemas.microsoft.com/office/drawing/2014/main" id="{68A33397-DFAE-6B67-39E5-795C53F42B67}"/>
                </a:ext>
              </a:extLst>
            </p:cNvPr>
            <p:cNvSpPr>
              <a:spLocks noChangeArrowheads="1"/>
            </p:cNvSpPr>
            <p:nvPr/>
          </p:nvSpPr>
          <p:spPr bwMode="auto">
            <a:xfrm>
              <a:off x="20959152" y="8935184"/>
              <a:ext cx="153865" cy="153864"/>
            </a:xfrm>
            <a:custGeom>
              <a:avLst/>
              <a:gdLst>
                <a:gd name="T0" fmla="*/ 122 w 123"/>
                <a:gd name="T1" fmla="*/ 61 h 124"/>
                <a:gd name="T2" fmla="*/ 122 w 123"/>
                <a:gd name="T3" fmla="*/ 61 h 124"/>
                <a:gd name="T4" fmla="*/ 61 w 123"/>
                <a:gd name="T5" fmla="*/ 123 h 124"/>
                <a:gd name="T6" fmla="*/ 61 w 123"/>
                <a:gd name="T7" fmla="*/ 123 h 124"/>
                <a:gd name="T8" fmla="*/ 0 w 123"/>
                <a:gd name="T9" fmla="*/ 61 h 124"/>
                <a:gd name="T10" fmla="*/ 0 w 123"/>
                <a:gd name="T11" fmla="*/ 61 h 124"/>
                <a:gd name="T12" fmla="*/ 61 w 123"/>
                <a:gd name="T13" fmla="*/ 0 h 124"/>
                <a:gd name="T14" fmla="*/ 61 w 123"/>
                <a:gd name="T15" fmla="*/ 0 h 124"/>
                <a:gd name="T16" fmla="*/ 122 w 123"/>
                <a:gd name="T17" fmla="*/ 6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4">
                  <a:moveTo>
                    <a:pt x="122" y="61"/>
                  </a:moveTo>
                  <a:lnTo>
                    <a:pt x="122" y="61"/>
                  </a:lnTo>
                  <a:cubicBezTo>
                    <a:pt x="122" y="95"/>
                    <a:pt x="94" y="123"/>
                    <a:pt x="61" y="123"/>
                  </a:cubicBezTo>
                  <a:lnTo>
                    <a:pt x="61" y="123"/>
                  </a:lnTo>
                  <a:cubicBezTo>
                    <a:pt x="27" y="123"/>
                    <a:pt x="0" y="95"/>
                    <a:pt x="0" y="61"/>
                  </a:cubicBezTo>
                  <a:lnTo>
                    <a:pt x="0" y="61"/>
                  </a:lnTo>
                  <a:cubicBezTo>
                    <a:pt x="0" y="28"/>
                    <a:pt x="27" y="0"/>
                    <a:pt x="61" y="0"/>
                  </a:cubicBezTo>
                  <a:lnTo>
                    <a:pt x="61" y="0"/>
                  </a:lnTo>
                  <a:cubicBezTo>
                    <a:pt x="94" y="0"/>
                    <a:pt x="122" y="28"/>
                    <a:pt x="122" y="61"/>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3" name="Freeform 18">
              <a:extLst>
                <a:ext uri="{FF2B5EF4-FFF2-40B4-BE49-F238E27FC236}">
                  <a16:creationId xmlns:a16="http://schemas.microsoft.com/office/drawing/2014/main" id="{5FFB83D5-DBF6-9170-6D8B-3A048A253322}"/>
                </a:ext>
              </a:extLst>
            </p:cNvPr>
            <p:cNvSpPr>
              <a:spLocks noChangeArrowheads="1"/>
            </p:cNvSpPr>
            <p:nvPr/>
          </p:nvSpPr>
          <p:spPr bwMode="auto">
            <a:xfrm>
              <a:off x="18464335" y="9561637"/>
              <a:ext cx="153865" cy="153864"/>
            </a:xfrm>
            <a:custGeom>
              <a:avLst/>
              <a:gdLst>
                <a:gd name="T0" fmla="*/ 61 w 123"/>
                <a:gd name="T1" fmla="*/ 122 h 123"/>
                <a:gd name="T2" fmla="*/ 61 w 123"/>
                <a:gd name="T3" fmla="*/ 122 h 123"/>
                <a:gd name="T4" fmla="*/ 0 w 123"/>
                <a:gd name="T5" fmla="*/ 60 h 123"/>
                <a:gd name="T6" fmla="*/ 0 w 123"/>
                <a:gd name="T7" fmla="*/ 60 h 123"/>
                <a:gd name="T8" fmla="*/ 61 w 123"/>
                <a:gd name="T9" fmla="*/ 0 h 123"/>
                <a:gd name="T10" fmla="*/ 61 w 123"/>
                <a:gd name="T11" fmla="*/ 0 h 123"/>
                <a:gd name="T12" fmla="*/ 122 w 123"/>
                <a:gd name="T13" fmla="*/ 60 h 123"/>
                <a:gd name="T14" fmla="*/ 122 w 123"/>
                <a:gd name="T15" fmla="*/ 60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4"/>
                    <a:pt x="0" y="60"/>
                  </a:cubicBezTo>
                  <a:lnTo>
                    <a:pt x="0" y="60"/>
                  </a:lnTo>
                  <a:cubicBezTo>
                    <a:pt x="0" y="27"/>
                    <a:pt x="27" y="0"/>
                    <a:pt x="61" y="0"/>
                  </a:cubicBezTo>
                  <a:lnTo>
                    <a:pt x="61" y="0"/>
                  </a:lnTo>
                  <a:cubicBezTo>
                    <a:pt x="95" y="0"/>
                    <a:pt x="122" y="27"/>
                    <a:pt x="122" y="60"/>
                  </a:cubicBezTo>
                  <a:lnTo>
                    <a:pt x="122" y="60"/>
                  </a:lnTo>
                  <a:cubicBezTo>
                    <a:pt x="122" y="94"/>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4" name="Freeform 19">
              <a:extLst>
                <a:ext uri="{FF2B5EF4-FFF2-40B4-BE49-F238E27FC236}">
                  <a16:creationId xmlns:a16="http://schemas.microsoft.com/office/drawing/2014/main" id="{F7101116-C17E-1C35-C261-9C4E9BFC32F2}"/>
                </a:ext>
              </a:extLst>
            </p:cNvPr>
            <p:cNvSpPr>
              <a:spLocks noChangeArrowheads="1"/>
            </p:cNvSpPr>
            <p:nvPr/>
          </p:nvSpPr>
          <p:spPr bwMode="auto">
            <a:xfrm>
              <a:off x="18464335" y="10182595"/>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4"/>
                    <a:pt x="0" y="61"/>
                  </a:cubicBezTo>
                  <a:lnTo>
                    <a:pt x="0" y="61"/>
                  </a:lnTo>
                  <a:cubicBezTo>
                    <a:pt x="0" y="27"/>
                    <a:pt x="27" y="0"/>
                    <a:pt x="61" y="0"/>
                  </a:cubicBezTo>
                  <a:lnTo>
                    <a:pt x="61" y="0"/>
                  </a:lnTo>
                  <a:cubicBezTo>
                    <a:pt x="95" y="0"/>
                    <a:pt x="122" y="27"/>
                    <a:pt x="122" y="61"/>
                  </a:cubicBezTo>
                  <a:lnTo>
                    <a:pt x="122" y="61"/>
                  </a:lnTo>
                  <a:cubicBezTo>
                    <a:pt x="122" y="94"/>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5" name="Freeform 20">
              <a:extLst>
                <a:ext uri="{FF2B5EF4-FFF2-40B4-BE49-F238E27FC236}">
                  <a16:creationId xmlns:a16="http://schemas.microsoft.com/office/drawing/2014/main" id="{1FB8975C-05C1-1009-1950-0CE7308A88E7}"/>
                </a:ext>
              </a:extLst>
            </p:cNvPr>
            <p:cNvSpPr>
              <a:spLocks noChangeArrowheads="1"/>
            </p:cNvSpPr>
            <p:nvPr/>
          </p:nvSpPr>
          <p:spPr bwMode="auto">
            <a:xfrm>
              <a:off x="18464335" y="10803550"/>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5"/>
                    <a:pt x="0" y="61"/>
                  </a:cubicBezTo>
                  <a:lnTo>
                    <a:pt x="0" y="61"/>
                  </a:lnTo>
                  <a:cubicBezTo>
                    <a:pt x="0" y="27"/>
                    <a:pt x="27" y="0"/>
                    <a:pt x="61" y="0"/>
                  </a:cubicBezTo>
                  <a:lnTo>
                    <a:pt x="61" y="0"/>
                  </a:lnTo>
                  <a:cubicBezTo>
                    <a:pt x="95" y="0"/>
                    <a:pt x="122" y="27"/>
                    <a:pt x="122" y="61"/>
                  </a:cubicBezTo>
                  <a:lnTo>
                    <a:pt x="122" y="61"/>
                  </a:lnTo>
                  <a:cubicBezTo>
                    <a:pt x="122" y="95"/>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6" name="Freeform 21">
              <a:extLst>
                <a:ext uri="{FF2B5EF4-FFF2-40B4-BE49-F238E27FC236}">
                  <a16:creationId xmlns:a16="http://schemas.microsoft.com/office/drawing/2014/main" id="{59A49293-8586-62FF-55B2-5DC7C6033AC0}"/>
                </a:ext>
              </a:extLst>
            </p:cNvPr>
            <p:cNvSpPr>
              <a:spLocks noChangeArrowheads="1"/>
            </p:cNvSpPr>
            <p:nvPr/>
          </p:nvSpPr>
          <p:spPr bwMode="auto">
            <a:xfrm>
              <a:off x="18464335" y="11430003"/>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5"/>
                    <a:pt x="0" y="61"/>
                  </a:cubicBezTo>
                  <a:lnTo>
                    <a:pt x="0" y="61"/>
                  </a:lnTo>
                  <a:cubicBezTo>
                    <a:pt x="0" y="27"/>
                    <a:pt x="27" y="0"/>
                    <a:pt x="61" y="0"/>
                  </a:cubicBezTo>
                  <a:lnTo>
                    <a:pt x="61" y="0"/>
                  </a:lnTo>
                  <a:cubicBezTo>
                    <a:pt x="95" y="0"/>
                    <a:pt x="122" y="27"/>
                    <a:pt x="122" y="61"/>
                  </a:cubicBezTo>
                  <a:lnTo>
                    <a:pt x="122" y="61"/>
                  </a:lnTo>
                  <a:cubicBezTo>
                    <a:pt x="122" y="95"/>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7" name="Freeform 22">
              <a:extLst>
                <a:ext uri="{FF2B5EF4-FFF2-40B4-BE49-F238E27FC236}">
                  <a16:creationId xmlns:a16="http://schemas.microsoft.com/office/drawing/2014/main" id="{F312FDE2-475A-62E4-37E5-A7883753FAEB}"/>
                </a:ext>
              </a:extLst>
            </p:cNvPr>
            <p:cNvSpPr>
              <a:spLocks noChangeArrowheads="1"/>
            </p:cNvSpPr>
            <p:nvPr/>
          </p:nvSpPr>
          <p:spPr bwMode="auto">
            <a:xfrm>
              <a:off x="19090788" y="9561637"/>
              <a:ext cx="153865" cy="153864"/>
            </a:xfrm>
            <a:custGeom>
              <a:avLst/>
              <a:gdLst>
                <a:gd name="T0" fmla="*/ 61 w 123"/>
                <a:gd name="T1" fmla="*/ 122 h 123"/>
                <a:gd name="T2" fmla="*/ 61 w 123"/>
                <a:gd name="T3" fmla="*/ 122 h 123"/>
                <a:gd name="T4" fmla="*/ 0 w 123"/>
                <a:gd name="T5" fmla="*/ 60 h 123"/>
                <a:gd name="T6" fmla="*/ 0 w 123"/>
                <a:gd name="T7" fmla="*/ 60 h 123"/>
                <a:gd name="T8" fmla="*/ 61 w 123"/>
                <a:gd name="T9" fmla="*/ 0 h 123"/>
                <a:gd name="T10" fmla="*/ 61 w 123"/>
                <a:gd name="T11" fmla="*/ 0 h 123"/>
                <a:gd name="T12" fmla="*/ 122 w 123"/>
                <a:gd name="T13" fmla="*/ 60 h 123"/>
                <a:gd name="T14" fmla="*/ 122 w 123"/>
                <a:gd name="T15" fmla="*/ 60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4"/>
                    <a:pt x="0" y="60"/>
                  </a:cubicBezTo>
                  <a:lnTo>
                    <a:pt x="0" y="60"/>
                  </a:lnTo>
                  <a:cubicBezTo>
                    <a:pt x="0" y="27"/>
                    <a:pt x="27" y="0"/>
                    <a:pt x="61" y="0"/>
                  </a:cubicBezTo>
                  <a:lnTo>
                    <a:pt x="61" y="0"/>
                  </a:lnTo>
                  <a:cubicBezTo>
                    <a:pt x="95" y="0"/>
                    <a:pt x="122" y="27"/>
                    <a:pt x="122" y="60"/>
                  </a:cubicBezTo>
                  <a:lnTo>
                    <a:pt x="122" y="60"/>
                  </a:lnTo>
                  <a:cubicBezTo>
                    <a:pt x="122" y="94"/>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8" name="Freeform 23">
              <a:extLst>
                <a:ext uri="{FF2B5EF4-FFF2-40B4-BE49-F238E27FC236}">
                  <a16:creationId xmlns:a16="http://schemas.microsoft.com/office/drawing/2014/main" id="{8D76AAE0-788D-67FA-D92B-B7A7950E05B2}"/>
                </a:ext>
              </a:extLst>
            </p:cNvPr>
            <p:cNvSpPr>
              <a:spLocks noChangeArrowheads="1"/>
            </p:cNvSpPr>
            <p:nvPr/>
          </p:nvSpPr>
          <p:spPr bwMode="auto">
            <a:xfrm>
              <a:off x="19090788" y="10182595"/>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4"/>
                    <a:pt x="0" y="61"/>
                  </a:cubicBezTo>
                  <a:lnTo>
                    <a:pt x="0" y="61"/>
                  </a:lnTo>
                  <a:cubicBezTo>
                    <a:pt x="0" y="27"/>
                    <a:pt x="27" y="0"/>
                    <a:pt x="61" y="0"/>
                  </a:cubicBezTo>
                  <a:lnTo>
                    <a:pt x="61" y="0"/>
                  </a:lnTo>
                  <a:cubicBezTo>
                    <a:pt x="95" y="0"/>
                    <a:pt x="122" y="27"/>
                    <a:pt x="122" y="61"/>
                  </a:cubicBezTo>
                  <a:lnTo>
                    <a:pt x="122" y="61"/>
                  </a:lnTo>
                  <a:cubicBezTo>
                    <a:pt x="122" y="94"/>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19" name="Freeform 24">
              <a:extLst>
                <a:ext uri="{FF2B5EF4-FFF2-40B4-BE49-F238E27FC236}">
                  <a16:creationId xmlns:a16="http://schemas.microsoft.com/office/drawing/2014/main" id="{1F0229B1-03D1-770D-CF02-EBEFF9CDA987}"/>
                </a:ext>
              </a:extLst>
            </p:cNvPr>
            <p:cNvSpPr>
              <a:spLocks noChangeArrowheads="1"/>
            </p:cNvSpPr>
            <p:nvPr/>
          </p:nvSpPr>
          <p:spPr bwMode="auto">
            <a:xfrm>
              <a:off x="19090788" y="10803550"/>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5"/>
                    <a:pt x="0" y="61"/>
                  </a:cubicBezTo>
                  <a:lnTo>
                    <a:pt x="0" y="61"/>
                  </a:lnTo>
                  <a:cubicBezTo>
                    <a:pt x="0" y="27"/>
                    <a:pt x="27" y="0"/>
                    <a:pt x="61" y="0"/>
                  </a:cubicBezTo>
                  <a:lnTo>
                    <a:pt x="61" y="0"/>
                  </a:lnTo>
                  <a:cubicBezTo>
                    <a:pt x="95" y="0"/>
                    <a:pt x="122" y="27"/>
                    <a:pt x="122" y="61"/>
                  </a:cubicBezTo>
                  <a:lnTo>
                    <a:pt x="122" y="61"/>
                  </a:lnTo>
                  <a:cubicBezTo>
                    <a:pt x="122" y="95"/>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0" name="Freeform 25">
              <a:extLst>
                <a:ext uri="{FF2B5EF4-FFF2-40B4-BE49-F238E27FC236}">
                  <a16:creationId xmlns:a16="http://schemas.microsoft.com/office/drawing/2014/main" id="{B0A0F1CD-D200-085A-C0B6-24A914DDF2EF}"/>
                </a:ext>
              </a:extLst>
            </p:cNvPr>
            <p:cNvSpPr>
              <a:spLocks noChangeArrowheads="1"/>
            </p:cNvSpPr>
            <p:nvPr/>
          </p:nvSpPr>
          <p:spPr bwMode="auto">
            <a:xfrm>
              <a:off x="19090788" y="11430003"/>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5"/>
                    <a:pt x="0" y="61"/>
                  </a:cubicBezTo>
                  <a:lnTo>
                    <a:pt x="0" y="61"/>
                  </a:lnTo>
                  <a:cubicBezTo>
                    <a:pt x="0" y="27"/>
                    <a:pt x="27" y="0"/>
                    <a:pt x="61" y="0"/>
                  </a:cubicBezTo>
                  <a:lnTo>
                    <a:pt x="61" y="0"/>
                  </a:lnTo>
                  <a:cubicBezTo>
                    <a:pt x="95" y="0"/>
                    <a:pt x="122" y="27"/>
                    <a:pt x="122" y="61"/>
                  </a:cubicBezTo>
                  <a:lnTo>
                    <a:pt x="122" y="61"/>
                  </a:lnTo>
                  <a:cubicBezTo>
                    <a:pt x="122" y="95"/>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1" name="Freeform 26">
              <a:extLst>
                <a:ext uri="{FF2B5EF4-FFF2-40B4-BE49-F238E27FC236}">
                  <a16:creationId xmlns:a16="http://schemas.microsoft.com/office/drawing/2014/main" id="{92ABE0EB-7EA2-61A4-8257-8C0FF8C90657}"/>
                </a:ext>
              </a:extLst>
            </p:cNvPr>
            <p:cNvSpPr>
              <a:spLocks noChangeArrowheads="1"/>
            </p:cNvSpPr>
            <p:nvPr/>
          </p:nvSpPr>
          <p:spPr bwMode="auto">
            <a:xfrm>
              <a:off x="19711747" y="9561637"/>
              <a:ext cx="153865" cy="153864"/>
            </a:xfrm>
            <a:custGeom>
              <a:avLst/>
              <a:gdLst>
                <a:gd name="T0" fmla="*/ 61 w 123"/>
                <a:gd name="T1" fmla="*/ 122 h 123"/>
                <a:gd name="T2" fmla="*/ 61 w 123"/>
                <a:gd name="T3" fmla="*/ 122 h 123"/>
                <a:gd name="T4" fmla="*/ 0 w 123"/>
                <a:gd name="T5" fmla="*/ 60 h 123"/>
                <a:gd name="T6" fmla="*/ 0 w 123"/>
                <a:gd name="T7" fmla="*/ 60 h 123"/>
                <a:gd name="T8" fmla="*/ 61 w 123"/>
                <a:gd name="T9" fmla="*/ 0 h 123"/>
                <a:gd name="T10" fmla="*/ 61 w 123"/>
                <a:gd name="T11" fmla="*/ 0 h 123"/>
                <a:gd name="T12" fmla="*/ 122 w 123"/>
                <a:gd name="T13" fmla="*/ 60 h 123"/>
                <a:gd name="T14" fmla="*/ 122 w 123"/>
                <a:gd name="T15" fmla="*/ 60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8" y="122"/>
                    <a:pt x="0" y="94"/>
                    <a:pt x="0" y="60"/>
                  </a:cubicBezTo>
                  <a:lnTo>
                    <a:pt x="0" y="60"/>
                  </a:lnTo>
                  <a:cubicBezTo>
                    <a:pt x="0" y="27"/>
                    <a:pt x="28" y="0"/>
                    <a:pt x="61" y="0"/>
                  </a:cubicBezTo>
                  <a:lnTo>
                    <a:pt x="61" y="0"/>
                  </a:lnTo>
                  <a:cubicBezTo>
                    <a:pt x="95" y="0"/>
                    <a:pt x="122" y="27"/>
                    <a:pt x="122" y="60"/>
                  </a:cubicBezTo>
                  <a:lnTo>
                    <a:pt x="122" y="60"/>
                  </a:lnTo>
                  <a:cubicBezTo>
                    <a:pt x="122" y="94"/>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2" name="Freeform 27">
              <a:extLst>
                <a:ext uri="{FF2B5EF4-FFF2-40B4-BE49-F238E27FC236}">
                  <a16:creationId xmlns:a16="http://schemas.microsoft.com/office/drawing/2014/main" id="{B41C3B65-085B-BD3E-58C2-6405EA588646}"/>
                </a:ext>
              </a:extLst>
            </p:cNvPr>
            <p:cNvSpPr>
              <a:spLocks noChangeArrowheads="1"/>
            </p:cNvSpPr>
            <p:nvPr/>
          </p:nvSpPr>
          <p:spPr bwMode="auto">
            <a:xfrm>
              <a:off x="19711747" y="10182595"/>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8" y="122"/>
                    <a:pt x="0" y="94"/>
                    <a:pt x="0" y="61"/>
                  </a:cubicBezTo>
                  <a:lnTo>
                    <a:pt x="0" y="61"/>
                  </a:lnTo>
                  <a:cubicBezTo>
                    <a:pt x="0" y="27"/>
                    <a:pt x="28" y="0"/>
                    <a:pt x="61" y="0"/>
                  </a:cubicBezTo>
                  <a:lnTo>
                    <a:pt x="61" y="0"/>
                  </a:lnTo>
                  <a:cubicBezTo>
                    <a:pt x="95" y="0"/>
                    <a:pt x="122" y="27"/>
                    <a:pt x="122" y="61"/>
                  </a:cubicBezTo>
                  <a:lnTo>
                    <a:pt x="122" y="61"/>
                  </a:lnTo>
                  <a:cubicBezTo>
                    <a:pt x="122" y="94"/>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3" name="Freeform 28">
              <a:extLst>
                <a:ext uri="{FF2B5EF4-FFF2-40B4-BE49-F238E27FC236}">
                  <a16:creationId xmlns:a16="http://schemas.microsoft.com/office/drawing/2014/main" id="{807C21D5-AF05-38F1-C605-7DCE1E4ADE98}"/>
                </a:ext>
              </a:extLst>
            </p:cNvPr>
            <p:cNvSpPr>
              <a:spLocks noChangeArrowheads="1"/>
            </p:cNvSpPr>
            <p:nvPr/>
          </p:nvSpPr>
          <p:spPr bwMode="auto">
            <a:xfrm>
              <a:off x="19711747" y="10803550"/>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8" y="122"/>
                    <a:pt x="0" y="95"/>
                    <a:pt x="0" y="61"/>
                  </a:cubicBezTo>
                  <a:lnTo>
                    <a:pt x="0" y="61"/>
                  </a:lnTo>
                  <a:cubicBezTo>
                    <a:pt x="0" y="27"/>
                    <a:pt x="28" y="0"/>
                    <a:pt x="61" y="0"/>
                  </a:cubicBezTo>
                  <a:lnTo>
                    <a:pt x="61" y="0"/>
                  </a:lnTo>
                  <a:cubicBezTo>
                    <a:pt x="95" y="0"/>
                    <a:pt x="122" y="27"/>
                    <a:pt x="122" y="61"/>
                  </a:cubicBezTo>
                  <a:lnTo>
                    <a:pt x="122" y="61"/>
                  </a:lnTo>
                  <a:cubicBezTo>
                    <a:pt x="122" y="95"/>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4" name="Freeform 29">
              <a:extLst>
                <a:ext uri="{FF2B5EF4-FFF2-40B4-BE49-F238E27FC236}">
                  <a16:creationId xmlns:a16="http://schemas.microsoft.com/office/drawing/2014/main" id="{276E634E-B3A7-917F-88AE-AF408C427179}"/>
                </a:ext>
              </a:extLst>
            </p:cNvPr>
            <p:cNvSpPr>
              <a:spLocks noChangeArrowheads="1"/>
            </p:cNvSpPr>
            <p:nvPr/>
          </p:nvSpPr>
          <p:spPr bwMode="auto">
            <a:xfrm>
              <a:off x="19711747" y="11430003"/>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8" y="122"/>
                    <a:pt x="0" y="95"/>
                    <a:pt x="0" y="61"/>
                  </a:cubicBezTo>
                  <a:lnTo>
                    <a:pt x="0" y="61"/>
                  </a:lnTo>
                  <a:cubicBezTo>
                    <a:pt x="0" y="27"/>
                    <a:pt x="28" y="0"/>
                    <a:pt x="61" y="0"/>
                  </a:cubicBezTo>
                  <a:lnTo>
                    <a:pt x="61" y="0"/>
                  </a:lnTo>
                  <a:cubicBezTo>
                    <a:pt x="95" y="0"/>
                    <a:pt x="122" y="27"/>
                    <a:pt x="122" y="61"/>
                  </a:cubicBezTo>
                  <a:lnTo>
                    <a:pt x="122" y="61"/>
                  </a:lnTo>
                  <a:cubicBezTo>
                    <a:pt x="122" y="95"/>
                    <a:pt x="95"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5" name="Freeform 30">
              <a:extLst>
                <a:ext uri="{FF2B5EF4-FFF2-40B4-BE49-F238E27FC236}">
                  <a16:creationId xmlns:a16="http://schemas.microsoft.com/office/drawing/2014/main" id="{F0E8DD32-D892-E81D-1392-BCE6B6BADA44}"/>
                </a:ext>
              </a:extLst>
            </p:cNvPr>
            <p:cNvSpPr>
              <a:spLocks noChangeArrowheads="1"/>
            </p:cNvSpPr>
            <p:nvPr/>
          </p:nvSpPr>
          <p:spPr bwMode="auto">
            <a:xfrm>
              <a:off x="20332701" y="9561637"/>
              <a:ext cx="153865" cy="153864"/>
            </a:xfrm>
            <a:custGeom>
              <a:avLst/>
              <a:gdLst>
                <a:gd name="T0" fmla="*/ 62 w 124"/>
                <a:gd name="T1" fmla="*/ 122 h 123"/>
                <a:gd name="T2" fmla="*/ 62 w 124"/>
                <a:gd name="T3" fmla="*/ 122 h 123"/>
                <a:gd name="T4" fmla="*/ 0 w 124"/>
                <a:gd name="T5" fmla="*/ 60 h 123"/>
                <a:gd name="T6" fmla="*/ 0 w 124"/>
                <a:gd name="T7" fmla="*/ 60 h 123"/>
                <a:gd name="T8" fmla="*/ 62 w 124"/>
                <a:gd name="T9" fmla="*/ 0 h 123"/>
                <a:gd name="T10" fmla="*/ 62 w 124"/>
                <a:gd name="T11" fmla="*/ 0 h 123"/>
                <a:gd name="T12" fmla="*/ 123 w 124"/>
                <a:gd name="T13" fmla="*/ 60 h 123"/>
                <a:gd name="T14" fmla="*/ 123 w 124"/>
                <a:gd name="T15" fmla="*/ 60 h 123"/>
                <a:gd name="T16" fmla="*/ 62 w 124"/>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3">
                  <a:moveTo>
                    <a:pt x="62" y="122"/>
                  </a:moveTo>
                  <a:lnTo>
                    <a:pt x="62" y="122"/>
                  </a:lnTo>
                  <a:cubicBezTo>
                    <a:pt x="28" y="122"/>
                    <a:pt x="0" y="94"/>
                    <a:pt x="0" y="60"/>
                  </a:cubicBezTo>
                  <a:lnTo>
                    <a:pt x="0" y="60"/>
                  </a:lnTo>
                  <a:cubicBezTo>
                    <a:pt x="0" y="27"/>
                    <a:pt x="28" y="0"/>
                    <a:pt x="62" y="0"/>
                  </a:cubicBezTo>
                  <a:lnTo>
                    <a:pt x="62" y="0"/>
                  </a:lnTo>
                  <a:cubicBezTo>
                    <a:pt x="95" y="0"/>
                    <a:pt x="123" y="27"/>
                    <a:pt x="123" y="60"/>
                  </a:cubicBezTo>
                  <a:lnTo>
                    <a:pt x="123" y="60"/>
                  </a:lnTo>
                  <a:cubicBezTo>
                    <a:pt x="123" y="94"/>
                    <a:pt x="95" y="122"/>
                    <a:pt x="62"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6" name="Freeform 31">
              <a:extLst>
                <a:ext uri="{FF2B5EF4-FFF2-40B4-BE49-F238E27FC236}">
                  <a16:creationId xmlns:a16="http://schemas.microsoft.com/office/drawing/2014/main" id="{FC16831A-2D16-ED25-A3EA-1574501E9CB8}"/>
                </a:ext>
              </a:extLst>
            </p:cNvPr>
            <p:cNvSpPr>
              <a:spLocks noChangeArrowheads="1"/>
            </p:cNvSpPr>
            <p:nvPr/>
          </p:nvSpPr>
          <p:spPr bwMode="auto">
            <a:xfrm>
              <a:off x="20332701" y="10182595"/>
              <a:ext cx="153865" cy="153864"/>
            </a:xfrm>
            <a:custGeom>
              <a:avLst/>
              <a:gdLst>
                <a:gd name="T0" fmla="*/ 62 w 124"/>
                <a:gd name="T1" fmla="*/ 122 h 123"/>
                <a:gd name="T2" fmla="*/ 62 w 124"/>
                <a:gd name="T3" fmla="*/ 122 h 123"/>
                <a:gd name="T4" fmla="*/ 0 w 124"/>
                <a:gd name="T5" fmla="*/ 61 h 123"/>
                <a:gd name="T6" fmla="*/ 0 w 124"/>
                <a:gd name="T7" fmla="*/ 61 h 123"/>
                <a:gd name="T8" fmla="*/ 62 w 124"/>
                <a:gd name="T9" fmla="*/ 0 h 123"/>
                <a:gd name="T10" fmla="*/ 62 w 124"/>
                <a:gd name="T11" fmla="*/ 0 h 123"/>
                <a:gd name="T12" fmla="*/ 123 w 124"/>
                <a:gd name="T13" fmla="*/ 61 h 123"/>
                <a:gd name="T14" fmla="*/ 123 w 124"/>
                <a:gd name="T15" fmla="*/ 61 h 123"/>
                <a:gd name="T16" fmla="*/ 62 w 124"/>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3">
                  <a:moveTo>
                    <a:pt x="62" y="122"/>
                  </a:moveTo>
                  <a:lnTo>
                    <a:pt x="62" y="122"/>
                  </a:lnTo>
                  <a:cubicBezTo>
                    <a:pt x="28" y="122"/>
                    <a:pt x="0" y="94"/>
                    <a:pt x="0" y="61"/>
                  </a:cubicBezTo>
                  <a:lnTo>
                    <a:pt x="0" y="61"/>
                  </a:lnTo>
                  <a:cubicBezTo>
                    <a:pt x="0" y="27"/>
                    <a:pt x="28" y="0"/>
                    <a:pt x="62" y="0"/>
                  </a:cubicBezTo>
                  <a:lnTo>
                    <a:pt x="62" y="0"/>
                  </a:lnTo>
                  <a:cubicBezTo>
                    <a:pt x="95" y="0"/>
                    <a:pt x="123" y="27"/>
                    <a:pt x="123" y="61"/>
                  </a:cubicBezTo>
                  <a:lnTo>
                    <a:pt x="123" y="61"/>
                  </a:lnTo>
                  <a:cubicBezTo>
                    <a:pt x="123" y="94"/>
                    <a:pt x="95" y="122"/>
                    <a:pt x="62"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7" name="Freeform 32">
              <a:extLst>
                <a:ext uri="{FF2B5EF4-FFF2-40B4-BE49-F238E27FC236}">
                  <a16:creationId xmlns:a16="http://schemas.microsoft.com/office/drawing/2014/main" id="{86400D5D-220C-6278-B861-7AC1FEF561C4}"/>
                </a:ext>
              </a:extLst>
            </p:cNvPr>
            <p:cNvSpPr>
              <a:spLocks noChangeArrowheads="1"/>
            </p:cNvSpPr>
            <p:nvPr/>
          </p:nvSpPr>
          <p:spPr bwMode="auto">
            <a:xfrm>
              <a:off x="20332701" y="10803550"/>
              <a:ext cx="153865" cy="153864"/>
            </a:xfrm>
            <a:custGeom>
              <a:avLst/>
              <a:gdLst>
                <a:gd name="T0" fmla="*/ 62 w 124"/>
                <a:gd name="T1" fmla="*/ 122 h 123"/>
                <a:gd name="T2" fmla="*/ 62 w 124"/>
                <a:gd name="T3" fmla="*/ 122 h 123"/>
                <a:gd name="T4" fmla="*/ 0 w 124"/>
                <a:gd name="T5" fmla="*/ 61 h 123"/>
                <a:gd name="T6" fmla="*/ 0 w 124"/>
                <a:gd name="T7" fmla="*/ 61 h 123"/>
                <a:gd name="T8" fmla="*/ 62 w 124"/>
                <a:gd name="T9" fmla="*/ 0 h 123"/>
                <a:gd name="T10" fmla="*/ 62 w 124"/>
                <a:gd name="T11" fmla="*/ 0 h 123"/>
                <a:gd name="T12" fmla="*/ 123 w 124"/>
                <a:gd name="T13" fmla="*/ 61 h 123"/>
                <a:gd name="T14" fmla="*/ 123 w 124"/>
                <a:gd name="T15" fmla="*/ 61 h 123"/>
                <a:gd name="T16" fmla="*/ 62 w 124"/>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3">
                  <a:moveTo>
                    <a:pt x="62" y="122"/>
                  </a:moveTo>
                  <a:lnTo>
                    <a:pt x="62" y="122"/>
                  </a:lnTo>
                  <a:cubicBezTo>
                    <a:pt x="28" y="122"/>
                    <a:pt x="0" y="95"/>
                    <a:pt x="0" y="61"/>
                  </a:cubicBezTo>
                  <a:lnTo>
                    <a:pt x="0" y="61"/>
                  </a:lnTo>
                  <a:cubicBezTo>
                    <a:pt x="0" y="27"/>
                    <a:pt x="28" y="0"/>
                    <a:pt x="62" y="0"/>
                  </a:cubicBezTo>
                  <a:lnTo>
                    <a:pt x="62" y="0"/>
                  </a:lnTo>
                  <a:cubicBezTo>
                    <a:pt x="95" y="0"/>
                    <a:pt x="123" y="27"/>
                    <a:pt x="123" y="61"/>
                  </a:cubicBezTo>
                  <a:lnTo>
                    <a:pt x="123" y="61"/>
                  </a:lnTo>
                  <a:cubicBezTo>
                    <a:pt x="123" y="95"/>
                    <a:pt x="95" y="122"/>
                    <a:pt x="62"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8" name="Freeform 33">
              <a:extLst>
                <a:ext uri="{FF2B5EF4-FFF2-40B4-BE49-F238E27FC236}">
                  <a16:creationId xmlns:a16="http://schemas.microsoft.com/office/drawing/2014/main" id="{366F0BC4-9111-9412-E22A-3B61822728A7}"/>
                </a:ext>
              </a:extLst>
            </p:cNvPr>
            <p:cNvSpPr>
              <a:spLocks noChangeArrowheads="1"/>
            </p:cNvSpPr>
            <p:nvPr/>
          </p:nvSpPr>
          <p:spPr bwMode="auto">
            <a:xfrm>
              <a:off x="20332701" y="11430003"/>
              <a:ext cx="153865" cy="153864"/>
            </a:xfrm>
            <a:custGeom>
              <a:avLst/>
              <a:gdLst>
                <a:gd name="T0" fmla="*/ 62 w 124"/>
                <a:gd name="T1" fmla="*/ 122 h 123"/>
                <a:gd name="T2" fmla="*/ 62 w 124"/>
                <a:gd name="T3" fmla="*/ 122 h 123"/>
                <a:gd name="T4" fmla="*/ 0 w 124"/>
                <a:gd name="T5" fmla="*/ 61 h 123"/>
                <a:gd name="T6" fmla="*/ 0 w 124"/>
                <a:gd name="T7" fmla="*/ 61 h 123"/>
                <a:gd name="T8" fmla="*/ 62 w 124"/>
                <a:gd name="T9" fmla="*/ 0 h 123"/>
                <a:gd name="T10" fmla="*/ 62 w 124"/>
                <a:gd name="T11" fmla="*/ 0 h 123"/>
                <a:gd name="T12" fmla="*/ 123 w 124"/>
                <a:gd name="T13" fmla="*/ 61 h 123"/>
                <a:gd name="T14" fmla="*/ 123 w 124"/>
                <a:gd name="T15" fmla="*/ 61 h 123"/>
                <a:gd name="T16" fmla="*/ 62 w 124"/>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4" h="123">
                  <a:moveTo>
                    <a:pt x="62" y="122"/>
                  </a:moveTo>
                  <a:lnTo>
                    <a:pt x="62" y="122"/>
                  </a:lnTo>
                  <a:cubicBezTo>
                    <a:pt x="28" y="122"/>
                    <a:pt x="0" y="95"/>
                    <a:pt x="0" y="61"/>
                  </a:cubicBezTo>
                  <a:lnTo>
                    <a:pt x="0" y="61"/>
                  </a:lnTo>
                  <a:cubicBezTo>
                    <a:pt x="0" y="27"/>
                    <a:pt x="28" y="0"/>
                    <a:pt x="62" y="0"/>
                  </a:cubicBezTo>
                  <a:lnTo>
                    <a:pt x="62" y="0"/>
                  </a:lnTo>
                  <a:cubicBezTo>
                    <a:pt x="95" y="0"/>
                    <a:pt x="123" y="27"/>
                    <a:pt x="123" y="61"/>
                  </a:cubicBezTo>
                  <a:lnTo>
                    <a:pt x="123" y="61"/>
                  </a:lnTo>
                  <a:cubicBezTo>
                    <a:pt x="123" y="95"/>
                    <a:pt x="95" y="122"/>
                    <a:pt x="62"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29" name="Freeform 34">
              <a:extLst>
                <a:ext uri="{FF2B5EF4-FFF2-40B4-BE49-F238E27FC236}">
                  <a16:creationId xmlns:a16="http://schemas.microsoft.com/office/drawing/2014/main" id="{CCDBB06E-6297-CD08-614B-DF007C77E3CD}"/>
                </a:ext>
              </a:extLst>
            </p:cNvPr>
            <p:cNvSpPr>
              <a:spLocks noChangeArrowheads="1"/>
            </p:cNvSpPr>
            <p:nvPr/>
          </p:nvSpPr>
          <p:spPr bwMode="auto">
            <a:xfrm>
              <a:off x="20959152" y="9561637"/>
              <a:ext cx="153865" cy="153864"/>
            </a:xfrm>
            <a:custGeom>
              <a:avLst/>
              <a:gdLst>
                <a:gd name="T0" fmla="*/ 61 w 123"/>
                <a:gd name="T1" fmla="*/ 122 h 123"/>
                <a:gd name="T2" fmla="*/ 61 w 123"/>
                <a:gd name="T3" fmla="*/ 122 h 123"/>
                <a:gd name="T4" fmla="*/ 0 w 123"/>
                <a:gd name="T5" fmla="*/ 60 h 123"/>
                <a:gd name="T6" fmla="*/ 0 w 123"/>
                <a:gd name="T7" fmla="*/ 60 h 123"/>
                <a:gd name="T8" fmla="*/ 61 w 123"/>
                <a:gd name="T9" fmla="*/ 0 h 123"/>
                <a:gd name="T10" fmla="*/ 61 w 123"/>
                <a:gd name="T11" fmla="*/ 0 h 123"/>
                <a:gd name="T12" fmla="*/ 122 w 123"/>
                <a:gd name="T13" fmla="*/ 60 h 123"/>
                <a:gd name="T14" fmla="*/ 122 w 123"/>
                <a:gd name="T15" fmla="*/ 60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4"/>
                    <a:pt x="0" y="60"/>
                  </a:cubicBezTo>
                  <a:lnTo>
                    <a:pt x="0" y="60"/>
                  </a:lnTo>
                  <a:cubicBezTo>
                    <a:pt x="0" y="27"/>
                    <a:pt x="27" y="0"/>
                    <a:pt x="61" y="0"/>
                  </a:cubicBezTo>
                  <a:lnTo>
                    <a:pt x="61" y="0"/>
                  </a:lnTo>
                  <a:cubicBezTo>
                    <a:pt x="94" y="0"/>
                    <a:pt x="122" y="27"/>
                    <a:pt x="122" y="60"/>
                  </a:cubicBezTo>
                  <a:lnTo>
                    <a:pt x="122" y="60"/>
                  </a:lnTo>
                  <a:cubicBezTo>
                    <a:pt x="122" y="94"/>
                    <a:pt x="94"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30" name="Freeform 35">
              <a:extLst>
                <a:ext uri="{FF2B5EF4-FFF2-40B4-BE49-F238E27FC236}">
                  <a16:creationId xmlns:a16="http://schemas.microsoft.com/office/drawing/2014/main" id="{DD641746-1ED0-37D1-DF39-FC63975FAB48}"/>
                </a:ext>
              </a:extLst>
            </p:cNvPr>
            <p:cNvSpPr>
              <a:spLocks noChangeArrowheads="1"/>
            </p:cNvSpPr>
            <p:nvPr/>
          </p:nvSpPr>
          <p:spPr bwMode="auto">
            <a:xfrm>
              <a:off x="20959152" y="10182595"/>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4"/>
                    <a:pt x="0" y="61"/>
                  </a:cubicBezTo>
                  <a:lnTo>
                    <a:pt x="0" y="61"/>
                  </a:lnTo>
                  <a:cubicBezTo>
                    <a:pt x="0" y="27"/>
                    <a:pt x="27" y="0"/>
                    <a:pt x="61" y="0"/>
                  </a:cubicBezTo>
                  <a:lnTo>
                    <a:pt x="61" y="0"/>
                  </a:lnTo>
                  <a:cubicBezTo>
                    <a:pt x="94" y="0"/>
                    <a:pt x="122" y="27"/>
                    <a:pt x="122" y="61"/>
                  </a:cubicBezTo>
                  <a:lnTo>
                    <a:pt x="122" y="61"/>
                  </a:lnTo>
                  <a:cubicBezTo>
                    <a:pt x="122" y="94"/>
                    <a:pt x="94"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31" name="Freeform 36">
              <a:extLst>
                <a:ext uri="{FF2B5EF4-FFF2-40B4-BE49-F238E27FC236}">
                  <a16:creationId xmlns:a16="http://schemas.microsoft.com/office/drawing/2014/main" id="{7475A140-52D6-C050-B4FE-CFC5E26DEF4F}"/>
                </a:ext>
              </a:extLst>
            </p:cNvPr>
            <p:cNvSpPr>
              <a:spLocks noChangeArrowheads="1"/>
            </p:cNvSpPr>
            <p:nvPr/>
          </p:nvSpPr>
          <p:spPr bwMode="auto">
            <a:xfrm>
              <a:off x="20959152" y="10803550"/>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5"/>
                    <a:pt x="0" y="61"/>
                  </a:cubicBezTo>
                  <a:lnTo>
                    <a:pt x="0" y="61"/>
                  </a:lnTo>
                  <a:cubicBezTo>
                    <a:pt x="0" y="27"/>
                    <a:pt x="27" y="0"/>
                    <a:pt x="61" y="0"/>
                  </a:cubicBezTo>
                  <a:lnTo>
                    <a:pt x="61" y="0"/>
                  </a:lnTo>
                  <a:cubicBezTo>
                    <a:pt x="94" y="0"/>
                    <a:pt x="122" y="27"/>
                    <a:pt x="122" y="61"/>
                  </a:cubicBezTo>
                  <a:lnTo>
                    <a:pt x="122" y="61"/>
                  </a:lnTo>
                  <a:cubicBezTo>
                    <a:pt x="122" y="95"/>
                    <a:pt x="94"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sp>
          <p:nvSpPr>
            <p:cNvPr id="32" name="Freeform 37">
              <a:extLst>
                <a:ext uri="{FF2B5EF4-FFF2-40B4-BE49-F238E27FC236}">
                  <a16:creationId xmlns:a16="http://schemas.microsoft.com/office/drawing/2014/main" id="{2CD2B326-F1B8-DB3E-7EBB-5816B642D62B}"/>
                </a:ext>
              </a:extLst>
            </p:cNvPr>
            <p:cNvSpPr>
              <a:spLocks noChangeArrowheads="1"/>
            </p:cNvSpPr>
            <p:nvPr/>
          </p:nvSpPr>
          <p:spPr bwMode="auto">
            <a:xfrm>
              <a:off x="20959152" y="11430003"/>
              <a:ext cx="153865" cy="153864"/>
            </a:xfrm>
            <a:custGeom>
              <a:avLst/>
              <a:gdLst>
                <a:gd name="T0" fmla="*/ 61 w 123"/>
                <a:gd name="T1" fmla="*/ 122 h 123"/>
                <a:gd name="T2" fmla="*/ 61 w 123"/>
                <a:gd name="T3" fmla="*/ 122 h 123"/>
                <a:gd name="T4" fmla="*/ 0 w 123"/>
                <a:gd name="T5" fmla="*/ 61 h 123"/>
                <a:gd name="T6" fmla="*/ 0 w 123"/>
                <a:gd name="T7" fmla="*/ 61 h 123"/>
                <a:gd name="T8" fmla="*/ 61 w 123"/>
                <a:gd name="T9" fmla="*/ 0 h 123"/>
                <a:gd name="T10" fmla="*/ 61 w 123"/>
                <a:gd name="T11" fmla="*/ 0 h 123"/>
                <a:gd name="T12" fmla="*/ 122 w 123"/>
                <a:gd name="T13" fmla="*/ 61 h 123"/>
                <a:gd name="T14" fmla="*/ 122 w 123"/>
                <a:gd name="T15" fmla="*/ 61 h 123"/>
                <a:gd name="T16" fmla="*/ 61 w 123"/>
                <a:gd name="T17" fmla="*/ 12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 h="123">
                  <a:moveTo>
                    <a:pt x="61" y="122"/>
                  </a:moveTo>
                  <a:lnTo>
                    <a:pt x="61" y="122"/>
                  </a:lnTo>
                  <a:cubicBezTo>
                    <a:pt x="27" y="122"/>
                    <a:pt x="0" y="95"/>
                    <a:pt x="0" y="61"/>
                  </a:cubicBezTo>
                  <a:lnTo>
                    <a:pt x="0" y="61"/>
                  </a:lnTo>
                  <a:cubicBezTo>
                    <a:pt x="0" y="27"/>
                    <a:pt x="27" y="0"/>
                    <a:pt x="61" y="0"/>
                  </a:cubicBezTo>
                  <a:lnTo>
                    <a:pt x="61" y="0"/>
                  </a:lnTo>
                  <a:cubicBezTo>
                    <a:pt x="94" y="0"/>
                    <a:pt x="122" y="27"/>
                    <a:pt x="122" y="61"/>
                  </a:cubicBezTo>
                  <a:lnTo>
                    <a:pt x="122" y="61"/>
                  </a:lnTo>
                  <a:cubicBezTo>
                    <a:pt x="122" y="95"/>
                    <a:pt x="94" y="122"/>
                    <a:pt x="61" y="122"/>
                  </a:cubicBezTo>
                </a:path>
              </a:pathLst>
            </a:custGeom>
            <a:grpFill/>
            <a:ln w="12700" cap="flat">
              <a:solidFill>
                <a:srgbClr val="1E7FB8"/>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3266" dirty="0">
                <a:latin typeface="Poppins" pitchFamily="2" charset="77"/>
              </a:endParaRPr>
            </a:p>
          </p:txBody>
        </p:sp>
      </p:grpSp>
      <p:sp>
        <p:nvSpPr>
          <p:cNvPr id="33" name="Freeform 38">
            <a:extLst>
              <a:ext uri="{FF2B5EF4-FFF2-40B4-BE49-F238E27FC236}">
                <a16:creationId xmlns:a16="http://schemas.microsoft.com/office/drawing/2014/main" id="{3A1A37CA-12C1-D4E4-9EA3-C885FA0CEB24}"/>
              </a:ext>
            </a:extLst>
          </p:cNvPr>
          <p:cNvSpPr>
            <a:spLocks noChangeArrowheads="1"/>
          </p:cNvSpPr>
          <p:nvPr/>
        </p:nvSpPr>
        <p:spPr bwMode="auto">
          <a:xfrm>
            <a:off x="-13955" y="-27384"/>
            <a:ext cx="1615767" cy="1700808"/>
          </a:xfrm>
          <a:custGeom>
            <a:avLst/>
            <a:gdLst>
              <a:gd name="T0" fmla="*/ 3087 w 3088"/>
              <a:gd name="T1" fmla="*/ 3087 h 3088"/>
              <a:gd name="T2" fmla="*/ 0 w 3088"/>
              <a:gd name="T3" fmla="*/ 3087 h 3088"/>
              <a:gd name="T4" fmla="*/ 0 w 3088"/>
              <a:gd name="T5" fmla="*/ 0 h 3088"/>
              <a:gd name="T6" fmla="*/ 3087 w 3088"/>
              <a:gd name="T7" fmla="*/ 0 h 3088"/>
              <a:gd name="T8" fmla="*/ 3087 w 3088"/>
              <a:gd name="T9" fmla="*/ 3087 h 3088"/>
            </a:gdLst>
            <a:ahLst/>
            <a:cxnLst>
              <a:cxn ang="0">
                <a:pos x="T0" y="T1"/>
              </a:cxn>
              <a:cxn ang="0">
                <a:pos x="T2" y="T3"/>
              </a:cxn>
              <a:cxn ang="0">
                <a:pos x="T4" y="T5"/>
              </a:cxn>
              <a:cxn ang="0">
                <a:pos x="T6" y="T7"/>
              </a:cxn>
              <a:cxn ang="0">
                <a:pos x="T8" y="T9"/>
              </a:cxn>
            </a:cxnLst>
            <a:rect l="0" t="0" r="r" b="b"/>
            <a:pathLst>
              <a:path w="3088" h="3088">
                <a:moveTo>
                  <a:pt x="3087" y="3087"/>
                </a:moveTo>
                <a:lnTo>
                  <a:pt x="0" y="3087"/>
                </a:lnTo>
                <a:lnTo>
                  <a:pt x="0" y="0"/>
                </a:lnTo>
                <a:lnTo>
                  <a:pt x="3087" y="0"/>
                </a:lnTo>
                <a:lnTo>
                  <a:pt x="3087" y="3087"/>
                </a:lnTo>
              </a:path>
            </a:pathLst>
          </a:custGeom>
          <a:solidFill>
            <a:srgbClr val="172856"/>
          </a:solidFill>
          <a:ln>
            <a:solidFill>
              <a:srgbClr val="172856"/>
            </a:solidFill>
          </a:ln>
          <a:effectLst/>
        </p:spPr>
        <p:txBody>
          <a:bodyPr wrap="none" anchor="ctr"/>
          <a:lstStyle/>
          <a:p>
            <a:endParaRPr lang="en-US" sz="3266" dirty="0">
              <a:latin typeface="Poppins" pitchFamily="2" charset="77"/>
            </a:endParaRPr>
          </a:p>
        </p:txBody>
      </p:sp>
      <p:sp>
        <p:nvSpPr>
          <p:cNvPr id="34" name="TextBox 33">
            <a:extLst>
              <a:ext uri="{FF2B5EF4-FFF2-40B4-BE49-F238E27FC236}">
                <a16:creationId xmlns:a16="http://schemas.microsoft.com/office/drawing/2014/main" id="{30057AB8-17D6-4808-8F0D-CF86F5852227}"/>
              </a:ext>
            </a:extLst>
          </p:cNvPr>
          <p:cNvSpPr txBox="1"/>
          <p:nvPr/>
        </p:nvSpPr>
        <p:spPr>
          <a:xfrm>
            <a:off x="4686969" y="5108360"/>
            <a:ext cx="3753248" cy="276999"/>
          </a:xfrm>
          <a:prstGeom prst="rect">
            <a:avLst/>
          </a:prstGeom>
          <a:noFill/>
        </p:spPr>
        <p:txBody>
          <a:bodyPr wrap="square" rtlCol="0" anchor="b">
            <a:spAutoFit/>
          </a:bodyPr>
          <a:lstStyle/>
          <a:p>
            <a:r>
              <a:rPr lang="fr-FR" sz="1200" b="1" spc="-15" dirty="0">
                <a:solidFill>
                  <a:srgbClr val="002060"/>
                </a:solidFill>
                <a:latin typeface="Poppins" pitchFamily="2" charset="77"/>
                <a:cs typeface="Poppins" pitchFamily="2" charset="77"/>
              </a:rPr>
              <a:t>Pour plus d'informations, prière de contacter</a:t>
            </a:r>
          </a:p>
        </p:txBody>
      </p:sp>
      <p:sp>
        <p:nvSpPr>
          <p:cNvPr id="2" name="Content Placeholder 2">
            <a:extLst>
              <a:ext uri="{FF2B5EF4-FFF2-40B4-BE49-F238E27FC236}">
                <a16:creationId xmlns:a16="http://schemas.microsoft.com/office/drawing/2014/main" id="{28C977C3-CC9F-C187-683E-716080EA6F05}"/>
              </a:ext>
            </a:extLst>
          </p:cNvPr>
          <p:cNvSpPr txBox="1">
            <a:spLocks/>
          </p:cNvSpPr>
          <p:nvPr/>
        </p:nvSpPr>
        <p:spPr bwMode="auto">
          <a:xfrm>
            <a:off x="4686969" y="5560322"/>
            <a:ext cx="4836759" cy="1157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Font typeface="Arial" panose="020B0604020202020204" pitchFamily="34" charset="0"/>
              <a:buChar char="•"/>
              <a:defRPr sz="2000">
                <a:solidFill>
                  <a:srgbClr val="636463"/>
                </a:solidFill>
                <a:latin typeface="Futura Std Light" charset="0"/>
                <a:ea typeface="MS PGothic" panose="020B0600070205080204" pitchFamily="34" charset="-128"/>
              </a:defRPr>
            </a:lvl1pPr>
            <a:lvl2pPr marL="742950" indent="-285750">
              <a:spcBef>
                <a:spcPct val="20000"/>
              </a:spcBef>
              <a:buFont typeface="Arial" panose="020B0604020202020204" pitchFamily="34" charset="0"/>
              <a:buChar char="–"/>
              <a:defRPr>
                <a:solidFill>
                  <a:srgbClr val="636463"/>
                </a:solidFill>
                <a:latin typeface="Futura Std Light" charset="0"/>
                <a:ea typeface="MS PGothic" panose="020B0600070205080204" pitchFamily="34" charset="-128"/>
              </a:defRPr>
            </a:lvl2pPr>
            <a:lvl3pPr marL="1143000" indent="-228600">
              <a:spcBef>
                <a:spcPct val="20000"/>
              </a:spcBef>
              <a:buFont typeface="Arial" panose="020B0604020202020204" pitchFamily="34" charset="0"/>
              <a:buChar char="•"/>
              <a:defRPr sz="1600">
                <a:solidFill>
                  <a:srgbClr val="636463"/>
                </a:solidFill>
                <a:latin typeface="Futura Std Light" charset="0"/>
                <a:ea typeface="MS PGothic" panose="020B0600070205080204" pitchFamily="34" charset="-128"/>
              </a:defRPr>
            </a:lvl3pPr>
            <a:lvl4pPr marL="1600200" indent="-228600">
              <a:spcBef>
                <a:spcPct val="20000"/>
              </a:spcBef>
              <a:buFont typeface="Arial" panose="020B0604020202020204" pitchFamily="34" charset="0"/>
              <a:buChar char="–"/>
              <a:defRPr sz="1400">
                <a:solidFill>
                  <a:srgbClr val="636463"/>
                </a:solidFill>
                <a:latin typeface="Futura Std Light" charset="0"/>
                <a:ea typeface="MS PGothic" panose="020B0600070205080204" pitchFamily="34" charset="-128"/>
              </a:defRPr>
            </a:lvl4pPr>
            <a:lvl5pPr marL="2057400" indent="-228600">
              <a:spcBef>
                <a:spcPct val="20000"/>
              </a:spcBef>
              <a:buFont typeface="Arial" panose="020B0604020202020204" pitchFamily="34" charset="0"/>
              <a:buChar char="»"/>
              <a:defRPr sz="1400">
                <a:solidFill>
                  <a:srgbClr val="636463"/>
                </a:solidFill>
                <a:latin typeface="Futura Std Light"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400">
                <a:solidFill>
                  <a:srgbClr val="636463"/>
                </a:solidFill>
                <a:latin typeface="Futura Std Light"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400">
                <a:solidFill>
                  <a:srgbClr val="636463"/>
                </a:solidFill>
                <a:latin typeface="Futura Std Light"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400">
                <a:solidFill>
                  <a:srgbClr val="636463"/>
                </a:solidFill>
                <a:latin typeface="Futura Std Light"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400">
                <a:solidFill>
                  <a:srgbClr val="636463"/>
                </a:solidFill>
                <a:latin typeface="Futura Std Light" charset="0"/>
                <a:ea typeface="MS PGothic" panose="020B0600070205080204" pitchFamily="34" charset="-128"/>
              </a:defRPr>
            </a:lvl9pPr>
          </a:lstStyle>
          <a:p>
            <a:pPr marL="0" indent="0">
              <a:buNone/>
            </a:pPr>
            <a:r>
              <a:rPr lang="en-US" altLang="en-US" sz="1100" u="sng" dirty="0">
                <a:solidFill>
                  <a:schemeClr val="tx1"/>
                </a:solidFill>
                <a:latin typeface="Arial" panose="020B0604020202020204" pitchFamily="34" charset="0"/>
                <a:cs typeface="Arial" panose="020B0604020202020204" pitchFamily="34" charset="0"/>
              </a:rPr>
              <a:t>Dr Amadou Mouctar Diallo, </a:t>
            </a:r>
            <a:r>
              <a:rPr lang="en-US" altLang="en-US" sz="1100" u="sng" dirty="0">
                <a:solidFill>
                  <a:schemeClr val="tx1"/>
                </a:solidFill>
                <a:latin typeface="Arial" panose="020B0604020202020204" pitchFamily="34" charset="0"/>
                <a:cs typeface="Arial" panose="020B0604020202020204" pitchFamily="34" charset="0"/>
                <a:hlinkClick r:id="rId2"/>
              </a:rPr>
              <a:t>dialloam@who.int</a:t>
            </a:r>
            <a:endParaRPr lang="en-US" altLang="en-US" sz="1100" u="sng" dirty="0">
              <a:solidFill>
                <a:schemeClr val="tx1"/>
              </a:solidFill>
              <a:latin typeface="Arial" panose="020B0604020202020204" pitchFamily="34" charset="0"/>
              <a:cs typeface="Arial" panose="020B0604020202020204" pitchFamily="34" charset="0"/>
            </a:endParaRPr>
          </a:p>
          <a:p>
            <a:endParaRPr lang="en-US" altLang="en-US" sz="1100" u="sng" dirty="0">
              <a:solidFill>
                <a:schemeClr val="tx1"/>
              </a:solidFill>
              <a:latin typeface="Arial" panose="020B0604020202020204" pitchFamily="34" charset="0"/>
              <a:cs typeface="Arial" panose="020B0604020202020204" pitchFamily="34" charset="0"/>
            </a:endParaRPr>
          </a:p>
          <a:p>
            <a:pPr>
              <a:lnSpc>
                <a:spcPct val="200000"/>
              </a:lnSpc>
            </a:pPr>
            <a:endParaRPr lang="en-US" altLang="en-US" sz="1100" u="sng" dirty="0">
              <a:solidFill>
                <a:schemeClr val="tx1"/>
              </a:solidFill>
              <a:latin typeface="Arial" panose="020B0604020202020204" pitchFamily="34" charset="0"/>
              <a:cs typeface="Arial" panose="020B0604020202020204" pitchFamily="34" charset="0"/>
            </a:endParaRPr>
          </a:p>
          <a:p>
            <a:pPr>
              <a:lnSpc>
                <a:spcPct val="200000"/>
              </a:lnSpc>
            </a:pPr>
            <a:endParaRPr lang="en-US" altLang="en-US" sz="1100" u="sng" dirty="0">
              <a:solidFill>
                <a:schemeClr val="tx1"/>
              </a:solidFill>
              <a:latin typeface="Arial" panose="020B0604020202020204" pitchFamily="34" charset="0"/>
              <a:cs typeface="Arial" panose="020B0604020202020204" pitchFamily="34" charset="0"/>
            </a:endParaRPr>
          </a:p>
        </p:txBody>
      </p:sp>
      <p:sp>
        <p:nvSpPr>
          <p:cNvPr id="3" name="Freeform 2">
            <a:extLst>
              <a:ext uri="{FF2B5EF4-FFF2-40B4-BE49-F238E27FC236}">
                <a16:creationId xmlns:a16="http://schemas.microsoft.com/office/drawing/2014/main" id="{D7A6C4A5-D901-737E-7254-45554BFE01B6}"/>
              </a:ext>
            </a:extLst>
          </p:cNvPr>
          <p:cNvSpPr>
            <a:spLocks noChangeArrowheads="1"/>
          </p:cNvSpPr>
          <p:nvPr/>
        </p:nvSpPr>
        <p:spPr bwMode="auto">
          <a:xfrm>
            <a:off x="515380" y="1659794"/>
            <a:ext cx="5040560" cy="3181295"/>
          </a:xfrm>
          <a:custGeom>
            <a:avLst/>
            <a:gdLst>
              <a:gd name="T0" fmla="*/ 0 w 19570"/>
              <a:gd name="T1" fmla="*/ 6037 h 6038"/>
              <a:gd name="T2" fmla="*/ 19569 w 19570"/>
              <a:gd name="T3" fmla="*/ 6037 h 6038"/>
              <a:gd name="T4" fmla="*/ 19569 w 19570"/>
              <a:gd name="T5" fmla="*/ 0 h 6038"/>
              <a:gd name="T6" fmla="*/ 0 w 19570"/>
              <a:gd name="T7" fmla="*/ 0 h 6038"/>
              <a:gd name="T8" fmla="*/ 0 w 19570"/>
              <a:gd name="T9" fmla="*/ 6037 h 6038"/>
            </a:gdLst>
            <a:ahLst/>
            <a:cxnLst>
              <a:cxn ang="0">
                <a:pos x="T0" y="T1"/>
              </a:cxn>
              <a:cxn ang="0">
                <a:pos x="T2" y="T3"/>
              </a:cxn>
              <a:cxn ang="0">
                <a:pos x="T4" y="T5"/>
              </a:cxn>
              <a:cxn ang="0">
                <a:pos x="T6" y="T7"/>
              </a:cxn>
              <a:cxn ang="0">
                <a:pos x="T8" y="T9"/>
              </a:cxn>
            </a:cxnLst>
            <a:rect l="0" t="0" r="r" b="b"/>
            <a:pathLst>
              <a:path w="19570" h="6038">
                <a:moveTo>
                  <a:pt x="0" y="6037"/>
                </a:moveTo>
                <a:lnTo>
                  <a:pt x="19569" y="6037"/>
                </a:lnTo>
                <a:lnTo>
                  <a:pt x="19569" y="0"/>
                </a:lnTo>
                <a:lnTo>
                  <a:pt x="0" y="0"/>
                </a:lnTo>
                <a:lnTo>
                  <a:pt x="0" y="6037"/>
                </a:lnTo>
              </a:path>
            </a:pathLst>
          </a:custGeom>
          <a:solidFill>
            <a:srgbClr val="1E7FB8"/>
          </a:solidFill>
          <a:ln>
            <a:solidFill>
              <a:srgbClr val="1E7FB8"/>
            </a:solidFill>
          </a:ln>
          <a:effectLst/>
        </p:spPr>
        <p:txBody>
          <a:bodyPr wrap="none" anchor="ctr"/>
          <a:lstStyle/>
          <a:p>
            <a:endParaRPr lang="en-US" sz="3266" dirty="0">
              <a:latin typeface="Poppins" pitchFamily="2" charset="77"/>
            </a:endParaRPr>
          </a:p>
        </p:txBody>
      </p:sp>
      <p:sp>
        <p:nvSpPr>
          <p:cNvPr id="5" name="TextBox 4">
            <a:extLst>
              <a:ext uri="{FF2B5EF4-FFF2-40B4-BE49-F238E27FC236}">
                <a16:creationId xmlns:a16="http://schemas.microsoft.com/office/drawing/2014/main" id="{07373F90-2227-4BE0-7472-B071A31F1E3A}"/>
              </a:ext>
            </a:extLst>
          </p:cNvPr>
          <p:cNvSpPr txBox="1"/>
          <p:nvPr/>
        </p:nvSpPr>
        <p:spPr>
          <a:xfrm>
            <a:off x="1045959" y="2585500"/>
            <a:ext cx="4933497" cy="1015663"/>
          </a:xfrm>
          <a:prstGeom prst="rect">
            <a:avLst/>
          </a:prstGeom>
          <a:noFill/>
        </p:spPr>
        <p:txBody>
          <a:bodyPr wrap="square" rtlCol="0" anchor="b">
            <a:spAutoFit/>
          </a:bodyPr>
          <a:lstStyle/>
          <a:p>
            <a:pPr algn="ctr"/>
            <a:r>
              <a:rPr lang="en-US" sz="6000" b="1" spc="-250" dirty="0">
                <a:solidFill>
                  <a:schemeClr val="bg1"/>
                </a:solidFill>
                <a:latin typeface="Poppins" pitchFamily="2" charset="77"/>
                <a:cs typeface="Poppins" pitchFamily="2" charset="77"/>
              </a:rPr>
              <a:t>Merci</a:t>
            </a:r>
          </a:p>
        </p:txBody>
      </p:sp>
      <p:sp>
        <p:nvSpPr>
          <p:cNvPr id="6" name="TextBox 5">
            <a:extLst>
              <a:ext uri="{FF2B5EF4-FFF2-40B4-BE49-F238E27FC236}">
                <a16:creationId xmlns:a16="http://schemas.microsoft.com/office/drawing/2014/main" id="{7F79F8B2-828C-5F6D-50E1-D30C679B79E3}"/>
              </a:ext>
            </a:extLst>
          </p:cNvPr>
          <p:cNvSpPr txBox="1"/>
          <p:nvPr/>
        </p:nvSpPr>
        <p:spPr>
          <a:xfrm>
            <a:off x="5663952" y="2520100"/>
            <a:ext cx="4933497" cy="1015663"/>
          </a:xfrm>
          <a:prstGeom prst="rect">
            <a:avLst/>
          </a:prstGeom>
          <a:noFill/>
        </p:spPr>
        <p:txBody>
          <a:bodyPr wrap="square" rtlCol="0" anchor="b">
            <a:spAutoFit/>
          </a:bodyPr>
          <a:lstStyle/>
          <a:p>
            <a:pPr algn="ctr"/>
            <a:r>
              <a:rPr lang="en-US" sz="6000" b="1" spc="-250" dirty="0">
                <a:solidFill>
                  <a:schemeClr val="bg1"/>
                </a:solidFill>
                <a:latin typeface="Poppins" pitchFamily="2" charset="77"/>
                <a:cs typeface="Poppins" pitchFamily="2" charset="77"/>
              </a:rPr>
              <a:t>Question!</a:t>
            </a:r>
          </a:p>
        </p:txBody>
      </p:sp>
    </p:spTree>
    <p:extLst>
      <p:ext uri="{BB962C8B-B14F-4D97-AF65-F5344CB8AC3E}">
        <p14:creationId xmlns:p14="http://schemas.microsoft.com/office/powerpoint/2010/main" val="2134728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190550A-FB17-E48F-DDEC-631AF73AC27E}"/>
              </a:ext>
            </a:extLst>
          </p:cNvPr>
          <p:cNvPicPr>
            <a:picLocks noChangeAspect="1"/>
          </p:cNvPicPr>
          <p:nvPr/>
        </p:nvPicPr>
        <p:blipFill>
          <a:blip r:embed="rId2"/>
          <a:srcRect l="18032" r="15015" b="-1"/>
          <a:stretch/>
        </p:blipFill>
        <p:spPr>
          <a:xfrm>
            <a:off x="6324600" y="10"/>
            <a:ext cx="5865877" cy="70103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8" name="Content Placeholder 2">
            <a:extLst>
              <a:ext uri="{FF2B5EF4-FFF2-40B4-BE49-F238E27FC236}">
                <a16:creationId xmlns:a16="http://schemas.microsoft.com/office/drawing/2014/main" id="{6AF52C34-2A0B-7E28-0F41-5BFB1700FC27}"/>
              </a:ext>
            </a:extLst>
          </p:cNvPr>
          <p:cNvGraphicFramePr/>
          <p:nvPr/>
        </p:nvGraphicFramePr>
        <p:xfrm>
          <a:off x="100265" y="1371600"/>
          <a:ext cx="6224335" cy="5431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5C96CB4F-C21D-1EFE-76B9-456A6A6A64AD}"/>
              </a:ext>
            </a:extLst>
          </p:cNvPr>
          <p:cNvSpPr txBox="1"/>
          <p:nvPr/>
        </p:nvSpPr>
        <p:spPr>
          <a:xfrm>
            <a:off x="381000" y="381000"/>
            <a:ext cx="7391400" cy="646331"/>
          </a:xfrm>
          <a:prstGeom prst="rect">
            <a:avLst/>
          </a:prstGeom>
          <a:noFill/>
        </p:spPr>
        <p:txBody>
          <a:bodyPr wrap="square" rtlCol="0">
            <a:spAutoFit/>
          </a:bodyPr>
          <a:lstStyle/>
          <a:p>
            <a:r>
              <a:rPr lang="fr-FR" sz="3600" b="1" dirty="0">
                <a:latin typeface="Arial Black" panose="020B0A04020102020204" pitchFamily="34" charset="0"/>
                <a:cs typeface="Times New Roman" panose="02020603050405020304" pitchFamily="18" charset="0"/>
              </a:rPr>
              <a:t>Intérêt de la présentation  </a:t>
            </a:r>
          </a:p>
        </p:txBody>
      </p:sp>
    </p:spTree>
    <p:extLst>
      <p:ext uri="{BB962C8B-B14F-4D97-AF65-F5344CB8AC3E}">
        <p14:creationId xmlns:p14="http://schemas.microsoft.com/office/powerpoint/2010/main" val="3212554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84BD4-F97D-26EF-0A94-F52A0976D077}"/>
              </a:ext>
            </a:extLst>
          </p:cNvPr>
          <p:cNvSpPr>
            <a:spLocks noGrp="1"/>
          </p:cNvSpPr>
          <p:nvPr>
            <p:ph type="title"/>
          </p:nvPr>
        </p:nvSpPr>
        <p:spPr>
          <a:solidFill>
            <a:schemeClr val="accent1">
              <a:lumMod val="50000"/>
            </a:schemeClr>
          </a:solidFill>
        </p:spPr>
        <p:txBody>
          <a:bodyPr>
            <a:normAutofit fontScale="90000"/>
          </a:bodyPr>
          <a:lstStyle/>
          <a:p>
            <a:pPr algn="ctr"/>
            <a:r>
              <a:rPr lang="en-US" sz="5400" dirty="0">
                <a:solidFill>
                  <a:schemeClr val="bg1"/>
                </a:solidFill>
                <a:latin typeface="Abadi" panose="020B0604020104020204" pitchFamily="34" charset="0"/>
              </a:rPr>
              <a:t>La CSU, Urgences </a:t>
            </a:r>
            <a:r>
              <a:rPr lang="en-US" sz="5400" dirty="0" err="1">
                <a:solidFill>
                  <a:schemeClr val="bg1"/>
                </a:solidFill>
                <a:latin typeface="Abadi" panose="020B0604020104020204" pitchFamily="34" charset="0"/>
              </a:rPr>
              <a:t>Sanitaires</a:t>
            </a:r>
            <a:r>
              <a:rPr lang="en-US" sz="5400" dirty="0">
                <a:solidFill>
                  <a:schemeClr val="bg1"/>
                </a:solidFill>
                <a:latin typeface="Abadi" panose="020B0604020104020204" pitchFamily="34" charset="0"/>
              </a:rPr>
              <a:t>, RSS …</a:t>
            </a:r>
            <a:endParaRPr lang="en-GB" sz="5400" dirty="0">
              <a:solidFill>
                <a:schemeClr val="bg1"/>
              </a:solidFill>
              <a:latin typeface="Abadi" panose="020B0604020104020204" pitchFamily="34" charset="0"/>
            </a:endParaRPr>
          </a:p>
        </p:txBody>
      </p:sp>
      <p:pic>
        <p:nvPicPr>
          <p:cNvPr id="5" name="Content Placeholder 4">
            <a:extLst>
              <a:ext uri="{FF2B5EF4-FFF2-40B4-BE49-F238E27FC236}">
                <a16:creationId xmlns:a16="http://schemas.microsoft.com/office/drawing/2014/main" id="{16F5AE42-BDBB-4208-13A6-8C53488BE5BB}"/>
              </a:ext>
            </a:extLst>
          </p:cNvPr>
          <p:cNvPicPr>
            <a:picLocks noGrp="1" noChangeAspect="1"/>
          </p:cNvPicPr>
          <p:nvPr>
            <p:ph sz="half" idx="2"/>
          </p:nvPr>
        </p:nvPicPr>
        <p:blipFill>
          <a:blip r:embed="rId2"/>
          <a:stretch>
            <a:fillRect/>
          </a:stretch>
        </p:blipFill>
        <p:spPr>
          <a:xfrm>
            <a:off x="8332426" y="1825626"/>
            <a:ext cx="3713800" cy="3382478"/>
          </a:xfrm>
          <a:prstGeom prst="rect">
            <a:avLst/>
          </a:prstGeom>
        </p:spPr>
      </p:pic>
      <p:sp>
        <p:nvSpPr>
          <p:cNvPr id="7" name="TextBox 4">
            <a:extLst>
              <a:ext uri="{FF2B5EF4-FFF2-40B4-BE49-F238E27FC236}">
                <a16:creationId xmlns:a16="http://schemas.microsoft.com/office/drawing/2014/main" id="{147DA151-3B28-E1E5-88AF-2258941BE979}"/>
              </a:ext>
            </a:extLst>
          </p:cNvPr>
          <p:cNvSpPr txBox="1">
            <a:spLocks noGrp="1"/>
          </p:cNvSpPr>
          <p:nvPr>
            <p:ph sz="half" idx="1"/>
          </p:nvPr>
        </p:nvSpPr>
        <p:spPr>
          <a:xfrm>
            <a:off x="371061" y="1825625"/>
            <a:ext cx="7527235" cy="3728200"/>
          </a:xfrm>
          <a:prstGeom prst="rect">
            <a:avLst/>
          </a:prstGeom>
          <a:noFill/>
          <a:ln w="12700">
            <a:solidFill>
              <a:srgbClr val="FFC000"/>
            </a:solidFill>
          </a:ln>
        </p:spPr>
        <p:txBody>
          <a:bodyPr wrap="square" rtlCol="0">
            <a:spAutoFit/>
          </a:bodyPr>
          <a:lstStyle/>
          <a:p>
            <a:pPr marL="0" indent="0">
              <a:buNone/>
            </a:pPr>
            <a:r>
              <a:rPr lang="fr-FR" sz="3600" i="1" dirty="0">
                <a:solidFill>
                  <a:srgbClr val="0070C0"/>
                </a:solidFill>
              </a:rPr>
              <a:t>«</a:t>
            </a:r>
            <a:r>
              <a:rPr lang="fr-FR" sz="3600" b="1" i="1" dirty="0">
                <a:solidFill>
                  <a:srgbClr val="0070C0"/>
                </a:solidFill>
              </a:rPr>
              <a:t>La couverture sanitaire universelle et les Urgences sanitaires sont les deux faces d'une même médaille. Le renforcement des systèmes de santé est le meilleur moyen de se prémunir contre les crises sanitaires </a:t>
            </a:r>
            <a:r>
              <a:rPr lang="fr-FR" sz="3600" i="1" dirty="0">
                <a:solidFill>
                  <a:srgbClr val="0070C0"/>
                </a:solidFill>
              </a:rPr>
              <a:t>». </a:t>
            </a:r>
            <a:endParaRPr lang="fr-FR" sz="3600" b="1" i="1" dirty="0"/>
          </a:p>
          <a:p>
            <a:pPr marL="0" indent="0" algn="r">
              <a:buNone/>
            </a:pPr>
            <a:r>
              <a:rPr lang="fr-FR" b="1" i="1" dirty="0"/>
              <a:t>Dr. </a:t>
            </a:r>
            <a:r>
              <a:rPr lang="fr-FR" b="1" i="1" dirty="0" err="1"/>
              <a:t>Tedros</a:t>
            </a:r>
            <a:r>
              <a:rPr lang="fr-FR" b="1" i="1" dirty="0"/>
              <a:t> </a:t>
            </a:r>
            <a:r>
              <a:rPr lang="fr-FR" b="1" i="1" dirty="0" err="1"/>
              <a:t>Adhanom</a:t>
            </a:r>
            <a:r>
              <a:rPr lang="fr-FR" b="1" i="1" dirty="0"/>
              <a:t> </a:t>
            </a:r>
            <a:r>
              <a:rPr lang="fr-FR" b="1" i="1" dirty="0" err="1"/>
              <a:t>Ghebreyesus</a:t>
            </a:r>
            <a:r>
              <a:rPr lang="fr-FR" b="1" i="1" dirty="0"/>
              <a:t>, DG, OMS</a:t>
            </a:r>
          </a:p>
        </p:txBody>
      </p:sp>
    </p:spTree>
    <p:extLst>
      <p:ext uri="{BB962C8B-B14F-4D97-AF65-F5344CB8AC3E}">
        <p14:creationId xmlns:p14="http://schemas.microsoft.com/office/powerpoint/2010/main" val="818249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2056D-3F9C-8899-E2AF-216D02C43B76}"/>
              </a:ext>
            </a:extLst>
          </p:cNvPr>
          <p:cNvSpPr>
            <a:spLocks noGrp="1"/>
          </p:cNvSpPr>
          <p:nvPr>
            <p:ph type="title"/>
          </p:nvPr>
        </p:nvSpPr>
        <p:spPr>
          <a:xfrm>
            <a:off x="572493" y="238539"/>
            <a:ext cx="11018520" cy="1030573"/>
          </a:xfrm>
        </p:spPr>
        <p:txBody>
          <a:bodyPr anchor="b">
            <a:normAutofit/>
          </a:bodyPr>
          <a:lstStyle/>
          <a:p>
            <a:r>
              <a:rPr lang="fr-FR" sz="5400" dirty="0">
                <a:solidFill>
                  <a:schemeClr val="tx1"/>
                </a:solidFill>
                <a:latin typeface="Arial Black" panose="020B0A04020102020204" pitchFamily="34" charset="0"/>
              </a:rPr>
              <a:t>Système de santé résilient…</a:t>
            </a:r>
          </a:p>
        </p:txBody>
      </p:sp>
      <p:sp>
        <p:nvSpPr>
          <p:cNvPr id="3" name="Content Placeholder 2">
            <a:extLst>
              <a:ext uri="{FF2B5EF4-FFF2-40B4-BE49-F238E27FC236}">
                <a16:creationId xmlns:a16="http://schemas.microsoft.com/office/drawing/2014/main" id="{98EFAB25-EA1C-9FB8-B83F-0E614E932AFD}"/>
              </a:ext>
            </a:extLst>
          </p:cNvPr>
          <p:cNvSpPr>
            <a:spLocks noGrp="1"/>
          </p:cNvSpPr>
          <p:nvPr>
            <p:ph idx="1"/>
          </p:nvPr>
        </p:nvSpPr>
        <p:spPr>
          <a:xfrm>
            <a:off x="1" y="1415846"/>
            <a:ext cx="11901948" cy="4641908"/>
          </a:xfrm>
        </p:spPr>
        <p:txBody>
          <a:bodyPr anchor="t">
            <a:normAutofit lnSpcReduction="10000"/>
          </a:bodyPr>
          <a:lstStyle/>
          <a:p>
            <a:pPr algn="just">
              <a:spcAft>
                <a:spcPts val="600"/>
              </a:spcAft>
              <a:buFont typeface="Wingdings" panose="05000000000000000000" pitchFamily="2" charset="2"/>
              <a:buChar char="q"/>
            </a:pPr>
            <a:r>
              <a:rPr lang="fr-FR" sz="3200" dirty="0">
                <a:latin typeface="Times New Roman" panose="02020603050405020304" pitchFamily="18" charset="0"/>
                <a:cs typeface="Arial" panose="020B0604020202020204" pitchFamily="34" charset="0"/>
              </a:rPr>
              <a:t> Un </a:t>
            </a:r>
            <a:r>
              <a:rPr lang="fr-FR" sz="3200" b="1" dirty="0">
                <a:latin typeface="Times New Roman" panose="02020603050405020304" pitchFamily="18" charset="0"/>
                <a:cs typeface="Arial" panose="020B0604020202020204" pitchFamily="34" charset="0"/>
              </a:rPr>
              <a:t>système de santé résilient </a:t>
            </a:r>
            <a:r>
              <a:rPr lang="fr-FR" sz="3200" dirty="0">
                <a:latin typeface="Times New Roman" panose="02020603050405020304" pitchFamily="18" charset="0"/>
                <a:cs typeface="Arial" panose="020B0604020202020204" pitchFamily="34" charset="0"/>
              </a:rPr>
              <a:t>est un système capable </a:t>
            </a:r>
            <a:r>
              <a:rPr lang="fr-FR" sz="3200" b="1" dirty="0">
                <a:latin typeface="Times New Roman" panose="02020603050405020304" pitchFamily="18" charset="0"/>
                <a:cs typeface="Arial" panose="020B0604020202020204" pitchFamily="34" charset="0"/>
              </a:rPr>
              <a:t>de prévenir, de résister, d'adapter, et de se rétablir rapidement</a:t>
            </a:r>
            <a:r>
              <a:rPr lang="fr-FR" sz="3200" dirty="0">
                <a:latin typeface="Times New Roman" panose="02020603050405020304" pitchFamily="18" charset="0"/>
                <a:cs typeface="Arial" panose="020B0604020202020204" pitchFamily="34" charset="0"/>
              </a:rPr>
              <a:t> face à des crises ou des chocs (épidémies, catastrophes naturelles, conflits, crises économiques, etc.), tout en continuant </a:t>
            </a:r>
            <a:r>
              <a:rPr lang="fr-FR" sz="3200" b="1" dirty="0">
                <a:latin typeface="Times New Roman" panose="02020603050405020304" pitchFamily="18" charset="0"/>
                <a:cs typeface="Arial" panose="020B0604020202020204" pitchFamily="34" charset="0"/>
              </a:rPr>
              <a:t>à fournir des services de santé essentiels</a:t>
            </a:r>
            <a:r>
              <a:rPr lang="fr-FR" sz="3200" dirty="0">
                <a:latin typeface="Times New Roman" panose="02020603050405020304" pitchFamily="18" charset="0"/>
                <a:cs typeface="Arial" panose="020B0604020202020204" pitchFamily="34" charset="0"/>
              </a:rPr>
              <a:t> à la population. </a:t>
            </a:r>
          </a:p>
          <a:p>
            <a:pPr marL="0" indent="0" algn="just">
              <a:spcAft>
                <a:spcPts val="600"/>
              </a:spcAft>
              <a:buNone/>
            </a:pPr>
            <a:endParaRPr lang="fr-FR" sz="3200" dirty="0">
              <a:latin typeface="Times New Roman" panose="02020603050405020304" pitchFamily="18" charset="0"/>
              <a:cs typeface="Arial" panose="020B0604020202020204" pitchFamily="34" charset="0"/>
            </a:endParaRPr>
          </a:p>
          <a:p>
            <a:pPr algn="just">
              <a:lnSpc>
                <a:spcPct val="90000"/>
              </a:lnSpc>
              <a:spcAft>
                <a:spcPts val="600"/>
              </a:spcAft>
              <a:buFont typeface="Wingdings" panose="05000000000000000000" pitchFamily="2" charset="2"/>
              <a:buChar char="q"/>
            </a:pPr>
            <a:r>
              <a:rPr lang="fr-FR" sz="3200" b="1" dirty="0">
                <a:effectLst/>
                <a:latin typeface="Times New Roman" panose="02020603050405020304" pitchFamily="18" charset="0"/>
                <a:ea typeface="Times New Roman" panose="02020603050405020304" pitchFamily="18" charset="0"/>
                <a:cs typeface="Arial" panose="020B0604020202020204" pitchFamily="34" charset="0"/>
              </a:rPr>
              <a:t> Un système de santé performant </a:t>
            </a:r>
            <a:r>
              <a:rPr lang="fr-FR" sz="3200" dirty="0">
                <a:effectLst/>
                <a:latin typeface="Times New Roman" panose="02020603050405020304" pitchFamily="18" charset="0"/>
                <a:ea typeface="Times New Roman" panose="02020603050405020304" pitchFamily="18" charset="0"/>
                <a:cs typeface="Arial" panose="020B0604020202020204" pitchFamily="34" charset="0"/>
              </a:rPr>
              <a:t>est essentiel pour répondre aux besoins de santé de la population, gérer les urgences de santé publiques </a:t>
            </a:r>
            <a:r>
              <a:rPr lang="fr-FR" sz="3200" dirty="0" err="1">
                <a:effectLst/>
                <a:latin typeface="Times New Roman" panose="02020603050405020304" pitchFamily="18" charset="0"/>
                <a:ea typeface="Times New Roman" panose="02020603050405020304" pitchFamily="18" charset="0"/>
                <a:cs typeface="Arial" panose="020B0604020202020204" pitchFamily="34" charset="0"/>
              </a:rPr>
              <a:t>telleque</a:t>
            </a:r>
            <a:r>
              <a:rPr lang="fr-FR" sz="3200" dirty="0">
                <a:effectLst/>
                <a:latin typeface="Times New Roman" panose="02020603050405020304" pitchFamily="18" charset="0"/>
                <a:ea typeface="Times New Roman" panose="02020603050405020304" pitchFamily="18" charset="0"/>
                <a:cs typeface="Arial" panose="020B0604020202020204" pitchFamily="34" charset="0"/>
              </a:rPr>
              <a:t> les épidémies et contribuer au bien-être global et au développement d’un pays.</a:t>
            </a:r>
          </a:p>
          <a:p>
            <a:pPr>
              <a:lnSpc>
                <a:spcPct val="90000"/>
              </a:lnSpc>
              <a:spcAft>
                <a:spcPts val="600"/>
              </a:spcAft>
              <a:buFont typeface="Wingdings" panose="05000000000000000000" pitchFamily="2" charset="2"/>
              <a:buChar char="q"/>
            </a:pPr>
            <a:endParaRPr lang="fr-FR" sz="32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45417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6BEE9-E3E2-D49F-CDD0-5CD86A79C426}"/>
              </a:ext>
            </a:extLst>
          </p:cNvPr>
          <p:cNvSpPr>
            <a:spLocks noGrp="1"/>
          </p:cNvSpPr>
          <p:nvPr>
            <p:ph type="ctrTitle"/>
          </p:nvPr>
        </p:nvSpPr>
        <p:spPr>
          <a:xfrm>
            <a:off x="44496" y="18476"/>
            <a:ext cx="7316886" cy="748142"/>
          </a:xfrm>
        </p:spPr>
        <p:txBody>
          <a:bodyPr>
            <a:normAutofit/>
          </a:bodyPr>
          <a:lstStyle/>
          <a:p>
            <a:r>
              <a:rPr lang="fr-FR" sz="2000" b="1" i="1" dirty="0">
                <a:solidFill>
                  <a:srgbClr val="0070C0"/>
                </a:solidFill>
                <a:effectLst/>
                <a:latin typeface="Calibri" panose="020F0502020204030204" pitchFamily="34" charset="0"/>
                <a:ea typeface="Calibri" panose="020F0502020204030204" pitchFamily="34" charset="0"/>
                <a:cs typeface="Arial" panose="020B0604020202020204" pitchFamily="34" charset="0"/>
              </a:rPr>
              <a:t>Cadre pour le développement des systèmes de santé vers la couverture sanitaire universelle et le RSI (2005)</a:t>
            </a:r>
            <a:endParaRPr lang="fr-FR" sz="5400" b="1" dirty="0"/>
          </a:p>
        </p:txBody>
      </p:sp>
      <p:sp>
        <p:nvSpPr>
          <p:cNvPr id="8" name="TextBox 7">
            <a:extLst>
              <a:ext uri="{FF2B5EF4-FFF2-40B4-BE49-F238E27FC236}">
                <a16:creationId xmlns:a16="http://schemas.microsoft.com/office/drawing/2014/main" id="{872BDC61-E0BC-E07C-157B-2362608223FB}"/>
              </a:ext>
            </a:extLst>
          </p:cNvPr>
          <p:cNvSpPr txBox="1"/>
          <p:nvPr/>
        </p:nvSpPr>
        <p:spPr>
          <a:xfrm>
            <a:off x="2055222" y="5322161"/>
            <a:ext cx="3013164" cy="677108"/>
          </a:xfrm>
          <a:prstGeom prst="rect">
            <a:avLst/>
          </a:prstGeom>
          <a:solidFill>
            <a:srgbClr val="92D050"/>
          </a:solidFill>
        </p:spPr>
        <p:txBody>
          <a:bodyPr wrap="square" rtlCol="0">
            <a:spAutoFit/>
          </a:bodyPr>
          <a:lstStyle/>
          <a:p>
            <a:pPr marL="342900" indent="-342900">
              <a:buAutoNum type="arabicPeriod"/>
            </a:pPr>
            <a:endParaRPr lang="fr-FR" sz="2000" dirty="0"/>
          </a:p>
          <a:p>
            <a:pPr marL="342900" indent="-342900">
              <a:buAutoNum type="arabicPeriod"/>
            </a:pPr>
            <a:endParaRPr lang="fr-FR" dirty="0"/>
          </a:p>
        </p:txBody>
      </p:sp>
      <p:pic>
        <p:nvPicPr>
          <p:cNvPr id="4" name="Picture 3">
            <a:extLst>
              <a:ext uri="{FF2B5EF4-FFF2-40B4-BE49-F238E27FC236}">
                <a16:creationId xmlns:a16="http://schemas.microsoft.com/office/drawing/2014/main" id="{4497B07B-1E6C-5DFF-F6DD-3E2189D63815}"/>
              </a:ext>
            </a:extLst>
          </p:cNvPr>
          <p:cNvPicPr>
            <a:picLocks noChangeAspect="1"/>
          </p:cNvPicPr>
          <p:nvPr/>
        </p:nvPicPr>
        <p:blipFill>
          <a:blip r:embed="rId2"/>
          <a:stretch>
            <a:fillRect/>
          </a:stretch>
        </p:blipFill>
        <p:spPr>
          <a:xfrm>
            <a:off x="966753" y="1017650"/>
            <a:ext cx="4981201" cy="5773785"/>
          </a:xfrm>
          <a:prstGeom prst="rect">
            <a:avLst/>
          </a:prstGeom>
        </p:spPr>
      </p:pic>
      <p:sp>
        <p:nvSpPr>
          <p:cNvPr id="3" name="Rectangle: Rounded Corners 2">
            <a:extLst>
              <a:ext uri="{FF2B5EF4-FFF2-40B4-BE49-F238E27FC236}">
                <a16:creationId xmlns:a16="http://schemas.microsoft.com/office/drawing/2014/main" id="{B7B618FA-7562-41FD-AA07-7C47307C3E2D}"/>
              </a:ext>
            </a:extLst>
          </p:cNvPr>
          <p:cNvSpPr/>
          <p:nvPr/>
        </p:nvSpPr>
        <p:spPr>
          <a:xfrm>
            <a:off x="544945" y="4922982"/>
            <a:ext cx="5828146" cy="1895502"/>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5">
            <a:extLst>
              <a:ext uri="{FF2B5EF4-FFF2-40B4-BE49-F238E27FC236}">
                <a16:creationId xmlns:a16="http://schemas.microsoft.com/office/drawing/2014/main" id="{1B0C6EEC-DFBE-4B13-BFA4-86AFE925BF72}"/>
              </a:ext>
            </a:extLst>
          </p:cNvPr>
          <p:cNvGraphicFramePr>
            <a:graphicFrameLocks noGrp="1"/>
          </p:cNvGraphicFramePr>
          <p:nvPr/>
        </p:nvGraphicFramePr>
        <p:xfrm>
          <a:off x="7461559" y="138545"/>
          <a:ext cx="4656550" cy="6678768"/>
        </p:xfrm>
        <a:graphic>
          <a:graphicData uri="http://schemas.openxmlformats.org/drawingml/2006/table">
            <a:tbl>
              <a:tblPr firstRow="1" firstCol="1" bandRow="1">
                <a:tableStyleId>{5C22544A-7EE6-4342-B048-85BDC9FD1C3A}</a:tableStyleId>
              </a:tblPr>
              <a:tblGrid>
                <a:gridCol w="1516186">
                  <a:extLst>
                    <a:ext uri="{9D8B030D-6E8A-4147-A177-3AD203B41FA5}">
                      <a16:colId xmlns:a16="http://schemas.microsoft.com/office/drawing/2014/main" val="614842790"/>
                    </a:ext>
                  </a:extLst>
                </a:gridCol>
                <a:gridCol w="3140364">
                  <a:extLst>
                    <a:ext uri="{9D8B030D-6E8A-4147-A177-3AD203B41FA5}">
                      <a16:colId xmlns:a16="http://schemas.microsoft.com/office/drawing/2014/main" val="675346313"/>
                    </a:ext>
                  </a:extLst>
                </a:gridCol>
              </a:tblGrid>
              <a:tr h="343605">
                <a:tc>
                  <a:txBody>
                    <a:bodyPr/>
                    <a:lstStyle/>
                    <a:p>
                      <a:pPr marL="0" marR="0">
                        <a:lnSpc>
                          <a:spcPct val="107000"/>
                        </a:lnSpc>
                        <a:spcBef>
                          <a:spcPts val="0"/>
                        </a:spcBef>
                        <a:spcAft>
                          <a:spcPts val="0"/>
                        </a:spcAft>
                      </a:pPr>
                      <a:r>
                        <a:rPr lang="fr-FR" sz="1000">
                          <a:effectLst/>
                        </a:rPr>
                        <a:t>Piliers du Système de Santé</a:t>
                      </a:r>
                      <a:endParaRPr lang="en-US" sz="70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nSpc>
                          <a:spcPct val="107000"/>
                        </a:lnSpc>
                        <a:spcBef>
                          <a:spcPts val="0"/>
                        </a:spcBef>
                        <a:spcAft>
                          <a:spcPts val="0"/>
                        </a:spcAft>
                      </a:pPr>
                      <a:r>
                        <a:rPr lang="fr-FR" sz="1000" dirty="0">
                          <a:effectLst/>
                        </a:rPr>
                        <a:t>Les capacités du RSI</a:t>
                      </a:r>
                      <a:endParaRPr lang="en-US" sz="7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290055317"/>
                  </a:ext>
                </a:extLst>
              </a:tr>
              <a:tr h="1209467">
                <a:tc>
                  <a:txBody>
                    <a:bodyPr/>
                    <a:lstStyle/>
                    <a:p>
                      <a:pPr marL="0" marR="0">
                        <a:lnSpc>
                          <a:spcPct val="107000"/>
                        </a:lnSpc>
                        <a:spcBef>
                          <a:spcPts val="0"/>
                        </a:spcBef>
                        <a:spcAft>
                          <a:spcPts val="0"/>
                        </a:spcAft>
                      </a:pPr>
                      <a:r>
                        <a:rPr lang="fr-FR" sz="1100" dirty="0">
                          <a:effectLst/>
                        </a:rPr>
                        <a:t>Gouvernance sanitaire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nSpc>
                          <a:spcPct val="107000"/>
                        </a:lnSpc>
                        <a:spcBef>
                          <a:spcPts val="0"/>
                        </a:spcBef>
                        <a:spcAft>
                          <a:spcPts val="0"/>
                        </a:spcAft>
                      </a:pPr>
                      <a:r>
                        <a:rPr lang="fr-FR" sz="1100" b="1" dirty="0">
                          <a:effectLst/>
                        </a:rPr>
                        <a:t>P.1. Instruments juridiques</a:t>
                      </a:r>
                      <a:endParaRPr lang="en-US" sz="1050" b="1" dirty="0">
                        <a:effectLst/>
                      </a:endParaRPr>
                    </a:p>
                    <a:p>
                      <a:pPr marL="0" marR="0">
                        <a:lnSpc>
                          <a:spcPct val="107000"/>
                        </a:lnSpc>
                        <a:spcBef>
                          <a:spcPts val="0"/>
                        </a:spcBef>
                        <a:spcAft>
                          <a:spcPts val="0"/>
                        </a:spcAft>
                      </a:pPr>
                      <a:r>
                        <a:rPr lang="fr-FR" sz="1100" b="1" dirty="0">
                          <a:effectLst/>
                        </a:rPr>
                        <a:t>P.3. Coordination du RSI, fonctions du point focal national et plaidoyer</a:t>
                      </a:r>
                      <a:endParaRPr lang="en-US" sz="1050" b="1" dirty="0">
                        <a:effectLst/>
                      </a:endParaRPr>
                    </a:p>
                    <a:p>
                      <a:pPr marL="0" marR="0">
                        <a:lnSpc>
                          <a:spcPct val="107000"/>
                        </a:lnSpc>
                        <a:spcBef>
                          <a:spcPts val="0"/>
                        </a:spcBef>
                        <a:spcAft>
                          <a:spcPts val="0"/>
                        </a:spcAft>
                      </a:pPr>
                      <a:r>
                        <a:rPr lang="fr-FR" sz="1100" b="1" dirty="0">
                          <a:effectLst/>
                        </a:rPr>
                        <a:t>R.2. Lien entre les autorités de santé publique et les autorités de sécurité nationale</a:t>
                      </a:r>
                      <a:endParaRPr lang="en-US" sz="1050" b="1" dirty="0">
                        <a:effectLst/>
                      </a:endParaRPr>
                    </a:p>
                    <a:p>
                      <a:pPr marL="0" marR="0">
                        <a:lnSpc>
                          <a:spcPct val="107000"/>
                        </a:lnSpc>
                        <a:spcBef>
                          <a:spcPts val="0"/>
                        </a:spcBef>
                        <a:spcAft>
                          <a:spcPts val="0"/>
                        </a:spcAft>
                      </a:pPr>
                      <a:r>
                        <a:rPr lang="fr-FR" sz="1100" b="1" dirty="0">
                          <a:effectLst/>
                        </a:rPr>
                        <a:t>R.E. Situations d’urgence radiologique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2102586487"/>
                  </a:ext>
                </a:extLst>
              </a:tr>
              <a:tr h="378021">
                <a:tc>
                  <a:txBody>
                    <a:bodyPr/>
                    <a:lstStyle/>
                    <a:p>
                      <a:pPr marL="0" marR="0">
                        <a:lnSpc>
                          <a:spcPct val="107000"/>
                        </a:lnSpc>
                        <a:spcBef>
                          <a:spcPts val="0"/>
                        </a:spcBef>
                        <a:spcAft>
                          <a:spcPts val="0"/>
                        </a:spcAft>
                      </a:pPr>
                      <a:r>
                        <a:rPr lang="fr-FR" sz="1100" dirty="0">
                          <a:effectLst/>
                        </a:rPr>
                        <a:t>Personnel de santé</a:t>
                      </a:r>
                      <a:endParaRPr lang="en-US" sz="900" dirty="0">
                        <a:effectLst/>
                      </a:endParaRPr>
                    </a:p>
                    <a:p>
                      <a:pPr marL="0" marR="0">
                        <a:lnSpc>
                          <a:spcPct val="107000"/>
                        </a:lnSpc>
                        <a:spcBef>
                          <a:spcPts val="0"/>
                        </a:spcBef>
                        <a:spcAft>
                          <a:spcPts val="0"/>
                        </a:spcAft>
                      </a:pPr>
                      <a:r>
                        <a:rPr lang="fr-FR" sz="11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gn="just">
                        <a:lnSpc>
                          <a:spcPct val="107000"/>
                        </a:lnSpc>
                        <a:spcBef>
                          <a:spcPts val="0"/>
                        </a:spcBef>
                        <a:spcAft>
                          <a:spcPts val="0"/>
                        </a:spcAft>
                      </a:pPr>
                      <a:r>
                        <a:rPr lang="fr-FR" sz="1100" b="1" dirty="0">
                          <a:effectLst/>
                        </a:rPr>
                        <a:t>D.3. Ressources humaines (secteurs de la santé animale et humaine)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2172554341"/>
                  </a:ext>
                </a:extLst>
              </a:tr>
              <a:tr h="184734">
                <a:tc>
                  <a:txBody>
                    <a:bodyPr/>
                    <a:lstStyle/>
                    <a:p>
                      <a:pPr marL="0" marR="0">
                        <a:lnSpc>
                          <a:spcPct val="107000"/>
                        </a:lnSpc>
                        <a:spcBef>
                          <a:spcPts val="0"/>
                        </a:spcBef>
                        <a:spcAft>
                          <a:spcPts val="0"/>
                        </a:spcAft>
                      </a:pPr>
                      <a:r>
                        <a:rPr lang="fr-FR" sz="1100">
                          <a:effectLst/>
                        </a:rPr>
                        <a:t>Financement de la santé</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nSpc>
                          <a:spcPct val="107000"/>
                        </a:lnSpc>
                        <a:spcBef>
                          <a:spcPts val="0"/>
                        </a:spcBef>
                        <a:spcAft>
                          <a:spcPts val="0"/>
                        </a:spcAft>
                      </a:pPr>
                      <a:r>
                        <a:rPr lang="fr-FR" sz="1100" b="1" dirty="0">
                          <a:effectLst/>
                        </a:rPr>
                        <a:t>P.2. Financement</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1887857791"/>
                  </a:ext>
                </a:extLst>
              </a:tr>
              <a:tr h="1383351">
                <a:tc>
                  <a:txBody>
                    <a:bodyPr/>
                    <a:lstStyle/>
                    <a:p>
                      <a:pPr marL="0" marR="0">
                        <a:lnSpc>
                          <a:spcPct val="107000"/>
                        </a:lnSpc>
                        <a:spcBef>
                          <a:spcPts val="0"/>
                        </a:spcBef>
                        <a:spcAft>
                          <a:spcPts val="0"/>
                        </a:spcAft>
                      </a:pPr>
                      <a:r>
                        <a:rPr lang="fr-FR" sz="1100" dirty="0">
                          <a:effectLst/>
                        </a:rPr>
                        <a:t>Système d’Information Sanitaire</a:t>
                      </a:r>
                      <a:endParaRPr lang="en-US" sz="900" dirty="0">
                        <a:effectLst/>
                      </a:endParaRPr>
                    </a:p>
                    <a:p>
                      <a:pPr marL="0" marR="0">
                        <a:lnSpc>
                          <a:spcPct val="107000"/>
                        </a:lnSpc>
                        <a:spcBef>
                          <a:spcPts val="0"/>
                        </a:spcBef>
                        <a:spcAft>
                          <a:spcPts val="0"/>
                        </a:spcAft>
                      </a:pPr>
                      <a:r>
                        <a:rPr lang="fr-FR" sz="11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nSpc>
                          <a:spcPct val="107000"/>
                        </a:lnSpc>
                        <a:spcBef>
                          <a:spcPts val="0"/>
                        </a:spcBef>
                        <a:spcAft>
                          <a:spcPts val="0"/>
                        </a:spcAft>
                      </a:pPr>
                      <a:r>
                        <a:rPr lang="fr-FR" sz="1100" b="1" dirty="0">
                          <a:effectLst/>
                        </a:rPr>
                        <a:t>D.1. Système national de laboratoires</a:t>
                      </a:r>
                      <a:endParaRPr lang="en-US" sz="1050" b="1" dirty="0">
                        <a:effectLst/>
                      </a:endParaRPr>
                    </a:p>
                    <a:p>
                      <a:pPr marL="0" marR="0">
                        <a:lnSpc>
                          <a:spcPct val="107000"/>
                        </a:lnSpc>
                        <a:spcBef>
                          <a:spcPts val="0"/>
                        </a:spcBef>
                        <a:spcAft>
                          <a:spcPts val="0"/>
                        </a:spcAft>
                      </a:pPr>
                      <a:r>
                        <a:rPr lang="fr-FR" sz="1100" b="1" dirty="0">
                          <a:effectLst/>
                        </a:rPr>
                        <a:t>D.2. Surveillance</a:t>
                      </a:r>
                      <a:endParaRPr lang="en-US" sz="1050" b="1" dirty="0">
                        <a:effectLst/>
                      </a:endParaRPr>
                    </a:p>
                    <a:p>
                      <a:pPr marL="0" marR="0">
                        <a:lnSpc>
                          <a:spcPct val="107000"/>
                        </a:lnSpc>
                        <a:spcBef>
                          <a:spcPts val="0"/>
                        </a:spcBef>
                        <a:spcAft>
                          <a:spcPts val="0"/>
                        </a:spcAft>
                      </a:pPr>
                      <a:r>
                        <a:rPr lang="fr-FR" sz="1100" b="1" dirty="0">
                          <a:effectLst/>
                        </a:rPr>
                        <a:t>R.1. Gestion des urgences sanitaires</a:t>
                      </a:r>
                      <a:endParaRPr lang="en-US" sz="1050" b="1" dirty="0">
                        <a:effectLst/>
                      </a:endParaRPr>
                    </a:p>
                    <a:p>
                      <a:pPr marL="0" marR="0">
                        <a:lnSpc>
                          <a:spcPct val="107000"/>
                        </a:lnSpc>
                        <a:spcBef>
                          <a:spcPts val="0"/>
                        </a:spcBef>
                        <a:spcAft>
                          <a:spcPts val="0"/>
                        </a:spcAft>
                      </a:pPr>
                      <a:r>
                        <a:rPr lang="fr-FR" sz="1100" b="1" dirty="0">
                          <a:effectLst/>
                        </a:rPr>
                        <a:t>R.5. Communication sur les risques et collaboration avec les communautés</a:t>
                      </a:r>
                      <a:endParaRPr lang="en-US" sz="1050" b="1" dirty="0">
                        <a:effectLst/>
                      </a:endParaRPr>
                    </a:p>
                    <a:p>
                      <a:pPr marL="0" marR="0">
                        <a:lnSpc>
                          <a:spcPct val="107000"/>
                        </a:lnSpc>
                        <a:spcBef>
                          <a:spcPts val="0"/>
                        </a:spcBef>
                        <a:spcAft>
                          <a:spcPts val="0"/>
                        </a:spcAft>
                      </a:pPr>
                      <a:r>
                        <a:rPr lang="fr-FR" sz="1100" b="1" dirty="0" err="1">
                          <a:effectLst/>
                        </a:rPr>
                        <a:t>PoEs</a:t>
                      </a:r>
                      <a:r>
                        <a:rPr lang="fr-FR" sz="1100" b="1" dirty="0">
                          <a:effectLst/>
                        </a:rPr>
                        <a:t>. Points d’entrée et santé aux frontières</a:t>
                      </a:r>
                      <a:endParaRPr lang="en-US" sz="1050" b="1" dirty="0">
                        <a:effectLst/>
                      </a:endParaRPr>
                    </a:p>
                    <a:p>
                      <a:pPr marL="0" marR="0">
                        <a:lnSpc>
                          <a:spcPct val="107000"/>
                        </a:lnSpc>
                        <a:spcBef>
                          <a:spcPts val="0"/>
                        </a:spcBef>
                        <a:spcAft>
                          <a:spcPts val="0"/>
                        </a:spcAft>
                      </a:pPr>
                      <a:r>
                        <a:rPr lang="fr-FR" sz="1100" b="1" dirty="0">
                          <a:effectLst/>
                        </a:rPr>
                        <a:t>P.5. Zoonoses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3504043752"/>
                  </a:ext>
                </a:extLst>
              </a:tr>
              <a:tr h="493857">
                <a:tc>
                  <a:txBody>
                    <a:bodyPr/>
                    <a:lstStyle/>
                    <a:p>
                      <a:pPr marL="0" marR="0">
                        <a:lnSpc>
                          <a:spcPct val="107000"/>
                        </a:lnSpc>
                        <a:spcBef>
                          <a:spcPts val="0"/>
                        </a:spcBef>
                        <a:spcAft>
                          <a:spcPts val="0"/>
                        </a:spcAft>
                      </a:pPr>
                      <a:r>
                        <a:rPr lang="fr-FR" sz="1100" dirty="0">
                          <a:effectLst/>
                        </a:rPr>
                        <a:t>Infrastructure Sanitaire </a:t>
                      </a:r>
                      <a:endParaRPr lang="en-US" sz="900" dirty="0">
                        <a:effectLst/>
                      </a:endParaRPr>
                    </a:p>
                    <a:p>
                      <a:pPr marL="0" marR="0">
                        <a:lnSpc>
                          <a:spcPct val="107000"/>
                        </a:lnSpc>
                        <a:spcBef>
                          <a:spcPts val="0"/>
                        </a:spcBef>
                        <a:spcAft>
                          <a:spcPts val="0"/>
                        </a:spcAft>
                      </a:pPr>
                      <a:r>
                        <a:rPr lang="fr-FR" sz="11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nSpc>
                          <a:spcPct val="107000"/>
                        </a:lnSpc>
                        <a:spcBef>
                          <a:spcPts val="0"/>
                        </a:spcBef>
                        <a:spcAft>
                          <a:spcPts val="0"/>
                        </a:spcAft>
                      </a:pPr>
                      <a:r>
                        <a:rPr lang="fr-FR" sz="1100" b="1" dirty="0">
                          <a:effectLst/>
                        </a:rPr>
                        <a:t>D.1. Système national de laboratoires</a:t>
                      </a:r>
                      <a:endParaRPr lang="en-US" sz="1050" b="1" dirty="0">
                        <a:effectLst/>
                      </a:endParaRPr>
                    </a:p>
                    <a:p>
                      <a:pPr marL="0" marR="0">
                        <a:lnSpc>
                          <a:spcPct val="107000"/>
                        </a:lnSpc>
                        <a:spcBef>
                          <a:spcPts val="0"/>
                        </a:spcBef>
                        <a:spcAft>
                          <a:spcPts val="0"/>
                        </a:spcAft>
                      </a:pPr>
                      <a:r>
                        <a:rPr lang="fr-FR" sz="1100" b="1" dirty="0">
                          <a:effectLst/>
                        </a:rPr>
                        <a:t>R.1. Gestion des urgences sanitaires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835125031"/>
                  </a:ext>
                </a:extLst>
              </a:tr>
              <a:tr h="1046414">
                <a:tc>
                  <a:txBody>
                    <a:bodyPr/>
                    <a:lstStyle/>
                    <a:p>
                      <a:pPr marL="0" marR="0">
                        <a:lnSpc>
                          <a:spcPct val="107000"/>
                        </a:lnSpc>
                        <a:spcBef>
                          <a:spcPts val="0"/>
                        </a:spcBef>
                        <a:spcAft>
                          <a:spcPts val="0"/>
                        </a:spcAft>
                      </a:pPr>
                      <a:r>
                        <a:rPr lang="fr-FR" sz="1100" dirty="0">
                          <a:effectLst/>
                        </a:rPr>
                        <a:t>Médicaments, Produit et Approvisionnement</a:t>
                      </a:r>
                      <a:endParaRPr lang="en-US" sz="900" dirty="0">
                        <a:effectLst/>
                      </a:endParaRPr>
                    </a:p>
                    <a:p>
                      <a:pPr marL="0" marR="0">
                        <a:lnSpc>
                          <a:spcPct val="107000"/>
                        </a:lnSpc>
                        <a:spcBef>
                          <a:spcPts val="0"/>
                        </a:spcBef>
                        <a:spcAft>
                          <a:spcPts val="0"/>
                        </a:spcAft>
                      </a:pPr>
                      <a:r>
                        <a:rPr lang="fr-FR" sz="11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gn="just">
                        <a:lnSpc>
                          <a:spcPct val="107000"/>
                        </a:lnSpc>
                        <a:spcBef>
                          <a:spcPts val="0"/>
                        </a:spcBef>
                        <a:spcAft>
                          <a:spcPts val="0"/>
                        </a:spcAft>
                      </a:pPr>
                      <a:r>
                        <a:rPr lang="fr-FR" sz="1100" b="1" dirty="0">
                          <a:effectLst/>
                        </a:rPr>
                        <a:t>P.4. Résistance aux antimicrobiens</a:t>
                      </a:r>
                      <a:endParaRPr lang="en-US" sz="1050" b="1" dirty="0">
                        <a:effectLst/>
                      </a:endParaRPr>
                    </a:p>
                    <a:p>
                      <a:pPr marL="0" marR="0">
                        <a:lnSpc>
                          <a:spcPct val="107000"/>
                        </a:lnSpc>
                        <a:spcBef>
                          <a:spcPts val="0"/>
                        </a:spcBef>
                        <a:spcAft>
                          <a:spcPts val="0"/>
                        </a:spcAft>
                      </a:pPr>
                      <a:r>
                        <a:rPr lang="fr-FR" sz="1100" b="1" dirty="0">
                          <a:effectLst/>
                        </a:rPr>
                        <a:t>P.6. Sécurité sanitaire des aliments</a:t>
                      </a:r>
                      <a:endParaRPr lang="en-US" sz="1050" b="1" dirty="0">
                        <a:effectLst/>
                      </a:endParaRPr>
                    </a:p>
                    <a:p>
                      <a:pPr marL="0" marR="0">
                        <a:lnSpc>
                          <a:spcPct val="107000"/>
                        </a:lnSpc>
                        <a:spcBef>
                          <a:spcPts val="0"/>
                        </a:spcBef>
                        <a:spcAft>
                          <a:spcPts val="0"/>
                        </a:spcAft>
                      </a:pPr>
                      <a:r>
                        <a:rPr lang="fr-FR" sz="1100" b="1" dirty="0">
                          <a:effectLst/>
                        </a:rPr>
                        <a:t>P.7. Sécurité et sûreté biologiques</a:t>
                      </a:r>
                      <a:endParaRPr lang="en-US" sz="1050" b="1" dirty="0">
                        <a:effectLst/>
                      </a:endParaRPr>
                    </a:p>
                    <a:p>
                      <a:pPr marL="0" marR="0">
                        <a:lnSpc>
                          <a:spcPct val="107000"/>
                        </a:lnSpc>
                        <a:spcBef>
                          <a:spcPts val="0"/>
                        </a:spcBef>
                        <a:spcAft>
                          <a:spcPts val="0"/>
                        </a:spcAft>
                      </a:pPr>
                      <a:r>
                        <a:rPr lang="fr-FR" sz="1100" b="1" dirty="0">
                          <a:effectLst/>
                        </a:rPr>
                        <a:t>P.8. Vaccination</a:t>
                      </a:r>
                      <a:endParaRPr lang="en-US" sz="1050" b="1" dirty="0">
                        <a:effectLst/>
                      </a:endParaRPr>
                    </a:p>
                    <a:p>
                      <a:pPr marL="0" marR="0">
                        <a:lnSpc>
                          <a:spcPct val="107000"/>
                        </a:lnSpc>
                        <a:spcBef>
                          <a:spcPts val="0"/>
                        </a:spcBef>
                        <a:spcAft>
                          <a:spcPts val="0"/>
                        </a:spcAft>
                      </a:pPr>
                      <a:r>
                        <a:rPr lang="fr-FR" sz="1100" b="1" dirty="0">
                          <a:effectLst/>
                        </a:rPr>
                        <a:t>R.1. Gestion des urgences sanitaires</a:t>
                      </a:r>
                      <a:endParaRPr lang="en-US" sz="1050" b="1" dirty="0">
                        <a:effectLst/>
                      </a:endParaRPr>
                    </a:p>
                    <a:p>
                      <a:pPr marL="0" marR="0">
                        <a:lnSpc>
                          <a:spcPct val="107000"/>
                        </a:lnSpc>
                        <a:spcBef>
                          <a:spcPts val="0"/>
                        </a:spcBef>
                        <a:spcAft>
                          <a:spcPts val="0"/>
                        </a:spcAft>
                      </a:pPr>
                      <a:r>
                        <a:rPr lang="fr-FR" sz="1100" b="1" dirty="0">
                          <a:effectLst/>
                        </a:rPr>
                        <a:t>C.E. Événements d’origine chimique</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2205514445"/>
                  </a:ext>
                </a:extLst>
              </a:tr>
              <a:tr h="1617345">
                <a:tc>
                  <a:txBody>
                    <a:bodyPr/>
                    <a:lstStyle/>
                    <a:p>
                      <a:pPr marL="0" marR="0">
                        <a:lnSpc>
                          <a:spcPct val="107000"/>
                        </a:lnSpc>
                        <a:spcBef>
                          <a:spcPts val="0"/>
                        </a:spcBef>
                        <a:spcAft>
                          <a:spcPts val="0"/>
                        </a:spcAft>
                      </a:pPr>
                      <a:r>
                        <a:rPr lang="fr-FR" sz="1100" dirty="0">
                          <a:effectLst/>
                        </a:rPr>
                        <a:t>Système national d’offre de soins</a:t>
                      </a:r>
                      <a:endParaRPr lang="en-US" sz="900" dirty="0">
                        <a:effectLst/>
                      </a:endParaRPr>
                    </a:p>
                    <a:p>
                      <a:pPr marL="0" marR="0">
                        <a:lnSpc>
                          <a:spcPct val="107000"/>
                        </a:lnSpc>
                        <a:spcBef>
                          <a:spcPts val="0"/>
                        </a:spcBef>
                        <a:spcAft>
                          <a:spcPts val="0"/>
                        </a:spcAft>
                      </a:pPr>
                      <a:r>
                        <a:rPr lang="fr-FR" sz="1100" dirty="0">
                          <a:effectLst/>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tc>
                  <a:txBody>
                    <a:bodyPr/>
                    <a:lstStyle/>
                    <a:p>
                      <a:pPr marL="0" marR="0">
                        <a:lnSpc>
                          <a:spcPct val="107000"/>
                        </a:lnSpc>
                        <a:spcBef>
                          <a:spcPts val="0"/>
                        </a:spcBef>
                        <a:spcAft>
                          <a:spcPts val="0"/>
                        </a:spcAft>
                      </a:pPr>
                      <a:r>
                        <a:rPr lang="fr-FR" sz="1100" b="1" dirty="0">
                          <a:effectLst/>
                        </a:rPr>
                        <a:t>P.8. Vaccination</a:t>
                      </a:r>
                      <a:endParaRPr lang="en-US" sz="1050" b="1" dirty="0">
                        <a:effectLst/>
                      </a:endParaRPr>
                    </a:p>
                    <a:p>
                      <a:pPr marL="0" marR="0">
                        <a:lnSpc>
                          <a:spcPct val="107000"/>
                        </a:lnSpc>
                        <a:spcBef>
                          <a:spcPts val="0"/>
                        </a:spcBef>
                        <a:spcAft>
                          <a:spcPts val="0"/>
                        </a:spcAft>
                      </a:pPr>
                      <a:r>
                        <a:rPr lang="fr-FR" sz="1100" b="1" dirty="0">
                          <a:effectLst/>
                        </a:rPr>
                        <a:t>P.5. Zoonoses</a:t>
                      </a:r>
                      <a:endParaRPr lang="en-US" sz="1050" b="1" dirty="0">
                        <a:effectLst/>
                      </a:endParaRPr>
                    </a:p>
                    <a:p>
                      <a:pPr marL="0" marR="0">
                        <a:lnSpc>
                          <a:spcPct val="107000"/>
                        </a:lnSpc>
                        <a:spcBef>
                          <a:spcPts val="0"/>
                        </a:spcBef>
                        <a:spcAft>
                          <a:spcPts val="0"/>
                        </a:spcAft>
                      </a:pPr>
                      <a:r>
                        <a:rPr lang="fr-FR" sz="1100" b="1" dirty="0">
                          <a:effectLst/>
                        </a:rPr>
                        <a:t>D.1. Système national de laboratoires</a:t>
                      </a:r>
                      <a:endParaRPr lang="en-US" sz="1050" b="1" dirty="0">
                        <a:effectLst/>
                      </a:endParaRPr>
                    </a:p>
                    <a:p>
                      <a:pPr marL="0" marR="0">
                        <a:lnSpc>
                          <a:spcPct val="107000"/>
                        </a:lnSpc>
                        <a:spcBef>
                          <a:spcPts val="0"/>
                        </a:spcBef>
                        <a:spcAft>
                          <a:spcPts val="0"/>
                        </a:spcAft>
                      </a:pPr>
                      <a:r>
                        <a:rPr lang="fr-FR" sz="1100" b="1" dirty="0">
                          <a:effectLst/>
                        </a:rPr>
                        <a:t>R.1. Gestion des urgences sanitaires</a:t>
                      </a:r>
                      <a:endParaRPr lang="en-US" sz="1050" b="1" dirty="0">
                        <a:effectLst/>
                      </a:endParaRPr>
                    </a:p>
                    <a:p>
                      <a:pPr marL="0" marR="0">
                        <a:lnSpc>
                          <a:spcPct val="107000"/>
                        </a:lnSpc>
                        <a:spcBef>
                          <a:spcPts val="0"/>
                        </a:spcBef>
                        <a:spcAft>
                          <a:spcPts val="0"/>
                        </a:spcAft>
                      </a:pPr>
                      <a:r>
                        <a:rPr lang="fr-FR" sz="1100" b="1" dirty="0">
                          <a:effectLst/>
                        </a:rPr>
                        <a:t>R.3. Prestation de services de santé</a:t>
                      </a:r>
                      <a:endParaRPr lang="en-US" sz="1050" b="1" dirty="0">
                        <a:effectLst/>
                      </a:endParaRPr>
                    </a:p>
                    <a:p>
                      <a:pPr marL="0" marR="0">
                        <a:lnSpc>
                          <a:spcPct val="107000"/>
                        </a:lnSpc>
                        <a:spcBef>
                          <a:spcPts val="0"/>
                        </a:spcBef>
                        <a:spcAft>
                          <a:spcPts val="0"/>
                        </a:spcAft>
                      </a:pPr>
                      <a:r>
                        <a:rPr lang="fr-FR" sz="1100" b="1" dirty="0">
                          <a:effectLst/>
                        </a:rPr>
                        <a:t>R.4. Prévention et contrôle des infections</a:t>
                      </a:r>
                      <a:endParaRPr lang="en-US" sz="1050" b="1" dirty="0">
                        <a:effectLst/>
                      </a:endParaRPr>
                    </a:p>
                    <a:p>
                      <a:pPr marL="0" marR="0">
                        <a:lnSpc>
                          <a:spcPct val="107000"/>
                        </a:lnSpc>
                        <a:spcBef>
                          <a:spcPts val="0"/>
                        </a:spcBef>
                        <a:spcAft>
                          <a:spcPts val="0"/>
                        </a:spcAft>
                      </a:pPr>
                      <a:r>
                        <a:rPr lang="fr-FR" sz="1100" b="1" dirty="0">
                          <a:effectLst/>
                        </a:rPr>
                        <a:t>R.5. Communication sur les risques et collaboration avec les communautés</a:t>
                      </a:r>
                      <a:endParaRPr lang="en-US" sz="1050" b="1" dirty="0">
                        <a:effectLst/>
                        <a:latin typeface="Calibri" panose="020F0502020204030204" pitchFamily="34" charset="0"/>
                        <a:ea typeface="Calibri" panose="020F0502020204030204" pitchFamily="34" charset="0"/>
                        <a:cs typeface="Times New Roman" panose="02020603050405020304" pitchFamily="18" charset="0"/>
                      </a:endParaRPr>
                    </a:p>
                  </a:txBody>
                  <a:tcPr marL="35038" marR="35038" marT="0" marB="0"/>
                </a:tc>
                <a:extLst>
                  <a:ext uri="{0D108BD9-81ED-4DB2-BD59-A6C34878D82A}">
                    <a16:rowId xmlns:a16="http://schemas.microsoft.com/office/drawing/2014/main" val="3038608869"/>
                  </a:ext>
                </a:extLst>
              </a:tr>
            </a:tbl>
          </a:graphicData>
        </a:graphic>
      </p:graphicFrame>
      <p:sp>
        <p:nvSpPr>
          <p:cNvPr id="15" name="Left Brace 14">
            <a:extLst>
              <a:ext uri="{FF2B5EF4-FFF2-40B4-BE49-F238E27FC236}">
                <a16:creationId xmlns:a16="http://schemas.microsoft.com/office/drawing/2014/main" id="{D54CE21C-FC6E-4906-9D08-FDF60B5CE381}"/>
              </a:ext>
            </a:extLst>
          </p:cNvPr>
          <p:cNvSpPr/>
          <p:nvPr/>
        </p:nvSpPr>
        <p:spPr>
          <a:xfrm>
            <a:off x="7036422" y="304800"/>
            <a:ext cx="232133" cy="6486635"/>
          </a:xfrm>
          <a:prstGeom prst="lef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1" name="Connector: Elbow 20">
            <a:extLst>
              <a:ext uri="{FF2B5EF4-FFF2-40B4-BE49-F238E27FC236}">
                <a16:creationId xmlns:a16="http://schemas.microsoft.com/office/drawing/2014/main" id="{5916D472-32C0-48C5-973F-B0585B8ACF1B}"/>
              </a:ext>
            </a:extLst>
          </p:cNvPr>
          <p:cNvCxnSpPr>
            <a:stCxn id="15" idx="1"/>
            <a:endCxn id="3" idx="3"/>
          </p:cNvCxnSpPr>
          <p:nvPr/>
        </p:nvCxnSpPr>
        <p:spPr>
          <a:xfrm rot="10800000" flipV="1">
            <a:off x="6373092" y="3548117"/>
            <a:ext cx="663331" cy="2322615"/>
          </a:xfrm>
          <a:prstGeom prst="bentConnector3">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674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2192000" cy="721613"/>
            <a:chOff x="0" y="0"/>
            <a:chExt cx="12192000" cy="721613"/>
          </a:xfrm>
        </p:grpSpPr>
        <p:sp>
          <p:nvSpPr>
            <p:cNvPr id="3" name="object 3"/>
            <p:cNvSpPr/>
            <p:nvPr/>
          </p:nvSpPr>
          <p:spPr>
            <a:xfrm>
              <a:off x="0" y="0"/>
              <a:ext cx="12192000" cy="405765"/>
            </a:xfrm>
            <a:custGeom>
              <a:avLst/>
              <a:gdLst/>
              <a:ahLst/>
              <a:cxnLst/>
              <a:rect l="l" t="t" r="r" b="b"/>
              <a:pathLst>
                <a:path w="12192000" h="405765">
                  <a:moveTo>
                    <a:pt x="0" y="405384"/>
                  </a:moveTo>
                  <a:lnTo>
                    <a:pt x="12192000" y="405384"/>
                  </a:lnTo>
                  <a:lnTo>
                    <a:pt x="12192000" y="0"/>
                  </a:lnTo>
                  <a:lnTo>
                    <a:pt x="0" y="0"/>
                  </a:lnTo>
                  <a:lnTo>
                    <a:pt x="0" y="405384"/>
                  </a:lnTo>
                  <a:close/>
                </a:path>
              </a:pathLst>
            </a:custGeom>
            <a:solidFill>
              <a:srgbClr val="172855"/>
            </a:solidFill>
          </p:spPr>
          <p:txBody>
            <a:bodyPr wrap="square" lIns="0" tIns="0" rIns="0" bIns="0" rtlCol="0"/>
            <a:lstStyle/>
            <a:p>
              <a:endParaRPr/>
            </a:p>
          </p:txBody>
        </p:sp>
        <p:sp>
          <p:nvSpPr>
            <p:cNvPr id="4" name="object 4"/>
            <p:cNvSpPr/>
            <p:nvPr/>
          </p:nvSpPr>
          <p:spPr>
            <a:xfrm>
              <a:off x="0" y="0"/>
              <a:ext cx="12192000" cy="405765"/>
            </a:xfrm>
            <a:custGeom>
              <a:avLst/>
              <a:gdLst/>
              <a:ahLst/>
              <a:cxnLst/>
              <a:rect l="l" t="t" r="r" b="b"/>
              <a:pathLst>
                <a:path w="12192000" h="405765">
                  <a:moveTo>
                    <a:pt x="0" y="405384"/>
                  </a:moveTo>
                  <a:lnTo>
                    <a:pt x="12192000" y="405384"/>
                  </a:lnTo>
                  <a:lnTo>
                    <a:pt x="12192000" y="0"/>
                  </a:lnTo>
                </a:path>
              </a:pathLst>
            </a:custGeom>
            <a:ln w="12700">
              <a:solidFill>
                <a:srgbClr val="172855"/>
              </a:solidFill>
            </a:ln>
          </p:spPr>
          <p:txBody>
            <a:bodyPr wrap="square" lIns="0" tIns="0" rIns="0" bIns="0" rtlCol="0"/>
            <a:lstStyle/>
            <a:p>
              <a:endParaRPr/>
            </a:p>
          </p:txBody>
        </p:sp>
        <p:pic>
          <p:nvPicPr>
            <p:cNvPr id="5" name="object 5" descr="A black background with a black square&#10;&#10;Description automatically generated with medium confidence"/>
            <p:cNvPicPr/>
            <p:nvPr/>
          </p:nvPicPr>
          <p:blipFill>
            <a:blip r:embed="rId2" cstate="print"/>
            <a:stretch>
              <a:fillRect/>
            </a:stretch>
          </p:blipFill>
          <p:spPr>
            <a:xfrm>
              <a:off x="3570732" y="0"/>
              <a:ext cx="5052821" cy="721613"/>
            </a:xfrm>
            <a:prstGeom prst="rect">
              <a:avLst/>
            </a:prstGeom>
          </p:spPr>
        </p:pic>
      </p:grpSp>
      <p:sp>
        <p:nvSpPr>
          <p:cNvPr id="6" name="object 6"/>
          <p:cNvSpPr txBox="1">
            <a:spLocks noGrp="1"/>
          </p:cNvSpPr>
          <p:nvPr>
            <p:ph type="title"/>
          </p:nvPr>
        </p:nvSpPr>
        <p:spPr>
          <a:xfrm>
            <a:off x="2286000" y="-85598"/>
            <a:ext cx="7619874" cy="505267"/>
          </a:xfrm>
          <a:prstGeom prst="rect">
            <a:avLst/>
          </a:prstGeom>
        </p:spPr>
        <p:txBody>
          <a:bodyPr vert="horz" wrap="square" lIns="0" tIns="12700" rIns="0" bIns="0" rtlCol="0">
            <a:spAutoFit/>
          </a:bodyPr>
          <a:lstStyle/>
          <a:p>
            <a:pPr marL="12700" algn="ctr">
              <a:lnSpc>
                <a:spcPct val="100000"/>
              </a:lnSpc>
              <a:spcBef>
                <a:spcPts val="100"/>
              </a:spcBef>
            </a:pPr>
            <a:r>
              <a:rPr lang="fr-FR" sz="3200" b="0" spc="-55" dirty="0">
                <a:solidFill>
                  <a:schemeClr val="bg1"/>
                </a:solidFill>
                <a:latin typeface="Carlito"/>
                <a:cs typeface="Carlito"/>
              </a:rPr>
              <a:t>Contexte</a:t>
            </a:r>
            <a:r>
              <a:rPr lang="fr-FR" sz="3200" b="0" spc="-130" dirty="0">
                <a:solidFill>
                  <a:schemeClr val="bg1"/>
                </a:solidFill>
                <a:latin typeface="Carlito"/>
                <a:cs typeface="Carlito"/>
              </a:rPr>
              <a:t> </a:t>
            </a:r>
            <a:r>
              <a:rPr lang="fr-FR" sz="3200" b="0" spc="-50" dirty="0">
                <a:solidFill>
                  <a:schemeClr val="bg1"/>
                </a:solidFill>
                <a:latin typeface="Carlito"/>
                <a:cs typeface="Carlito"/>
              </a:rPr>
              <a:t>sanitaire</a:t>
            </a:r>
            <a:r>
              <a:rPr lang="fr-FR" sz="3200" b="0" spc="-130" dirty="0">
                <a:solidFill>
                  <a:schemeClr val="bg1"/>
                </a:solidFill>
                <a:latin typeface="Carlito"/>
                <a:cs typeface="Carlito"/>
              </a:rPr>
              <a:t> : </a:t>
            </a:r>
            <a:r>
              <a:rPr lang="fr-FR" sz="3200" b="0" dirty="0">
                <a:solidFill>
                  <a:schemeClr val="bg1"/>
                </a:solidFill>
                <a:latin typeface="Carlito"/>
                <a:cs typeface="Carlito"/>
              </a:rPr>
              <a:t>région AFRO-OMS</a:t>
            </a:r>
            <a:endParaRPr lang="fr-FR" sz="3200" dirty="0">
              <a:solidFill>
                <a:schemeClr val="bg1"/>
              </a:solidFill>
              <a:latin typeface="Carlito"/>
              <a:cs typeface="Carlito"/>
            </a:endParaRPr>
          </a:p>
        </p:txBody>
      </p:sp>
      <p:pic>
        <p:nvPicPr>
          <p:cNvPr id="15" name="object 15" descr="A black background with blue text&#10;&#10;Description automatically generated"/>
          <p:cNvPicPr/>
          <p:nvPr/>
        </p:nvPicPr>
        <p:blipFill>
          <a:blip r:embed="rId3" cstate="print"/>
          <a:stretch>
            <a:fillRect/>
          </a:stretch>
        </p:blipFill>
        <p:spPr>
          <a:xfrm>
            <a:off x="16764" y="6403847"/>
            <a:ext cx="1638300" cy="431290"/>
          </a:xfrm>
          <a:prstGeom prst="rect">
            <a:avLst/>
          </a:prstGeom>
        </p:spPr>
      </p:pic>
      <p:pic>
        <p:nvPicPr>
          <p:cNvPr id="20" name="Picture 19" descr="A screenshot of a computer&#10;&#10;Description automatically generated">
            <a:extLst>
              <a:ext uri="{FF2B5EF4-FFF2-40B4-BE49-F238E27FC236}">
                <a16:creationId xmlns:a16="http://schemas.microsoft.com/office/drawing/2014/main" id="{088E6B36-B3D3-4F00-26A9-A27AA1260D6B}"/>
              </a:ext>
            </a:extLst>
          </p:cNvPr>
          <p:cNvPicPr>
            <a:picLocks noChangeAspect="1"/>
          </p:cNvPicPr>
          <p:nvPr/>
        </p:nvPicPr>
        <p:blipFill rotWithShape="1">
          <a:blip r:embed="rId4"/>
          <a:srcRect l="32192" t="16250" r="34000" b="6913"/>
          <a:stretch/>
        </p:blipFill>
        <p:spPr>
          <a:xfrm>
            <a:off x="6920133" y="807211"/>
            <a:ext cx="5181600" cy="5262285"/>
          </a:xfrm>
          <a:prstGeom prst="rect">
            <a:avLst/>
          </a:prstGeom>
        </p:spPr>
      </p:pic>
      <p:graphicFrame>
        <p:nvGraphicFramePr>
          <p:cNvPr id="22" name="Content Placeholder 2">
            <a:extLst>
              <a:ext uri="{FF2B5EF4-FFF2-40B4-BE49-F238E27FC236}">
                <a16:creationId xmlns:a16="http://schemas.microsoft.com/office/drawing/2014/main" id="{C22B3FA3-6E54-19FF-B495-DD40DDDCA9FA}"/>
              </a:ext>
            </a:extLst>
          </p:cNvPr>
          <p:cNvGraphicFramePr/>
          <p:nvPr/>
        </p:nvGraphicFramePr>
        <p:xfrm>
          <a:off x="-53668" y="167035"/>
          <a:ext cx="6987869" cy="6413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948913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0413" y="0"/>
            <a:ext cx="12181840" cy="1007744"/>
            <a:chOff x="10413" y="0"/>
            <a:chExt cx="12181840" cy="1007744"/>
          </a:xfrm>
        </p:grpSpPr>
        <p:sp>
          <p:nvSpPr>
            <p:cNvPr id="3" name="object 3"/>
            <p:cNvSpPr/>
            <p:nvPr/>
          </p:nvSpPr>
          <p:spPr>
            <a:xfrm>
              <a:off x="16763" y="0"/>
              <a:ext cx="12175490" cy="1001394"/>
            </a:xfrm>
            <a:custGeom>
              <a:avLst/>
              <a:gdLst/>
              <a:ahLst/>
              <a:cxnLst/>
              <a:rect l="l" t="t" r="r" b="b"/>
              <a:pathLst>
                <a:path w="12175490" h="1001394">
                  <a:moveTo>
                    <a:pt x="0" y="1001267"/>
                  </a:moveTo>
                  <a:lnTo>
                    <a:pt x="12175235" y="1001267"/>
                  </a:lnTo>
                  <a:lnTo>
                    <a:pt x="12175236" y="0"/>
                  </a:lnTo>
                  <a:lnTo>
                    <a:pt x="0" y="0"/>
                  </a:lnTo>
                  <a:lnTo>
                    <a:pt x="0" y="1001267"/>
                  </a:lnTo>
                  <a:close/>
                </a:path>
              </a:pathLst>
            </a:custGeom>
            <a:solidFill>
              <a:srgbClr val="172855"/>
            </a:solidFill>
          </p:spPr>
          <p:txBody>
            <a:bodyPr wrap="square" lIns="0" tIns="0" rIns="0" bIns="0" rtlCol="0"/>
            <a:lstStyle/>
            <a:p>
              <a:endParaRPr/>
            </a:p>
          </p:txBody>
        </p:sp>
        <p:sp>
          <p:nvSpPr>
            <p:cNvPr id="4" name="object 4"/>
            <p:cNvSpPr/>
            <p:nvPr/>
          </p:nvSpPr>
          <p:spPr>
            <a:xfrm>
              <a:off x="16763" y="994917"/>
              <a:ext cx="12175490" cy="12700"/>
            </a:xfrm>
            <a:custGeom>
              <a:avLst/>
              <a:gdLst/>
              <a:ahLst/>
              <a:cxnLst/>
              <a:rect l="l" t="t" r="r" b="b"/>
              <a:pathLst>
                <a:path w="12175490" h="12700">
                  <a:moveTo>
                    <a:pt x="0" y="12700"/>
                  </a:moveTo>
                  <a:lnTo>
                    <a:pt x="12175235" y="12700"/>
                  </a:lnTo>
                  <a:lnTo>
                    <a:pt x="12175235" y="0"/>
                  </a:lnTo>
                  <a:lnTo>
                    <a:pt x="0" y="0"/>
                  </a:lnTo>
                  <a:lnTo>
                    <a:pt x="0" y="12700"/>
                  </a:lnTo>
                  <a:close/>
                </a:path>
              </a:pathLst>
            </a:custGeom>
            <a:solidFill>
              <a:srgbClr val="172855"/>
            </a:solidFill>
          </p:spPr>
          <p:txBody>
            <a:bodyPr wrap="square" lIns="0" tIns="0" rIns="0" bIns="0" rtlCol="0"/>
            <a:lstStyle/>
            <a:p>
              <a:endParaRPr/>
            </a:p>
          </p:txBody>
        </p:sp>
        <p:sp>
          <p:nvSpPr>
            <p:cNvPr id="5" name="object 5"/>
            <p:cNvSpPr/>
            <p:nvPr/>
          </p:nvSpPr>
          <p:spPr>
            <a:xfrm>
              <a:off x="16763" y="0"/>
              <a:ext cx="0" cy="1001394"/>
            </a:xfrm>
            <a:custGeom>
              <a:avLst/>
              <a:gdLst/>
              <a:ahLst/>
              <a:cxnLst/>
              <a:rect l="l" t="t" r="r" b="b"/>
              <a:pathLst>
                <a:path h="1001394">
                  <a:moveTo>
                    <a:pt x="0" y="0"/>
                  </a:moveTo>
                  <a:lnTo>
                    <a:pt x="0" y="1001267"/>
                  </a:lnTo>
                </a:path>
              </a:pathLst>
            </a:custGeom>
            <a:ln w="12700">
              <a:solidFill>
                <a:srgbClr val="172855"/>
              </a:solidFill>
            </a:ln>
          </p:spPr>
          <p:txBody>
            <a:bodyPr wrap="square" lIns="0" tIns="0" rIns="0" bIns="0" rtlCol="0"/>
            <a:lstStyle/>
            <a:p>
              <a:endParaRPr/>
            </a:p>
          </p:txBody>
        </p:sp>
      </p:grpSp>
      <p:sp>
        <p:nvSpPr>
          <p:cNvPr id="6" name="object 6"/>
          <p:cNvSpPr txBox="1">
            <a:spLocks noGrp="1"/>
          </p:cNvSpPr>
          <p:nvPr>
            <p:ph type="title"/>
          </p:nvPr>
        </p:nvSpPr>
        <p:spPr>
          <a:xfrm>
            <a:off x="16762" y="-9067"/>
            <a:ext cx="12156943" cy="836294"/>
          </a:xfrm>
          <a:prstGeom prst="rect">
            <a:avLst/>
          </a:prstGeom>
        </p:spPr>
        <p:txBody>
          <a:bodyPr vert="horz" wrap="square" lIns="0" tIns="60325" rIns="0" bIns="0" rtlCol="0">
            <a:spAutoFit/>
          </a:bodyPr>
          <a:lstStyle/>
          <a:p>
            <a:pPr marL="1960245" marR="5080" indent="-1948180">
              <a:lnSpc>
                <a:spcPts val="3030"/>
              </a:lnSpc>
              <a:spcBef>
                <a:spcPts val="475"/>
              </a:spcBef>
              <a:tabLst>
                <a:tab pos="3282950" algn="l"/>
              </a:tabLst>
            </a:pPr>
            <a:r>
              <a:rPr sz="2800" b="1" spc="-10" dirty="0">
                <a:solidFill>
                  <a:schemeClr val="bg1"/>
                </a:solidFill>
                <a:latin typeface="Carlito"/>
                <a:cs typeface="Carlito"/>
              </a:rPr>
              <a:t>Efforts</a:t>
            </a:r>
            <a:r>
              <a:rPr sz="2800" b="1" spc="-114" dirty="0">
                <a:solidFill>
                  <a:schemeClr val="bg1"/>
                </a:solidFill>
                <a:latin typeface="Carlito"/>
                <a:cs typeface="Carlito"/>
              </a:rPr>
              <a:t> </a:t>
            </a:r>
            <a:r>
              <a:rPr sz="2800" b="1" dirty="0">
                <a:solidFill>
                  <a:schemeClr val="bg1"/>
                </a:solidFill>
                <a:latin typeface="Carlito"/>
                <a:cs typeface="Carlito"/>
              </a:rPr>
              <a:t>régionaux:</a:t>
            </a:r>
            <a:r>
              <a:rPr sz="2800" b="1" spc="-70" dirty="0">
                <a:solidFill>
                  <a:schemeClr val="bg1"/>
                </a:solidFill>
                <a:latin typeface="Carlito"/>
                <a:cs typeface="Carlito"/>
              </a:rPr>
              <a:t> </a:t>
            </a:r>
            <a:r>
              <a:rPr sz="2800" b="1" dirty="0">
                <a:solidFill>
                  <a:schemeClr val="bg1"/>
                </a:solidFill>
                <a:latin typeface="Carlito"/>
                <a:cs typeface="Carlito"/>
              </a:rPr>
              <a:t>Programme</a:t>
            </a:r>
            <a:r>
              <a:rPr sz="2800" b="1" spc="-100" dirty="0">
                <a:solidFill>
                  <a:schemeClr val="bg1"/>
                </a:solidFill>
                <a:latin typeface="Carlito"/>
                <a:cs typeface="Carlito"/>
              </a:rPr>
              <a:t> </a:t>
            </a:r>
            <a:r>
              <a:rPr sz="2800" b="1" dirty="0">
                <a:solidFill>
                  <a:schemeClr val="bg1"/>
                </a:solidFill>
                <a:latin typeface="Carlito"/>
                <a:cs typeface="Carlito"/>
              </a:rPr>
              <a:t>conjoint</a:t>
            </a:r>
            <a:r>
              <a:rPr sz="2800" b="1" spc="-95" dirty="0">
                <a:solidFill>
                  <a:schemeClr val="bg1"/>
                </a:solidFill>
                <a:latin typeface="Carlito"/>
                <a:cs typeface="Carlito"/>
              </a:rPr>
              <a:t> </a:t>
            </a:r>
            <a:r>
              <a:rPr sz="2800" b="1" dirty="0">
                <a:solidFill>
                  <a:schemeClr val="bg1"/>
                </a:solidFill>
                <a:latin typeface="Carlito"/>
                <a:cs typeface="Carlito"/>
              </a:rPr>
              <a:t>AFRO</a:t>
            </a:r>
            <a:r>
              <a:rPr sz="2800" b="1" spc="-100" dirty="0">
                <a:solidFill>
                  <a:schemeClr val="bg1"/>
                </a:solidFill>
                <a:latin typeface="Carlito"/>
                <a:cs typeface="Carlito"/>
              </a:rPr>
              <a:t> </a:t>
            </a:r>
            <a:r>
              <a:rPr sz="2800" b="1" dirty="0">
                <a:solidFill>
                  <a:schemeClr val="bg1"/>
                </a:solidFill>
                <a:latin typeface="Carlito"/>
                <a:cs typeface="Carlito"/>
              </a:rPr>
              <a:t>EPR/HSS</a:t>
            </a:r>
            <a:r>
              <a:rPr sz="2800" b="1" spc="-85" dirty="0">
                <a:solidFill>
                  <a:schemeClr val="bg1"/>
                </a:solidFill>
                <a:latin typeface="Carlito"/>
                <a:cs typeface="Carlito"/>
              </a:rPr>
              <a:t> </a:t>
            </a:r>
            <a:r>
              <a:rPr sz="2800" b="1" dirty="0">
                <a:solidFill>
                  <a:schemeClr val="bg1"/>
                </a:solidFill>
                <a:latin typeface="Carlito"/>
                <a:cs typeface="Carlito"/>
              </a:rPr>
              <a:t>pour</a:t>
            </a:r>
            <a:r>
              <a:rPr sz="2800" b="1" spc="-90" dirty="0">
                <a:solidFill>
                  <a:schemeClr val="bg1"/>
                </a:solidFill>
                <a:latin typeface="Carlito"/>
                <a:cs typeface="Carlito"/>
              </a:rPr>
              <a:t> </a:t>
            </a:r>
            <a:r>
              <a:rPr sz="2800" b="1" dirty="0">
                <a:solidFill>
                  <a:schemeClr val="bg1"/>
                </a:solidFill>
                <a:latin typeface="Carlito"/>
                <a:cs typeface="Carlito"/>
              </a:rPr>
              <a:t>soutenir</a:t>
            </a:r>
            <a:r>
              <a:rPr sz="2800" b="1" spc="-90" dirty="0">
                <a:solidFill>
                  <a:schemeClr val="bg1"/>
                </a:solidFill>
                <a:latin typeface="Carlito"/>
                <a:cs typeface="Carlito"/>
              </a:rPr>
              <a:t> </a:t>
            </a:r>
            <a:r>
              <a:rPr sz="2800" b="1" dirty="0">
                <a:solidFill>
                  <a:schemeClr val="bg1"/>
                </a:solidFill>
                <a:latin typeface="Carlito"/>
                <a:cs typeface="Carlito"/>
              </a:rPr>
              <a:t>les</a:t>
            </a:r>
            <a:r>
              <a:rPr sz="2800" b="1" spc="-114" dirty="0">
                <a:solidFill>
                  <a:schemeClr val="bg1"/>
                </a:solidFill>
                <a:latin typeface="Carlito"/>
                <a:cs typeface="Carlito"/>
              </a:rPr>
              <a:t> </a:t>
            </a:r>
            <a:r>
              <a:rPr sz="2800" b="1" spc="-10" dirty="0">
                <a:solidFill>
                  <a:schemeClr val="bg1"/>
                </a:solidFill>
                <a:latin typeface="Carlito"/>
                <a:cs typeface="Carlito"/>
              </a:rPr>
              <a:t>Plans d'action</a:t>
            </a:r>
            <a:r>
              <a:rPr sz="2800" b="1" dirty="0">
                <a:solidFill>
                  <a:schemeClr val="bg1"/>
                </a:solidFill>
                <a:latin typeface="Carlito"/>
                <a:cs typeface="Carlito"/>
              </a:rPr>
              <a:t>	nationaux</a:t>
            </a:r>
            <a:r>
              <a:rPr sz="2800" b="1" spc="-70" dirty="0">
                <a:solidFill>
                  <a:schemeClr val="bg1"/>
                </a:solidFill>
                <a:latin typeface="Carlito"/>
                <a:cs typeface="Carlito"/>
              </a:rPr>
              <a:t> </a:t>
            </a:r>
            <a:r>
              <a:rPr sz="2800" b="1" dirty="0">
                <a:solidFill>
                  <a:schemeClr val="bg1"/>
                </a:solidFill>
                <a:latin typeface="Carlito"/>
                <a:cs typeface="Carlito"/>
              </a:rPr>
              <a:t>de</a:t>
            </a:r>
            <a:r>
              <a:rPr sz="2800" b="1" spc="-90" dirty="0">
                <a:solidFill>
                  <a:schemeClr val="bg1"/>
                </a:solidFill>
                <a:latin typeface="Carlito"/>
                <a:cs typeface="Carlito"/>
              </a:rPr>
              <a:t> </a:t>
            </a:r>
            <a:r>
              <a:rPr sz="2800" b="1" dirty="0">
                <a:solidFill>
                  <a:schemeClr val="bg1"/>
                </a:solidFill>
                <a:latin typeface="Carlito"/>
                <a:cs typeface="Carlito"/>
              </a:rPr>
              <a:t>la</a:t>
            </a:r>
            <a:r>
              <a:rPr sz="2800" b="1" spc="-95" dirty="0">
                <a:solidFill>
                  <a:schemeClr val="bg1"/>
                </a:solidFill>
                <a:latin typeface="Carlito"/>
                <a:cs typeface="Carlito"/>
              </a:rPr>
              <a:t> </a:t>
            </a:r>
            <a:r>
              <a:rPr sz="2800" b="1" dirty="0">
                <a:solidFill>
                  <a:schemeClr val="bg1"/>
                </a:solidFill>
                <a:latin typeface="Carlito"/>
                <a:cs typeface="Carlito"/>
              </a:rPr>
              <a:t>sécurité</a:t>
            </a:r>
            <a:r>
              <a:rPr sz="2800" b="1" spc="-85" dirty="0">
                <a:solidFill>
                  <a:schemeClr val="bg1"/>
                </a:solidFill>
                <a:latin typeface="Carlito"/>
                <a:cs typeface="Carlito"/>
              </a:rPr>
              <a:t> </a:t>
            </a:r>
            <a:r>
              <a:rPr sz="2800" b="1" dirty="0">
                <a:solidFill>
                  <a:schemeClr val="bg1"/>
                </a:solidFill>
                <a:latin typeface="Carlito"/>
                <a:cs typeface="Carlito"/>
              </a:rPr>
              <a:t>sanitaire</a:t>
            </a:r>
            <a:r>
              <a:rPr sz="2800" b="1" spc="-80" dirty="0">
                <a:solidFill>
                  <a:schemeClr val="bg1"/>
                </a:solidFill>
                <a:latin typeface="Carlito"/>
                <a:cs typeface="Carlito"/>
              </a:rPr>
              <a:t> </a:t>
            </a:r>
            <a:r>
              <a:rPr sz="2800" b="1" spc="-10" dirty="0">
                <a:solidFill>
                  <a:schemeClr val="bg1"/>
                </a:solidFill>
                <a:latin typeface="Carlito"/>
                <a:cs typeface="Carlito"/>
              </a:rPr>
              <a:t>(PANSS)</a:t>
            </a:r>
            <a:endParaRPr sz="2800" b="1" dirty="0">
              <a:solidFill>
                <a:schemeClr val="bg1"/>
              </a:solidFill>
              <a:latin typeface="Carlito"/>
              <a:cs typeface="Carlito"/>
            </a:endParaRPr>
          </a:p>
        </p:txBody>
      </p:sp>
      <p:pic>
        <p:nvPicPr>
          <p:cNvPr id="7" name="object 7"/>
          <p:cNvPicPr/>
          <p:nvPr/>
        </p:nvPicPr>
        <p:blipFill>
          <a:blip r:embed="rId3" cstate="print"/>
          <a:stretch>
            <a:fillRect/>
          </a:stretch>
        </p:blipFill>
        <p:spPr>
          <a:xfrm>
            <a:off x="11681459" y="6352032"/>
            <a:ext cx="492251" cy="483105"/>
          </a:xfrm>
          <a:prstGeom prst="rect">
            <a:avLst/>
          </a:prstGeom>
        </p:spPr>
      </p:pic>
      <p:pic>
        <p:nvPicPr>
          <p:cNvPr id="8" name="object 8"/>
          <p:cNvPicPr/>
          <p:nvPr/>
        </p:nvPicPr>
        <p:blipFill>
          <a:blip r:embed="rId4" cstate="print"/>
          <a:stretch>
            <a:fillRect/>
          </a:stretch>
        </p:blipFill>
        <p:spPr>
          <a:xfrm>
            <a:off x="16764" y="6403847"/>
            <a:ext cx="1600833" cy="421102"/>
          </a:xfrm>
          <a:prstGeom prst="rect">
            <a:avLst/>
          </a:prstGeom>
        </p:spPr>
      </p:pic>
      <p:sp>
        <p:nvSpPr>
          <p:cNvPr id="9" name="object 9"/>
          <p:cNvSpPr txBox="1"/>
          <p:nvPr/>
        </p:nvSpPr>
        <p:spPr>
          <a:xfrm>
            <a:off x="129475" y="1007617"/>
            <a:ext cx="11950065" cy="5605894"/>
          </a:xfrm>
          <a:prstGeom prst="rect">
            <a:avLst/>
          </a:prstGeom>
        </p:spPr>
        <p:txBody>
          <a:bodyPr vert="horz" wrap="square" lIns="0" tIns="12700" rIns="0" bIns="0" rtlCol="0">
            <a:spAutoFit/>
          </a:bodyPr>
          <a:lstStyle/>
          <a:p>
            <a:pPr marL="469900" indent="-457200">
              <a:lnSpc>
                <a:spcPts val="2735"/>
              </a:lnSpc>
              <a:spcBef>
                <a:spcPts val="100"/>
              </a:spcBef>
              <a:buFont typeface="Wingdings" panose="05000000000000000000" pitchFamily="2" charset="2"/>
              <a:buChar char="q"/>
              <a:tabLst>
                <a:tab pos="240029" algn="l"/>
              </a:tabLst>
            </a:pPr>
            <a:r>
              <a:rPr sz="2800" dirty="0">
                <a:solidFill>
                  <a:srgbClr val="001F5F"/>
                </a:solidFill>
                <a:latin typeface="Carlito"/>
                <a:cs typeface="Carlito"/>
              </a:rPr>
              <a:t>Promouvoir</a:t>
            </a:r>
            <a:r>
              <a:rPr sz="2800" spc="-50" dirty="0">
                <a:solidFill>
                  <a:srgbClr val="001F5F"/>
                </a:solidFill>
                <a:latin typeface="Carlito"/>
                <a:cs typeface="Carlito"/>
              </a:rPr>
              <a:t> </a:t>
            </a:r>
            <a:r>
              <a:rPr sz="2800" dirty="0">
                <a:solidFill>
                  <a:srgbClr val="001F5F"/>
                </a:solidFill>
                <a:latin typeface="Carlito"/>
                <a:cs typeface="Carlito"/>
              </a:rPr>
              <a:t>une</a:t>
            </a:r>
            <a:r>
              <a:rPr sz="2800" spc="-50" dirty="0">
                <a:solidFill>
                  <a:srgbClr val="001F5F"/>
                </a:solidFill>
                <a:latin typeface="Carlito"/>
                <a:cs typeface="Carlito"/>
              </a:rPr>
              <a:t> </a:t>
            </a:r>
            <a:r>
              <a:rPr sz="2800" dirty="0">
                <a:solidFill>
                  <a:srgbClr val="001F5F"/>
                </a:solidFill>
                <a:latin typeface="Carlito"/>
                <a:cs typeface="Carlito"/>
              </a:rPr>
              <a:t>approche</a:t>
            </a:r>
            <a:r>
              <a:rPr sz="2800" spc="-50" dirty="0">
                <a:solidFill>
                  <a:srgbClr val="001F5F"/>
                </a:solidFill>
                <a:latin typeface="Carlito"/>
                <a:cs typeface="Carlito"/>
              </a:rPr>
              <a:t> </a:t>
            </a:r>
            <a:r>
              <a:rPr sz="2800" spc="-10" dirty="0">
                <a:solidFill>
                  <a:srgbClr val="001F5F"/>
                </a:solidFill>
                <a:latin typeface="Carlito"/>
                <a:cs typeface="Carlito"/>
              </a:rPr>
              <a:t>intégrée</a:t>
            </a:r>
            <a:r>
              <a:rPr sz="2800" spc="-55" dirty="0">
                <a:solidFill>
                  <a:srgbClr val="001F5F"/>
                </a:solidFill>
                <a:latin typeface="Carlito"/>
                <a:cs typeface="Carlito"/>
              </a:rPr>
              <a:t> </a:t>
            </a:r>
            <a:r>
              <a:rPr sz="2800" dirty="0">
                <a:solidFill>
                  <a:srgbClr val="001F5F"/>
                </a:solidFill>
                <a:latin typeface="Carlito"/>
                <a:cs typeface="Carlito"/>
              </a:rPr>
              <a:t>de</a:t>
            </a:r>
            <a:r>
              <a:rPr sz="2800" spc="-50" dirty="0">
                <a:solidFill>
                  <a:srgbClr val="001F5F"/>
                </a:solidFill>
                <a:latin typeface="Carlito"/>
                <a:cs typeface="Carlito"/>
              </a:rPr>
              <a:t> </a:t>
            </a:r>
            <a:r>
              <a:rPr sz="2800" dirty="0">
                <a:solidFill>
                  <a:srgbClr val="001F5F"/>
                </a:solidFill>
                <a:latin typeface="Carlito"/>
                <a:cs typeface="Carlito"/>
              </a:rPr>
              <a:t>la</a:t>
            </a:r>
            <a:r>
              <a:rPr sz="2800" spc="-55" dirty="0">
                <a:solidFill>
                  <a:srgbClr val="001F5F"/>
                </a:solidFill>
                <a:latin typeface="Carlito"/>
                <a:cs typeface="Carlito"/>
              </a:rPr>
              <a:t> </a:t>
            </a:r>
            <a:r>
              <a:rPr sz="2800" spc="-10" dirty="0">
                <a:solidFill>
                  <a:srgbClr val="001F5F"/>
                </a:solidFill>
                <a:latin typeface="Carlito"/>
                <a:cs typeface="Carlito"/>
              </a:rPr>
              <a:t>planification</a:t>
            </a:r>
            <a:r>
              <a:rPr sz="2800" spc="-70" dirty="0">
                <a:solidFill>
                  <a:srgbClr val="001F5F"/>
                </a:solidFill>
                <a:latin typeface="Carlito"/>
                <a:cs typeface="Carlito"/>
              </a:rPr>
              <a:t> </a:t>
            </a:r>
            <a:r>
              <a:rPr sz="2800" dirty="0">
                <a:solidFill>
                  <a:srgbClr val="001F5F"/>
                </a:solidFill>
                <a:latin typeface="Carlito"/>
                <a:cs typeface="Carlito"/>
              </a:rPr>
              <a:t>de</a:t>
            </a:r>
            <a:r>
              <a:rPr sz="2800" spc="-50" dirty="0">
                <a:solidFill>
                  <a:srgbClr val="001F5F"/>
                </a:solidFill>
                <a:latin typeface="Carlito"/>
                <a:cs typeface="Carlito"/>
              </a:rPr>
              <a:t> </a:t>
            </a:r>
            <a:r>
              <a:rPr sz="2800" dirty="0">
                <a:solidFill>
                  <a:srgbClr val="001F5F"/>
                </a:solidFill>
                <a:latin typeface="Carlito"/>
                <a:cs typeface="Carlito"/>
              </a:rPr>
              <a:t>la</a:t>
            </a:r>
            <a:r>
              <a:rPr sz="2800" spc="-50" dirty="0">
                <a:solidFill>
                  <a:srgbClr val="001F5F"/>
                </a:solidFill>
                <a:latin typeface="Carlito"/>
                <a:cs typeface="Carlito"/>
              </a:rPr>
              <a:t> </a:t>
            </a:r>
            <a:r>
              <a:rPr sz="2800" dirty="0">
                <a:solidFill>
                  <a:srgbClr val="001F5F"/>
                </a:solidFill>
                <a:latin typeface="Carlito"/>
                <a:cs typeface="Carlito"/>
              </a:rPr>
              <a:t>sécurité</a:t>
            </a:r>
            <a:r>
              <a:rPr sz="2800" spc="-70" dirty="0">
                <a:solidFill>
                  <a:srgbClr val="001F5F"/>
                </a:solidFill>
                <a:latin typeface="Carlito"/>
                <a:cs typeface="Carlito"/>
              </a:rPr>
              <a:t> </a:t>
            </a:r>
            <a:r>
              <a:rPr sz="2800" dirty="0">
                <a:solidFill>
                  <a:srgbClr val="001F5F"/>
                </a:solidFill>
                <a:latin typeface="Carlito"/>
                <a:cs typeface="Carlito"/>
              </a:rPr>
              <a:t>sanitaire</a:t>
            </a:r>
            <a:r>
              <a:rPr sz="2800" spc="-60" dirty="0">
                <a:solidFill>
                  <a:srgbClr val="001F5F"/>
                </a:solidFill>
                <a:latin typeface="Carlito"/>
                <a:cs typeface="Carlito"/>
              </a:rPr>
              <a:t> </a:t>
            </a:r>
            <a:r>
              <a:rPr sz="2800" dirty="0">
                <a:solidFill>
                  <a:srgbClr val="001F5F"/>
                </a:solidFill>
                <a:latin typeface="Carlito"/>
                <a:cs typeface="Carlito"/>
              </a:rPr>
              <a:t>dans</a:t>
            </a:r>
            <a:r>
              <a:rPr sz="2800" spc="-55" dirty="0">
                <a:solidFill>
                  <a:srgbClr val="001F5F"/>
                </a:solidFill>
                <a:latin typeface="Carlito"/>
                <a:cs typeface="Carlito"/>
              </a:rPr>
              <a:t> </a:t>
            </a:r>
            <a:r>
              <a:rPr sz="2800" dirty="0">
                <a:solidFill>
                  <a:srgbClr val="001F5F"/>
                </a:solidFill>
                <a:latin typeface="Carlito"/>
                <a:cs typeface="Carlito"/>
              </a:rPr>
              <a:t>le</a:t>
            </a:r>
            <a:r>
              <a:rPr sz="2800" spc="-45" dirty="0">
                <a:solidFill>
                  <a:srgbClr val="001F5F"/>
                </a:solidFill>
                <a:latin typeface="Carlito"/>
                <a:cs typeface="Carlito"/>
              </a:rPr>
              <a:t> </a:t>
            </a:r>
            <a:r>
              <a:rPr sz="2800" spc="-10" dirty="0" err="1">
                <a:solidFill>
                  <a:srgbClr val="001F5F"/>
                </a:solidFill>
                <a:latin typeface="Carlito"/>
                <a:cs typeface="Carlito"/>
              </a:rPr>
              <a:t>contexte</a:t>
            </a:r>
            <a:r>
              <a:rPr lang="fr-FR" sz="2800" dirty="0">
                <a:latin typeface="Carlito"/>
                <a:cs typeface="Carlito"/>
              </a:rPr>
              <a:t> </a:t>
            </a:r>
            <a:r>
              <a:rPr sz="2400" spc="-114" dirty="0">
                <a:solidFill>
                  <a:srgbClr val="001F5F"/>
                </a:solidFill>
                <a:latin typeface="Trebuchet MS"/>
                <a:cs typeface="Trebuchet MS"/>
              </a:rPr>
              <a:t>de</a:t>
            </a:r>
            <a:r>
              <a:rPr sz="2400" spc="-160" dirty="0">
                <a:solidFill>
                  <a:srgbClr val="001F5F"/>
                </a:solidFill>
                <a:latin typeface="Trebuchet MS"/>
                <a:cs typeface="Trebuchet MS"/>
              </a:rPr>
              <a:t> </a:t>
            </a:r>
            <a:r>
              <a:rPr sz="2400" spc="-145" dirty="0">
                <a:solidFill>
                  <a:srgbClr val="001F5F"/>
                </a:solidFill>
                <a:latin typeface="Trebuchet MS"/>
                <a:cs typeface="Trebuchet MS"/>
              </a:rPr>
              <a:t>la</a:t>
            </a:r>
            <a:r>
              <a:rPr sz="2400" spc="-170" dirty="0">
                <a:solidFill>
                  <a:srgbClr val="001F5F"/>
                </a:solidFill>
                <a:latin typeface="Trebuchet MS"/>
                <a:cs typeface="Trebuchet MS"/>
              </a:rPr>
              <a:t> </a:t>
            </a:r>
            <a:r>
              <a:rPr sz="2400" spc="-105" dirty="0">
                <a:solidFill>
                  <a:srgbClr val="001F5F"/>
                </a:solidFill>
                <a:latin typeface="Trebuchet MS"/>
                <a:cs typeface="Trebuchet MS"/>
              </a:rPr>
              <a:t>mise</a:t>
            </a:r>
            <a:r>
              <a:rPr sz="2400" spc="-155" dirty="0">
                <a:solidFill>
                  <a:srgbClr val="001F5F"/>
                </a:solidFill>
                <a:latin typeface="Trebuchet MS"/>
                <a:cs typeface="Trebuchet MS"/>
              </a:rPr>
              <a:t> </a:t>
            </a:r>
            <a:r>
              <a:rPr sz="2400" spc="-100" dirty="0">
                <a:solidFill>
                  <a:srgbClr val="001F5F"/>
                </a:solidFill>
                <a:latin typeface="Trebuchet MS"/>
                <a:cs typeface="Trebuchet MS"/>
              </a:rPr>
              <a:t>en</a:t>
            </a:r>
            <a:r>
              <a:rPr sz="2400" spc="-160" dirty="0">
                <a:solidFill>
                  <a:srgbClr val="001F5F"/>
                </a:solidFill>
                <a:latin typeface="Trebuchet MS"/>
                <a:cs typeface="Trebuchet MS"/>
              </a:rPr>
              <a:t> </a:t>
            </a:r>
            <a:r>
              <a:rPr sz="2400" spc="-125" dirty="0">
                <a:solidFill>
                  <a:srgbClr val="001F5F"/>
                </a:solidFill>
                <a:latin typeface="Trebuchet MS"/>
                <a:cs typeface="Trebuchet MS"/>
              </a:rPr>
              <a:t>œuvre</a:t>
            </a:r>
            <a:r>
              <a:rPr sz="2400" spc="-160" dirty="0">
                <a:solidFill>
                  <a:srgbClr val="001F5F"/>
                </a:solidFill>
                <a:latin typeface="Trebuchet MS"/>
                <a:cs typeface="Trebuchet MS"/>
              </a:rPr>
              <a:t> </a:t>
            </a:r>
            <a:r>
              <a:rPr sz="2000" spc="-75" dirty="0">
                <a:solidFill>
                  <a:srgbClr val="001F5F"/>
                </a:solidFill>
                <a:latin typeface="Trebuchet MS"/>
                <a:cs typeface="Trebuchet MS"/>
              </a:rPr>
              <a:t>du</a:t>
            </a:r>
            <a:r>
              <a:rPr sz="2000" spc="-160" dirty="0">
                <a:solidFill>
                  <a:srgbClr val="001F5F"/>
                </a:solidFill>
                <a:latin typeface="Trebuchet MS"/>
                <a:cs typeface="Trebuchet MS"/>
              </a:rPr>
              <a:t> </a:t>
            </a:r>
            <a:r>
              <a:rPr sz="2000" spc="-130" dirty="0">
                <a:solidFill>
                  <a:srgbClr val="001F5F"/>
                </a:solidFill>
                <a:latin typeface="Trebuchet MS"/>
                <a:cs typeface="Trebuchet MS"/>
              </a:rPr>
              <a:t>Cadre</a:t>
            </a:r>
            <a:r>
              <a:rPr sz="2000" spc="-155" dirty="0">
                <a:solidFill>
                  <a:srgbClr val="001F5F"/>
                </a:solidFill>
                <a:latin typeface="Trebuchet MS"/>
                <a:cs typeface="Trebuchet MS"/>
              </a:rPr>
              <a:t> </a:t>
            </a:r>
            <a:r>
              <a:rPr sz="2000" spc="-85" dirty="0">
                <a:solidFill>
                  <a:srgbClr val="001F5F"/>
                </a:solidFill>
                <a:latin typeface="Trebuchet MS"/>
                <a:cs typeface="Trebuchet MS"/>
              </a:rPr>
              <a:t>d'action</a:t>
            </a:r>
            <a:r>
              <a:rPr sz="2000" spc="-180" dirty="0">
                <a:solidFill>
                  <a:srgbClr val="001F5F"/>
                </a:solidFill>
                <a:latin typeface="Trebuchet MS"/>
                <a:cs typeface="Trebuchet MS"/>
              </a:rPr>
              <a:t> </a:t>
            </a:r>
            <a:r>
              <a:rPr sz="2000" spc="-90" dirty="0">
                <a:solidFill>
                  <a:srgbClr val="001F5F"/>
                </a:solidFill>
                <a:latin typeface="Trebuchet MS"/>
                <a:cs typeface="Trebuchet MS"/>
              </a:rPr>
              <a:t>AFRO</a:t>
            </a:r>
            <a:r>
              <a:rPr sz="2000" spc="-195" dirty="0">
                <a:solidFill>
                  <a:srgbClr val="001F5F"/>
                </a:solidFill>
                <a:latin typeface="Trebuchet MS"/>
                <a:cs typeface="Trebuchet MS"/>
              </a:rPr>
              <a:t> </a:t>
            </a:r>
            <a:r>
              <a:rPr sz="2000" spc="-75" dirty="0">
                <a:solidFill>
                  <a:srgbClr val="001F5F"/>
                </a:solidFill>
                <a:latin typeface="Trebuchet MS"/>
                <a:cs typeface="Trebuchet MS"/>
              </a:rPr>
              <a:t>pour</a:t>
            </a:r>
            <a:r>
              <a:rPr sz="2000" spc="-155" dirty="0">
                <a:solidFill>
                  <a:srgbClr val="001F5F"/>
                </a:solidFill>
                <a:latin typeface="Trebuchet MS"/>
                <a:cs typeface="Trebuchet MS"/>
              </a:rPr>
              <a:t> </a:t>
            </a:r>
            <a:r>
              <a:rPr sz="2000" spc="-145" dirty="0">
                <a:solidFill>
                  <a:srgbClr val="001F5F"/>
                </a:solidFill>
                <a:latin typeface="Trebuchet MS"/>
                <a:cs typeface="Trebuchet MS"/>
              </a:rPr>
              <a:t>la</a:t>
            </a:r>
            <a:r>
              <a:rPr sz="2000" spc="-160" dirty="0">
                <a:solidFill>
                  <a:srgbClr val="001F5F"/>
                </a:solidFill>
                <a:latin typeface="Trebuchet MS"/>
                <a:cs typeface="Trebuchet MS"/>
              </a:rPr>
              <a:t> </a:t>
            </a:r>
            <a:r>
              <a:rPr sz="2000" spc="-20" dirty="0">
                <a:solidFill>
                  <a:srgbClr val="001F5F"/>
                </a:solidFill>
                <a:latin typeface="Trebuchet MS"/>
                <a:cs typeface="Trebuchet MS"/>
              </a:rPr>
              <a:t>CSU</a:t>
            </a:r>
            <a:r>
              <a:rPr sz="2800" spc="-20" dirty="0">
                <a:solidFill>
                  <a:srgbClr val="001F5F"/>
                </a:solidFill>
                <a:latin typeface="Trebuchet MS"/>
                <a:cs typeface="Trebuchet MS"/>
              </a:rPr>
              <a:t>.</a:t>
            </a:r>
            <a:endParaRPr lang="fr-FR" sz="2800" spc="-20" dirty="0">
              <a:solidFill>
                <a:srgbClr val="001F5F"/>
              </a:solidFill>
              <a:latin typeface="Trebuchet MS"/>
              <a:cs typeface="Trebuchet MS"/>
            </a:endParaRPr>
          </a:p>
          <a:p>
            <a:pPr marL="12700">
              <a:lnSpc>
                <a:spcPts val="2735"/>
              </a:lnSpc>
              <a:spcBef>
                <a:spcPts val="100"/>
              </a:spcBef>
              <a:tabLst>
                <a:tab pos="240029" algn="l"/>
              </a:tabLst>
            </a:pPr>
            <a:endParaRPr sz="1100" dirty="0">
              <a:latin typeface="Trebuchet MS"/>
              <a:cs typeface="Trebuchet MS"/>
            </a:endParaRPr>
          </a:p>
          <a:p>
            <a:pPr marL="469900" indent="-457200">
              <a:lnSpc>
                <a:spcPct val="100000"/>
              </a:lnSpc>
              <a:spcBef>
                <a:spcPts val="720"/>
              </a:spcBef>
              <a:buFont typeface="Wingdings" panose="05000000000000000000" pitchFamily="2" charset="2"/>
              <a:buChar char="q"/>
              <a:tabLst>
                <a:tab pos="240029" algn="l"/>
              </a:tabLst>
            </a:pPr>
            <a:r>
              <a:rPr sz="2800" dirty="0">
                <a:solidFill>
                  <a:srgbClr val="001F5F"/>
                </a:solidFill>
                <a:latin typeface="Carlito"/>
                <a:cs typeface="Carlito"/>
              </a:rPr>
              <a:t>Promouvoir</a:t>
            </a:r>
            <a:r>
              <a:rPr sz="2800" spc="-55" dirty="0">
                <a:solidFill>
                  <a:srgbClr val="001F5F"/>
                </a:solidFill>
                <a:latin typeface="Carlito"/>
                <a:cs typeface="Carlito"/>
              </a:rPr>
              <a:t> </a:t>
            </a:r>
            <a:r>
              <a:rPr sz="2800" dirty="0">
                <a:solidFill>
                  <a:srgbClr val="001F5F"/>
                </a:solidFill>
                <a:latin typeface="Carlito"/>
                <a:cs typeface="Carlito"/>
              </a:rPr>
              <a:t>la</a:t>
            </a:r>
            <a:r>
              <a:rPr sz="2800" spc="-55" dirty="0">
                <a:solidFill>
                  <a:srgbClr val="001F5F"/>
                </a:solidFill>
                <a:latin typeface="Carlito"/>
                <a:cs typeface="Carlito"/>
              </a:rPr>
              <a:t> </a:t>
            </a:r>
            <a:r>
              <a:rPr sz="2800" dirty="0">
                <a:solidFill>
                  <a:srgbClr val="001F5F"/>
                </a:solidFill>
                <a:latin typeface="Carlito"/>
                <a:cs typeface="Carlito"/>
              </a:rPr>
              <a:t>participation</a:t>
            </a:r>
            <a:r>
              <a:rPr sz="2800" spc="-80" dirty="0">
                <a:solidFill>
                  <a:srgbClr val="001F5F"/>
                </a:solidFill>
                <a:latin typeface="Carlito"/>
                <a:cs typeface="Carlito"/>
              </a:rPr>
              <a:t> </a:t>
            </a:r>
            <a:r>
              <a:rPr sz="2800" dirty="0">
                <a:solidFill>
                  <a:srgbClr val="001F5F"/>
                </a:solidFill>
                <a:latin typeface="Carlito"/>
                <a:cs typeface="Carlito"/>
              </a:rPr>
              <a:t>du</a:t>
            </a:r>
            <a:r>
              <a:rPr sz="2800" spc="-55" dirty="0">
                <a:solidFill>
                  <a:srgbClr val="001F5F"/>
                </a:solidFill>
                <a:latin typeface="Carlito"/>
                <a:cs typeface="Carlito"/>
              </a:rPr>
              <a:t> </a:t>
            </a:r>
            <a:r>
              <a:rPr sz="2800" spc="-10" dirty="0">
                <a:solidFill>
                  <a:srgbClr val="001F5F"/>
                </a:solidFill>
                <a:latin typeface="Carlito"/>
                <a:cs typeface="Carlito"/>
              </a:rPr>
              <a:t>système</a:t>
            </a:r>
            <a:r>
              <a:rPr sz="2800" spc="-55" dirty="0">
                <a:solidFill>
                  <a:srgbClr val="001F5F"/>
                </a:solidFill>
                <a:latin typeface="Carlito"/>
                <a:cs typeface="Carlito"/>
              </a:rPr>
              <a:t> </a:t>
            </a:r>
            <a:r>
              <a:rPr sz="2800" dirty="0">
                <a:solidFill>
                  <a:srgbClr val="001F5F"/>
                </a:solidFill>
                <a:latin typeface="Carlito"/>
                <a:cs typeface="Carlito"/>
              </a:rPr>
              <a:t>de</a:t>
            </a:r>
            <a:r>
              <a:rPr sz="2800" spc="-50" dirty="0">
                <a:solidFill>
                  <a:srgbClr val="001F5F"/>
                </a:solidFill>
                <a:latin typeface="Carlito"/>
                <a:cs typeface="Carlito"/>
              </a:rPr>
              <a:t> </a:t>
            </a:r>
            <a:r>
              <a:rPr sz="2800" dirty="0">
                <a:solidFill>
                  <a:srgbClr val="001F5F"/>
                </a:solidFill>
                <a:latin typeface="Carlito"/>
                <a:cs typeface="Carlito"/>
              </a:rPr>
              <a:t>santé</a:t>
            </a:r>
            <a:r>
              <a:rPr sz="2800" spc="-50" dirty="0">
                <a:solidFill>
                  <a:srgbClr val="001F5F"/>
                </a:solidFill>
                <a:latin typeface="Carlito"/>
                <a:cs typeface="Carlito"/>
              </a:rPr>
              <a:t> </a:t>
            </a:r>
            <a:r>
              <a:rPr sz="2800" dirty="0">
                <a:solidFill>
                  <a:srgbClr val="001F5F"/>
                </a:solidFill>
                <a:latin typeface="Carlito"/>
                <a:cs typeface="Carlito"/>
              </a:rPr>
              <a:t>aux</a:t>
            </a:r>
            <a:r>
              <a:rPr sz="2800" spc="-60" dirty="0">
                <a:solidFill>
                  <a:srgbClr val="001F5F"/>
                </a:solidFill>
                <a:latin typeface="Carlito"/>
                <a:cs typeface="Carlito"/>
              </a:rPr>
              <a:t> </a:t>
            </a:r>
            <a:r>
              <a:rPr sz="2800" dirty="0">
                <a:solidFill>
                  <a:srgbClr val="001F5F"/>
                </a:solidFill>
                <a:latin typeface="Carlito"/>
                <a:cs typeface="Carlito"/>
              </a:rPr>
              <a:t>processus</a:t>
            </a:r>
            <a:r>
              <a:rPr sz="2800" spc="-55" dirty="0">
                <a:solidFill>
                  <a:srgbClr val="001F5F"/>
                </a:solidFill>
                <a:latin typeface="Carlito"/>
                <a:cs typeface="Carlito"/>
              </a:rPr>
              <a:t> </a:t>
            </a:r>
            <a:r>
              <a:rPr sz="2800" dirty="0">
                <a:solidFill>
                  <a:srgbClr val="001F5F"/>
                </a:solidFill>
                <a:latin typeface="Carlito"/>
                <a:cs typeface="Carlito"/>
              </a:rPr>
              <a:t>JEE</a:t>
            </a:r>
            <a:r>
              <a:rPr sz="2800" spc="-60" dirty="0">
                <a:solidFill>
                  <a:srgbClr val="001F5F"/>
                </a:solidFill>
                <a:latin typeface="Carlito"/>
                <a:cs typeface="Carlito"/>
              </a:rPr>
              <a:t> </a:t>
            </a:r>
            <a:r>
              <a:rPr sz="2800" dirty="0">
                <a:solidFill>
                  <a:srgbClr val="001F5F"/>
                </a:solidFill>
                <a:latin typeface="Carlito"/>
                <a:cs typeface="Carlito"/>
              </a:rPr>
              <a:t>et</a:t>
            </a:r>
            <a:r>
              <a:rPr sz="2800" spc="-65" dirty="0">
                <a:solidFill>
                  <a:srgbClr val="001F5F"/>
                </a:solidFill>
                <a:latin typeface="Carlito"/>
                <a:cs typeface="Carlito"/>
              </a:rPr>
              <a:t> </a:t>
            </a:r>
            <a:r>
              <a:rPr sz="2800" spc="-10" dirty="0">
                <a:solidFill>
                  <a:srgbClr val="001F5F"/>
                </a:solidFill>
                <a:latin typeface="Carlito"/>
                <a:cs typeface="Carlito"/>
              </a:rPr>
              <a:t>PANSS.</a:t>
            </a:r>
            <a:endParaRPr lang="fr-FR" sz="2800" spc="-10" dirty="0">
              <a:solidFill>
                <a:srgbClr val="001F5F"/>
              </a:solidFill>
              <a:latin typeface="Carlito"/>
              <a:cs typeface="Carlito"/>
            </a:endParaRPr>
          </a:p>
          <a:p>
            <a:pPr marL="12700">
              <a:lnSpc>
                <a:spcPct val="100000"/>
              </a:lnSpc>
              <a:spcBef>
                <a:spcPts val="720"/>
              </a:spcBef>
              <a:tabLst>
                <a:tab pos="240029" algn="l"/>
              </a:tabLst>
            </a:pPr>
            <a:endParaRPr sz="900" dirty="0">
              <a:latin typeface="Carlito"/>
              <a:cs typeface="Carlito"/>
            </a:endParaRPr>
          </a:p>
          <a:p>
            <a:pPr marL="469900" marR="31115" indent="-457200">
              <a:lnSpc>
                <a:spcPts val="2590"/>
              </a:lnSpc>
              <a:spcBef>
                <a:spcPts val="1035"/>
              </a:spcBef>
              <a:buFont typeface="Wingdings" panose="05000000000000000000" pitchFamily="2" charset="2"/>
              <a:buChar char="q"/>
              <a:tabLst>
                <a:tab pos="241300" algn="l"/>
              </a:tabLst>
            </a:pPr>
            <a:r>
              <a:rPr sz="2800" dirty="0">
                <a:solidFill>
                  <a:srgbClr val="001F5F"/>
                </a:solidFill>
                <a:latin typeface="Carlito"/>
                <a:cs typeface="Carlito"/>
              </a:rPr>
              <a:t>Influencer</a:t>
            </a:r>
            <a:r>
              <a:rPr sz="2800" spc="-60" dirty="0">
                <a:solidFill>
                  <a:srgbClr val="001F5F"/>
                </a:solidFill>
                <a:latin typeface="Carlito"/>
                <a:cs typeface="Carlito"/>
              </a:rPr>
              <a:t> </a:t>
            </a:r>
            <a:r>
              <a:rPr sz="2800" dirty="0">
                <a:solidFill>
                  <a:srgbClr val="001F5F"/>
                </a:solidFill>
                <a:latin typeface="Carlito"/>
                <a:cs typeface="Carlito"/>
              </a:rPr>
              <a:t>le</a:t>
            </a:r>
            <a:r>
              <a:rPr sz="2800" spc="-75" dirty="0">
                <a:solidFill>
                  <a:srgbClr val="001F5F"/>
                </a:solidFill>
                <a:latin typeface="Carlito"/>
                <a:cs typeface="Carlito"/>
              </a:rPr>
              <a:t> </a:t>
            </a:r>
            <a:r>
              <a:rPr sz="2800" spc="-20" dirty="0">
                <a:solidFill>
                  <a:srgbClr val="001F5F"/>
                </a:solidFill>
                <a:latin typeface="Carlito"/>
                <a:cs typeface="Carlito"/>
              </a:rPr>
              <a:t>renforcement</a:t>
            </a:r>
            <a:r>
              <a:rPr sz="2800" spc="-80" dirty="0">
                <a:solidFill>
                  <a:srgbClr val="001F5F"/>
                </a:solidFill>
                <a:latin typeface="Carlito"/>
                <a:cs typeface="Carlito"/>
              </a:rPr>
              <a:t> </a:t>
            </a:r>
            <a:r>
              <a:rPr sz="2800" dirty="0">
                <a:solidFill>
                  <a:srgbClr val="001F5F"/>
                </a:solidFill>
                <a:latin typeface="Carlito"/>
                <a:cs typeface="Carlito"/>
              </a:rPr>
              <a:t>des</a:t>
            </a:r>
            <a:r>
              <a:rPr sz="2800" spc="-55" dirty="0">
                <a:solidFill>
                  <a:srgbClr val="001F5F"/>
                </a:solidFill>
                <a:latin typeface="Carlito"/>
                <a:cs typeface="Carlito"/>
              </a:rPr>
              <a:t> </a:t>
            </a:r>
            <a:r>
              <a:rPr sz="2800" dirty="0">
                <a:solidFill>
                  <a:srgbClr val="001F5F"/>
                </a:solidFill>
                <a:latin typeface="Carlito"/>
                <a:cs typeface="Carlito"/>
              </a:rPr>
              <a:t>capacités</a:t>
            </a:r>
            <a:r>
              <a:rPr sz="2800" spc="-85" dirty="0">
                <a:solidFill>
                  <a:srgbClr val="001F5F"/>
                </a:solidFill>
                <a:latin typeface="Carlito"/>
                <a:cs typeface="Carlito"/>
              </a:rPr>
              <a:t> </a:t>
            </a:r>
            <a:r>
              <a:rPr sz="2800" dirty="0">
                <a:solidFill>
                  <a:srgbClr val="001F5F"/>
                </a:solidFill>
                <a:latin typeface="Carlito"/>
                <a:cs typeface="Carlito"/>
              </a:rPr>
              <a:t>de</a:t>
            </a:r>
            <a:r>
              <a:rPr sz="2800" spc="-65" dirty="0">
                <a:solidFill>
                  <a:srgbClr val="001F5F"/>
                </a:solidFill>
                <a:latin typeface="Carlito"/>
                <a:cs typeface="Carlito"/>
              </a:rPr>
              <a:t> </a:t>
            </a:r>
            <a:r>
              <a:rPr sz="2800" dirty="0">
                <a:solidFill>
                  <a:srgbClr val="001F5F"/>
                </a:solidFill>
                <a:latin typeface="Carlito"/>
                <a:cs typeface="Carlito"/>
              </a:rPr>
              <a:t>résilience</a:t>
            </a:r>
            <a:r>
              <a:rPr sz="2800" spc="-70" dirty="0">
                <a:solidFill>
                  <a:srgbClr val="001F5F"/>
                </a:solidFill>
                <a:latin typeface="Carlito"/>
                <a:cs typeface="Carlito"/>
              </a:rPr>
              <a:t> </a:t>
            </a:r>
            <a:r>
              <a:rPr sz="2800" dirty="0">
                <a:solidFill>
                  <a:srgbClr val="001F5F"/>
                </a:solidFill>
                <a:latin typeface="Carlito"/>
                <a:cs typeface="Carlito"/>
              </a:rPr>
              <a:t>du</a:t>
            </a:r>
            <a:r>
              <a:rPr sz="2800" spc="-65" dirty="0">
                <a:solidFill>
                  <a:srgbClr val="001F5F"/>
                </a:solidFill>
                <a:latin typeface="Carlito"/>
                <a:cs typeface="Carlito"/>
              </a:rPr>
              <a:t> </a:t>
            </a:r>
            <a:r>
              <a:rPr sz="2800" spc="-10" dirty="0">
                <a:solidFill>
                  <a:srgbClr val="001F5F"/>
                </a:solidFill>
                <a:latin typeface="Carlito"/>
                <a:cs typeface="Carlito"/>
              </a:rPr>
              <a:t>système</a:t>
            </a:r>
            <a:r>
              <a:rPr sz="2800" spc="-70" dirty="0">
                <a:solidFill>
                  <a:srgbClr val="001F5F"/>
                </a:solidFill>
                <a:latin typeface="Carlito"/>
                <a:cs typeface="Carlito"/>
              </a:rPr>
              <a:t> </a:t>
            </a:r>
            <a:r>
              <a:rPr sz="2800" dirty="0">
                <a:solidFill>
                  <a:srgbClr val="001F5F"/>
                </a:solidFill>
                <a:latin typeface="Carlito"/>
                <a:cs typeface="Carlito"/>
              </a:rPr>
              <a:t>de</a:t>
            </a:r>
            <a:r>
              <a:rPr sz="2800" spc="-60" dirty="0">
                <a:solidFill>
                  <a:srgbClr val="001F5F"/>
                </a:solidFill>
                <a:latin typeface="Carlito"/>
                <a:cs typeface="Carlito"/>
              </a:rPr>
              <a:t> </a:t>
            </a:r>
            <a:r>
              <a:rPr sz="2800" dirty="0">
                <a:solidFill>
                  <a:srgbClr val="001F5F"/>
                </a:solidFill>
                <a:latin typeface="Carlito"/>
                <a:cs typeface="Carlito"/>
              </a:rPr>
              <a:t>santé</a:t>
            </a:r>
            <a:r>
              <a:rPr sz="2800" spc="-65" dirty="0">
                <a:solidFill>
                  <a:srgbClr val="001F5F"/>
                </a:solidFill>
                <a:latin typeface="Carlito"/>
                <a:cs typeface="Carlito"/>
              </a:rPr>
              <a:t> </a:t>
            </a:r>
            <a:r>
              <a:rPr sz="2800" dirty="0">
                <a:solidFill>
                  <a:srgbClr val="001F5F"/>
                </a:solidFill>
                <a:latin typeface="Carlito"/>
                <a:cs typeface="Carlito"/>
              </a:rPr>
              <a:t>au</a:t>
            </a:r>
            <a:r>
              <a:rPr sz="2800" spc="-75" dirty="0">
                <a:solidFill>
                  <a:srgbClr val="001F5F"/>
                </a:solidFill>
                <a:latin typeface="Carlito"/>
                <a:cs typeface="Carlito"/>
              </a:rPr>
              <a:t> </a:t>
            </a:r>
            <a:r>
              <a:rPr sz="2800" dirty="0">
                <a:solidFill>
                  <a:srgbClr val="001F5F"/>
                </a:solidFill>
                <a:latin typeface="Carlito"/>
                <a:cs typeface="Carlito"/>
              </a:rPr>
              <a:t>niveau</a:t>
            </a:r>
            <a:r>
              <a:rPr sz="2800" spc="-60" dirty="0">
                <a:solidFill>
                  <a:srgbClr val="001F5F"/>
                </a:solidFill>
                <a:latin typeface="Carlito"/>
                <a:cs typeface="Carlito"/>
              </a:rPr>
              <a:t> </a:t>
            </a:r>
            <a:r>
              <a:rPr sz="2800" spc="-10" dirty="0">
                <a:solidFill>
                  <a:srgbClr val="001F5F"/>
                </a:solidFill>
                <a:latin typeface="Carlito"/>
                <a:cs typeface="Carlito"/>
              </a:rPr>
              <a:t>national, </a:t>
            </a:r>
            <a:r>
              <a:rPr sz="2800" dirty="0">
                <a:solidFill>
                  <a:srgbClr val="001F5F"/>
                </a:solidFill>
                <a:latin typeface="Carlito"/>
                <a:cs typeface="Carlito"/>
              </a:rPr>
              <a:t>avec</a:t>
            </a:r>
            <a:r>
              <a:rPr sz="2800" spc="-70" dirty="0">
                <a:solidFill>
                  <a:srgbClr val="001F5F"/>
                </a:solidFill>
                <a:latin typeface="Carlito"/>
                <a:cs typeface="Carlito"/>
              </a:rPr>
              <a:t> </a:t>
            </a:r>
            <a:r>
              <a:rPr sz="2800" dirty="0">
                <a:solidFill>
                  <a:srgbClr val="001F5F"/>
                </a:solidFill>
                <a:latin typeface="Carlito"/>
                <a:cs typeface="Carlito"/>
              </a:rPr>
              <a:t>des</a:t>
            </a:r>
            <a:r>
              <a:rPr sz="2800" spc="-65" dirty="0">
                <a:solidFill>
                  <a:srgbClr val="001F5F"/>
                </a:solidFill>
                <a:latin typeface="Carlito"/>
                <a:cs typeface="Carlito"/>
              </a:rPr>
              <a:t> </a:t>
            </a:r>
            <a:r>
              <a:rPr sz="2800" dirty="0">
                <a:solidFill>
                  <a:srgbClr val="001F5F"/>
                </a:solidFill>
                <a:latin typeface="Carlito"/>
                <a:cs typeface="Carlito"/>
              </a:rPr>
              <a:t>capacités</a:t>
            </a:r>
            <a:r>
              <a:rPr sz="2800" spc="-70" dirty="0">
                <a:solidFill>
                  <a:srgbClr val="001F5F"/>
                </a:solidFill>
                <a:latin typeface="Carlito"/>
                <a:cs typeface="Carlito"/>
              </a:rPr>
              <a:t> </a:t>
            </a:r>
            <a:r>
              <a:rPr sz="2800" spc="-10" dirty="0">
                <a:solidFill>
                  <a:srgbClr val="001F5F"/>
                </a:solidFill>
                <a:latin typeface="Carlito"/>
                <a:cs typeface="Carlito"/>
              </a:rPr>
              <a:t>complémentaires</a:t>
            </a:r>
            <a:r>
              <a:rPr sz="2800" spc="-90" dirty="0">
                <a:solidFill>
                  <a:srgbClr val="001F5F"/>
                </a:solidFill>
                <a:latin typeface="Carlito"/>
                <a:cs typeface="Carlito"/>
              </a:rPr>
              <a:t> </a:t>
            </a:r>
            <a:r>
              <a:rPr sz="2800" dirty="0">
                <a:solidFill>
                  <a:srgbClr val="001F5F"/>
                </a:solidFill>
                <a:latin typeface="Carlito"/>
                <a:cs typeface="Carlito"/>
              </a:rPr>
              <a:t>pouvant</a:t>
            </a:r>
            <a:r>
              <a:rPr sz="2800" spc="-55" dirty="0">
                <a:solidFill>
                  <a:srgbClr val="001F5F"/>
                </a:solidFill>
                <a:latin typeface="Carlito"/>
                <a:cs typeface="Carlito"/>
              </a:rPr>
              <a:t> </a:t>
            </a:r>
            <a:r>
              <a:rPr sz="2800" dirty="0">
                <a:solidFill>
                  <a:srgbClr val="001F5F"/>
                </a:solidFill>
                <a:latin typeface="Carlito"/>
                <a:cs typeface="Carlito"/>
              </a:rPr>
              <a:t>se</a:t>
            </a:r>
            <a:r>
              <a:rPr sz="2800" spc="-60" dirty="0">
                <a:solidFill>
                  <a:srgbClr val="001F5F"/>
                </a:solidFill>
                <a:latin typeface="Carlito"/>
                <a:cs typeface="Carlito"/>
              </a:rPr>
              <a:t> </a:t>
            </a:r>
            <a:r>
              <a:rPr sz="2800" spc="-10" dirty="0">
                <a:solidFill>
                  <a:srgbClr val="001F5F"/>
                </a:solidFill>
                <a:latin typeface="Carlito"/>
                <a:cs typeface="Carlito"/>
              </a:rPr>
              <a:t>répercuter</a:t>
            </a:r>
            <a:r>
              <a:rPr sz="2800" spc="-85" dirty="0">
                <a:solidFill>
                  <a:srgbClr val="001F5F"/>
                </a:solidFill>
                <a:latin typeface="Carlito"/>
                <a:cs typeface="Carlito"/>
              </a:rPr>
              <a:t> </a:t>
            </a:r>
            <a:r>
              <a:rPr sz="2800" dirty="0">
                <a:solidFill>
                  <a:srgbClr val="001F5F"/>
                </a:solidFill>
                <a:latin typeface="Carlito"/>
                <a:cs typeface="Carlito"/>
              </a:rPr>
              <a:t>aux</a:t>
            </a:r>
            <a:r>
              <a:rPr sz="2800" spc="-60" dirty="0">
                <a:solidFill>
                  <a:srgbClr val="001F5F"/>
                </a:solidFill>
                <a:latin typeface="Carlito"/>
                <a:cs typeface="Carlito"/>
              </a:rPr>
              <a:t> </a:t>
            </a:r>
            <a:r>
              <a:rPr sz="2800" dirty="0">
                <a:solidFill>
                  <a:srgbClr val="001F5F"/>
                </a:solidFill>
                <a:latin typeface="Carlito"/>
                <a:cs typeface="Carlito"/>
              </a:rPr>
              <a:t>niveaux</a:t>
            </a:r>
            <a:r>
              <a:rPr sz="2800" spc="-60" dirty="0">
                <a:solidFill>
                  <a:srgbClr val="001F5F"/>
                </a:solidFill>
                <a:latin typeface="Carlito"/>
                <a:cs typeface="Carlito"/>
              </a:rPr>
              <a:t> </a:t>
            </a:r>
            <a:r>
              <a:rPr sz="2800" spc="-10" dirty="0">
                <a:solidFill>
                  <a:srgbClr val="001F5F"/>
                </a:solidFill>
                <a:latin typeface="Carlito"/>
                <a:cs typeface="Carlito"/>
              </a:rPr>
              <a:t>infranational</a:t>
            </a:r>
            <a:r>
              <a:rPr sz="2800" spc="-75" dirty="0">
                <a:solidFill>
                  <a:srgbClr val="001F5F"/>
                </a:solidFill>
                <a:latin typeface="Carlito"/>
                <a:cs typeface="Carlito"/>
              </a:rPr>
              <a:t> </a:t>
            </a:r>
            <a:r>
              <a:rPr sz="2800" spc="-25" dirty="0">
                <a:solidFill>
                  <a:srgbClr val="001F5F"/>
                </a:solidFill>
                <a:latin typeface="Carlito"/>
                <a:cs typeface="Carlito"/>
              </a:rPr>
              <a:t>et </a:t>
            </a:r>
            <a:r>
              <a:rPr sz="2800" spc="-10" dirty="0" err="1">
                <a:solidFill>
                  <a:srgbClr val="001F5F"/>
                </a:solidFill>
                <a:latin typeface="Carlito"/>
                <a:cs typeface="Carlito"/>
              </a:rPr>
              <a:t>communautaire</a:t>
            </a:r>
            <a:r>
              <a:rPr sz="2800" spc="-10" dirty="0">
                <a:solidFill>
                  <a:srgbClr val="001F5F"/>
                </a:solidFill>
                <a:latin typeface="Carlito"/>
                <a:cs typeface="Carlito"/>
              </a:rPr>
              <a:t>.</a:t>
            </a:r>
            <a:endParaRPr lang="fr-FR" sz="2800" spc="-10" dirty="0">
              <a:solidFill>
                <a:srgbClr val="001F5F"/>
              </a:solidFill>
              <a:latin typeface="Carlito"/>
              <a:cs typeface="Carlito"/>
            </a:endParaRPr>
          </a:p>
          <a:p>
            <a:pPr marL="469900" marR="440690" indent="-457200">
              <a:lnSpc>
                <a:spcPct val="90100"/>
              </a:lnSpc>
              <a:spcBef>
                <a:spcPts val="965"/>
              </a:spcBef>
              <a:buFont typeface="Wingdings" panose="05000000000000000000" pitchFamily="2" charset="2"/>
              <a:buChar char="q"/>
              <a:tabLst>
                <a:tab pos="241300" algn="l"/>
              </a:tabLst>
            </a:pPr>
            <a:r>
              <a:rPr sz="2800" spc="-20" dirty="0" err="1">
                <a:solidFill>
                  <a:srgbClr val="001F5F"/>
                </a:solidFill>
                <a:latin typeface="Carlito"/>
                <a:cs typeface="Carlito"/>
              </a:rPr>
              <a:t>Favoriser</a:t>
            </a:r>
            <a:r>
              <a:rPr sz="2800" spc="-65" dirty="0">
                <a:solidFill>
                  <a:srgbClr val="001F5F"/>
                </a:solidFill>
                <a:latin typeface="Carlito"/>
                <a:cs typeface="Carlito"/>
              </a:rPr>
              <a:t> </a:t>
            </a:r>
            <a:r>
              <a:rPr sz="2800" spc="-10" dirty="0" err="1">
                <a:solidFill>
                  <a:srgbClr val="001F5F"/>
                </a:solidFill>
                <a:latin typeface="Carlito"/>
                <a:cs typeface="Carlito"/>
              </a:rPr>
              <a:t>l'engagement</a:t>
            </a:r>
            <a:r>
              <a:rPr sz="2800" spc="-60" dirty="0">
                <a:solidFill>
                  <a:srgbClr val="001F5F"/>
                </a:solidFill>
                <a:latin typeface="Carlito"/>
                <a:cs typeface="Carlito"/>
              </a:rPr>
              <a:t> </a:t>
            </a:r>
            <a:r>
              <a:rPr lang="fr-FR" sz="2800" spc="-60" dirty="0">
                <a:solidFill>
                  <a:srgbClr val="001F5F"/>
                </a:solidFill>
                <a:latin typeface="Carlito"/>
                <a:cs typeface="Carlito"/>
              </a:rPr>
              <a:t> pour une approche </a:t>
            </a:r>
            <a:r>
              <a:rPr sz="2800" spc="-45" dirty="0">
                <a:solidFill>
                  <a:srgbClr val="001F5F"/>
                </a:solidFill>
                <a:latin typeface="Carlito"/>
                <a:cs typeface="Carlito"/>
              </a:rPr>
              <a:t> </a:t>
            </a:r>
            <a:r>
              <a:rPr sz="2800" dirty="0">
                <a:solidFill>
                  <a:srgbClr val="001F5F"/>
                </a:solidFill>
                <a:latin typeface="Carlito"/>
                <a:cs typeface="Carlito"/>
              </a:rPr>
              <a:t>multisectorielle</a:t>
            </a:r>
            <a:r>
              <a:rPr sz="2800" spc="-80" dirty="0">
                <a:solidFill>
                  <a:srgbClr val="001F5F"/>
                </a:solidFill>
                <a:latin typeface="Carlito"/>
                <a:cs typeface="Carlito"/>
              </a:rPr>
              <a:t> </a:t>
            </a:r>
            <a:r>
              <a:rPr sz="2800" dirty="0">
                <a:solidFill>
                  <a:srgbClr val="001F5F"/>
                </a:solidFill>
                <a:latin typeface="Carlito"/>
                <a:cs typeface="Carlito"/>
              </a:rPr>
              <a:t>et</a:t>
            </a:r>
            <a:r>
              <a:rPr sz="2800" spc="-75" dirty="0">
                <a:solidFill>
                  <a:srgbClr val="001F5F"/>
                </a:solidFill>
                <a:latin typeface="Carlito"/>
                <a:cs typeface="Carlito"/>
              </a:rPr>
              <a:t> </a:t>
            </a:r>
            <a:r>
              <a:rPr sz="2800" dirty="0">
                <a:solidFill>
                  <a:srgbClr val="001F5F"/>
                </a:solidFill>
                <a:latin typeface="Carlito"/>
                <a:cs typeface="Carlito"/>
              </a:rPr>
              <a:t>multidisciplinaire</a:t>
            </a:r>
            <a:r>
              <a:rPr sz="2800" spc="-70" dirty="0">
                <a:solidFill>
                  <a:srgbClr val="001F5F"/>
                </a:solidFill>
                <a:latin typeface="Carlito"/>
                <a:cs typeface="Carlito"/>
              </a:rPr>
              <a:t> </a:t>
            </a:r>
            <a:r>
              <a:rPr sz="2800" dirty="0">
                <a:solidFill>
                  <a:srgbClr val="001F5F"/>
                </a:solidFill>
                <a:latin typeface="Carlito"/>
                <a:cs typeface="Carlito"/>
              </a:rPr>
              <a:t>dans</a:t>
            </a:r>
            <a:r>
              <a:rPr sz="2800" spc="-40" dirty="0">
                <a:solidFill>
                  <a:srgbClr val="001F5F"/>
                </a:solidFill>
                <a:latin typeface="Carlito"/>
                <a:cs typeface="Carlito"/>
              </a:rPr>
              <a:t> </a:t>
            </a:r>
            <a:r>
              <a:rPr sz="2800" dirty="0">
                <a:solidFill>
                  <a:srgbClr val="001F5F"/>
                </a:solidFill>
                <a:latin typeface="Carlito"/>
                <a:cs typeface="Carlito"/>
              </a:rPr>
              <a:t>le</a:t>
            </a:r>
            <a:r>
              <a:rPr sz="2800" spc="-60" dirty="0">
                <a:solidFill>
                  <a:srgbClr val="001F5F"/>
                </a:solidFill>
                <a:latin typeface="Carlito"/>
                <a:cs typeface="Carlito"/>
              </a:rPr>
              <a:t> </a:t>
            </a:r>
            <a:r>
              <a:rPr sz="2800" spc="-20" dirty="0">
                <a:solidFill>
                  <a:srgbClr val="001F5F"/>
                </a:solidFill>
                <a:latin typeface="Carlito"/>
                <a:cs typeface="Carlito"/>
              </a:rPr>
              <a:t>PANSS,</a:t>
            </a:r>
            <a:r>
              <a:rPr sz="2800" spc="-55" dirty="0">
                <a:solidFill>
                  <a:srgbClr val="001F5F"/>
                </a:solidFill>
                <a:latin typeface="Carlito"/>
                <a:cs typeface="Carlito"/>
              </a:rPr>
              <a:t> </a:t>
            </a:r>
            <a:r>
              <a:rPr sz="2800" spc="-50" dirty="0">
                <a:solidFill>
                  <a:srgbClr val="001F5F"/>
                </a:solidFill>
                <a:latin typeface="Carlito"/>
                <a:cs typeface="Carlito"/>
              </a:rPr>
              <a:t>y </a:t>
            </a:r>
            <a:r>
              <a:rPr sz="2800" dirty="0" err="1">
                <a:solidFill>
                  <a:srgbClr val="001F5F"/>
                </a:solidFill>
                <a:latin typeface="Carlito"/>
                <a:cs typeface="Carlito"/>
              </a:rPr>
              <a:t>compris</a:t>
            </a:r>
            <a:r>
              <a:rPr sz="2800" spc="-75" dirty="0">
                <a:solidFill>
                  <a:srgbClr val="001F5F"/>
                </a:solidFill>
                <a:latin typeface="Carlito"/>
                <a:cs typeface="Carlito"/>
              </a:rPr>
              <a:t> </a:t>
            </a:r>
            <a:r>
              <a:rPr sz="2800" dirty="0">
                <a:solidFill>
                  <a:srgbClr val="001F5F"/>
                </a:solidFill>
                <a:latin typeface="Carlito"/>
                <a:cs typeface="Carlito"/>
              </a:rPr>
              <a:t>la</a:t>
            </a:r>
            <a:r>
              <a:rPr sz="2800" spc="-60" dirty="0">
                <a:solidFill>
                  <a:srgbClr val="001F5F"/>
                </a:solidFill>
                <a:latin typeface="Carlito"/>
                <a:cs typeface="Carlito"/>
              </a:rPr>
              <a:t> </a:t>
            </a:r>
            <a:r>
              <a:rPr sz="2800" dirty="0">
                <a:solidFill>
                  <a:srgbClr val="001F5F"/>
                </a:solidFill>
                <a:latin typeface="Carlito"/>
                <a:cs typeface="Carlito"/>
              </a:rPr>
              <a:t>participation</a:t>
            </a:r>
            <a:r>
              <a:rPr sz="2800" spc="-70" dirty="0">
                <a:solidFill>
                  <a:srgbClr val="001F5F"/>
                </a:solidFill>
                <a:latin typeface="Carlito"/>
                <a:cs typeface="Carlito"/>
              </a:rPr>
              <a:t> </a:t>
            </a:r>
            <a:r>
              <a:rPr sz="2800" dirty="0">
                <a:solidFill>
                  <a:srgbClr val="001F5F"/>
                </a:solidFill>
                <a:latin typeface="Carlito"/>
                <a:cs typeface="Carlito"/>
              </a:rPr>
              <a:t>des</a:t>
            </a:r>
            <a:r>
              <a:rPr sz="2800" spc="-50" dirty="0">
                <a:solidFill>
                  <a:srgbClr val="001F5F"/>
                </a:solidFill>
                <a:latin typeface="Carlito"/>
                <a:cs typeface="Carlito"/>
              </a:rPr>
              <a:t> </a:t>
            </a:r>
            <a:r>
              <a:rPr sz="2800" dirty="0">
                <a:solidFill>
                  <a:srgbClr val="001F5F"/>
                </a:solidFill>
                <a:latin typeface="Carlito"/>
                <a:cs typeface="Carlito"/>
              </a:rPr>
              <a:t>équipes</a:t>
            </a:r>
            <a:r>
              <a:rPr sz="2800" spc="-55" dirty="0">
                <a:solidFill>
                  <a:srgbClr val="001F5F"/>
                </a:solidFill>
                <a:latin typeface="Carlito"/>
                <a:cs typeface="Carlito"/>
              </a:rPr>
              <a:t> </a:t>
            </a:r>
            <a:r>
              <a:rPr sz="2800" dirty="0">
                <a:solidFill>
                  <a:srgbClr val="001F5F"/>
                </a:solidFill>
                <a:latin typeface="Carlito"/>
                <a:cs typeface="Carlito"/>
              </a:rPr>
              <a:t>de</a:t>
            </a:r>
            <a:r>
              <a:rPr sz="2800" spc="-50" dirty="0">
                <a:solidFill>
                  <a:srgbClr val="001F5F"/>
                </a:solidFill>
                <a:latin typeface="Carlito"/>
                <a:cs typeface="Carlito"/>
              </a:rPr>
              <a:t> </a:t>
            </a:r>
            <a:r>
              <a:rPr sz="2800" dirty="0">
                <a:solidFill>
                  <a:srgbClr val="001F5F"/>
                </a:solidFill>
                <a:latin typeface="Carlito"/>
                <a:cs typeface="Carlito"/>
              </a:rPr>
              <a:t>district</a:t>
            </a:r>
            <a:r>
              <a:rPr sz="2800" spc="-75" dirty="0">
                <a:solidFill>
                  <a:srgbClr val="001F5F"/>
                </a:solidFill>
                <a:latin typeface="Carlito"/>
                <a:cs typeface="Carlito"/>
              </a:rPr>
              <a:t> </a:t>
            </a:r>
            <a:r>
              <a:rPr sz="2800" dirty="0">
                <a:solidFill>
                  <a:srgbClr val="001F5F"/>
                </a:solidFill>
                <a:latin typeface="Carlito"/>
                <a:cs typeface="Carlito"/>
              </a:rPr>
              <a:t>au</a:t>
            </a:r>
            <a:r>
              <a:rPr sz="2800" spc="-50" dirty="0">
                <a:solidFill>
                  <a:srgbClr val="001F5F"/>
                </a:solidFill>
                <a:latin typeface="Carlito"/>
                <a:cs typeface="Carlito"/>
              </a:rPr>
              <a:t> </a:t>
            </a:r>
            <a:r>
              <a:rPr sz="2800" dirty="0">
                <a:solidFill>
                  <a:srgbClr val="001F5F"/>
                </a:solidFill>
                <a:latin typeface="Carlito"/>
                <a:cs typeface="Carlito"/>
              </a:rPr>
              <a:t>niveau</a:t>
            </a:r>
            <a:r>
              <a:rPr sz="2800" spc="-45" dirty="0">
                <a:solidFill>
                  <a:srgbClr val="001F5F"/>
                </a:solidFill>
                <a:latin typeface="Carlito"/>
                <a:cs typeface="Carlito"/>
              </a:rPr>
              <a:t> </a:t>
            </a:r>
            <a:r>
              <a:rPr sz="2800" spc="-10" dirty="0">
                <a:solidFill>
                  <a:srgbClr val="001F5F"/>
                </a:solidFill>
                <a:latin typeface="Carlito"/>
                <a:cs typeface="Carlito"/>
              </a:rPr>
              <a:t>infranational,</a:t>
            </a:r>
            <a:r>
              <a:rPr sz="2800" spc="-70" dirty="0">
                <a:solidFill>
                  <a:srgbClr val="001F5F"/>
                </a:solidFill>
                <a:latin typeface="Carlito"/>
                <a:cs typeface="Carlito"/>
              </a:rPr>
              <a:t> </a:t>
            </a:r>
            <a:r>
              <a:rPr sz="2800" dirty="0">
                <a:solidFill>
                  <a:srgbClr val="001F5F"/>
                </a:solidFill>
                <a:latin typeface="Carlito"/>
                <a:cs typeface="Carlito"/>
              </a:rPr>
              <a:t>du</a:t>
            </a:r>
            <a:r>
              <a:rPr sz="2800" spc="-55" dirty="0">
                <a:solidFill>
                  <a:srgbClr val="001F5F"/>
                </a:solidFill>
                <a:latin typeface="Carlito"/>
                <a:cs typeface="Carlito"/>
              </a:rPr>
              <a:t> </a:t>
            </a:r>
            <a:r>
              <a:rPr sz="2800" dirty="0">
                <a:solidFill>
                  <a:srgbClr val="001F5F"/>
                </a:solidFill>
                <a:latin typeface="Carlito"/>
                <a:cs typeface="Carlito"/>
              </a:rPr>
              <a:t>secteur</a:t>
            </a:r>
            <a:r>
              <a:rPr sz="2800" spc="-60" dirty="0">
                <a:solidFill>
                  <a:srgbClr val="001F5F"/>
                </a:solidFill>
                <a:latin typeface="Carlito"/>
                <a:cs typeface="Carlito"/>
              </a:rPr>
              <a:t> </a:t>
            </a:r>
            <a:r>
              <a:rPr sz="2800" dirty="0">
                <a:solidFill>
                  <a:srgbClr val="001F5F"/>
                </a:solidFill>
                <a:latin typeface="Carlito"/>
                <a:cs typeface="Carlito"/>
              </a:rPr>
              <a:t>privé</a:t>
            </a:r>
            <a:r>
              <a:rPr sz="2800" spc="-40" dirty="0">
                <a:solidFill>
                  <a:srgbClr val="001F5F"/>
                </a:solidFill>
                <a:latin typeface="Carlito"/>
                <a:cs typeface="Carlito"/>
              </a:rPr>
              <a:t> </a:t>
            </a:r>
            <a:r>
              <a:rPr sz="2800" spc="-25" dirty="0">
                <a:solidFill>
                  <a:srgbClr val="001F5F"/>
                </a:solidFill>
                <a:latin typeface="Carlito"/>
                <a:cs typeface="Carlito"/>
              </a:rPr>
              <a:t>et </a:t>
            </a:r>
            <a:r>
              <a:rPr sz="2800" dirty="0" err="1">
                <a:solidFill>
                  <a:srgbClr val="001F5F"/>
                </a:solidFill>
                <a:latin typeface="Carlito"/>
                <a:cs typeface="Carlito"/>
              </a:rPr>
              <a:t>d'autres</a:t>
            </a:r>
            <a:r>
              <a:rPr sz="2800" spc="-65" dirty="0">
                <a:solidFill>
                  <a:srgbClr val="001F5F"/>
                </a:solidFill>
                <a:latin typeface="Carlito"/>
                <a:cs typeface="Carlito"/>
              </a:rPr>
              <a:t> </a:t>
            </a:r>
            <a:r>
              <a:rPr sz="2800" dirty="0">
                <a:solidFill>
                  <a:srgbClr val="001F5F"/>
                </a:solidFill>
                <a:latin typeface="Carlito"/>
                <a:cs typeface="Carlito"/>
              </a:rPr>
              <a:t>parties</a:t>
            </a:r>
            <a:r>
              <a:rPr sz="2800" spc="-75" dirty="0">
                <a:solidFill>
                  <a:srgbClr val="001F5F"/>
                </a:solidFill>
                <a:latin typeface="Carlito"/>
                <a:cs typeface="Carlito"/>
              </a:rPr>
              <a:t> </a:t>
            </a:r>
            <a:r>
              <a:rPr sz="2800" spc="-10" dirty="0">
                <a:solidFill>
                  <a:srgbClr val="001F5F"/>
                </a:solidFill>
                <a:latin typeface="Carlito"/>
                <a:cs typeface="Carlito"/>
              </a:rPr>
              <a:t>pr</a:t>
            </a:r>
            <a:r>
              <a:rPr lang="fr-FR" sz="2800" spc="-10" dirty="0">
                <a:solidFill>
                  <a:srgbClr val="001F5F"/>
                </a:solidFill>
                <a:latin typeface="Carlito"/>
                <a:cs typeface="Carlito"/>
              </a:rPr>
              <a:t>é</a:t>
            </a:r>
            <a:r>
              <a:rPr sz="2800" spc="-10" dirty="0" err="1">
                <a:solidFill>
                  <a:srgbClr val="001F5F"/>
                </a:solidFill>
                <a:latin typeface="Carlito"/>
                <a:cs typeface="Carlito"/>
              </a:rPr>
              <a:t>nantes</a:t>
            </a:r>
            <a:r>
              <a:rPr sz="2800" spc="-10" dirty="0">
                <a:solidFill>
                  <a:srgbClr val="001F5F"/>
                </a:solidFill>
                <a:latin typeface="Carlito"/>
                <a:cs typeface="Carlito"/>
              </a:rPr>
              <a:t>.</a:t>
            </a:r>
            <a:endParaRPr lang="fr-FR" sz="2800" spc="-10" dirty="0">
              <a:solidFill>
                <a:srgbClr val="001F5F"/>
              </a:solidFill>
              <a:latin typeface="Carlito"/>
              <a:cs typeface="Carlito"/>
            </a:endParaRPr>
          </a:p>
          <a:p>
            <a:pPr marL="3213100" marR="742315">
              <a:lnSpc>
                <a:spcPts val="2590"/>
              </a:lnSpc>
            </a:pPr>
            <a:endParaRPr lang="fr-FR" sz="2000" b="1" i="1" dirty="0">
              <a:solidFill>
                <a:srgbClr val="C00000"/>
              </a:solidFill>
              <a:latin typeface="Carlito"/>
              <a:cs typeface="Carlito"/>
            </a:endParaRPr>
          </a:p>
          <a:p>
            <a:pPr marL="3213100" marR="742315">
              <a:lnSpc>
                <a:spcPts val="2590"/>
              </a:lnSpc>
            </a:pPr>
            <a:r>
              <a:rPr lang="fr-FR" sz="2000" b="1" i="1" dirty="0">
                <a:solidFill>
                  <a:srgbClr val="C00000"/>
                </a:solidFill>
                <a:latin typeface="Carlito"/>
                <a:cs typeface="Carlito"/>
              </a:rPr>
              <a:t>L’a</a:t>
            </a:r>
            <a:r>
              <a:rPr sz="2000" b="1" i="1" dirty="0" err="1">
                <a:solidFill>
                  <a:srgbClr val="C00000"/>
                </a:solidFill>
                <a:latin typeface="Carlito"/>
                <a:cs typeface="Carlito"/>
              </a:rPr>
              <a:t>ccélér</a:t>
            </a:r>
            <a:r>
              <a:rPr lang="fr-FR" sz="2000" b="1" i="1" dirty="0" err="1">
                <a:solidFill>
                  <a:srgbClr val="C00000"/>
                </a:solidFill>
                <a:latin typeface="Carlito"/>
                <a:cs typeface="Carlito"/>
              </a:rPr>
              <a:t>ation</a:t>
            </a:r>
            <a:r>
              <a:rPr lang="fr-FR" sz="2000" b="1" i="1" dirty="0">
                <a:solidFill>
                  <a:srgbClr val="C00000"/>
                </a:solidFill>
                <a:latin typeface="Carlito"/>
                <a:cs typeface="Carlito"/>
              </a:rPr>
              <a:t> de</a:t>
            </a:r>
            <a:r>
              <a:rPr sz="2000" b="1" i="1" spc="-55" dirty="0">
                <a:solidFill>
                  <a:srgbClr val="C00000"/>
                </a:solidFill>
                <a:latin typeface="Carlito"/>
                <a:cs typeface="Carlito"/>
              </a:rPr>
              <a:t> </a:t>
            </a:r>
            <a:r>
              <a:rPr sz="2000" b="1" i="1" dirty="0">
                <a:solidFill>
                  <a:srgbClr val="C00000"/>
                </a:solidFill>
                <a:latin typeface="Carlito"/>
                <a:cs typeface="Carlito"/>
              </a:rPr>
              <a:t>la</a:t>
            </a:r>
            <a:r>
              <a:rPr sz="2000" b="1" i="1" spc="-60" dirty="0">
                <a:solidFill>
                  <a:srgbClr val="C00000"/>
                </a:solidFill>
                <a:latin typeface="Carlito"/>
                <a:cs typeface="Carlito"/>
              </a:rPr>
              <a:t> </a:t>
            </a:r>
            <a:r>
              <a:rPr sz="2000" b="1" i="1" dirty="0">
                <a:solidFill>
                  <a:srgbClr val="C00000"/>
                </a:solidFill>
                <a:latin typeface="Carlito"/>
                <a:cs typeface="Carlito"/>
              </a:rPr>
              <a:t>résilience</a:t>
            </a:r>
            <a:r>
              <a:rPr sz="2000" b="1" i="1" spc="-55" dirty="0">
                <a:solidFill>
                  <a:srgbClr val="C00000"/>
                </a:solidFill>
                <a:latin typeface="Carlito"/>
                <a:cs typeface="Carlito"/>
              </a:rPr>
              <a:t> </a:t>
            </a:r>
            <a:r>
              <a:rPr sz="2000" b="1" i="1" dirty="0">
                <a:solidFill>
                  <a:srgbClr val="C00000"/>
                </a:solidFill>
                <a:latin typeface="Carlito"/>
                <a:cs typeface="Carlito"/>
              </a:rPr>
              <a:t>du</a:t>
            </a:r>
            <a:r>
              <a:rPr sz="2000" b="1" i="1" spc="-55" dirty="0">
                <a:solidFill>
                  <a:srgbClr val="C00000"/>
                </a:solidFill>
                <a:latin typeface="Carlito"/>
                <a:cs typeface="Carlito"/>
              </a:rPr>
              <a:t> </a:t>
            </a:r>
            <a:r>
              <a:rPr sz="2000" b="1" i="1" spc="-10" dirty="0">
                <a:solidFill>
                  <a:srgbClr val="C00000"/>
                </a:solidFill>
                <a:latin typeface="Carlito"/>
                <a:cs typeface="Carlito"/>
              </a:rPr>
              <a:t>système</a:t>
            </a:r>
            <a:r>
              <a:rPr sz="2000" b="1" i="1" spc="-70" dirty="0">
                <a:solidFill>
                  <a:srgbClr val="C00000"/>
                </a:solidFill>
                <a:latin typeface="Carlito"/>
                <a:cs typeface="Carlito"/>
              </a:rPr>
              <a:t> </a:t>
            </a:r>
            <a:r>
              <a:rPr sz="2000" b="1" i="1" dirty="0">
                <a:solidFill>
                  <a:srgbClr val="C00000"/>
                </a:solidFill>
                <a:latin typeface="Carlito"/>
                <a:cs typeface="Carlito"/>
              </a:rPr>
              <a:t>de</a:t>
            </a:r>
            <a:r>
              <a:rPr sz="2000" b="1" i="1" spc="-60" dirty="0">
                <a:solidFill>
                  <a:srgbClr val="C00000"/>
                </a:solidFill>
                <a:latin typeface="Carlito"/>
                <a:cs typeface="Carlito"/>
              </a:rPr>
              <a:t> </a:t>
            </a:r>
            <a:r>
              <a:rPr sz="2000" b="1" i="1" dirty="0">
                <a:solidFill>
                  <a:srgbClr val="C00000"/>
                </a:solidFill>
                <a:latin typeface="Carlito"/>
                <a:cs typeface="Carlito"/>
              </a:rPr>
              <a:t>santé</a:t>
            </a:r>
            <a:r>
              <a:rPr sz="2000" b="1" i="1" spc="-55" dirty="0">
                <a:solidFill>
                  <a:srgbClr val="C00000"/>
                </a:solidFill>
                <a:latin typeface="Carlito"/>
                <a:cs typeface="Carlito"/>
              </a:rPr>
              <a:t> </a:t>
            </a:r>
            <a:r>
              <a:rPr sz="2000" b="1" i="1" dirty="0">
                <a:solidFill>
                  <a:srgbClr val="C00000"/>
                </a:solidFill>
                <a:latin typeface="Carlito"/>
                <a:cs typeface="Carlito"/>
              </a:rPr>
              <a:t>en</a:t>
            </a:r>
            <a:r>
              <a:rPr sz="2000" b="1" i="1" spc="-55" dirty="0">
                <a:solidFill>
                  <a:srgbClr val="C00000"/>
                </a:solidFill>
                <a:latin typeface="Carlito"/>
                <a:cs typeface="Carlito"/>
              </a:rPr>
              <a:t> </a:t>
            </a:r>
            <a:r>
              <a:rPr sz="2000" b="1" i="1" spc="-10" dirty="0">
                <a:solidFill>
                  <a:srgbClr val="C00000"/>
                </a:solidFill>
                <a:latin typeface="Carlito"/>
                <a:cs typeface="Carlito"/>
              </a:rPr>
              <a:t>intégrant</a:t>
            </a:r>
            <a:r>
              <a:rPr sz="2000" b="1" i="1" spc="-50" dirty="0">
                <a:solidFill>
                  <a:srgbClr val="C00000"/>
                </a:solidFill>
                <a:latin typeface="Carlito"/>
                <a:cs typeface="Carlito"/>
              </a:rPr>
              <a:t> </a:t>
            </a:r>
            <a:r>
              <a:rPr sz="2000" b="1" i="1" dirty="0">
                <a:solidFill>
                  <a:srgbClr val="C00000"/>
                </a:solidFill>
                <a:latin typeface="Carlito"/>
                <a:cs typeface="Carlito"/>
              </a:rPr>
              <a:t>tous</a:t>
            </a:r>
            <a:r>
              <a:rPr sz="2000" b="1" i="1" spc="-45" dirty="0">
                <a:solidFill>
                  <a:srgbClr val="C00000"/>
                </a:solidFill>
                <a:latin typeface="Carlito"/>
                <a:cs typeface="Carlito"/>
              </a:rPr>
              <a:t> </a:t>
            </a:r>
            <a:r>
              <a:rPr sz="2000" b="1" i="1" spc="-25" dirty="0">
                <a:solidFill>
                  <a:srgbClr val="C00000"/>
                </a:solidFill>
                <a:latin typeface="Carlito"/>
                <a:cs typeface="Carlito"/>
              </a:rPr>
              <a:t>les </a:t>
            </a:r>
            <a:r>
              <a:rPr sz="2000" b="1" i="1" dirty="0">
                <a:solidFill>
                  <a:srgbClr val="C00000"/>
                </a:solidFill>
                <a:latin typeface="Carlito"/>
                <a:cs typeface="Carlito"/>
              </a:rPr>
              <a:t>efforts</a:t>
            </a:r>
            <a:r>
              <a:rPr sz="2000" b="1" i="1" spc="-25" dirty="0">
                <a:solidFill>
                  <a:srgbClr val="C00000"/>
                </a:solidFill>
                <a:latin typeface="Carlito"/>
                <a:cs typeface="Carlito"/>
              </a:rPr>
              <a:t> </a:t>
            </a:r>
            <a:r>
              <a:rPr sz="2000" b="1" i="1" dirty="0">
                <a:solidFill>
                  <a:srgbClr val="C00000"/>
                </a:solidFill>
                <a:latin typeface="Carlito"/>
                <a:cs typeface="Carlito"/>
              </a:rPr>
              <a:t>pour</a:t>
            </a:r>
            <a:r>
              <a:rPr sz="2000" b="1" i="1" spc="-40" dirty="0">
                <a:solidFill>
                  <a:srgbClr val="C00000"/>
                </a:solidFill>
                <a:latin typeface="Carlito"/>
                <a:cs typeface="Carlito"/>
              </a:rPr>
              <a:t> </a:t>
            </a:r>
            <a:r>
              <a:rPr sz="2000" b="1" i="1" dirty="0">
                <a:solidFill>
                  <a:srgbClr val="C00000"/>
                </a:solidFill>
                <a:latin typeface="Carlito"/>
                <a:cs typeface="Carlito"/>
              </a:rPr>
              <a:t>la</a:t>
            </a:r>
            <a:r>
              <a:rPr sz="2000" b="1" i="1" spc="-50" dirty="0">
                <a:solidFill>
                  <a:srgbClr val="C00000"/>
                </a:solidFill>
                <a:latin typeface="Carlito"/>
                <a:cs typeface="Carlito"/>
              </a:rPr>
              <a:t> </a:t>
            </a:r>
            <a:r>
              <a:rPr sz="2000" b="1" i="1" dirty="0">
                <a:solidFill>
                  <a:srgbClr val="C00000"/>
                </a:solidFill>
                <a:latin typeface="Carlito"/>
                <a:cs typeface="Carlito"/>
              </a:rPr>
              <a:t>CSU</a:t>
            </a:r>
            <a:r>
              <a:rPr sz="2000" b="1" i="1" spc="-60" dirty="0">
                <a:solidFill>
                  <a:srgbClr val="C00000"/>
                </a:solidFill>
                <a:latin typeface="Carlito"/>
                <a:cs typeface="Carlito"/>
              </a:rPr>
              <a:t> </a:t>
            </a:r>
            <a:r>
              <a:rPr sz="2000" b="1" i="1" dirty="0">
                <a:solidFill>
                  <a:srgbClr val="C00000"/>
                </a:solidFill>
                <a:latin typeface="Carlito"/>
                <a:cs typeface="Carlito"/>
              </a:rPr>
              <a:t>et</a:t>
            </a:r>
            <a:r>
              <a:rPr sz="2000" b="1" i="1" spc="-35" dirty="0">
                <a:solidFill>
                  <a:srgbClr val="C00000"/>
                </a:solidFill>
                <a:latin typeface="Carlito"/>
                <a:cs typeface="Carlito"/>
              </a:rPr>
              <a:t> </a:t>
            </a:r>
            <a:r>
              <a:rPr sz="2000" b="1" i="1" dirty="0">
                <a:solidFill>
                  <a:srgbClr val="C00000"/>
                </a:solidFill>
                <a:latin typeface="Carlito"/>
                <a:cs typeface="Carlito"/>
              </a:rPr>
              <a:t>la</a:t>
            </a:r>
            <a:r>
              <a:rPr sz="2000" b="1" i="1" spc="-50" dirty="0">
                <a:solidFill>
                  <a:srgbClr val="C00000"/>
                </a:solidFill>
                <a:latin typeface="Carlito"/>
                <a:cs typeface="Carlito"/>
              </a:rPr>
              <a:t> </a:t>
            </a:r>
            <a:r>
              <a:rPr sz="2000" b="1" i="1" dirty="0">
                <a:solidFill>
                  <a:srgbClr val="C00000"/>
                </a:solidFill>
                <a:latin typeface="Carlito"/>
                <a:cs typeface="Carlito"/>
              </a:rPr>
              <a:t>sécurité</a:t>
            </a:r>
            <a:r>
              <a:rPr sz="2000" b="1" i="1" spc="-15" dirty="0">
                <a:solidFill>
                  <a:srgbClr val="C00000"/>
                </a:solidFill>
                <a:latin typeface="Carlito"/>
                <a:cs typeface="Carlito"/>
              </a:rPr>
              <a:t> </a:t>
            </a:r>
            <a:r>
              <a:rPr sz="2000" b="1" i="1" dirty="0">
                <a:solidFill>
                  <a:srgbClr val="C00000"/>
                </a:solidFill>
                <a:latin typeface="Carlito"/>
                <a:cs typeface="Carlito"/>
              </a:rPr>
              <a:t>sanitaire</a:t>
            </a:r>
            <a:r>
              <a:rPr sz="2000" b="1" i="1" spc="-55" dirty="0">
                <a:solidFill>
                  <a:srgbClr val="C00000"/>
                </a:solidFill>
                <a:latin typeface="Carlito"/>
                <a:cs typeface="Carlito"/>
              </a:rPr>
              <a:t> </a:t>
            </a:r>
            <a:r>
              <a:rPr sz="2000" b="1" i="1" dirty="0">
                <a:solidFill>
                  <a:srgbClr val="C00000"/>
                </a:solidFill>
                <a:latin typeface="Carlito"/>
                <a:cs typeface="Carlito"/>
              </a:rPr>
              <a:t>est</a:t>
            </a:r>
            <a:r>
              <a:rPr sz="2000" b="1" i="1" spc="-35" dirty="0">
                <a:solidFill>
                  <a:srgbClr val="C00000"/>
                </a:solidFill>
                <a:latin typeface="Carlito"/>
                <a:cs typeface="Carlito"/>
              </a:rPr>
              <a:t> </a:t>
            </a:r>
            <a:r>
              <a:rPr sz="2000" b="1" i="1" dirty="0">
                <a:solidFill>
                  <a:srgbClr val="C00000"/>
                </a:solidFill>
                <a:latin typeface="Carlito"/>
                <a:cs typeface="Carlito"/>
              </a:rPr>
              <a:t>une</a:t>
            </a:r>
            <a:r>
              <a:rPr sz="2000" b="1" i="1" spc="-45" dirty="0">
                <a:solidFill>
                  <a:srgbClr val="C00000"/>
                </a:solidFill>
                <a:latin typeface="Carlito"/>
                <a:cs typeface="Carlito"/>
              </a:rPr>
              <a:t> </a:t>
            </a:r>
            <a:r>
              <a:rPr sz="2000" b="1" i="1" spc="-10" dirty="0">
                <a:solidFill>
                  <a:srgbClr val="C00000"/>
                </a:solidFill>
                <a:latin typeface="Carlito"/>
                <a:cs typeface="Carlito"/>
              </a:rPr>
              <a:t>nécessité.</a:t>
            </a:r>
            <a:endParaRPr sz="2000" dirty="0">
              <a:latin typeface="Carlito"/>
              <a:cs typeface="Carlito"/>
            </a:endParaRPr>
          </a:p>
        </p:txBody>
      </p:sp>
      <p:grpSp>
        <p:nvGrpSpPr>
          <p:cNvPr id="10" name="object 10"/>
          <p:cNvGrpSpPr/>
          <p:nvPr/>
        </p:nvGrpSpPr>
        <p:grpSpPr>
          <a:xfrm>
            <a:off x="2062316" y="5686873"/>
            <a:ext cx="1028065" cy="554484"/>
            <a:chOff x="2201926" y="5774182"/>
            <a:chExt cx="1028065" cy="889000"/>
          </a:xfrm>
        </p:grpSpPr>
        <p:sp>
          <p:nvSpPr>
            <p:cNvPr id="11" name="object 11"/>
            <p:cNvSpPr/>
            <p:nvPr/>
          </p:nvSpPr>
          <p:spPr>
            <a:xfrm>
              <a:off x="2208276" y="5780532"/>
              <a:ext cx="1015365" cy="876300"/>
            </a:xfrm>
            <a:custGeom>
              <a:avLst/>
              <a:gdLst/>
              <a:ahLst/>
              <a:cxnLst/>
              <a:rect l="l" t="t" r="r" b="b"/>
              <a:pathLst>
                <a:path w="1015364" h="876300">
                  <a:moveTo>
                    <a:pt x="576834" y="0"/>
                  </a:moveTo>
                  <a:lnTo>
                    <a:pt x="576834" y="219075"/>
                  </a:lnTo>
                  <a:lnTo>
                    <a:pt x="0" y="219075"/>
                  </a:lnTo>
                  <a:lnTo>
                    <a:pt x="0" y="657225"/>
                  </a:lnTo>
                  <a:lnTo>
                    <a:pt x="576834" y="657225"/>
                  </a:lnTo>
                  <a:lnTo>
                    <a:pt x="576834" y="876300"/>
                  </a:lnTo>
                  <a:lnTo>
                    <a:pt x="1014984" y="438150"/>
                  </a:lnTo>
                  <a:lnTo>
                    <a:pt x="576834" y="0"/>
                  </a:lnTo>
                  <a:close/>
                </a:path>
              </a:pathLst>
            </a:custGeom>
            <a:solidFill>
              <a:srgbClr val="4471C4"/>
            </a:solidFill>
          </p:spPr>
          <p:txBody>
            <a:bodyPr wrap="square" lIns="0" tIns="0" rIns="0" bIns="0" rtlCol="0"/>
            <a:lstStyle/>
            <a:p>
              <a:endParaRPr/>
            </a:p>
          </p:txBody>
        </p:sp>
        <p:sp>
          <p:nvSpPr>
            <p:cNvPr id="12" name="object 12"/>
            <p:cNvSpPr/>
            <p:nvPr/>
          </p:nvSpPr>
          <p:spPr>
            <a:xfrm>
              <a:off x="2208276" y="5780532"/>
              <a:ext cx="1015365" cy="876300"/>
            </a:xfrm>
            <a:custGeom>
              <a:avLst/>
              <a:gdLst/>
              <a:ahLst/>
              <a:cxnLst/>
              <a:rect l="l" t="t" r="r" b="b"/>
              <a:pathLst>
                <a:path w="1015364" h="876300">
                  <a:moveTo>
                    <a:pt x="0" y="219075"/>
                  </a:moveTo>
                  <a:lnTo>
                    <a:pt x="576834" y="219075"/>
                  </a:lnTo>
                  <a:lnTo>
                    <a:pt x="576834" y="0"/>
                  </a:lnTo>
                  <a:lnTo>
                    <a:pt x="1014984" y="438150"/>
                  </a:lnTo>
                  <a:lnTo>
                    <a:pt x="576834" y="876300"/>
                  </a:lnTo>
                  <a:lnTo>
                    <a:pt x="576834" y="657225"/>
                  </a:lnTo>
                  <a:lnTo>
                    <a:pt x="0" y="657225"/>
                  </a:lnTo>
                  <a:lnTo>
                    <a:pt x="0" y="219075"/>
                  </a:lnTo>
                  <a:close/>
                </a:path>
              </a:pathLst>
            </a:custGeom>
            <a:ln w="12700">
              <a:solidFill>
                <a:srgbClr val="172C51"/>
              </a:solidFill>
            </a:ln>
          </p:spPr>
          <p:txBody>
            <a:bodyPr wrap="square" lIns="0" tIns="0" rIns="0" bIns="0" rtlCol="0"/>
            <a:lstStyle/>
            <a:p>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a:extLst>
              <a:ext uri="{FF2B5EF4-FFF2-40B4-BE49-F238E27FC236}">
                <a16:creationId xmlns:a16="http://schemas.microsoft.com/office/drawing/2014/main" id="{B4C29AA7-D67E-38D4-72E2-E3D625C001A4}"/>
              </a:ext>
            </a:extLst>
          </p:cNvPr>
          <p:cNvSpPr/>
          <p:nvPr/>
        </p:nvSpPr>
        <p:spPr>
          <a:xfrm>
            <a:off x="221381" y="0"/>
            <a:ext cx="4129238" cy="1904197"/>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latin typeface="Carlito"/>
                <a:cs typeface="Carlito"/>
              </a:rPr>
              <a:t>Priorité</a:t>
            </a:r>
            <a:r>
              <a:rPr lang="fr-FR" sz="1800" b="1" spc="-55" dirty="0">
                <a:solidFill>
                  <a:srgbClr val="FF0000"/>
                </a:solidFill>
                <a:latin typeface="Carlito"/>
                <a:cs typeface="Carlito"/>
              </a:rPr>
              <a:t> </a:t>
            </a:r>
            <a:r>
              <a:rPr lang="fr-FR" sz="1800" b="1" dirty="0">
                <a:solidFill>
                  <a:srgbClr val="FF0000"/>
                </a:solidFill>
                <a:latin typeface="Carlito"/>
                <a:cs typeface="Carlito"/>
              </a:rPr>
              <a:t>1</a:t>
            </a:r>
            <a:r>
              <a:rPr lang="fr-FR" sz="1800" b="1" spc="-50" dirty="0">
                <a:solidFill>
                  <a:srgbClr val="FF0000"/>
                </a:solidFill>
                <a:latin typeface="Carlito"/>
                <a:cs typeface="Carlito"/>
              </a:rPr>
              <a:t> </a:t>
            </a:r>
            <a:r>
              <a:rPr lang="fr-FR" sz="1800" b="1" dirty="0">
                <a:solidFill>
                  <a:srgbClr val="001F5F"/>
                </a:solidFill>
                <a:latin typeface="Carlito"/>
                <a:cs typeface="Carlito"/>
              </a:rPr>
              <a:t>:</a:t>
            </a:r>
            <a:r>
              <a:rPr lang="fr-FR" sz="1800" b="1" spc="-45" dirty="0">
                <a:solidFill>
                  <a:srgbClr val="001F5F"/>
                </a:solidFill>
                <a:latin typeface="Carlito"/>
                <a:cs typeface="Carlito"/>
              </a:rPr>
              <a:t> </a:t>
            </a:r>
            <a:r>
              <a:rPr lang="fr-FR" sz="1800" b="1" spc="-25" dirty="0">
                <a:solidFill>
                  <a:srgbClr val="001F5F"/>
                </a:solidFill>
                <a:latin typeface="Carlito"/>
                <a:cs typeface="Carlito"/>
              </a:rPr>
              <a:t>Transformer</a:t>
            </a:r>
            <a:r>
              <a:rPr lang="fr-FR" sz="1800" b="1" spc="-55" dirty="0">
                <a:solidFill>
                  <a:srgbClr val="001F5F"/>
                </a:solidFill>
                <a:latin typeface="Carlito"/>
                <a:cs typeface="Carlito"/>
              </a:rPr>
              <a:t> </a:t>
            </a:r>
            <a:r>
              <a:rPr lang="fr-FR" sz="1800" b="1" dirty="0">
                <a:solidFill>
                  <a:srgbClr val="001F5F"/>
                </a:solidFill>
                <a:latin typeface="Carlito"/>
                <a:cs typeface="Carlito"/>
              </a:rPr>
              <a:t>les</a:t>
            </a:r>
            <a:r>
              <a:rPr lang="fr-FR" sz="1800" b="1" spc="-40" dirty="0">
                <a:solidFill>
                  <a:srgbClr val="001F5F"/>
                </a:solidFill>
                <a:latin typeface="Carlito"/>
                <a:cs typeface="Carlito"/>
              </a:rPr>
              <a:t> </a:t>
            </a:r>
            <a:r>
              <a:rPr lang="fr-FR" sz="1800" b="1" spc="-10" dirty="0">
                <a:solidFill>
                  <a:srgbClr val="001F5F"/>
                </a:solidFill>
                <a:latin typeface="Carlito"/>
                <a:cs typeface="Carlito"/>
              </a:rPr>
              <a:t>systèmes</a:t>
            </a:r>
            <a:r>
              <a:rPr lang="fr-FR" sz="1800" b="1" spc="-50" dirty="0">
                <a:solidFill>
                  <a:srgbClr val="001F5F"/>
                </a:solidFill>
                <a:latin typeface="Carlito"/>
                <a:cs typeface="Carlito"/>
              </a:rPr>
              <a:t> </a:t>
            </a:r>
            <a:r>
              <a:rPr lang="fr-FR" sz="1800" b="1" spc="-25" dirty="0">
                <a:solidFill>
                  <a:srgbClr val="001F5F"/>
                </a:solidFill>
                <a:latin typeface="Carlito"/>
                <a:cs typeface="Carlito"/>
              </a:rPr>
              <a:t>de </a:t>
            </a:r>
            <a:r>
              <a:rPr lang="fr-FR" sz="1800" b="1" dirty="0">
                <a:solidFill>
                  <a:srgbClr val="001F5F"/>
                </a:solidFill>
                <a:latin typeface="Liberation Sans Narrow"/>
                <a:cs typeface="Liberation Sans Narrow"/>
              </a:rPr>
              <a:t>santé</a:t>
            </a:r>
            <a:r>
              <a:rPr lang="fr-FR" sz="1800" b="1" spc="140" dirty="0">
                <a:solidFill>
                  <a:srgbClr val="001F5F"/>
                </a:solidFill>
                <a:latin typeface="Liberation Sans Narrow"/>
                <a:cs typeface="Liberation Sans Narrow"/>
              </a:rPr>
              <a:t> </a:t>
            </a:r>
            <a:r>
              <a:rPr lang="fr-FR" sz="1800" b="1" spc="90" dirty="0">
                <a:solidFill>
                  <a:srgbClr val="001F5F"/>
                </a:solidFill>
                <a:latin typeface="Liberation Sans Narrow"/>
                <a:cs typeface="Liberation Sans Narrow"/>
              </a:rPr>
              <a:t>en</a:t>
            </a:r>
            <a:r>
              <a:rPr lang="fr-FR" sz="1800" b="1" spc="130" dirty="0">
                <a:solidFill>
                  <a:srgbClr val="001F5F"/>
                </a:solidFill>
                <a:latin typeface="Liberation Sans Narrow"/>
                <a:cs typeface="Liberation Sans Narrow"/>
              </a:rPr>
              <a:t> </a:t>
            </a:r>
            <a:r>
              <a:rPr lang="fr-FR" sz="1800" b="1" dirty="0">
                <a:solidFill>
                  <a:srgbClr val="001F5F"/>
                </a:solidFill>
                <a:latin typeface="Liberation Sans Narrow"/>
                <a:cs typeface="Liberation Sans Narrow"/>
              </a:rPr>
              <a:t>s’appuyant</a:t>
            </a:r>
            <a:r>
              <a:rPr lang="fr-FR" sz="1800" b="1" spc="125" dirty="0">
                <a:solidFill>
                  <a:srgbClr val="001F5F"/>
                </a:solidFill>
                <a:latin typeface="Liberation Sans Narrow"/>
                <a:cs typeface="Liberation Sans Narrow"/>
              </a:rPr>
              <a:t> </a:t>
            </a:r>
            <a:r>
              <a:rPr lang="fr-FR" sz="1800" b="1" dirty="0">
                <a:solidFill>
                  <a:srgbClr val="001F5F"/>
                </a:solidFill>
                <a:latin typeface="Liberation Sans Narrow"/>
                <a:cs typeface="Liberation Sans Narrow"/>
              </a:rPr>
              <a:t>sur</a:t>
            </a:r>
            <a:r>
              <a:rPr lang="fr-FR" sz="1800" b="1" spc="125" dirty="0">
                <a:solidFill>
                  <a:srgbClr val="001F5F"/>
                </a:solidFill>
                <a:latin typeface="Liberation Sans Narrow"/>
                <a:cs typeface="Liberation Sans Narrow"/>
              </a:rPr>
              <a:t> </a:t>
            </a:r>
            <a:r>
              <a:rPr lang="fr-FR" sz="1800" b="1" spc="90" dirty="0">
                <a:solidFill>
                  <a:srgbClr val="001F5F"/>
                </a:solidFill>
                <a:latin typeface="Liberation Sans Narrow"/>
                <a:cs typeface="Liberation Sans Narrow"/>
              </a:rPr>
              <a:t>une</a:t>
            </a:r>
            <a:r>
              <a:rPr lang="fr-FR" sz="1800" b="1" spc="120" dirty="0">
                <a:solidFill>
                  <a:srgbClr val="001F5F"/>
                </a:solidFill>
                <a:latin typeface="Liberation Sans Narrow"/>
                <a:cs typeface="Liberation Sans Narrow"/>
              </a:rPr>
              <a:t> </a:t>
            </a:r>
            <a:r>
              <a:rPr lang="fr-FR" sz="1800" b="1" spc="45" dirty="0">
                <a:solidFill>
                  <a:srgbClr val="001F5F"/>
                </a:solidFill>
                <a:latin typeface="Liberation Sans Narrow"/>
                <a:cs typeface="Liberation Sans Narrow"/>
              </a:rPr>
              <a:t>approche </a:t>
            </a:r>
            <a:r>
              <a:rPr lang="fr-FR" sz="1800" b="1" dirty="0">
                <a:solidFill>
                  <a:srgbClr val="001F5F"/>
                </a:solidFill>
                <a:latin typeface="Carlito"/>
                <a:cs typeface="Carlito"/>
              </a:rPr>
              <a:t>axée</a:t>
            </a:r>
            <a:r>
              <a:rPr lang="fr-FR" sz="1800" b="1" spc="-60" dirty="0">
                <a:solidFill>
                  <a:srgbClr val="001F5F"/>
                </a:solidFill>
                <a:latin typeface="Carlito"/>
                <a:cs typeface="Carlito"/>
              </a:rPr>
              <a:t> </a:t>
            </a:r>
            <a:r>
              <a:rPr lang="fr-FR" sz="1800" b="1" dirty="0">
                <a:solidFill>
                  <a:srgbClr val="001F5F"/>
                </a:solidFill>
                <a:latin typeface="Carlito"/>
                <a:cs typeface="Carlito"/>
              </a:rPr>
              <a:t>sur</a:t>
            </a:r>
            <a:r>
              <a:rPr lang="fr-FR" sz="1800" b="1" spc="-60" dirty="0">
                <a:solidFill>
                  <a:srgbClr val="001F5F"/>
                </a:solidFill>
                <a:latin typeface="Carlito"/>
                <a:cs typeface="Carlito"/>
              </a:rPr>
              <a:t> </a:t>
            </a:r>
            <a:r>
              <a:rPr lang="fr-FR" sz="1800" b="1" dirty="0">
                <a:solidFill>
                  <a:srgbClr val="001F5F"/>
                </a:solidFill>
                <a:latin typeface="Carlito"/>
                <a:cs typeface="Carlito"/>
              </a:rPr>
              <a:t>les</a:t>
            </a:r>
            <a:r>
              <a:rPr lang="fr-FR" sz="1800" b="1" spc="-50" dirty="0">
                <a:solidFill>
                  <a:srgbClr val="001F5F"/>
                </a:solidFill>
                <a:latin typeface="Carlito"/>
                <a:cs typeface="Carlito"/>
              </a:rPr>
              <a:t> </a:t>
            </a:r>
            <a:r>
              <a:rPr lang="fr-FR" sz="1800" b="1" dirty="0">
                <a:solidFill>
                  <a:srgbClr val="001F5F"/>
                </a:solidFill>
                <a:latin typeface="Carlito"/>
                <a:cs typeface="Carlito"/>
              </a:rPr>
              <a:t>soins</a:t>
            </a:r>
            <a:r>
              <a:rPr lang="fr-FR" sz="1800" b="1" spc="-55" dirty="0">
                <a:solidFill>
                  <a:srgbClr val="001F5F"/>
                </a:solidFill>
                <a:latin typeface="Carlito"/>
                <a:cs typeface="Carlito"/>
              </a:rPr>
              <a:t> </a:t>
            </a:r>
            <a:r>
              <a:rPr lang="fr-FR" sz="1800" b="1" dirty="0">
                <a:solidFill>
                  <a:srgbClr val="001F5F"/>
                </a:solidFill>
                <a:latin typeface="Carlito"/>
                <a:cs typeface="Carlito"/>
              </a:rPr>
              <a:t>de</a:t>
            </a:r>
            <a:r>
              <a:rPr lang="fr-FR" sz="1800" b="1" spc="-60" dirty="0">
                <a:solidFill>
                  <a:srgbClr val="001F5F"/>
                </a:solidFill>
                <a:latin typeface="Carlito"/>
                <a:cs typeface="Carlito"/>
              </a:rPr>
              <a:t> </a:t>
            </a:r>
            <a:r>
              <a:rPr lang="fr-FR" sz="1800" b="1" dirty="0">
                <a:solidFill>
                  <a:srgbClr val="001F5F"/>
                </a:solidFill>
                <a:latin typeface="Carlito"/>
                <a:cs typeface="Carlito"/>
              </a:rPr>
              <a:t>santé</a:t>
            </a:r>
            <a:r>
              <a:rPr lang="fr-FR" sz="1800" b="1" spc="-50" dirty="0">
                <a:solidFill>
                  <a:srgbClr val="001F5F"/>
                </a:solidFill>
                <a:latin typeface="Carlito"/>
                <a:cs typeface="Carlito"/>
              </a:rPr>
              <a:t> </a:t>
            </a:r>
            <a:r>
              <a:rPr lang="fr-FR" sz="1800" b="1" spc="-10" dirty="0">
                <a:solidFill>
                  <a:srgbClr val="001F5F"/>
                </a:solidFill>
                <a:latin typeface="Carlito"/>
                <a:cs typeface="Carlito"/>
              </a:rPr>
              <a:t>primaires</a:t>
            </a:r>
            <a:endParaRPr lang="fr-CD" dirty="0"/>
          </a:p>
        </p:txBody>
      </p:sp>
      <p:sp>
        <p:nvSpPr>
          <p:cNvPr id="11" name="Ellipse 10">
            <a:extLst>
              <a:ext uri="{FF2B5EF4-FFF2-40B4-BE49-F238E27FC236}">
                <a16:creationId xmlns:a16="http://schemas.microsoft.com/office/drawing/2014/main" id="{FA9AD8BB-53B9-FCA3-9EC5-56592680FB76}"/>
              </a:ext>
            </a:extLst>
          </p:cNvPr>
          <p:cNvSpPr/>
          <p:nvPr/>
        </p:nvSpPr>
        <p:spPr>
          <a:xfrm>
            <a:off x="4129239" y="2311265"/>
            <a:ext cx="3473116" cy="1904197"/>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latin typeface="Carlito"/>
                <a:cs typeface="Carlito"/>
              </a:rPr>
              <a:t>Priorité</a:t>
            </a:r>
            <a:r>
              <a:rPr lang="fr-FR" sz="1800" b="1" spc="-50" dirty="0">
                <a:solidFill>
                  <a:srgbClr val="FF0000"/>
                </a:solidFill>
                <a:latin typeface="Carlito"/>
                <a:cs typeface="Carlito"/>
              </a:rPr>
              <a:t> </a:t>
            </a:r>
            <a:r>
              <a:rPr lang="fr-FR" sz="1800" b="1" dirty="0">
                <a:solidFill>
                  <a:srgbClr val="FF0000"/>
                </a:solidFill>
                <a:latin typeface="Carlito"/>
                <a:cs typeface="Carlito"/>
              </a:rPr>
              <a:t>5</a:t>
            </a:r>
            <a:r>
              <a:rPr lang="fr-FR" sz="1800" b="1" spc="-45" dirty="0">
                <a:solidFill>
                  <a:srgbClr val="FF0000"/>
                </a:solidFill>
                <a:latin typeface="Carlito"/>
                <a:cs typeface="Carlito"/>
              </a:rPr>
              <a:t> </a:t>
            </a:r>
            <a:r>
              <a:rPr lang="fr-FR" sz="1800" b="1" dirty="0">
                <a:solidFill>
                  <a:srgbClr val="001F5F"/>
                </a:solidFill>
                <a:latin typeface="Carlito"/>
                <a:cs typeface="Carlito"/>
              </a:rPr>
              <a:t>:</a:t>
            </a:r>
            <a:r>
              <a:rPr lang="fr-FR" sz="1800" b="1" spc="-40" dirty="0">
                <a:solidFill>
                  <a:srgbClr val="001F5F"/>
                </a:solidFill>
                <a:latin typeface="Carlito"/>
                <a:cs typeface="Carlito"/>
              </a:rPr>
              <a:t> </a:t>
            </a:r>
            <a:r>
              <a:rPr lang="fr-FR" sz="1800" b="1" dirty="0">
                <a:solidFill>
                  <a:srgbClr val="001F5F"/>
                </a:solidFill>
                <a:latin typeface="Carlito"/>
                <a:cs typeface="Carlito"/>
              </a:rPr>
              <a:t>Réduire</a:t>
            </a:r>
            <a:r>
              <a:rPr lang="fr-FR" sz="1800" b="1" spc="-40" dirty="0">
                <a:solidFill>
                  <a:srgbClr val="001F5F"/>
                </a:solidFill>
                <a:latin typeface="Carlito"/>
                <a:cs typeface="Carlito"/>
              </a:rPr>
              <a:t> </a:t>
            </a:r>
            <a:r>
              <a:rPr lang="fr-FR" sz="1800" b="1" dirty="0">
                <a:solidFill>
                  <a:srgbClr val="001F5F"/>
                </a:solidFill>
                <a:latin typeface="Carlito"/>
                <a:cs typeface="Carlito"/>
              </a:rPr>
              <a:t>les</a:t>
            </a:r>
            <a:r>
              <a:rPr lang="fr-FR" sz="1800" b="1" spc="-35" dirty="0">
                <a:solidFill>
                  <a:srgbClr val="001F5F"/>
                </a:solidFill>
                <a:latin typeface="Carlito"/>
                <a:cs typeface="Carlito"/>
              </a:rPr>
              <a:t> </a:t>
            </a:r>
            <a:r>
              <a:rPr lang="fr-FR" sz="1800" b="1" spc="-10" dirty="0">
                <a:solidFill>
                  <a:srgbClr val="001F5F"/>
                </a:solidFill>
                <a:latin typeface="Carlito"/>
                <a:cs typeface="Carlito"/>
              </a:rPr>
              <a:t>inégalités </a:t>
            </a:r>
            <a:r>
              <a:rPr lang="fr-FR" sz="1800" b="1" spc="-20" dirty="0">
                <a:solidFill>
                  <a:srgbClr val="001F5F"/>
                </a:solidFill>
                <a:latin typeface="Carlito"/>
                <a:cs typeface="Carlito"/>
              </a:rPr>
              <a:t>préexistantes</a:t>
            </a:r>
            <a:r>
              <a:rPr lang="fr-FR" sz="1800" b="1" spc="-50" dirty="0">
                <a:solidFill>
                  <a:srgbClr val="001F5F"/>
                </a:solidFill>
                <a:latin typeface="Carlito"/>
                <a:cs typeface="Carlito"/>
              </a:rPr>
              <a:t> </a:t>
            </a:r>
            <a:r>
              <a:rPr lang="fr-FR" sz="1800" b="1" spc="-10" dirty="0">
                <a:solidFill>
                  <a:srgbClr val="001F5F"/>
                </a:solidFill>
                <a:latin typeface="Carlito"/>
                <a:cs typeface="Carlito"/>
              </a:rPr>
              <a:t>envers</a:t>
            </a:r>
            <a:r>
              <a:rPr lang="fr-FR" sz="1800" b="1" spc="-50" dirty="0">
                <a:solidFill>
                  <a:srgbClr val="001F5F"/>
                </a:solidFill>
                <a:latin typeface="Carlito"/>
                <a:cs typeface="Carlito"/>
              </a:rPr>
              <a:t> </a:t>
            </a:r>
            <a:r>
              <a:rPr lang="fr-FR" sz="1800" b="1" dirty="0">
                <a:solidFill>
                  <a:srgbClr val="001F5F"/>
                </a:solidFill>
                <a:latin typeface="Carlito"/>
                <a:cs typeface="Carlito"/>
              </a:rPr>
              <a:t>les</a:t>
            </a:r>
            <a:r>
              <a:rPr lang="fr-FR" sz="1800" b="1" spc="-55" dirty="0">
                <a:solidFill>
                  <a:srgbClr val="001F5F"/>
                </a:solidFill>
                <a:latin typeface="Carlito"/>
                <a:cs typeface="Carlito"/>
              </a:rPr>
              <a:t> </a:t>
            </a:r>
            <a:r>
              <a:rPr lang="fr-FR" sz="1800" b="1" spc="-10" dirty="0">
                <a:solidFill>
                  <a:srgbClr val="001F5F"/>
                </a:solidFill>
                <a:latin typeface="Carlito"/>
                <a:cs typeface="Carlito"/>
              </a:rPr>
              <a:t>populations </a:t>
            </a:r>
            <a:r>
              <a:rPr lang="fr-FR" sz="1800" b="1" dirty="0">
                <a:solidFill>
                  <a:srgbClr val="001F5F"/>
                </a:solidFill>
                <a:latin typeface="Carlito"/>
                <a:cs typeface="Carlito"/>
              </a:rPr>
              <a:t>marginalisées</a:t>
            </a:r>
            <a:r>
              <a:rPr lang="fr-FR" sz="1800" b="1" spc="-90" dirty="0">
                <a:solidFill>
                  <a:srgbClr val="001F5F"/>
                </a:solidFill>
                <a:latin typeface="Carlito"/>
                <a:cs typeface="Carlito"/>
              </a:rPr>
              <a:t> </a:t>
            </a:r>
            <a:r>
              <a:rPr lang="fr-FR" sz="1800" b="1" dirty="0">
                <a:solidFill>
                  <a:srgbClr val="001F5F"/>
                </a:solidFill>
                <a:latin typeface="Carlito"/>
                <a:cs typeface="Carlito"/>
              </a:rPr>
              <a:t>et</a:t>
            </a:r>
            <a:r>
              <a:rPr lang="fr-FR" sz="1800" b="1" spc="-85" dirty="0">
                <a:solidFill>
                  <a:srgbClr val="001F5F"/>
                </a:solidFill>
                <a:latin typeface="Carlito"/>
                <a:cs typeface="Carlito"/>
              </a:rPr>
              <a:t> </a:t>
            </a:r>
            <a:r>
              <a:rPr lang="fr-FR" sz="1800" b="1" spc="-10" dirty="0">
                <a:solidFill>
                  <a:srgbClr val="001F5F"/>
                </a:solidFill>
                <a:latin typeface="Carlito"/>
                <a:cs typeface="Carlito"/>
              </a:rPr>
              <a:t>vulnérables</a:t>
            </a:r>
            <a:endParaRPr lang="fr-CD" dirty="0"/>
          </a:p>
        </p:txBody>
      </p:sp>
      <p:sp>
        <p:nvSpPr>
          <p:cNvPr id="12" name="Ellipse 11">
            <a:extLst>
              <a:ext uri="{FF2B5EF4-FFF2-40B4-BE49-F238E27FC236}">
                <a16:creationId xmlns:a16="http://schemas.microsoft.com/office/drawing/2014/main" id="{DD4561F1-56F9-EFF3-5CED-672D3D80F0BB}"/>
              </a:ext>
            </a:extLst>
          </p:cNvPr>
          <p:cNvSpPr/>
          <p:nvPr/>
        </p:nvSpPr>
        <p:spPr>
          <a:xfrm>
            <a:off x="333677" y="2119960"/>
            <a:ext cx="4129238" cy="1904197"/>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Priorité</a:t>
            </a:r>
            <a:r>
              <a:rPr lang="fr-FR" b="1" spc="-60" dirty="0">
                <a:solidFill>
                  <a:srgbClr val="FF0000"/>
                </a:solidFill>
              </a:rPr>
              <a:t> </a:t>
            </a:r>
            <a:r>
              <a:rPr lang="fr-FR" b="1" dirty="0">
                <a:solidFill>
                  <a:srgbClr val="FF0000"/>
                </a:solidFill>
              </a:rPr>
              <a:t>4</a:t>
            </a:r>
            <a:r>
              <a:rPr lang="fr-FR" b="1" spc="-50" dirty="0">
                <a:solidFill>
                  <a:srgbClr val="FF0000"/>
                </a:solidFill>
              </a:rPr>
              <a:t> </a:t>
            </a:r>
            <a:r>
              <a:rPr lang="fr-FR" b="1" dirty="0">
                <a:solidFill>
                  <a:srgbClr val="FF0000"/>
                </a:solidFill>
              </a:rPr>
              <a:t>:</a:t>
            </a:r>
            <a:r>
              <a:rPr lang="fr-FR" b="1" spc="-45" dirty="0">
                <a:solidFill>
                  <a:srgbClr val="FF0000"/>
                </a:solidFill>
              </a:rPr>
              <a:t> </a:t>
            </a:r>
            <a:r>
              <a:rPr lang="fr-FR" b="1" dirty="0">
                <a:solidFill>
                  <a:schemeClr val="tx1"/>
                </a:solidFill>
              </a:rPr>
              <a:t>Tirer</a:t>
            </a:r>
            <a:r>
              <a:rPr lang="fr-FR" b="1" spc="-55" dirty="0">
                <a:solidFill>
                  <a:schemeClr val="tx1"/>
                </a:solidFill>
              </a:rPr>
              <a:t> </a:t>
            </a:r>
            <a:r>
              <a:rPr lang="fr-FR" b="1" dirty="0">
                <a:solidFill>
                  <a:schemeClr val="tx1"/>
                </a:solidFill>
              </a:rPr>
              <a:t>parti</a:t>
            </a:r>
            <a:r>
              <a:rPr lang="fr-FR" b="1" spc="-45" dirty="0">
                <a:solidFill>
                  <a:schemeClr val="tx1"/>
                </a:solidFill>
              </a:rPr>
              <a:t> </a:t>
            </a:r>
            <a:r>
              <a:rPr lang="fr-FR" b="1" dirty="0">
                <a:solidFill>
                  <a:schemeClr val="tx1"/>
                </a:solidFill>
              </a:rPr>
              <a:t>des</a:t>
            </a:r>
            <a:r>
              <a:rPr lang="fr-FR" b="1" spc="-40" dirty="0">
                <a:solidFill>
                  <a:schemeClr val="tx1"/>
                </a:solidFill>
              </a:rPr>
              <a:t> </a:t>
            </a:r>
            <a:r>
              <a:rPr lang="fr-FR" b="1" dirty="0">
                <a:solidFill>
                  <a:schemeClr val="tx1"/>
                </a:solidFill>
              </a:rPr>
              <a:t>réponses</a:t>
            </a:r>
            <a:r>
              <a:rPr lang="fr-FR" b="1" spc="-45" dirty="0">
                <a:solidFill>
                  <a:schemeClr val="tx1"/>
                </a:solidFill>
              </a:rPr>
              <a:t> </a:t>
            </a:r>
            <a:r>
              <a:rPr lang="fr-FR" b="1" spc="-50" dirty="0">
                <a:solidFill>
                  <a:schemeClr val="tx1"/>
                </a:solidFill>
              </a:rPr>
              <a:t>à </a:t>
            </a:r>
            <a:r>
              <a:rPr lang="fr-FR" b="1" dirty="0">
                <a:solidFill>
                  <a:schemeClr val="tx1"/>
                </a:solidFill>
              </a:rPr>
              <a:t>la</a:t>
            </a:r>
            <a:r>
              <a:rPr lang="fr-FR" b="1" spc="-30" dirty="0">
                <a:solidFill>
                  <a:schemeClr val="tx1"/>
                </a:solidFill>
              </a:rPr>
              <a:t> </a:t>
            </a:r>
            <a:r>
              <a:rPr lang="fr-FR" b="1" dirty="0">
                <a:solidFill>
                  <a:schemeClr val="tx1"/>
                </a:solidFill>
              </a:rPr>
              <a:t>pandémie</a:t>
            </a:r>
            <a:r>
              <a:rPr lang="fr-FR" b="1" spc="-30" dirty="0">
                <a:solidFill>
                  <a:schemeClr val="tx1"/>
                </a:solidFill>
              </a:rPr>
              <a:t> </a:t>
            </a:r>
            <a:r>
              <a:rPr lang="fr-FR" b="1" dirty="0">
                <a:solidFill>
                  <a:schemeClr val="tx1"/>
                </a:solidFill>
              </a:rPr>
              <a:t>de</a:t>
            </a:r>
            <a:r>
              <a:rPr lang="fr-FR" b="1" spc="-30" dirty="0">
                <a:solidFill>
                  <a:schemeClr val="tx1"/>
                </a:solidFill>
              </a:rPr>
              <a:t> COVID-</a:t>
            </a:r>
            <a:r>
              <a:rPr lang="fr-FR" b="1" dirty="0">
                <a:solidFill>
                  <a:schemeClr val="tx1"/>
                </a:solidFill>
              </a:rPr>
              <a:t>19</a:t>
            </a:r>
            <a:r>
              <a:rPr lang="fr-FR" b="1" spc="-30" dirty="0">
                <a:solidFill>
                  <a:schemeClr val="tx1"/>
                </a:solidFill>
              </a:rPr>
              <a:t> </a:t>
            </a:r>
            <a:r>
              <a:rPr lang="fr-FR" b="1" spc="-20" dirty="0">
                <a:solidFill>
                  <a:schemeClr val="tx1"/>
                </a:solidFill>
              </a:rPr>
              <a:t>pour </a:t>
            </a:r>
            <a:r>
              <a:rPr lang="fr-FR" b="1" spc="-10" dirty="0">
                <a:solidFill>
                  <a:schemeClr val="tx1"/>
                </a:solidFill>
              </a:rPr>
              <a:t>renforcer</a:t>
            </a:r>
            <a:r>
              <a:rPr lang="fr-FR" b="1" spc="-80" dirty="0">
                <a:solidFill>
                  <a:schemeClr val="tx1"/>
                </a:solidFill>
              </a:rPr>
              <a:t> </a:t>
            </a:r>
            <a:r>
              <a:rPr lang="fr-FR" b="1" dirty="0">
                <a:solidFill>
                  <a:schemeClr val="tx1"/>
                </a:solidFill>
              </a:rPr>
              <a:t>les</a:t>
            </a:r>
            <a:r>
              <a:rPr lang="fr-FR" b="1" spc="-60" dirty="0">
                <a:solidFill>
                  <a:schemeClr val="tx1"/>
                </a:solidFill>
              </a:rPr>
              <a:t> </a:t>
            </a:r>
            <a:r>
              <a:rPr lang="fr-FR" b="1" spc="-10" dirty="0">
                <a:solidFill>
                  <a:schemeClr val="tx1"/>
                </a:solidFill>
              </a:rPr>
              <a:t>systèmes</a:t>
            </a:r>
            <a:r>
              <a:rPr lang="fr-FR" b="1" spc="-70" dirty="0">
                <a:solidFill>
                  <a:schemeClr val="tx1"/>
                </a:solidFill>
              </a:rPr>
              <a:t> </a:t>
            </a:r>
            <a:r>
              <a:rPr lang="fr-FR" b="1" dirty="0">
                <a:solidFill>
                  <a:schemeClr val="tx1"/>
                </a:solidFill>
              </a:rPr>
              <a:t>de</a:t>
            </a:r>
            <a:r>
              <a:rPr lang="fr-FR" b="1" spc="-60" dirty="0">
                <a:solidFill>
                  <a:schemeClr val="tx1"/>
                </a:solidFill>
              </a:rPr>
              <a:t> </a:t>
            </a:r>
            <a:r>
              <a:rPr lang="fr-FR" b="1" spc="-10" dirty="0">
                <a:solidFill>
                  <a:schemeClr val="tx1"/>
                </a:solidFill>
              </a:rPr>
              <a:t>santé</a:t>
            </a:r>
            <a:endParaRPr lang="fr-CD" b="1" dirty="0">
              <a:solidFill>
                <a:schemeClr val="tx1"/>
              </a:solidFill>
            </a:endParaRPr>
          </a:p>
        </p:txBody>
      </p:sp>
      <p:sp>
        <p:nvSpPr>
          <p:cNvPr id="13" name="Ellipse 12">
            <a:extLst>
              <a:ext uri="{FF2B5EF4-FFF2-40B4-BE49-F238E27FC236}">
                <a16:creationId xmlns:a16="http://schemas.microsoft.com/office/drawing/2014/main" id="{6C24180B-FCEE-9727-3ED4-32438A078E1E}"/>
              </a:ext>
            </a:extLst>
          </p:cNvPr>
          <p:cNvSpPr/>
          <p:nvPr/>
        </p:nvSpPr>
        <p:spPr>
          <a:xfrm>
            <a:off x="8062762" y="193304"/>
            <a:ext cx="4129238" cy="19041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rPr>
              <a:t>Priorité 3 </a:t>
            </a:r>
            <a:r>
              <a:rPr lang="fr-FR" sz="1800" b="1" dirty="0">
                <a:solidFill>
                  <a:srgbClr val="001F5F"/>
                </a:solidFill>
                <a:latin typeface="Carlito"/>
                <a:cs typeface="Carlito"/>
              </a:rPr>
              <a:t>:</a:t>
            </a:r>
            <a:r>
              <a:rPr lang="fr-FR" sz="1800" b="1" spc="-35" dirty="0">
                <a:solidFill>
                  <a:srgbClr val="001F5F"/>
                </a:solidFill>
                <a:latin typeface="Carlito"/>
                <a:cs typeface="Carlito"/>
              </a:rPr>
              <a:t> </a:t>
            </a:r>
            <a:r>
              <a:rPr lang="fr-FR" sz="1800" b="1" spc="-10" dirty="0">
                <a:solidFill>
                  <a:srgbClr val="001F5F"/>
                </a:solidFill>
                <a:latin typeface="Carlito"/>
                <a:cs typeface="Carlito"/>
              </a:rPr>
              <a:t>Investir</a:t>
            </a:r>
            <a:r>
              <a:rPr lang="fr-FR" sz="1800" b="1" spc="-30" dirty="0">
                <a:solidFill>
                  <a:srgbClr val="001F5F"/>
                </a:solidFill>
                <a:latin typeface="Carlito"/>
                <a:cs typeface="Carlito"/>
              </a:rPr>
              <a:t> </a:t>
            </a:r>
            <a:r>
              <a:rPr lang="fr-FR" sz="1800" b="1" dirty="0">
                <a:solidFill>
                  <a:srgbClr val="001F5F"/>
                </a:solidFill>
                <a:latin typeface="Carlito"/>
                <a:cs typeface="Carlito"/>
              </a:rPr>
              <a:t>dans</a:t>
            </a:r>
            <a:r>
              <a:rPr lang="fr-FR" sz="1800" b="1" spc="-35" dirty="0">
                <a:solidFill>
                  <a:srgbClr val="001F5F"/>
                </a:solidFill>
                <a:latin typeface="Carlito"/>
                <a:cs typeface="Carlito"/>
              </a:rPr>
              <a:t> </a:t>
            </a:r>
            <a:r>
              <a:rPr lang="fr-FR" sz="1800" b="1" dirty="0">
                <a:solidFill>
                  <a:srgbClr val="001F5F"/>
                </a:solidFill>
                <a:latin typeface="Carlito"/>
                <a:cs typeface="Carlito"/>
              </a:rPr>
              <a:t>des</a:t>
            </a:r>
            <a:r>
              <a:rPr lang="fr-FR" sz="1800" b="1" spc="-35" dirty="0">
                <a:solidFill>
                  <a:srgbClr val="001F5F"/>
                </a:solidFill>
                <a:latin typeface="Carlito"/>
                <a:cs typeface="Carlito"/>
              </a:rPr>
              <a:t> </a:t>
            </a:r>
            <a:r>
              <a:rPr lang="fr-FR" sz="1800" b="1" spc="-10" dirty="0">
                <a:solidFill>
                  <a:srgbClr val="001F5F"/>
                </a:solidFill>
                <a:latin typeface="Carlito"/>
                <a:cs typeface="Carlito"/>
              </a:rPr>
              <a:t>mécanismes institutionnalisés</a:t>
            </a:r>
            <a:r>
              <a:rPr lang="fr-FR" sz="1800" b="1" dirty="0">
                <a:solidFill>
                  <a:srgbClr val="001F5F"/>
                </a:solidFill>
                <a:latin typeface="Carlito"/>
                <a:cs typeface="Carlito"/>
              </a:rPr>
              <a:t> pour</a:t>
            </a:r>
            <a:r>
              <a:rPr lang="fr-FR" sz="1800" b="1" spc="-40" dirty="0">
                <a:solidFill>
                  <a:srgbClr val="001F5F"/>
                </a:solidFill>
                <a:latin typeface="Carlito"/>
                <a:cs typeface="Carlito"/>
              </a:rPr>
              <a:t> </a:t>
            </a:r>
            <a:r>
              <a:rPr lang="fr-FR" sz="1800" b="1" dirty="0">
                <a:solidFill>
                  <a:srgbClr val="001F5F"/>
                </a:solidFill>
                <a:latin typeface="Carlito"/>
                <a:cs typeface="Carlito"/>
              </a:rPr>
              <a:t>un</a:t>
            </a:r>
            <a:r>
              <a:rPr lang="fr-FR" sz="1800" b="1" spc="-30" dirty="0">
                <a:solidFill>
                  <a:srgbClr val="001F5F"/>
                </a:solidFill>
                <a:latin typeface="Carlito"/>
                <a:cs typeface="Carlito"/>
              </a:rPr>
              <a:t> </a:t>
            </a:r>
            <a:r>
              <a:rPr lang="fr-FR" sz="1800" b="1" spc="-10" dirty="0">
                <a:solidFill>
                  <a:srgbClr val="001F5F"/>
                </a:solidFill>
                <a:latin typeface="Carlito"/>
                <a:cs typeface="Carlito"/>
              </a:rPr>
              <a:t>engagement</a:t>
            </a:r>
            <a:r>
              <a:rPr lang="fr-FR" sz="1800" b="1" spc="-35" dirty="0">
                <a:solidFill>
                  <a:srgbClr val="001F5F"/>
                </a:solidFill>
                <a:latin typeface="Carlito"/>
                <a:cs typeface="Carlito"/>
              </a:rPr>
              <a:t> </a:t>
            </a:r>
            <a:r>
              <a:rPr lang="fr-FR" sz="1800" b="1" spc="-25" dirty="0">
                <a:solidFill>
                  <a:srgbClr val="001F5F"/>
                </a:solidFill>
                <a:latin typeface="Carlito"/>
                <a:cs typeface="Carlito"/>
              </a:rPr>
              <a:t>de </a:t>
            </a:r>
            <a:r>
              <a:rPr lang="fr-FR" sz="1800" b="1" spc="45" dirty="0">
                <a:solidFill>
                  <a:srgbClr val="001F5F"/>
                </a:solidFill>
                <a:latin typeface="Liberation Sans Narrow"/>
                <a:cs typeface="Liberation Sans Narrow"/>
              </a:rPr>
              <a:t>l’ensemble</a:t>
            </a:r>
            <a:r>
              <a:rPr lang="fr-FR" sz="1800" b="1" dirty="0">
                <a:solidFill>
                  <a:srgbClr val="001F5F"/>
                </a:solidFill>
                <a:latin typeface="Liberation Sans Narrow"/>
                <a:cs typeface="Liberation Sans Narrow"/>
              </a:rPr>
              <a:t> </a:t>
            </a:r>
            <a:r>
              <a:rPr lang="fr-FR" sz="1800" b="1" spc="85" dirty="0">
                <a:solidFill>
                  <a:srgbClr val="001F5F"/>
                </a:solidFill>
                <a:latin typeface="Liberation Sans Narrow"/>
                <a:cs typeface="Liberation Sans Narrow"/>
              </a:rPr>
              <a:t>de</a:t>
            </a:r>
            <a:r>
              <a:rPr lang="fr-FR" sz="1800" b="1" dirty="0">
                <a:solidFill>
                  <a:srgbClr val="001F5F"/>
                </a:solidFill>
                <a:latin typeface="Liberation Sans Narrow"/>
                <a:cs typeface="Liberation Sans Narrow"/>
              </a:rPr>
              <a:t> </a:t>
            </a:r>
            <a:r>
              <a:rPr lang="fr-FR" sz="1800" b="1" spc="55" dirty="0">
                <a:solidFill>
                  <a:srgbClr val="001F5F"/>
                </a:solidFill>
                <a:latin typeface="Liberation Sans Narrow"/>
                <a:cs typeface="Liberation Sans Narrow"/>
              </a:rPr>
              <a:t>la</a:t>
            </a:r>
            <a:r>
              <a:rPr lang="fr-FR" sz="1800" b="1" spc="5" dirty="0">
                <a:solidFill>
                  <a:srgbClr val="001F5F"/>
                </a:solidFill>
                <a:latin typeface="Liberation Sans Narrow"/>
                <a:cs typeface="Liberation Sans Narrow"/>
              </a:rPr>
              <a:t> </a:t>
            </a:r>
            <a:r>
              <a:rPr lang="fr-FR" sz="1800" b="1" spc="-10" dirty="0">
                <a:solidFill>
                  <a:srgbClr val="001F5F"/>
                </a:solidFill>
                <a:latin typeface="Liberation Sans Narrow"/>
                <a:cs typeface="Liberation Sans Narrow"/>
              </a:rPr>
              <a:t>société</a:t>
            </a:r>
            <a:endParaRPr lang="fr-CD" dirty="0"/>
          </a:p>
        </p:txBody>
      </p:sp>
      <p:sp>
        <p:nvSpPr>
          <p:cNvPr id="14" name="Ellipse 13">
            <a:extLst>
              <a:ext uri="{FF2B5EF4-FFF2-40B4-BE49-F238E27FC236}">
                <a16:creationId xmlns:a16="http://schemas.microsoft.com/office/drawing/2014/main" id="{8C56F96A-6D5C-8AC2-843D-33F928E6E798}"/>
              </a:ext>
            </a:extLst>
          </p:cNvPr>
          <p:cNvSpPr/>
          <p:nvPr/>
        </p:nvSpPr>
        <p:spPr>
          <a:xfrm>
            <a:off x="4129239" y="234216"/>
            <a:ext cx="4129238" cy="19041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800" b="1" dirty="0">
                <a:solidFill>
                  <a:srgbClr val="FF0000"/>
                </a:solidFill>
                <a:latin typeface="Carlito"/>
                <a:cs typeface="Carlito"/>
              </a:rPr>
              <a:t>Priorité</a:t>
            </a:r>
            <a:r>
              <a:rPr lang="fr-FR" sz="1800" b="1" spc="-50" dirty="0">
                <a:solidFill>
                  <a:srgbClr val="FF0000"/>
                </a:solidFill>
                <a:latin typeface="Carlito"/>
                <a:cs typeface="Carlito"/>
              </a:rPr>
              <a:t> </a:t>
            </a:r>
            <a:r>
              <a:rPr lang="fr-FR" sz="1800" b="1" dirty="0">
                <a:solidFill>
                  <a:srgbClr val="FF0000"/>
                </a:solidFill>
                <a:latin typeface="Carlito"/>
                <a:cs typeface="Carlito"/>
              </a:rPr>
              <a:t>2</a:t>
            </a:r>
            <a:r>
              <a:rPr lang="fr-FR" sz="1800" b="1" spc="-45" dirty="0">
                <a:solidFill>
                  <a:srgbClr val="FF0000"/>
                </a:solidFill>
                <a:latin typeface="Carlito"/>
                <a:cs typeface="Carlito"/>
              </a:rPr>
              <a:t> </a:t>
            </a:r>
            <a:r>
              <a:rPr lang="fr-FR" sz="1800" b="1" dirty="0">
                <a:solidFill>
                  <a:srgbClr val="FF0000"/>
                </a:solidFill>
                <a:latin typeface="Carlito"/>
                <a:cs typeface="Carlito"/>
              </a:rPr>
              <a:t>:</a:t>
            </a:r>
            <a:r>
              <a:rPr lang="fr-FR" sz="1800" b="1" spc="-35" dirty="0">
                <a:solidFill>
                  <a:srgbClr val="FF0000"/>
                </a:solidFill>
                <a:latin typeface="Carlito"/>
                <a:cs typeface="Carlito"/>
              </a:rPr>
              <a:t> </a:t>
            </a:r>
            <a:r>
              <a:rPr lang="fr-FR" sz="1800" b="1" spc="-10" dirty="0">
                <a:solidFill>
                  <a:srgbClr val="001F5F"/>
                </a:solidFill>
                <a:latin typeface="Carlito"/>
                <a:cs typeface="Carlito"/>
              </a:rPr>
              <a:t>Investir</a:t>
            </a:r>
            <a:r>
              <a:rPr lang="fr-FR" sz="1800" b="1" spc="-30" dirty="0">
                <a:solidFill>
                  <a:srgbClr val="001F5F"/>
                </a:solidFill>
                <a:latin typeface="Carlito"/>
                <a:cs typeface="Carlito"/>
              </a:rPr>
              <a:t> </a:t>
            </a:r>
            <a:r>
              <a:rPr lang="fr-FR" sz="1800" b="1" dirty="0">
                <a:solidFill>
                  <a:srgbClr val="001F5F"/>
                </a:solidFill>
                <a:latin typeface="Carlito"/>
                <a:cs typeface="Carlito"/>
              </a:rPr>
              <a:t>dans</a:t>
            </a:r>
            <a:r>
              <a:rPr lang="fr-FR" sz="1800" b="1" spc="-35" dirty="0">
                <a:solidFill>
                  <a:srgbClr val="001F5F"/>
                </a:solidFill>
                <a:latin typeface="Carlito"/>
                <a:cs typeface="Carlito"/>
              </a:rPr>
              <a:t> </a:t>
            </a:r>
            <a:r>
              <a:rPr lang="fr-FR" sz="1800" b="1" dirty="0">
                <a:solidFill>
                  <a:srgbClr val="001F5F"/>
                </a:solidFill>
                <a:latin typeface="Carlito"/>
                <a:cs typeface="Carlito"/>
              </a:rPr>
              <a:t>les</a:t>
            </a:r>
            <a:r>
              <a:rPr lang="fr-FR" sz="1800" b="1" spc="-35" dirty="0">
                <a:solidFill>
                  <a:srgbClr val="001F5F"/>
                </a:solidFill>
                <a:latin typeface="Carlito"/>
                <a:cs typeface="Carlito"/>
              </a:rPr>
              <a:t> </a:t>
            </a:r>
            <a:r>
              <a:rPr lang="fr-FR" sz="1800" b="1" spc="-10" dirty="0">
                <a:solidFill>
                  <a:srgbClr val="001F5F"/>
                </a:solidFill>
                <a:latin typeface="Carlito"/>
                <a:cs typeface="Carlito"/>
              </a:rPr>
              <a:t>fonctions essentielles</a:t>
            </a:r>
            <a:r>
              <a:rPr lang="fr-FR" sz="1800" b="1" spc="-35" dirty="0">
                <a:solidFill>
                  <a:srgbClr val="001F5F"/>
                </a:solidFill>
                <a:latin typeface="Carlito"/>
                <a:cs typeface="Carlito"/>
              </a:rPr>
              <a:t> </a:t>
            </a:r>
            <a:r>
              <a:rPr lang="fr-FR" sz="1800" b="1" dirty="0">
                <a:solidFill>
                  <a:srgbClr val="001F5F"/>
                </a:solidFill>
                <a:latin typeface="Carlito"/>
                <a:cs typeface="Carlito"/>
              </a:rPr>
              <a:t>de</a:t>
            </a:r>
            <a:r>
              <a:rPr lang="fr-FR" sz="1800" b="1" spc="-55" dirty="0">
                <a:solidFill>
                  <a:srgbClr val="001F5F"/>
                </a:solidFill>
                <a:latin typeface="Carlito"/>
                <a:cs typeface="Carlito"/>
              </a:rPr>
              <a:t> </a:t>
            </a:r>
            <a:r>
              <a:rPr lang="fr-FR" sz="1800" b="1" dirty="0">
                <a:solidFill>
                  <a:srgbClr val="001F5F"/>
                </a:solidFill>
                <a:latin typeface="Carlito"/>
                <a:cs typeface="Carlito"/>
              </a:rPr>
              <a:t>santé</a:t>
            </a:r>
            <a:r>
              <a:rPr lang="fr-FR" sz="1800" b="1" spc="-50" dirty="0">
                <a:solidFill>
                  <a:srgbClr val="001F5F"/>
                </a:solidFill>
                <a:latin typeface="Carlito"/>
                <a:cs typeface="Carlito"/>
              </a:rPr>
              <a:t> </a:t>
            </a:r>
            <a:r>
              <a:rPr lang="fr-FR" sz="1800" b="1" dirty="0">
                <a:solidFill>
                  <a:srgbClr val="001F5F"/>
                </a:solidFill>
                <a:latin typeface="Carlito"/>
                <a:cs typeface="Carlito"/>
              </a:rPr>
              <a:t>publique</a:t>
            </a:r>
            <a:r>
              <a:rPr lang="fr-FR" sz="1800" b="1" spc="-55" dirty="0">
                <a:solidFill>
                  <a:srgbClr val="001F5F"/>
                </a:solidFill>
                <a:latin typeface="Carlito"/>
                <a:cs typeface="Carlito"/>
              </a:rPr>
              <a:t> </a:t>
            </a:r>
            <a:r>
              <a:rPr lang="fr-FR" sz="1800" b="1" dirty="0">
                <a:solidFill>
                  <a:srgbClr val="001F5F"/>
                </a:solidFill>
                <a:latin typeface="Carlito"/>
                <a:cs typeface="Carlito"/>
              </a:rPr>
              <a:t>à</a:t>
            </a:r>
            <a:r>
              <a:rPr lang="fr-FR" sz="1800" b="1" spc="-45" dirty="0">
                <a:solidFill>
                  <a:srgbClr val="001F5F"/>
                </a:solidFill>
                <a:latin typeface="Carlito"/>
                <a:cs typeface="Carlito"/>
              </a:rPr>
              <a:t> </a:t>
            </a:r>
            <a:r>
              <a:rPr lang="fr-FR" sz="1800" b="1" dirty="0">
                <a:solidFill>
                  <a:srgbClr val="001F5F"/>
                </a:solidFill>
                <a:latin typeface="Carlito"/>
                <a:cs typeface="Carlito"/>
              </a:rPr>
              <a:t>tous</a:t>
            </a:r>
            <a:r>
              <a:rPr lang="fr-FR" sz="1800" b="1" spc="-50" dirty="0">
                <a:solidFill>
                  <a:srgbClr val="001F5F"/>
                </a:solidFill>
                <a:latin typeface="Carlito"/>
                <a:cs typeface="Carlito"/>
              </a:rPr>
              <a:t> </a:t>
            </a:r>
            <a:r>
              <a:rPr lang="fr-FR" sz="1800" b="1" spc="-25" dirty="0">
                <a:solidFill>
                  <a:srgbClr val="001F5F"/>
                </a:solidFill>
                <a:latin typeface="Carlito"/>
                <a:cs typeface="Carlito"/>
              </a:rPr>
              <a:t>les </a:t>
            </a:r>
            <a:r>
              <a:rPr lang="fr-FR" sz="1800" b="1" dirty="0">
                <a:solidFill>
                  <a:srgbClr val="001F5F"/>
                </a:solidFill>
                <a:latin typeface="Carlito"/>
                <a:cs typeface="Carlito"/>
              </a:rPr>
              <a:t>niveaux</a:t>
            </a:r>
            <a:r>
              <a:rPr lang="fr-FR" sz="1800" b="1" spc="-75" dirty="0">
                <a:solidFill>
                  <a:srgbClr val="001F5F"/>
                </a:solidFill>
                <a:latin typeface="Carlito"/>
                <a:cs typeface="Carlito"/>
              </a:rPr>
              <a:t> </a:t>
            </a:r>
            <a:r>
              <a:rPr lang="fr-FR" sz="1800" b="1" dirty="0">
                <a:solidFill>
                  <a:srgbClr val="001F5F"/>
                </a:solidFill>
                <a:latin typeface="Carlito"/>
                <a:cs typeface="Carlito"/>
              </a:rPr>
              <a:t>du</a:t>
            </a:r>
            <a:r>
              <a:rPr lang="fr-FR" sz="1800" b="1" spc="-75" dirty="0">
                <a:solidFill>
                  <a:srgbClr val="001F5F"/>
                </a:solidFill>
                <a:latin typeface="Carlito"/>
                <a:cs typeface="Carlito"/>
              </a:rPr>
              <a:t> </a:t>
            </a:r>
            <a:r>
              <a:rPr lang="fr-FR" sz="1800" b="1" spc="-10" dirty="0">
                <a:solidFill>
                  <a:srgbClr val="001F5F"/>
                </a:solidFill>
                <a:latin typeface="Carlito"/>
                <a:cs typeface="Carlito"/>
              </a:rPr>
              <a:t>système</a:t>
            </a:r>
            <a:r>
              <a:rPr lang="fr-FR" sz="1800" b="1" spc="-70" dirty="0">
                <a:solidFill>
                  <a:srgbClr val="001F5F"/>
                </a:solidFill>
                <a:latin typeface="Carlito"/>
                <a:cs typeface="Carlito"/>
              </a:rPr>
              <a:t> </a:t>
            </a:r>
            <a:r>
              <a:rPr lang="fr-FR" sz="1800" b="1" dirty="0">
                <a:solidFill>
                  <a:srgbClr val="001F5F"/>
                </a:solidFill>
                <a:latin typeface="Carlito"/>
                <a:cs typeface="Carlito"/>
              </a:rPr>
              <a:t>de</a:t>
            </a:r>
            <a:r>
              <a:rPr lang="fr-FR" sz="1800" b="1" spc="-75" dirty="0">
                <a:solidFill>
                  <a:srgbClr val="001F5F"/>
                </a:solidFill>
                <a:latin typeface="Carlito"/>
                <a:cs typeface="Carlito"/>
              </a:rPr>
              <a:t> </a:t>
            </a:r>
            <a:r>
              <a:rPr lang="fr-FR" sz="1800" b="1" dirty="0">
                <a:solidFill>
                  <a:srgbClr val="001F5F"/>
                </a:solidFill>
                <a:latin typeface="Carlito"/>
                <a:cs typeface="Carlito"/>
              </a:rPr>
              <a:t>santé</a:t>
            </a:r>
            <a:r>
              <a:rPr lang="fr-FR" sz="1800" b="1" spc="-60" dirty="0">
                <a:solidFill>
                  <a:srgbClr val="001F5F"/>
                </a:solidFill>
                <a:latin typeface="Carlito"/>
                <a:cs typeface="Carlito"/>
              </a:rPr>
              <a:t> </a:t>
            </a:r>
            <a:r>
              <a:rPr lang="fr-FR" sz="1800" b="1" dirty="0">
                <a:solidFill>
                  <a:srgbClr val="001F5F"/>
                </a:solidFill>
                <a:latin typeface="Carlito"/>
                <a:cs typeface="Carlito"/>
              </a:rPr>
              <a:t>quelque</a:t>
            </a:r>
            <a:r>
              <a:rPr lang="fr-FR" sz="1800" b="1" spc="-55" dirty="0">
                <a:solidFill>
                  <a:srgbClr val="001F5F"/>
                </a:solidFill>
                <a:latin typeface="Carlito"/>
                <a:cs typeface="Carlito"/>
              </a:rPr>
              <a:t> </a:t>
            </a:r>
            <a:r>
              <a:rPr lang="fr-FR" sz="1800" b="1" spc="-20" dirty="0">
                <a:solidFill>
                  <a:srgbClr val="001F5F"/>
                </a:solidFill>
                <a:latin typeface="Carlito"/>
                <a:cs typeface="Carlito"/>
              </a:rPr>
              <a:t>soit </a:t>
            </a:r>
            <a:r>
              <a:rPr lang="fr-FR" sz="1800" b="1" dirty="0">
                <a:solidFill>
                  <a:srgbClr val="001F5F"/>
                </a:solidFill>
                <a:latin typeface="Carlito"/>
                <a:cs typeface="Carlito"/>
              </a:rPr>
              <a:t>le</a:t>
            </a:r>
            <a:r>
              <a:rPr lang="fr-FR" sz="1800" b="1" spc="-30" dirty="0">
                <a:solidFill>
                  <a:srgbClr val="001F5F"/>
                </a:solidFill>
                <a:latin typeface="Carlito"/>
                <a:cs typeface="Carlito"/>
              </a:rPr>
              <a:t> </a:t>
            </a:r>
            <a:r>
              <a:rPr lang="fr-FR" sz="1800" b="1" spc="-10" dirty="0">
                <a:solidFill>
                  <a:srgbClr val="001F5F"/>
                </a:solidFill>
                <a:latin typeface="Carlito"/>
                <a:cs typeface="Carlito"/>
              </a:rPr>
              <a:t>contexte</a:t>
            </a:r>
            <a:endParaRPr lang="fr-CD" dirty="0"/>
          </a:p>
        </p:txBody>
      </p:sp>
      <p:sp>
        <p:nvSpPr>
          <p:cNvPr id="15" name="Ellipse 14">
            <a:extLst>
              <a:ext uri="{FF2B5EF4-FFF2-40B4-BE49-F238E27FC236}">
                <a16:creationId xmlns:a16="http://schemas.microsoft.com/office/drawing/2014/main" id="{387487BA-4DE2-AEFA-C934-D2B647A40DF4}"/>
              </a:ext>
            </a:extLst>
          </p:cNvPr>
          <p:cNvSpPr/>
          <p:nvPr/>
        </p:nvSpPr>
        <p:spPr>
          <a:xfrm>
            <a:off x="7602355" y="2476901"/>
            <a:ext cx="4129238" cy="1904197"/>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a:lnSpc>
                <a:spcPct val="100000"/>
              </a:lnSpc>
              <a:spcBef>
                <a:spcPts val="100"/>
              </a:spcBef>
            </a:pPr>
            <a:r>
              <a:rPr lang="fr-FR" sz="1800" b="1" dirty="0">
                <a:solidFill>
                  <a:srgbClr val="FF0000"/>
                </a:solidFill>
                <a:latin typeface="Carlito"/>
                <a:cs typeface="Carlito"/>
              </a:rPr>
              <a:t>Priorité</a:t>
            </a:r>
            <a:r>
              <a:rPr lang="fr-FR" sz="1800" b="1" spc="-55" dirty="0">
                <a:solidFill>
                  <a:srgbClr val="FF0000"/>
                </a:solidFill>
                <a:latin typeface="Carlito"/>
                <a:cs typeface="Carlito"/>
              </a:rPr>
              <a:t> </a:t>
            </a:r>
            <a:r>
              <a:rPr lang="fr-FR" sz="1800" b="1" dirty="0">
                <a:solidFill>
                  <a:srgbClr val="FF0000"/>
                </a:solidFill>
                <a:latin typeface="Carlito"/>
                <a:cs typeface="Carlito"/>
              </a:rPr>
              <a:t>6</a:t>
            </a:r>
            <a:r>
              <a:rPr lang="fr-FR" sz="1800" b="1" spc="-45" dirty="0">
                <a:solidFill>
                  <a:srgbClr val="FF0000"/>
                </a:solidFill>
                <a:latin typeface="Carlito"/>
                <a:cs typeface="Carlito"/>
              </a:rPr>
              <a:t> </a:t>
            </a:r>
            <a:r>
              <a:rPr lang="fr-FR" sz="1800" b="1" dirty="0">
                <a:solidFill>
                  <a:srgbClr val="001F5F"/>
                </a:solidFill>
                <a:latin typeface="Carlito"/>
                <a:cs typeface="Carlito"/>
              </a:rPr>
              <a:t>:</a:t>
            </a:r>
            <a:r>
              <a:rPr lang="fr-FR" sz="1800" b="1" spc="-35" dirty="0">
                <a:solidFill>
                  <a:srgbClr val="001F5F"/>
                </a:solidFill>
                <a:latin typeface="Carlito"/>
                <a:cs typeface="Carlito"/>
              </a:rPr>
              <a:t> </a:t>
            </a:r>
            <a:r>
              <a:rPr lang="fr-FR" sz="1800" b="1" dirty="0">
                <a:solidFill>
                  <a:srgbClr val="001F5F"/>
                </a:solidFill>
                <a:latin typeface="Carlito"/>
                <a:cs typeface="Carlito"/>
              </a:rPr>
              <a:t>Assurer</a:t>
            </a:r>
            <a:r>
              <a:rPr lang="fr-FR" sz="1800" b="1" spc="-40" dirty="0">
                <a:solidFill>
                  <a:srgbClr val="001F5F"/>
                </a:solidFill>
                <a:latin typeface="Carlito"/>
                <a:cs typeface="Carlito"/>
              </a:rPr>
              <a:t> </a:t>
            </a:r>
            <a:r>
              <a:rPr lang="fr-FR" sz="1800" b="1" dirty="0">
                <a:solidFill>
                  <a:srgbClr val="001F5F"/>
                </a:solidFill>
                <a:latin typeface="Carlito"/>
                <a:cs typeface="Carlito"/>
              </a:rPr>
              <a:t>un</a:t>
            </a:r>
            <a:r>
              <a:rPr lang="fr-FR" sz="1800" b="1" spc="-50" dirty="0">
                <a:solidFill>
                  <a:srgbClr val="001F5F"/>
                </a:solidFill>
                <a:latin typeface="Carlito"/>
                <a:cs typeface="Carlito"/>
              </a:rPr>
              <a:t> </a:t>
            </a:r>
            <a:r>
              <a:rPr lang="fr-FR" sz="1800" b="1" dirty="0">
                <a:solidFill>
                  <a:srgbClr val="001F5F"/>
                </a:solidFill>
                <a:latin typeface="Carlito"/>
                <a:cs typeface="Carlito"/>
              </a:rPr>
              <a:t>financement</a:t>
            </a:r>
            <a:r>
              <a:rPr lang="fr-FR" sz="1800" b="1" spc="-40" dirty="0">
                <a:solidFill>
                  <a:srgbClr val="001F5F"/>
                </a:solidFill>
                <a:latin typeface="Carlito"/>
                <a:cs typeface="Carlito"/>
              </a:rPr>
              <a:t> </a:t>
            </a:r>
            <a:r>
              <a:rPr lang="fr-FR" sz="1800" b="1" spc="-10" dirty="0">
                <a:solidFill>
                  <a:srgbClr val="001F5F"/>
                </a:solidFill>
                <a:latin typeface="Carlito"/>
                <a:cs typeface="Carlito"/>
              </a:rPr>
              <a:t>durable</a:t>
            </a:r>
            <a:endParaRPr lang="fr-FR" sz="1800" dirty="0">
              <a:latin typeface="Carlito"/>
              <a:cs typeface="Carlito"/>
            </a:endParaRPr>
          </a:p>
          <a:p>
            <a:pPr marL="12700">
              <a:lnSpc>
                <a:spcPct val="100000"/>
              </a:lnSpc>
              <a:spcBef>
                <a:spcPts val="5"/>
              </a:spcBef>
            </a:pPr>
            <a:r>
              <a:rPr lang="fr-FR" sz="1800" b="1" dirty="0">
                <a:solidFill>
                  <a:srgbClr val="001F5F"/>
                </a:solidFill>
                <a:latin typeface="Carlito"/>
                <a:cs typeface="Carlito"/>
              </a:rPr>
              <a:t>des</a:t>
            </a:r>
            <a:r>
              <a:rPr lang="fr-FR" sz="1800" b="1" spc="-50" dirty="0">
                <a:solidFill>
                  <a:srgbClr val="001F5F"/>
                </a:solidFill>
                <a:latin typeface="Carlito"/>
                <a:cs typeface="Carlito"/>
              </a:rPr>
              <a:t> </a:t>
            </a:r>
            <a:r>
              <a:rPr lang="fr-FR" sz="1800" b="1" dirty="0">
                <a:solidFill>
                  <a:srgbClr val="001F5F"/>
                </a:solidFill>
                <a:latin typeface="Carlito"/>
                <a:cs typeface="Carlito"/>
              </a:rPr>
              <a:t>fondations</a:t>
            </a:r>
            <a:r>
              <a:rPr lang="fr-FR" sz="1800" b="1" spc="-45" dirty="0">
                <a:solidFill>
                  <a:srgbClr val="001F5F"/>
                </a:solidFill>
                <a:latin typeface="Carlito"/>
                <a:cs typeface="Carlito"/>
              </a:rPr>
              <a:t> </a:t>
            </a:r>
            <a:r>
              <a:rPr lang="fr-FR" sz="1800" b="1" dirty="0">
                <a:solidFill>
                  <a:srgbClr val="001F5F"/>
                </a:solidFill>
                <a:latin typeface="Carlito"/>
                <a:cs typeface="Carlito"/>
              </a:rPr>
              <a:t>du</a:t>
            </a:r>
            <a:r>
              <a:rPr lang="fr-FR" sz="1800" b="1" spc="-55" dirty="0">
                <a:solidFill>
                  <a:srgbClr val="001F5F"/>
                </a:solidFill>
                <a:latin typeface="Carlito"/>
                <a:cs typeface="Carlito"/>
              </a:rPr>
              <a:t> </a:t>
            </a:r>
            <a:r>
              <a:rPr lang="fr-FR" sz="1800" b="1" spc="-20" dirty="0">
                <a:solidFill>
                  <a:srgbClr val="001F5F"/>
                </a:solidFill>
                <a:latin typeface="Carlito"/>
                <a:cs typeface="Carlito"/>
              </a:rPr>
              <a:t>système</a:t>
            </a:r>
            <a:r>
              <a:rPr lang="fr-FR" sz="1800" b="1" spc="-65" dirty="0">
                <a:solidFill>
                  <a:srgbClr val="001F5F"/>
                </a:solidFill>
                <a:latin typeface="Carlito"/>
                <a:cs typeface="Carlito"/>
              </a:rPr>
              <a:t> </a:t>
            </a:r>
            <a:r>
              <a:rPr lang="fr-FR" sz="1800" b="1" dirty="0">
                <a:solidFill>
                  <a:srgbClr val="001F5F"/>
                </a:solidFill>
                <a:latin typeface="Carlito"/>
                <a:cs typeface="Carlito"/>
              </a:rPr>
              <a:t>de</a:t>
            </a:r>
            <a:r>
              <a:rPr lang="fr-FR" sz="1800" b="1" spc="-50" dirty="0">
                <a:solidFill>
                  <a:srgbClr val="001F5F"/>
                </a:solidFill>
                <a:latin typeface="Carlito"/>
                <a:cs typeface="Carlito"/>
              </a:rPr>
              <a:t> </a:t>
            </a:r>
            <a:r>
              <a:rPr lang="fr-FR" sz="1800" b="1" spc="-10" dirty="0">
                <a:solidFill>
                  <a:srgbClr val="001F5F"/>
                </a:solidFill>
                <a:latin typeface="Carlito"/>
                <a:cs typeface="Carlito"/>
              </a:rPr>
              <a:t>santé</a:t>
            </a:r>
            <a:endParaRPr lang="fr-CD" dirty="0"/>
          </a:p>
        </p:txBody>
      </p:sp>
      <p:sp>
        <p:nvSpPr>
          <p:cNvPr id="16" name="Ellipse 15">
            <a:extLst>
              <a:ext uri="{FF2B5EF4-FFF2-40B4-BE49-F238E27FC236}">
                <a16:creationId xmlns:a16="http://schemas.microsoft.com/office/drawing/2014/main" id="{DD9B189F-46B1-2648-4305-D3C46D550596}"/>
              </a:ext>
            </a:extLst>
          </p:cNvPr>
          <p:cNvSpPr/>
          <p:nvPr/>
        </p:nvSpPr>
        <p:spPr>
          <a:xfrm>
            <a:off x="4114801" y="4760499"/>
            <a:ext cx="5933974" cy="1904197"/>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55625">
              <a:lnSpc>
                <a:spcPct val="100000"/>
              </a:lnSpc>
            </a:pPr>
            <a:r>
              <a:rPr lang="fr-FR" sz="1800" b="1" dirty="0">
                <a:solidFill>
                  <a:srgbClr val="FF0000"/>
                </a:solidFill>
                <a:latin typeface="Carlito"/>
                <a:cs typeface="Carlito"/>
              </a:rPr>
              <a:t>Priorité</a:t>
            </a:r>
            <a:r>
              <a:rPr lang="fr-FR" sz="1800" b="1" spc="-55" dirty="0">
                <a:solidFill>
                  <a:srgbClr val="FF0000"/>
                </a:solidFill>
                <a:latin typeface="Carlito"/>
                <a:cs typeface="Carlito"/>
              </a:rPr>
              <a:t> </a:t>
            </a:r>
            <a:r>
              <a:rPr lang="fr-FR" sz="1800" b="1" dirty="0">
                <a:solidFill>
                  <a:srgbClr val="FF0000"/>
                </a:solidFill>
                <a:latin typeface="Carlito"/>
                <a:cs typeface="Carlito"/>
              </a:rPr>
              <a:t>7</a:t>
            </a:r>
            <a:r>
              <a:rPr lang="fr-FR" sz="1800" b="1" spc="-60" dirty="0">
                <a:solidFill>
                  <a:srgbClr val="FF0000"/>
                </a:solidFill>
                <a:latin typeface="Carlito"/>
                <a:cs typeface="Carlito"/>
              </a:rPr>
              <a:t> </a:t>
            </a:r>
            <a:r>
              <a:rPr lang="fr-FR" sz="1800" b="1" dirty="0">
                <a:solidFill>
                  <a:srgbClr val="001F5F"/>
                </a:solidFill>
                <a:latin typeface="Carlito"/>
                <a:cs typeface="Carlito"/>
              </a:rPr>
              <a:t>:</a:t>
            </a:r>
            <a:r>
              <a:rPr lang="fr-FR" sz="1800" b="1" spc="-65" dirty="0">
                <a:solidFill>
                  <a:srgbClr val="001F5F"/>
                </a:solidFill>
                <a:latin typeface="Carlito"/>
                <a:cs typeface="Carlito"/>
              </a:rPr>
              <a:t> </a:t>
            </a:r>
            <a:r>
              <a:rPr lang="fr-FR" sz="1800" b="1" dirty="0">
                <a:solidFill>
                  <a:srgbClr val="001F5F"/>
                </a:solidFill>
                <a:latin typeface="Carlito"/>
                <a:cs typeface="Carlito"/>
              </a:rPr>
              <a:t>Créer</a:t>
            </a:r>
            <a:r>
              <a:rPr lang="fr-FR" sz="1800" b="1" spc="-25" dirty="0">
                <a:solidFill>
                  <a:srgbClr val="001F5F"/>
                </a:solidFill>
                <a:latin typeface="Carlito"/>
                <a:cs typeface="Carlito"/>
              </a:rPr>
              <a:t> </a:t>
            </a:r>
            <a:r>
              <a:rPr lang="fr-FR" sz="1800" b="1" dirty="0">
                <a:solidFill>
                  <a:srgbClr val="001F5F"/>
                </a:solidFill>
                <a:latin typeface="Carlito"/>
                <a:cs typeface="Carlito"/>
              </a:rPr>
              <a:t>et</a:t>
            </a:r>
            <a:r>
              <a:rPr lang="fr-FR" sz="1800" b="1" spc="-60" dirty="0">
                <a:solidFill>
                  <a:srgbClr val="001F5F"/>
                </a:solidFill>
                <a:latin typeface="Carlito"/>
                <a:cs typeface="Carlito"/>
              </a:rPr>
              <a:t> </a:t>
            </a:r>
            <a:r>
              <a:rPr lang="fr-FR" sz="1800" b="1" dirty="0">
                <a:solidFill>
                  <a:srgbClr val="001F5F"/>
                </a:solidFill>
                <a:latin typeface="Carlito"/>
                <a:cs typeface="Carlito"/>
              </a:rPr>
              <a:t>promouvoir</a:t>
            </a:r>
            <a:r>
              <a:rPr lang="fr-FR" sz="1800" b="1" spc="-65" dirty="0">
                <a:solidFill>
                  <a:srgbClr val="001F5F"/>
                </a:solidFill>
                <a:latin typeface="Carlito"/>
                <a:cs typeface="Carlito"/>
              </a:rPr>
              <a:t> </a:t>
            </a:r>
            <a:r>
              <a:rPr lang="fr-FR" sz="1800" b="1" dirty="0">
                <a:solidFill>
                  <a:srgbClr val="001F5F"/>
                </a:solidFill>
                <a:latin typeface="Carlito"/>
                <a:cs typeface="Carlito"/>
              </a:rPr>
              <a:t>des</a:t>
            </a:r>
            <a:r>
              <a:rPr lang="fr-FR" sz="1800" b="1" spc="-60" dirty="0">
                <a:solidFill>
                  <a:srgbClr val="001F5F"/>
                </a:solidFill>
                <a:latin typeface="Carlito"/>
                <a:cs typeface="Carlito"/>
              </a:rPr>
              <a:t> </a:t>
            </a:r>
            <a:r>
              <a:rPr lang="fr-FR" sz="1800" b="1" spc="-20" dirty="0">
                <a:solidFill>
                  <a:srgbClr val="001F5F"/>
                </a:solidFill>
                <a:latin typeface="Carlito"/>
                <a:cs typeface="Carlito"/>
              </a:rPr>
              <a:t>environnements</a:t>
            </a:r>
            <a:r>
              <a:rPr lang="fr-FR" sz="1800" b="1" spc="-50" dirty="0">
                <a:solidFill>
                  <a:srgbClr val="001F5F"/>
                </a:solidFill>
                <a:latin typeface="Carlito"/>
                <a:cs typeface="Carlito"/>
              </a:rPr>
              <a:t> </a:t>
            </a:r>
            <a:r>
              <a:rPr lang="fr-FR" sz="1800" b="1" dirty="0">
                <a:solidFill>
                  <a:srgbClr val="001F5F"/>
                </a:solidFill>
                <a:latin typeface="Carlito"/>
                <a:cs typeface="Carlito"/>
              </a:rPr>
              <a:t>propices</a:t>
            </a:r>
            <a:r>
              <a:rPr lang="fr-FR" sz="1800" b="1" spc="-45" dirty="0">
                <a:solidFill>
                  <a:srgbClr val="001F5F"/>
                </a:solidFill>
                <a:latin typeface="Carlito"/>
                <a:cs typeface="Carlito"/>
              </a:rPr>
              <a:t> </a:t>
            </a:r>
            <a:r>
              <a:rPr lang="fr-FR" sz="1800" b="1" dirty="0">
                <a:solidFill>
                  <a:srgbClr val="001F5F"/>
                </a:solidFill>
                <a:latin typeface="Carlito"/>
                <a:cs typeface="Carlito"/>
              </a:rPr>
              <a:t>à</a:t>
            </a:r>
            <a:r>
              <a:rPr lang="fr-FR" sz="1800" b="1" spc="-75" dirty="0">
                <a:solidFill>
                  <a:srgbClr val="001F5F"/>
                </a:solidFill>
                <a:latin typeface="Carlito"/>
                <a:cs typeface="Carlito"/>
              </a:rPr>
              <a:t> </a:t>
            </a:r>
            <a:r>
              <a:rPr lang="fr-FR" sz="1800" b="1" spc="-25" dirty="0">
                <a:solidFill>
                  <a:srgbClr val="001F5F"/>
                </a:solidFill>
                <a:latin typeface="Carlito"/>
                <a:cs typeface="Carlito"/>
              </a:rPr>
              <a:t>la</a:t>
            </a:r>
            <a:endParaRPr lang="fr-FR" sz="1800" dirty="0">
              <a:latin typeface="Carlito"/>
              <a:cs typeface="Carlito"/>
            </a:endParaRPr>
          </a:p>
          <a:p>
            <a:pPr marL="555625" marR="167640">
              <a:lnSpc>
                <a:spcPct val="100000"/>
              </a:lnSpc>
            </a:pPr>
            <a:r>
              <a:rPr lang="fr-FR" sz="1800" b="1" spc="70" dirty="0">
                <a:solidFill>
                  <a:srgbClr val="001F5F"/>
                </a:solidFill>
                <a:latin typeface="Liberation Sans Narrow"/>
                <a:cs typeface="Liberation Sans Narrow"/>
              </a:rPr>
              <a:t>production</a:t>
            </a:r>
            <a:r>
              <a:rPr lang="fr-FR" sz="1800" b="1" spc="10" dirty="0">
                <a:solidFill>
                  <a:srgbClr val="001F5F"/>
                </a:solidFill>
                <a:latin typeface="Liberation Sans Narrow"/>
                <a:cs typeface="Liberation Sans Narrow"/>
              </a:rPr>
              <a:t> </a:t>
            </a:r>
            <a:r>
              <a:rPr lang="fr-FR" sz="1800" b="1" spc="150" dirty="0">
                <a:solidFill>
                  <a:srgbClr val="001F5F"/>
                </a:solidFill>
                <a:latin typeface="Liberation Sans Narrow"/>
                <a:cs typeface="Liberation Sans Narrow"/>
              </a:rPr>
              <a:t>et</a:t>
            </a:r>
            <a:r>
              <a:rPr lang="fr-FR" sz="1800" b="1" spc="30" dirty="0">
                <a:solidFill>
                  <a:srgbClr val="001F5F"/>
                </a:solidFill>
                <a:latin typeface="Liberation Sans Narrow"/>
                <a:cs typeface="Liberation Sans Narrow"/>
              </a:rPr>
              <a:t> </a:t>
            </a:r>
            <a:r>
              <a:rPr lang="fr-FR" sz="1800" b="1" spc="90" dirty="0">
                <a:solidFill>
                  <a:srgbClr val="001F5F"/>
                </a:solidFill>
                <a:latin typeface="Liberation Sans Narrow"/>
                <a:cs typeface="Liberation Sans Narrow"/>
              </a:rPr>
              <a:t>au</a:t>
            </a:r>
            <a:r>
              <a:rPr lang="fr-FR" sz="1800" b="1" dirty="0">
                <a:solidFill>
                  <a:srgbClr val="001F5F"/>
                </a:solidFill>
                <a:latin typeface="Liberation Sans Narrow"/>
                <a:cs typeface="Liberation Sans Narrow"/>
              </a:rPr>
              <a:t> </a:t>
            </a:r>
            <a:r>
              <a:rPr lang="fr-FR" sz="1800" b="1" spc="80" dirty="0">
                <a:solidFill>
                  <a:srgbClr val="001F5F"/>
                </a:solidFill>
                <a:latin typeface="Liberation Sans Narrow"/>
                <a:cs typeface="Liberation Sans Narrow"/>
              </a:rPr>
              <a:t>partage</a:t>
            </a:r>
            <a:r>
              <a:rPr lang="fr-FR" sz="1800" b="1" spc="40" dirty="0">
                <a:solidFill>
                  <a:srgbClr val="001F5F"/>
                </a:solidFill>
                <a:latin typeface="Liberation Sans Narrow"/>
                <a:cs typeface="Liberation Sans Narrow"/>
              </a:rPr>
              <a:t> </a:t>
            </a:r>
            <a:r>
              <a:rPr lang="fr-FR" sz="1800" b="1" spc="100" dirty="0">
                <a:solidFill>
                  <a:srgbClr val="001F5F"/>
                </a:solidFill>
                <a:latin typeface="Liberation Sans Narrow"/>
                <a:cs typeface="Liberation Sans Narrow"/>
              </a:rPr>
              <a:t>de</a:t>
            </a:r>
            <a:r>
              <a:rPr lang="fr-FR" sz="1800" b="1" dirty="0">
                <a:solidFill>
                  <a:srgbClr val="001F5F"/>
                </a:solidFill>
                <a:latin typeface="Liberation Sans Narrow"/>
                <a:cs typeface="Liberation Sans Narrow"/>
              </a:rPr>
              <a:t> </a:t>
            </a:r>
            <a:r>
              <a:rPr lang="fr-FR" sz="1800" b="1" spc="55" dirty="0">
                <a:solidFill>
                  <a:srgbClr val="001F5F"/>
                </a:solidFill>
                <a:latin typeface="Liberation Sans Narrow"/>
                <a:cs typeface="Liberation Sans Narrow"/>
              </a:rPr>
              <a:t>données,</a:t>
            </a:r>
            <a:r>
              <a:rPr lang="fr-FR" sz="1800" b="1" spc="25" dirty="0">
                <a:solidFill>
                  <a:srgbClr val="001F5F"/>
                </a:solidFill>
                <a:latin typeface="Liberation Sans Narrow"/>
                <a:cs typeface="Liberation Sans Narrow"/>
              </a:rPr>
              <a:t> </a:t>
            </a:r>
            <a:r>
              <a:rPr lang="fr-FR" sz="1800" b="1" spc="100" dirty="0">
                <a:solidFill>
                  <a:srgbClr val="001F5F"/>
                </a:solidFill>
                <a:latin typeface="Liberation Sans Narrow"/>
                <a:cs typeface="Liberation Sans Narrow"/>
              </a:rPr>
              <a:t>à</a:t>
            </a:r>
            <a:r>
              <a:rPr lang="fr-FR" sz="1800" b="1" spc="15" dirty="0">
                <a:solidFill>
                  <a:srgbClr val="001F5F"/>
                </a:solidFill>
                <a:latin typeface="Liberation Sans Narrow"/>
                <a:cs typeface="Liberation Sans Narrow"/>
              </a:rPr>
              <a:t> </a:t>
            </a:r>
            <a:r>
              <a:rPr lang="fr-FR" sz="1800" b="1" spc="75" dirty="0">
                <a:solidFill>
                  <a:srgbClr val="001F5F"/>
                </a:solidFill>
                <a:latin typeface="Liberation Sans Narrow"/>
                <a:cs typeface="Liberation Sans Narrow"/>
              </a:rPr>
              <a:t>la</a:t>
            </a:r>
            <a:r>
              <a:rPr lang="fr-FR" sz="1800" b="1" spc="15" dirty="0">
                <a:solidFill>
                  <a:srgbClr val="001F5F"/>
                </a:solidFill>
                <a:latin typeface="Liberation Sans Narrow"/>
                <a:cs typeface="Liberation Sans Narrow"/>
              </a:rPr>
              <a:t> </a:t>
            </a:r>
            <a:r>
              <a:rPr lang="fr-FR" sz="1800" b="1" spc="55" dirty="0">
                <a:solidFill>
                  <a:srgbClr val="001F5F"/>
                </a:solidFill>
                <a:latin typeface="Liberation Sans Narrow"/>
                <a:cs typeface="Liberation Sans Narrow"/>
              </a:rPr>
              <a:t>recherche,</a:t>
            </a:r>
            <a:r>
              <a:rPr lang="fr-FR" sz="1800" b="1" spc="40" dirty="0">
                <a:solidFill>
                  <a:srgbClr val="001F5F"/>
                </a:solidFill>
                <a:latin typeface="Liberation Sans Narrow"/>
                <a:cs typeface="Liberation Sans Narrow"/>
              </a:rPr>
              <a:t> </a:t>
            </a:r>
            <a:r>
              <a:rPr lang="fr-FR" sz="1800" b="1" spc="100" dirty="0">
                <a:solidFill>
                  <a:srgbClr val="001F5F"/>
                </a:solidFill>
                <a:latin typeface="Liberation Sans Narrow"/>
                <a:cs typeface="Liberation Sans Narrow"/>
              </a:rPr>
              <a:t>à</a:t>
            </a:r>
            <a:r>
              <a:rPr lang="fr-FR" sz="1800" b="1" spc="15" dirty="0">
                <a:solidFill>
                  <a:srgbClr val="001F5F"/>
                </a:solidFill>
                <a:latin typeface="Liberation Sans Narrow"/>
                <a:cs typeface="Liberation Sans Narrow"/>
              </a:rPr>
              <a:t> </a:t>
            </a:r>
            <a:r>
              <a:rPr lang="fr-FR" sz="1800" b="1" spc="75" dirty="0">
                <a:solidFill>
                  <a:srgbClr val="001F5F"/>
                </a:solidFill>
                <a:latin typeface="Liberation Sans Narrow"/>
                <a:cs typeface="Liberation Sans Narrow"/>
              </a:rPr>
              <a:t>l’innovation</a:t>
            </a:r>
            <a:r>
              <a:rPr lang="fr-FR" sz="1800" b="1" spc="20" dirty="0">
                <a:solidFill>
                  <a:srgbClr val="001F5F"/>
                </a:solidFill>
                <a:latin typeface="Liberation Sans Narrow"/>
                <a:cs typeface="Liberation Sans Narrow"/>
              </a:rPr>
              <a:t> </a:t>
            </a:r>
            <a:r>
              <a:rPr lang="fr-FR" sz="1800" b="1" spc="150" dirty="0">
                <a:solidFill>
                  <a:srgbClr val="001F5F"/>
                </a:solidFill>
                <a:latin typeface="Liberation Sans Narrow"/>
                <a:cs typeface="Liberation Sans Narrow"/>
              </a:rPr>
              <a:t>et</a:t>
            </a:r>
            <a:r>
              <a:rPr lang="fr-FR" sz="1800" b="1" spc="20" dirty="0">
                <a:solidFill>
                  <a:srgbClr val="001F5F"/>
                </a:solidFill>
                <a:latin typeface="Liberation Sans Narrow"/>
                <a:cs typeface="Liberation Sans Narrow"/>
              </a:rPr>
              <a:t> </a:t>
            </a:r>
            <a:r>
              <a:rPr lang="fr-FR" sz="1800" b="1" spc="50" dirty="0">
                <a:solidFill>
                  <a:srgbClr val="001F5F"/>
                </a:solidFill>
                <a:latin typeface="Liberation Sans Narrow"/>
                <a:cs typeface="Liberation Sans Narrow"/>
              </a:rPr>
              <a:t>à </a:t>
            </a:r>
            <a:r>
              <a:rPr lang="fr-FR" sz="1800" b="1" spc="-10" dirty="0">
                <a:solidFill>
                  <a:srgbClr val="001F5F"/>
                </a:solidFill>
                <a:latin typeface="Liberation Sans Narrow"/>
                <a:cs typeface="Liberation Sans Narrow"/>
              </a:rPr>
              <a:t>l’apprentissage</a:t>
            </a:r>
            <a:endParaRPr lang="fr-CD" dirty="0"/>
          </a:p>
        </p:txBody>
      </p:sp>
    </p:spTree>
    <p:extLst>
      <p:ext uri="{BB962C8B-B14F-4D97-AF65-F5344CB8AC3E}">
        <p14:creationId xmlns:p14="http://schemas.microsoft.com/office/powerpoint/2010/main" val="2783678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EA307-FB07-ED0E-D333-52F0CDF7770C}"/>
              </a:ext>
            </a:extLst>
          </p:cNvPr>
          <p:cNvSpPr>
            <a:spLocks noGrp="1"/>
          </p:cNvSpPr>
          <p:nvPr>
            <p:ph type="title"/>
          </p:nvPr>
        </p:nvSpPr>
        <p:spPr>
          <a:xfrm>
            <a:off x="1" y="109728"/>
            <a:ext cx="12192000" cy="671937"/>
          </a:xfrm>
        </p:spPr>
        <p:txBody>
          <a:bodyPr anchor="b">
            <a:normAutofit/>
          </a:bodyPr>
          <a:lstStyle/>
          <a:p>
            <a:r>
              <a:rPr lang="fr-FR" sz="3400" b="1" dirty="0">
                <a:solidFill>
                  <a:schemeClr val="tx1"/>
                </a:solidFill>
                <a:effectLst/>
                <a:latin typeface="Arial Black" panose="020B0A04020102020204" pitchFamily="34" charset="0"/>
                <a:ea typeface="Times New Roman" panose="02020603050405020304" pitchFamily="18" charset="0"/>
              </a:rPr>
              <a:t>Caractéristiques d'un système de santé résilient </a:t>
            </a:r>
            <a:endParaRPr lang="fr-FR" sz="3400" dirty="0">
              <a:solidFill>
                <a:schemeClr val="tx1"/>
              </a:solidFill>
              <a:latin typeface="Arial Black" panose="020B0A04020102020204" pitchFamily="34" charset="0"/>
            </a:endParaRPr>
          </a:p>
        </p:txBody>
      </p:sp>
      <p:pic>
        <p:nvPicPr>
          <p:cNvPr id="4" name="Picture 3" descr="A person pushing a graph with red virus&#10;&#10;Description automatically generated">
            <a:extLst>
              <a:ext uri="{FF2B5EF4-FFF2-40B4-BE49-F238E27FC236}">
                <a16:creationId xmlns:a16="http://schemas.microsoft.com/office/drawing/2014/main" id="{8DB76DBE-7ADA-84D6-CD02-29F0004014BB}"/>
              </a:ext>
            </a:extLst>
          </p:cNvPr>
          <p:cNvPicPr>
            <a:picLocks noChangeAspect="1"/>
          </p:cNvPicPr>
          <p:nvPr/>
        </p:nvPicPr>
        <p:blipFill>
          <a:blip r:embed="rId2"/>
          <a:srcRect l="31964" r="3820" b="2"/>
          <a:stretch/>
        </p:blipFill>
        <p:spPr>
          <a:xfrm>
            <a:off x="8200102" y="781664"/>
            <a:ext cx="3991897" cy="5471651"/>
          </a:xfrm>
          <a:prstGeom prst="rect">
            <a:avLst/>
          </a:prstGeom>
        </p:spPr>
      </p:pic>
      <p:graphicFrame>
        <p:nvGraphicFramePr>
          <p:cNvPr id="5" name="Content Placeholder 2">
            <a:extLst>
              <a:ext uri="{FF2B5EF4-FFF2-40B4-BE49-F238E27FC236}">
                <a16:creationId xmlns:a16="http://schemas.microsoft.com/office/drawing/2014/main" id="{BC9443C5-A2EC-8B6F-F347-CE1EC540534E}"/>
              </a:ext>
            </a:extLst>
          </p:cNvPr>
          <p:cNvGraphicFramePr>
            <a:graphicFrameLocks noGrp="1"/>
          </p:cNvGraphicFramePr>
          <p:nvPr>
            <p:ph idx="1"/>
            <p:extLst>
              <p:ext uri="{D42A27DB-BD31-4B8C-83A1-F6EECF244321}">
                <p14:modId xmlns:p14="http://schemas.microsoft.com/office/powerpoint/2010/main" val="1227044000"/>
              </p:ext>
            </p:extLst>
          </p:nvPr>
        </p:nvGraphicFramePr>
        <p:xfrm>
          <a:off x="158986" y="794744"/>
          <a:ext cx="8041114" cy="5458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6859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8456</TotalTime>
  <Words>1998</Words>
  <Application>Microsoft Office PowerPoint</Application>
  <PresentationFormat>Grand écran</PresentationFormat>
  <Paragraphs>223</Paragraphs>
  <Slides>19</Slides>
  <Notes>4</Notes>
  <HiddenSlides>0</HiddenSlides>
  <MMClips>0</MMClips>
  <ScaleCrop>false</ScaleCrop>
  <HeadingPairs>
    <vt:vector size="6" baseType="variant">
      <vt:variant>
        <vt:lpstr>Polices utilisées</vt:lpstr>
      </vt:variant>
      <vt:variant>
        <vt:i4>19</vt:i4>
      </vt:variant>
      <vt:variant>
        <vt:lpstr>Thème</vt:lpstr>
      </vt:variant>
      <vt:variant>
        <vt:i4>1</vt:i4>
      </vt:variant>
      <vt:variant>
        <vt:lpstr>Titres des diapositives</vt:lpstr>
      </vt:variant>
      <vt:variant>
        <vt:i4>19</vt:i4>
      </vt:variant>
    </vt:vector>
  </HeadingPairs>
  <TitlesOfParts>
    <vt:vector size="39" baseType="lpstr">
      <vt:lpstr>MS PGothic</vt:lpstr>
      <vt:lpstr>Abadi</vt:lpstr>
      <vt:lpstr>Aptos Narrow</vt:lpstr>
      <vt:lpstr>Arial</vt:lpstr>
      <vt:lpstr>Arial Black</vt:lpstr>
      <vt:lpstr>Calibri</vt:lpstr>
      <vt:lpstr>Calibri Light</vt:lpstr>
      <vt:lpstr>Carlito</vt:lpstr>
      <vt:lpstr>Corbel</vt:lpstr>
      <vt:lpstr>Lato Heavy</vt:lpstr>
      <vt:lpstr>Leelawadee</vt:lpstr>
      <vt:lpstr>Liberation Sans Narrow</vt:lpstr>
      <vt:lpstr>Poppins</vt:lpstr>
      <vt:lpstr>Roboto</vt:lpstr>
      <vt:lpstr>Roboto Slab</vt:lpstr>
      <vt:lpstr>Tahoma</vt:lpstr>
      <vt:lpstr>Times New Roman</vt:lpstr>
      <vt:lpstr>Trebuchet MS</vt:lpstr>
      <vt:lpstr>Wingdings</vt:lpstr>
      <vt:lpstr>Thème Office</vt:lpstr>
      <vt:lpstr>Présentation PowerPoint</vt:lpstr>
      <vt:lpstr>Présentation PowerPoint</vt:lpstr>
      <vt:lpstr>La CSU, Urgences Sanitaires, RSS …</vt:lpstr>
      <vt:lpstr>Système de santé résilient…</vt:lpstr>
      <vt:lpstr>Cadre pour le développement des systèmes de santé vers la couverture sanitaire universelle et le RSI (2005)</vt:lpstr>
      <vt:lpstr>Contexte sanitaire : région AFRO-OMS</vt:lpstr>
      <vt:lpstr>Efforts régionaux: Programme conjoint AFRO EPR/HSS pour soutenir les Plans d'action nationaux de la sécurité sanitaire (PANSS)</vt:lpstr>
      <vt:lpstr>Présentation PowerPoint</vt:lpstr>
      <vt:lpstr>Caractéristiques d'un système de santé résilient </vt:lpstr>
      <vt:lpstr>Présentation PowerPoint</vt:lpstr>
      <vt:lpstr>Présentation PowerPoint</vt:lpstr>
      <vt:lpstr>Présentation PowerPoint</vt:lpstr>
      <vt:lpstr>Evaluation des indicateurs JEE 2023  ) </vt:lpstr>
      <vt:lpstr>Quel rôle attendu des PTF en 2025 ?</vt:lpstr>
      <vt:lpstr>Présentation PowerPoint</vt:lpstr>
      <vt:lpstr> Le rôle attendu des PTF en 2025</vt:lpstr>
      <vt:lpstr>    DOMAINES CLES  DES PTF EN 2025 </vt:lpstr>
      <vt:lpstr>    DOMAINES CLES  DES PTF EN 2025 </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KONGOLO MUKEND, Guy</dc:creator>
  <cp:lastModifiedBy>Marie Adele MATINGU SENGA</cp:lastModifiedBy>
  <cp:revision>110</cp:revision>
  <dcterms:created xsi:type="dcterms:W3CDTF">2023-09-24T17:01:31Z</dcterms:created>
  <dcterms:modified xsi:type="dcterms:W3CDTF">2024-12-10T10:41:58Z</dcterms:modified>
</cp:coreProperties>
</file>