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19" r:id="rId2"/>
    <p:sldId id="258" r:id="rId3"/>
    <p:sldId id="2147471258" r:id="rId4"/>
    <p:sldId id="2147471260" r:id="rId5"/>
    <p:sldId id="2147471261" r:id="rId6"/>
    <p:sldId id="2147471256" r:id="rId7"/>
    <p:sldId id="2147471248" r:id="rId8"/>
    <p:sldId id="2147471255" r:id="rId9"/>
    <p:sldId id="2147471249" r:id="rId10"/>
    <p:sldId id="2147471254" r:id="rId11"/>
    <p:sldId id="2147471250" r:id="rId12"/>
    <p:sldId id="2147471251" r:id="rId13"/>
    <p:sldId id="286"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7BF8B4-6EEA-4B28-B95D-08BAF0B8FE63}" v="10" dt="2024-12-10T09:43:39.95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660"/>
  </p:normalViewPr>
  <p:slideViewPr>
    <p:cSldViewPr snapToGrid="0">
      <p:cViewPr varScale="1">
        <p:scale>
          <a:sx n="98" d="100"/>
          <a:sy n="98" d="100"/>
        </p:scale>
        <p:origin x="5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FA8E61-3FCD-4A40-8A24-843131CD46BC}" type="datetimeFigureOut">
              <a:rPr lang="fr-FR" smtClean="0"/>
              <a:t>10/12/2024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69D9D-0604-4DF7-A6BC-6A89980EF251}" type="slidenum">
              <a:rPr lang="fr-FR" smtClean="0"/>
              <a:t>‹N°›</a:t>
            </a:fld>
            <a:endParaRPr lang="fr-FR"/>
          </a:p>
        </p:txBody>
      </p:sp>
    </p:spTree>
    <p:extLst>
      <p:ext uri="{BB962C8B-B14F-4D97-AF65-F5344CB8AC3E}">
        <p14:creationId xmlns:p14="http://schemas.microsoft.com/office/powerpoint/2010/main" val="385430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f597a5645d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52" name="Google Shape;52;g1f597a5645d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1355787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3575934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3475533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3756948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4093118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b8ed80cb77_0_0:notes"/>
          <p:cNvSpPr>
            <a:spLocks noGrp="1" noRot="1" noChangeAspect="1"/>
          </p:cNvSpPr>
          <p:nvPr>
            <p:ph type="sldImg" idx="2"/>
          </p:nvPr>
        </p:nvSpPr>
        <p:spPr>
          <a:xfrm>
            <a:off x="312738" y="652463"/>
            <a:ext cx="5805487" cy="3267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chemeClr val="lt1"/>
            </a:solidFill>
            <a:prstDash val="solid"/>
            <a:miter lim="8000"/>
            <a:headEnd type="none" w="sm" len="sm"/>
            <a:tailEnd type="none" w="sm" len="sm"/>
          </a:ln>
        </p:spPr>
      </p:sp>
      <p:sp>
        <p:nvSpPr>
          <p:cNvPr id="236" name="Google Shape;236;g2b8ed80cb77_0_0:notes"/>
          <p:cNvSpPr txBox="1">
            <a:spLocks noGrp="1"/>
          </p:cNvSpPr>
          <p:nvPr>
            <p:ph type="body" idx="1"/>
          </p:nvPr>
        </p:nvSpPr>
        <p:spPr>
          <a:xfrm>
            <a:off x="642938" y="4136571"/>
            <a:ext cx="5143500" cy="3918900"/>
          </a:xfrm>
          <a:prstGeom prst="rect">
            <a:avLst/>
          </a:prstGeom>
          <a:noFill/>
          <a:ln>
            <a:noFill/>
          </a:ln>
        </p:spPr>
        <p:txBody>
          <a:bodyPr spcFirstLastPara="1" wrap="square" lIns="86175" tIns="86175" rIns="86175" bIns="86175" anchor="t" anchorCtr="0">
            <a:noAutofit/>
          </a:bodyPr>
          <a:lstStyle/>
          <a:p>
            <a:pPr marL="0" lvl="0" indent="0" algn="l" rtl="0">
              <a:lnSpc>
                <a:spcPct val="100000"/>
              </a:lnSpc>
              <a:spcBef>
                <a:spcPts val="0"/>
              </a:spcBef>
              <a:spcAft>
                <a:spcPts val="0"/>
              </a:spcAft>
              <a:buClr>
                <a:schemeClr val="dk1"/>
              </a:buClr>
              <a:buSzPts val="1300"/>
              <a:buFont typeface="Arial"/>
              <a:buNone/>
            </a:pPr>
            <a:endParaRPr/>
          </a:p>
        </p:txBody>
      </p:sp>
    </p:spTree>
    <p:extLst>
      <p:ext uri="{BB962C8B-B14F-4D97-AF65-F5344CB8AC3E}">
        <p14:creationId xmlns:p14="http://schemas.microsoft.com/office/powerpoint/2010/main" val="2857252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A63E6E82-5417-4B4C-9CE5-6A5CA3E1E328}" type="datetimeFigureOut">
              <a:rPr lang="fr-FR" smtClean="0"/>
              <a:t>10/12/2024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3066369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63E6E82-5417-4B4C-9CE5-6A5CA3E1E328}" type="datetimeFigureOut">
              <a:rPr lang="fr-FR" smtClean="0"/>
              <a:t>10/12/2024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3733301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63E6E82-5417-4B4C-9CE5-6A5CA3E1E328}" type="datetimeFigureOut">
              <a:rPr lang="fr-FR" smtClean="0"/>
              <a:t>10/12/2024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2182407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415627" y="593367"/>
            <a:ext cx="11361600" cy="763200"/>
          </a:xfrm>
          <a:prstGeom prst="rect">
            <a:avLst/>
          </a:prstGeom>
          <a:noFill/>
          <a:ln>
            <a:noFill/>
          </a:ln>
        </p:spPr>
        <p:txBody>
          <a:bodyPr spcFirstLastPara="1" wrap="square" lIns="93275" tIns="93275" rIns="93275" bIns="93275" anchor="t" anchorCtr="0">
            <a:noAutofit/>
          </a:bodyPr>
          <a:lstStyle>
            <a:lvl1pPr lvl="0" algn="l" rtl="0">
              <a:lnSpc>
                <a:spcPct val="90000"/>
              </a:lnSpc>
              <a:spcBef>
                <a:spcPts val="0"/>
              </a:spcBef>
              <a:spcAft>
                <a:spcPts val="0"/>
              </a:spcAft>
              <a:buClr>
                <a:schemeClr val="dk1"/>
              </a:buClr>
              <a:buSzPts val="2800"/>
              <a:buFont typeface="Calibri"/>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4" name="Google Shape;64;p15"/>
          <p:cNvSpPr txBox="1">
            <a:spLocks noGrp="1"/>
          </p:cNvSpPr>
          <p:nvPr>
            <p:ph type="body" idx="1"/>
          </p:nvPr>
        </p:nvSpPr>
        <p:spPr>
          <a:xfrm>
            <a:off x="415627" y="1536633"/>
            <a:ext cx="11361600" cy="4555200"/>
          </a:xfrm>
          <a:prstGeom prst="rect">
            <a:avLst/>
          </a:prstGeom>
          <a:noFill/>
          <a:ln>
            <a:noFill/>
          </a:ln>
        </p:spPr>
        <p:txBody>
          <a:bodyPr spcFirstLastPara="1" wrap="square" lIns="93275" tIns="93275" rIns="93275" bIns="93275" anchor="t" anchorCtr="0">
            <a:noAutofit/>
          </a:bodyPr>
          <a:lstStyle>
            <a:lvl1pPr marL="609585" lvl="0" indent="-457189" algn="l" rtl="0">
              <a:lnSpc>
                <a:spcPct val="90000"/>
              </a:lnSpc>
              <a:spcBef>
                <a:spcPts val="0"/>
              </a:spcBef>
              <a:spcAft>
                <a:spcPts val="0"/>
              </a:spcAft>
              <a:buClr>
                <a:schemeClr val="dk1"/>
              </a:buClr>
              <a:buSzPts val="1800"/>
              <a:buChar char="●"/>
              <a:defRPr/>
            </a:lvl1pPr>
            <a:lvl2pPr marL="1219170" lvl="1" indent="-431789" algn="l" rtl="0">
              <a:lnSpc>
                <a:spcPct val="90000"/>
              </a:lnSpc>
              <a:spcBef>
                <a:spcPts val="2133"/>
              </a:spcBef>
              <a:spcAft>
                <a:spcPts val="0"/>
              </a:spcAft>
              <a:buClr>
                <a:schemeClr val="dk1"/>
              </a:buClr>
              <a:buSzPts val="1500"/>
              <a:buChar char="○"/>
              <a:defRPr/>
            </a:lvl2pPr>
            <a:lvl3pPr marL="1828754" lvl="2" indent="-431789" algn="l" rtl="0">
              <a:lnSpc>
                <a:spcPct val="90000"/>
              </a:lnSpc>
              <a:spcBef>
                <a:spcPts val="2133"/>
              </a:spcBef>
              <a:spcAft>
                <a:spcPts val="0"/>
              </a:spcAft>
              <a:buClr>
                <a:schemeClr val="dk1"/>
              </a:buClr>
              <a:buSzPts val="1500"/>
              <a:buChar char="■"/>
              <a:defRPr/>
            </a:lvl3pPr>
            <a:lvl4pPr marL="2438339" lvl="3" indent="-431789" algn="l" rtl="0">
              <a:lnSpc>
                <a:spcPct val="90000"/>
              </a:lnSpc>
              <a:spcBef>
                <a:spcPts val="2133"/>
              </a:spcBef>
              <a:spcAft>
                <a:spcPts val="0"/>
              </a:spcAft>
              <a:buClr>
                <a:schemeClr val="dk1"/>
              </a:buClr>
              <a:buSzPts val="1500"/>
              <a:buChar char="●"/>
              <a:defRPr/>
            </a:lvl4pPr>
            <a:lvl5pPr marL="3047924" lvl="4" indent="-431789" algn="l" rtl="0">
              <a:lnSpc>
                <a:spcPct val="90000"/>
              </a:lnSpc>
              <a:spcBef>
                <a:spcPts val="2133"/>
              </a:spcBef>
              <a:spcAft>
                <a:spcPts val="0"/>
              </a:spcAft>
              <a:buClr>
                <a:schemeClr val="dk1"/>
              </a:buClr>
              <a:buSzPts val="1500"/>
              <a:buChar char="○"/>
              <a:defRPr/>
            </a:lvl5pPr>
            <a:lvl6pPr marL="3657509" lvl="5" indent="-431789" algn="l" rtl="0">
              <a:lnSpc>
                <a:spcPct val="90000"/>
              </a:lnSpc>
              <a:spcBef>
                <a:spcPts val="2133"/>
              </a:spcBef>
              <a:spcAft>
                <a:spcPts val="0"/>
              </a:spcAft>
              <a:buClr>
                <a:schemeClr val="dk1"/>
              </a:buClr>
              <a:buSzPts val="1500"/>
              <a:buChar char="■"/>
              <a:defRPr/>
            </a:lvl6pPr>
            <a:lvl7pPr marL="4267093" lvl="6" indent="-431789" algn="l" rtl="0">
              <a:lnSpc>
                <a:spcPct val="90000"/>
              </a:lnSpc>
              <a:spcBef>
                <a:spcPts val="2133"/>
              </a:spcBef>
              <a:spcAft>
                <a:spcPts val="0"/>
              </a:spcAft>
              <a:buClr>
                <a:schemeClr val="dk1"/>
              </a:buClr>
              <a:buSzPts val="1500"/>
              <a:buChar char="●"/>
              <a:defRPr/>
            </a:lvl7pPr>
            <a:lvl8pPr marL="4876678" lvl="7" indent="-431789" algn="l" rtl="0">
              <a:lnSpc>
                <a:spcPct val="90000"/>
              </a:lnSpc>
              <a:spcBef>
                <a:spcPts val="2133"/>
              </a:spcBef>
              <a:spcAft>
                <a:spcPts val="0"/>
              </a:spcAft>
              <a:buClr>
                <a:schemeClr val="dk1"/>
              </a:buClr>
              <a:buSzPts val="1500"/>
              <a:buChar char="○"/>
              <a:defRPr/>
            </a:lvl8pPr>
            <a:lvl9pPr marL="5486263" lvl="8" indent="-431789" algn="l" rtl="0">
              <a:lnSpc>
                <a:spcPct val="90000"/>
              </a:lnSpc>
              <a:spcBef>
                <a:spcPts val="2133"/>
              </a:spcBef>
              <a:spcAft>
                <a:spcPts val="2133"/>
              </a:spcAft>
              <a:buClr>
                <a:schemeClr val="dk1"/>
              </a:buClr>
              <a:buSzPts val="1500"/>
              <a:buChar char="■"/>
              <a:defRPr/>
            </a:lvl9pPr>
          </a:lstStyle>
          <a:p>
            <a:endParaRPr/>
          </a:p>
        </p:txBody>
      </p:sp>
      <p:sp>
        <p:nvSpPr>
          <p:cNvPr id="65" name="Google Shape;65;p15"/>
          <p:cNvSpPr txBox="1">
            <a:spLocks noGrp="1"/>
          </p:cNvSpPr>
          <p:nvPr>
            <p:ph type="sldNum" idx="12"/>
          </p:nvPr>
        </p:nvSpPr>
        <p:spPr>
          <a:xfrm>
            <a:off x="11297341" y="6217621"/>
            <a:ext cx="731600" cy="524800"/>
          </a:xfrm>
          <a:prstGeom prst="rect">
            <a:avLst/>
          </a:prstGeom>
          <a:noFill/>
          <a:ln>
            <a:noFill/>
          </a:ln>
        </p:spPr>
        <p:txBody>
          <a:bodyPr spcFirstLastPara="1" wrap="square" lIns="93275" tIns="93275" rIns="93275" bIns="93275" anchor="ctr" anchorCtr="0">
            <a:noAutofit/>
          </a:bodyPr>
          <a:lstStyle>
            <a:lvl1pPr marL="0" lvl="0" indent="0" algn="r" rtl="0">
              <a:buClr>
                <a:srgbClr val="888888"/>
              </a:buClr>
              <a:buSzPts val="900"/>
              <a:buFont typeface="Calibri"/>
              <a:buNone/>
              <a:defRPr sz="1200">
                <a:solidFill>
                  <a:srgbClr val="888888"/>
                </a:solidFill>
                <a:latin typeface="Calibri"/>
                <a:ea typeface="Calibri"/>
                <a:cs typeface="Calibri"/>
                <a:sym typeface="Calibri"/>
              </a:defRPr>
            </a:lvl1pPr>
            <a:lvl2pPr marL="0" lvl="1" indent="0" algn="r" rtl="0">
              <a:buClr>
                <a:srgbClr val="888888"/>
              </a:buClr>
              <a:buSzPts val="900"/>
              <a:buFont typeface="Calibri"/>
              <a:buNone/>
              <a:defRPr sz="1200">
                <a:solidFill>
                  <a:srgbClr val="888888"/>
                </a:solidFill>
                <a:latin typeface="Calibri"/>
                <a:ea typeface="Calibri"/>
                <a:cs typeface="Calibri"/>
                <a:sym typeface="Calibri"/>
              </a:defRPr>
            </a:lvl2pPr>
            <a:lvl3pPr marL="0" lvl="2" indent="0" algn="r" rtl="0">
              <a:buClr>
                <a:srgbClr val="888888"/>
              </a:buClr>
              <a:buSzPts val="900"/>
              <a:buFont typeface="Calibri"/>
              <a:buNone/>
              <a:defRPr sz="1200">
                <a:solidFill>
                  <a:srgbClr val="888888"/>
                </a:solidFill>
                <a:latin typeface="Calibri"/>
                <a:ea typeface="Calibri"/>
                <a:cs typeface="Calibri"/>
                <a:sym typeface="Calibri"/>
              </a:defRPr>
            </a:lvl3pPr>
            <a:lvl4pPr marL="0" lvl="3" indent="0" algn="r" rtl="0">
              <a:buClr>
                <a:srgbClr val="888888"/>
              </a:buClr>
              <a:buSzPts val="900"/>
              <a:buFont typeface="Calibri"/>
              <a:buNone/>
              <a:defRPr sz="1200">
                <a:solidFill>
                  <a:srgbClr val="888888"/>
                </a:solidFill>
                <a:latin typeface="Calibri"/>
                <a:ea typeface="Calibri"/>
                <a:cs typeface="Calibri"/>
                <a:sym typeface="Calibri"/>
              </a:defRPr>
            </a:lvl4pPr>
            <a:lvl5pPr marL="0" lvl="4" indent="0" algn="r" rtl="0">
              <a:buClr>
                <a:srgbClr val="888888"/>
              </a:buClr>
              <a:buSzPts val="900"/>
              <a:buFont typeface="Calibri"/>
              <a:buNone/>
              <a:defRPr sz="1200">
                <a:solidFill>
                  <a:srgbClr val="888888"/>
                </a:solidFill>
                <a:latin typeface="Calibri"/>
                <a:ea typeface="Calibri"/>
                <a:cs typeface="Calibri"/>
                <a:sym typeface="Calibri"/>
              </a:defRPr>
            </a:lvl5pPr>
            <a:lvl6pPr marL="0" lvl="5" indent="0" algn="r" rtl="0">
              <a:buClr>
                <a:srgbClr val="888888"/>
              </a:buClr>
              <a:buSzPts val="900"/>
              <a:buFont typeface="Calibri"/>
              <a:buNone/>
              <a:defRPr sz="1200">
                <a:solidFill>
                  <a:srgbClr val="888888"/>
                </a:solidFill>
                <a:latin typeface="Calibri"/>
                <a:ea typeface="Calibri"/>
                <a:cs typeface="Calibri"/>
                <a:sym typeface="Calibri"/>
              </a:defRPr>
            </a:lvl6pPr>
            <a:lvl7pPr marL="0" lvl="6" indent="0" algn="r" rtl="0">
              <a:buClr>
                <a:srgbClr val="888888"/>
              </a:buClr>
              <a:buSzPts val="900"/>
              <a:buFont typeface="Calibri"/>
              <a:buNone/>
              <a:defRPr sz="1200">
                <a:solidFill>
                  <a:srgbClr val="888888"/>
                </a:solidFill>
                <a:latin typeface="Calibri"/>
                <a:ea typeface="Calibri"/>
                <a:cs typeface="Calibri"/>
                <a:sym typeface="Calibri"/>
              </a:defRPr>
            </a:lvl7pPr>
            <a:lvl8pPr marL="0" lvl="7" indent="0" algn="r" rtl="0">
              <a:buClr>
                <a:srgbClr val="888888"/>
              </a:buClr>
              <a:buSzPts val="900"/>
              <a:buFont typeface="Calibri"/>
              <a:buNone/>
              <a:defRPr sz="1200">
                <a:solidFill>
                  <a:srgbClr val="888888"/>
                </a:solidFill>
                <a:latin typeface="Calibri"/>
                <a:ea typeface="Calibri"/>
                <a:cs typeface="Calibri"/>
                <a:sym typeface="Calibri"/>
              </a:defRPr>
            </a:lvl8pPr>
            <a:lvl9pPr marL="0" lvl="8" indent="0" algn="r" rtl="0">
              <a:buClr>
                <a:srgbClr val="888888"/>
              </a:buClr>
              <a:buSzPts val="900"/>
              <a:buFont typeface="Calibri"/>
              <a:buNone/>
              <a:defRPr sz="1200">
                <a:solidFill>
                  <a:srgbClr val="888888"/>
                </a:solidFill>
                <a:latin typeface="Calibri"/>
                <a:ea typeface="Calibri"/>
                <a:cs typeface="Calibri"/>
                <a:sym typeface="Calibri"/>
              </a:defRPr>
            </a:lvl9pPr>
          </a:lstStyle>
          <a:p>
            <a:fld id="{00000000-1234-1234-1234-123412341234}" type="slidenum">
              <a:rPr lang="en-GB" smtClean="0"/>
              <a:pPr/>
              <a:t>‹N°›</a:t>
            </a:fld>
            <a:endParaRPr lang="en-GB"/>
          </a:p>
        </p:txBody>
      </p:sp>
    </p:spTree>
    <p:extLst>
      <p:ext uri="{BB962C8B-B14F-4D97-AF65-F5344CB8AC3E}">
        <p14:creationId xmlns:p14="http://schemas.microsoft.com/office/powerpoint/2010/main" val="279679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63E6E82-5417-4B4C-9CE5-6A5CA3E1E328}" type="datetimeFigureOut">
              <a:rPr lang="fr-FR" smtClean="0"/>
              <a:t>10/12/2024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237463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63E6E82-5417-4B4C-9CE5-6A5CA3E1E328}" type="datetimeFigureOut">
              <a:rPr lang="fr-FR" smtClean="0"/>
              <a:t>10/12/2024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3487220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3E6E82-5417-4B4C-9CE5-6A5CA3E1E328}" type="datetimeFigureOut">
              <a:rPr lang="fr-FR" smtClean="0"/>
              <a:t>10/12/2024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3270752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63E6E82-5417-4B4C-9CE5-6A5CA3E1E328}" type="datetimeFigureOut">
              <a:rPr lang="fr-FR" smtClean="0"/>
              <a:t>10/12/2024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1940247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63E6E82-5417-4B4C-9CE5-6A5CA3E1E328}" type="datetimeFigureOut">
              <a:rPr lang="fr-FR" smtClean="0"/>
              <a:t>10/12/2024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1030556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E6E82-5417-4B4C-9CE5-6A5CA3E1E328}" type="datetimeFigureOut">
              <a:rPr lang="fr-FR" smtClean="0"/>
              <a:t>10/12/2024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133539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63E6E82-5417-4B4C-9CE5-6A5CA3E1E328}" type="datetimeFigureOut">
              <a:rPr lang="fr-FR" smtClean="0"/>
              <a:t>10/12/2024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270689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63E6E82-5417-4B4C-9CE5-6A5CA3E1E328}" type="datetimeFigureOut">
              <a:rPr lang="fr-FR" smtClean="0"/>
              <a:t>10/12/2024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378100-C8E2-4008-AEA6-74872459D27D}" type="slidenum">
              <a:rPr lang="fr-FR" smtClean="0"/>
              <a:t>‹N°›</a:t>
            </a:fld>
            <a:endParaRPr lang="fr-FR"/>
          </a:p>
        </p:txBody>
      </p:sp>
    </p:spTree>
    <p:extLst>
      <p:ext uri="{BB962C8B-B14F-4D97-AF65-F5344CB8AC3E}">
        <p14:creationId xmlns:p14="http://schemas.microsoft.com/office/powerpoint/2010/main" val="3813332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E6E82-5417-4B4C-9CE5-6A5CA3E1E328}" type="datetimeFigureOut">
              <a:rPr lang="fr-FR" smtClean="0"/>
              <a:t>10/12/2024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78100-C8E2-4008-AEA6-74872459D27D}" type="slidenum">
              <a:rPr lang="fr-FR" smtClean="0"/>
              <a:t>‹N°›</a:t>
            </a:fld>
            <a:endParaRPr lang="fr-FR"/>
          </a:p>
        </p:txBody>
      </p:sp>
    </p:spTree>
    <p:extLst>
      <p:ext uri="{BB962C8B-B14F-4D97-AF65-F5344CB8AC3E}">
        <p14:creationId xmlns:p14="http://schemas.microsoft.com/office/powerpoint/2010/main" val="3761574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7" name="Google Shape;57;p13"/>
          <p:cNvSpPr/>
          <p:nvPr/>
        </p:nvSpPr>
        <p:spPr>
          <a:xfrm>
            <a:off x="0" y="0"/>
            <a:ext cx="544786" cy="68580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rgbClr val="1155CC"/>
              </a:solidFill>
              <a:latin typeface="Times New Roman"/>
              <a:ea typeface="Times New Roman"/>
              <a:cs typeface="Times New Roman"/>
              <a:sym typeface="Times New Roman"/>
            </a:endParaRPr>
          </a:p>
        </p:txBody>
      </p:sp>
      <p:sp>
        <p:nvSpPr>
          <p:cNvPr id="122" name="Google Shape;122;p13"/>
          <p:cNvSpPr txBox="1"/>
          <p:nvPr/>
        </p:nvSpPr>
        <p:spPr>
          <a:xfrm>
            <a:off x="813230" y="6015978"/>
            <a:ext cx="3170279" cy="451342"/>
          </a:xfrm>
          <a:prstGeom prst="rect">
            <a:avLst/>
          </a:prstGeom>
          <a:noFill/>
          <a:ln>
            <a:noFill/>
          </a:ln>
        </p:spPr>
        <p:txBody>
          <a:bodyPr spcFirstLastPara="1" wrap="square" lIns="0" tIns="0" rIns="0" bIns="0" anchor="t" anchorCtr="0">
            <a:spAutoFit/>
          </a:bodyPr>
          <a:lstStyle/>
          <a:p>
            <a:r>
              <a:rPr lang="en-GB" sz="2933" b="1" dirty="0">
                <a:latin typeface="Times New Roman"/>
                <a:ea typeface="Times New Roman"/>
                <a:cs typeface="Times New Roman"/>
                <a:sym typeface="Times New Roman"/>
              </a:rPr>
              <a:t> 10 Decembre 2024</a:t>
            </a:r>
            <a:endParaRPr sz="2933" b="1" dirty="0">
              <a:latin typeface="Times New Roman"/>
              <a:ea typeface="Times New Roman"/>
              <a:cs typeface="Times New Roman"/>
              <a:sym typeface="Times New Roman"/>
            </a:endParaRPr>
          </a:p>
        </p:txBody>
      </p:sp>
      <p:sp>
        <p:nvSpPr>
          <p:cNvPr id="6" name="Google Shape;78;p1">
            <a:extLst>
              <a:ext uri="{FF2B5EF4-FFF2-40B4-BE49-F238E27FC236}">
                <a16:creationId xmlns:a16="http://schemas.microsoft.com/office/drawing/2014/main" id="{0572E633-5057-C78C-47E9-39D9AA5C9A1D}"/>
              </a:ext>
            </a:extLst>
          </p:cNvPr>
          <p:cNvSpPr txBox="1"/>
          <p:nvPr/>
        </p:nvSpPr>
        <p:spPr>
          <a:xfrm>
            <a:off x="981076" y="1854208"/>
            <a:ext cx="11058524" cy="1574792"/>
          </a:xfrm>
          <a:prstGeom prst="rect">
            <a:avLst/>
          </a:prstGeom>
          <a:noFill/>
          <a:ln>
            <a:noFill/>
          </a:ln>
        </p:spPr>
        <p:txBody>
          <a:bodyPr spcFirstLastPara="1" wrap="square" lIns="121900" tIns="60933" rIns="121900" bIns="60933" anchor="ctr" anchorCtr="0">
            <a:noAutofit/>
          </a:bodyPr>
          <a:lstStyle/>
          <a:p>
            <a:pPr algn="ctr">
              <a:lnSpc>
                <a:spcPct val="90000"/>
              </a:lnSpc>
              <a:buClr>
                <a:schemeClr val="dk1"/>
              </a:buClr>
              <a:buSzPts val="4500"/>
            </a:pPr>
            <a:r>
              <a:rPr lang="fr-FR" sz="4400" dirty="0"/>
              <a:t>Améliorer l'accès aux médicaments essentiels en RDC : Quelles priorités pour le GIBS en 2025 ?</a:t>
            </a:r>
            <a:endParaRPr lang="fr-FR" sz="2400" b="1" dirty="0">
              <a:solidFill>
                <a:schemeClr val="accent4">
                  <a:lumMod val="50000"/>
                </a:schemeClr>
              </a:solidFill>
              <a:latin typeface="Times New Roman" panose="02020603050405020304" pitchFamily="18" charset="0"/>
              <a:cs typeface="Times New Roman" panose="02020603050405020304" pitchFamily="18" charset="0"/>
              <a:sym typeface="Calibri"/>
            </a:endParaRPr>
          </a:p>
        </p:txBody>
      </p:sp>
      <p:pic>
        <p:nvPicPr>
          <p:cNvPr id="7" name="Google Shape;460;p1">
            <a:extLst>
              <a:ext uri="{FF2B5EF4-FFF2-40B4-BE49-F238E27FC236}">
                <a16:creationId xmlns:a16="http://schemas.microsoft.com/office/drawing/2014/main" id="{98AFB9D2-EB9A-E285-3277-6A076294C161}"/>
              </a:ext>
            </a:extLst>
          </p:cNvPr>
          <p:cNvPicPr preferRelativeResize="0"/>
          <p:nvPr/>
        </p:nvPicPr>
        <p:blipFill rotWithShape="1">
          <a:blip r:embed="rId3">
            <a:alphaModFix/>
          </a:blip>
          <a:srcRect/>
          <a:stretch/>
        </p:blipFill>
        <p:spPr>
          <a:xfrm>
            <a:off x="8637853" y="5905619"/>
            <a:ext cx="3809524" cy="952381"/>
          </a:xfrm>
          <a:prstGeom prst="rect">
            <a:avLst/>
          </a:prstGeom>
          <a:noFill/>
          <a:ln>
            <a:noFill/>
          </a:ln>
        </p:spPr>
      </p:pic>
      <p:sp>
        <p:nvSpPr>
          <p:cNvPr id="8" name="Google Shape;122;p13">
            <a:extLst>
              <a:ext uri="{FF2B5EF4-FFF2-40B4-BE49-F238E27FC236}">
                <a16:creationId xmlns:a16="http://schemas.microsoft.com/office/drawing/2014/main" id="{FBC44382-34EA-E320-5FE5-2AF03A618CAB}"/>
              </a:ext>
            </a:extLst>
          </p:cNvPr>
          <p:cNvSpPr txBox="1"/>
          <p:nvPr/>
        </p:nvSpPr>
        <p:spPr>
          <a:xfrm>
            <a:off x="687872" y="4149292"/>
            <a:ext cx="7806895" cy="1066895"/>
          </a:xfrm>
          <a:prstGeom prst="rect">
            <a:avLst/>
          </a:prstGeom>
          <a:noFill/>
          <a:ln>
            <a:noFill/>
          </a:ln>
        </p:spPr>
        <p:txBody>
          <a:bodyPr spcFirstLastPara="1" wrap="square" lIns="0" tIns="0" rIns="0" bIns="0" anchor="t" anchorCtr="0">
            <a:spAutoFit/>
          </a:bodyPr>
          <a:lstStyle/>
          <a:p>
            <a:r>
              <a:rPr lang="en-GB" sz="2000" b="1" dirty="0">
                <a:latin typeface="Times New Roman"/>
                <a:ea typeface="Times New Roman"/>
                <a:cs typeface="Times New Roman"/>
                <a:sym typeface="Times New Roman"/>
              </a:rPr>
              <a:t> Dr Hamed Idrissa TRAORE / </a:t>
            </a:r>
          </a:p>
          <a:p>
            <a:r>
              <a:rPr lang="en-GB" sz="2000" b="1" dirty="0">
                <a:latin typeface="Times New Roman"/>
                <a:ea typeface="Times New Roman"/>
                <a:cs typeface="Times New Roman"/>
                <a:sym typeface="Times New Roman"/>
              </a:rPr>
              <a:t>Chef de fil Sous Groupe Medicament</a:t>
            </a:r>
          </a:p>
          <a:p>
            <a:r>
              <a:rPr lang="en-GB" sz="2000" b="1" dirty="0">
                <a:latin typeface="Times New Roman"/>
                <a:ea typeface="Times New Roman"/>
                <a:cs typeface="Times New Roman"/>
                <a:sym typeface="Times New Roman"/>
              </a:rPr>
              <a:t>UNICEF RDC </a:t>
            </a:r>
            <a:r>
              <a:rPr lang="en-GB" sz="2933" b="1" dirty="0">
                <a:latin typeface="Times New Roman"/>
                <a:ea typeface="Times New Roman"/>
                <a:cs typeface="Times New Roman"/>
                <a:sym typeface="Times New Roman"/>
              </a:rPr>
              <a:t> </a:t>
            </a:r>
            <a:endParaRPr sz="2933" b="1" dirty="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304" name="Google Shape;304;g2b8ed80cb77_0_0"/>
          <p:cNvSpPr txBox="1"/>
          <p:nvPr/>
        </p:nvSpPr>
        <p:spPr>
          <a:xfrm>
            <a:off x="280107" y="655200"/>
            <a:ext cx="11562060" cy="6499856"/>
          </a:xfrm>
          <a:prstGeom prst="rect">
            <a:avLst/>
          </a:prstGeom>
          <a:noFill/>
          <a:ln>
            <a:noFill/>
          </a:ln>
        </p:spPr>
        <p:txBody>
          <a:bodyPr spcFirstLastPara="1" wrap="square" lIns="0" tIns="0" rIns="0" bIns="0" anchor="t" anchorCtr="0">
            <a:spAutoFit/>
          </a:bodyPr>
          <a:lstStyle/>
          <a:p>
            <a:pPr marL="0" marR="0" algn="just">
              <a:lnSpc>
                <a:spcPct val="107000"/>
              </a:lnSpc>
              <a:spcBef>
                <a:spcPts val="0"/>
              </a:spcBef>
              <a:spcAft>
                <a:spcPts val="800"/>
              </a:spcAft>
            </a:pPr>
            <a:r>
              <a:rPr lang="fr-FR" sz="1800" b="1" dirty="0">
                <a:effectLst/>
                <a:latin typeface="Calibri" panose="020F0502020204030204" pitchFamily="34" charset="0"/>
                <a:ea typeface="Times New Roman" panose="02020603050405020304" pitchFamily="18" charset="0"/>
              </a:rPr>
              <a:t>Problématiques rencontrées :</a:t>
            </a:r>
            <a:endParaRPr lang="fr-FR" sz="1800" dirty="0">
              <a:effectLst/>
              <a:latin typeface="Times New Roman" panose="02020603050405020304" pitchFamily="18" charset="0"/>
              <a:ea typeface="Times New Roman" panose="02020603050405020304" pitchFamily="18" charset="0"/>
            </a:endParaRPr>
          </a:p>
          <a:p>
            <a:pPr marL="0" marR="0" algn="just">
              <a:lnSpc>
                <a:spcPct val="107000"/>
              </a:lnSpc>
              <a:spcBef>
                <a:spcPts val="0"/>
              </a:spcBef>
              <a:spcAft>
                <a:spcPts val="800"/>
              </a:spcAft>
            </a:pPr>
            <a:r>
              <a:rPr lang="fr-FR" sz="1800" dirty="0">
                <a:effectLst/>
                <a:latin typeface="Calibri" panose="020F0502020204030204" pitchFamily="34" charset="0"/>
                <a:ea typeface="Times New Roman" panose="02020603050405020304" pitchFamily="18" charset="0"/>
              </a:rPr>
              <a:t>L'analyse du décret portant création de l'ANAMED soulève les points d'attention suivants :</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Absence de référence à la politique nationale pharmaceutique :</a:t>
            </a:r>
            <a:r>
              <a:rPr lang="fr-FR" sz="1800" dirty="0">
                <a:effectLst/>
                <a:latin typeface="Calibri" panose="020F0502020204030204" pitchFamily="34" charset="0"/>
                <a:ea typeface="Times New Roman" panose="02020603050405020304" pitchFamily="18" charset="0"/>
              </a:rPr>
              <a:t> </a:t>
            </a: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Absence de prise en compte de la profession de pharmacien :</a:t>
            </a:r>
            <a:r>
              <a:rPr lang="fr-FR" sz="1800" dirty="0">
                <a:effectLst/>
                <a:latin typeface="Calibri" panose="020F0502020204030204" pitchFamily="34" charset="0"/>
                <a:ea typeface="Times New Roman" panose="02020603050405020304" pitchFamily="18" charset="0"/>
              </a:rPr>
              <a:t> </a:t>
            </a: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Absence de garanties sur l'assurance qualité des médicaments essentiels :</a:t>
            </a:r>
            <a:r>
              <a:rPr lang="fr-FR" sz="1800" dirty="0">
                <a:effectLst/>
                <a:latin typeface="Calibri" panose="020F0502020204030204" pitchFamily="34" charset="0"/>
                <a:ea typeface="Times New Roman" panose="02020603050405020304" pitchFamily="18" charset="0"/>
              </a:rPr>
              <a:t> </a:t>
            </a: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Statut juridique de l'ANAMED :</a:t>
            </a:r>
            <a:r>
              <a:rPr lang="fr-FR" sz="1800" dirty="0">
                <a:effectLst/>
                <a:latin typeface="Calibri" panose="020F0502020204030204" pitchFamily="34" charset="0"/>
                <a:ea typeface="Times New Roman" panose="02020603050405020304" pitchFamily="18" charset="0"/>
              </a:rPr>
              <a:t> Le décret définit l'ANAMED comme un "service public doté de l'autonomie de gestion administrative et financière", et non comme un établissement public. </a:t>
            </a:r>
          </a:p>
          <a:p>
            <a:pPr marL="0" marR="0" algn="just">
              <a:lnSpc>
                <a:spcPct val="107000"/>
              </a:lnSpc>
              <a:spcBef>
                <a:spcPts val="0"/>
              </a:spcBef>
              <a:spcAft>
                <a:spcPts val="800"/>
              </a:spcAft>
            </a:pPr>
            <a:r>
              <a:rPr lang="fr-FR" sz="1800" b="1" dirty="0">
                <a:effectLst/>
                <a:latin typeface="Calibri" panose="020F0502020204030204" pitchFamily="34" charset="0"/>
                <a:ea typeface="Times New Roman" panose="02020603050405020304" pitchFamily="18" charset="0"/>
              </a:rPr>
              <a:t>Suggestions :</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Intégrer explicitement la politique nationale pharmaceutique dans le mandat de l'ANAMED :</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Définir le rôle et la place des pharmaciens :</a:t>
            </a:r>
            <a:r>
              <a:rPr lang="fr-FR" sz="1800" dirty="0">
                <a:effectLst/>
                <a:latin typeface="Calibri" panose="020F0502020204030204" pitchFamily="34" charset="0"/>
                <a:ea typeface="Times New Roman" panose="02020603050405020304" pitchFamily="18" charset="0"/>
              </a:rPr>
              <a:t> Préciser les modalités de collaboration entre l'ANAMED et les pharmaciens, en définissant leurs rôles respectifs dans le circuit du médicament et en favorisant les synergies.</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Mettre en place un système d'assurance qualité robuste :</a:t>
            </a:r>
            <a:r>
              <a:rPr lang="fr-FR" sz="1800" dirty="0">
                <a:effectLst/>
                <a:latin typeface="Calibri" panose="020F0502020204030204" pitchFamily="34" charset="0"/>
                <a:ea typeface="Times New Roman" panose="02020603050405020304" pitchFamily="18" charset="0"/>
              </a:rPr>
              <a:t> Décrire les mécanismes d'assurance qualité mis en place par l'ANAMED pour garantir la qualité, l'efficacité et la sécurité des médicaments, </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r>
              <a:rPr lang="fr-FR" sz="1800" b="1" dirty="0">
                <a:effectLst/>
                <a:latin typeface="Calibri" panose="020F0502020204030204" pitchFamily="34" charset="0"/>
                <a:ea typeface="Times New Roman" panose="02020603050405020304" pitchFamily="18" charset="0"/>
              </a:rPr>
              <a:t>Clarifier le statut juridique de l'ANAMED :</a:t>
            </a:r>
            <a:r>
              <a:rPr lang="fr-FR" sz="1800" dirty="0">
                <a:effectLst/>
                <a:latin typeface="Calibri" panose="020F0502020204030204" pitchFamily="34" charset="0"/>
                <a:ea typeface="Times New Roman" panose="02020603050405020304" pitchFamily="18" charset="0"/>
              </a:rPr>
              <a:t> Analyser les implications du statut de "service public doté de l'autonomie de gestion administrative et financière" et s'assurer qu'il est adapté aux missions et aux objectifs de l'ANAMED. Envisager la possibilité de transformer l'ANAMED en établissement public si cela s'avère nécessaire.</a:t>
            </a:r>
            <a:endParaRPr lang="fr-FR" sz="1800" dirty="0">
              <a:effectLst/>
              <a:latin typeface="Times New Roman" panose="02020603050405020304" pitchFamily="18" charset="0"/>
              <a:ea typeface="Times New Roman" panose="02020603050405020304" pitchFamily="18" charset="0"/>
            </a:endParaRPr>
          </a:p>
          <a:p>
            <a:pPr marL="342900" marR="0" lvl="0" indent="-342900" algn="just">
              <a:lnSpc>
                <a:spcPct val="107000"/>
              </a:lnSpc>
              <a:spcBef>
                <a:spcPts val="0"/>
              </a:spcBef>
              <a:spcAft>
                <a:spcPts val="800"/>
              </a:spcAft>
              <a:buSzPts val="1000"/>
              <a:buFont typeface="Symbol" panose="05050102010706020507" pitchFamily="18" charset="2"/>
              <a:buChar char=""/>
              <a:tabLst>
                <a:tab pos="457200" algn="l"/>
              </a:tabLst>
            </a:pPr>
            <a:endParaRPr lang="fr-FR" sz="32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10</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281179" y="24858"/>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Création ANAMED (Agence Nationale du Médicament</a:t>
            </a:r>
            <a:r>
              <a:rPr lang="fr-FR" sz="3200" dirty="0">
                <a:effectLst/>
                <a:latin typeface="Calibri" panose="020F0502020204030204" pitchFamily="34" charset="0"/>
                <a:ea typeface="Times New Roman" panose="02020603050405020304" pitchFamily="18" charset="0"/>
              </a:rPr>
              <a:t>)</a:t>
            </a:r>
            <a:endParaRPr lang="fr-FR" sz="2933" b="1" kern="0" dirty="0">
              <a:solidFill>
                <a:schemeClr val="accent4"/>
              </a:solidFill>
              <a:latin typeface="Times New Roman"/>
              <a:cs typeface="Times New Roman"/>
            </a:endParaRP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9664992" y="24858"/>
            <a:ext cx="3809524" cy="952381"/>
          </a:xfrm>
          <a:prstGeom prst="rect">
            <a:avLst/>
          </a:prstGeom>
          <a:noFill/>
          <a:ln>
            <a:noFill/>
          </a:ln>
        </p:spPr>
      </p:pic>
    </p:spTree>
    <p:extLst>
      <p:ext uri="{BB962C8B-B14F-4D97-AF65-F5344CB8AC3E}">
        <p14:creationId xmlns:p14="http://schemas.microsoft.com/office/powerpoint/2010/main" val="3347482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304" name="Google Shape;304;g2b8ed80cb77_0_0"/>
          <p:cNvSpPr txBox="1"/>
          <p:nvPr/>
        </p:nvSpPr>
        <p:spPr>
          <a:xfrm>
            <a:off x="44939" y="655200"/>
            <a:ext cx="11865882" cy="6580135"/>
          </a:xfrm>
          <a:prstGeom prst="rect">
            <a:avLst/>
          </a:prstGeom>
          <a:noFill/>
          <a:ln>
            <a:noFill/>
          </a:ln>
        </p:spPr>
        <p:txBody>
          <a:bodyPr spcFirstLastPara="1" wrap="square" lIns="0" tIns="0" rIns="0" bIns="0" anchor="t" anchorCtr="0">
            <a:spAutoFit/>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000" b="1" kern="0" dirty="0">
                <a:effectLst/>
                <a:latin typeface="Times New Roman" panose="02020603050405020304" pitchFamily="18" charset="0"/>
                <a:ea typeface="Times New Roman" panose="02020603050405020304" pitchFamily="18" charset="0"/>
                <a:cs typeface="Arial" panose="020B0604020202020204" pitchFamily="34" charset="0"/>
              </a:rPr>
              <a:t>Disponibilité au dernier kilomètre :</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000" kern="0" dirty="0">
                <a:latin typeface="Times New Roman" panose="02020603050405020304" pitchFamily="18" charset="0"/>
                <a:ea typeface="Times New Roman" panose="02020603050405020304" pitchFamily="18" charset="0"/>
                <a:cs typeface="Times New Roman" panose="02020603050405020304" pitchFamily="18" charset="0"/>
              </a:rPr>
              <a:t>R</a:t>
            </a:r>
            <a:r>
              <a:rPr lang="fr-FR" sz="2000" kern="0" dirty="0">
                <a:effectLst/>
                <a:latin typeface="Times New Roman" panose="02020603050405020304" pitchFamily="18" charset="0"/>
                <a:ea typeface="Times New Roman" panose="02020603050405020304" pitchFamily="18" charset="0"/>
                <a:cs typeface="Times New Roman" panose="02020603050405020304" pitchFamily="18" charset="0"/>
              </a:rPr>
              <a:t>ôle du GIBS dans l'amélioration de la disponibilité des médicaments au dernier kilomètre.</a:t>
            </a:r>
            <a:endParaRPr lang="fr-FR"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Comment le GIBS peut-il appuyer le renforcement des capacités des CDR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Quelles sont les solutions innovantes pour améliorer la distribution des médicaments dans les zones difficiles d'accès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Comment le GIBS peut-il contribuer à la mise en place d'un système de suivi et d'évaluation efficace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000" b="1" kern="0" dirty="0">
                <a:effectLst/>
                <a:latin typeface="Times New Roman" panose="02020603050405020304" pitchFamily="18" charset="0"/>
                <a:ea typeface="Times New Roman" panose="02020603050405020304" pitchFamily="18" charset="0"/>
                <a:cs typeface="Arial" panose="020B0604020202020204" pitchFamily="34" charset="0"/>
              </a:rPr>
              <a:t>Adaptation au contexte international :</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Quelles sont les meilleures pratiques internationales en matière d'approvisionnement en médicaments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Comment la RDC peut-elle tirer parti des expériences d'autres pays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Quels sont les mécanismes de coopération internationale que le GIBS pourrait promouvoir ?</a:t>
            </a:r>
          </a:p>
          <a:p>
            <a:pPr marL="342900" indent="-342900">
              <a:lnSpc>
                <a:spcPct val="107000"/>
              </a:lnSpc>
              <a:spcAft>
                <a:spcPts val="800"/>
              </a:spcAft>
              <a:buSzPts val="1000"/>
              <a:buFont typeface="Symbol" panose="05050102010706020507" pitchFamily="18" charset="2"/>
              <a:buChar char=""/>
              <a:tabLst>
                <a:tab pos="457200" algn="l"/>
              </a:tabLst>
            </a:pPr>
            <a:r>
              <a:rPr lang="fr-FR" sz="2000" b="1" kern="0" dirty="0">
                <a:latin typeface="Times New Roman" panose="02020603050405020304" pitchFamily="18" charset="0"/>
                <a:cs typeface="Arial" panose="020B0604020202020204" pitchFamily="34" charset="0"/>
              </a:rPr>
              <a:t>Plan d'action concret pour l'appui du GIBS en 2025 </a:t>
            </a:r>
          </a:p>
          <a:p>
            <a:pPr>
              <a:lnSpc>
                <a:spcPct val="107000"/>
              </a:lnSpc>
              <a:spcAft>
                <a:spcPts val="800"/>
              </a:spcAft>
              <a:buSzPts val="1000"/>
              <a:tabLst>
                <a:tab pos="457200" algn="l"/>
              </a:tabLst>
            </a:pPr>
            <a:r>
              <a:rPr lang="fr-FR" sz="2000" kern="0" dirty="0">
                <a:latin typeface="Times New Roman" panose="02020603050405020304" pitchFamily="18" charset="0"/>
                <a:cs typeface="Arial" panose="020B0604020202020204" pitchFamily="34" charset="0"/>
              </a:rPr>
              <a:t>Quel plan d'action concret pour l'appui du GIBS aux priorités du PNDS-PS et de la Commission Médicaments en 2025, en définissant des actions spécifiques, des indicateurs de suivi et un calendrier de mise en œuvre.</a:t>
            </a: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609585" indent="-423323">
              <a:lnSpc>
                <a:spcPct val="115000"/>
              </a:lnSpc>
              <a:spcBef>
                <a:spcPts val="1600"/>
              </a:spcBef>
              <a:buClr>
                <a:schemeClr val="dk1"/>
              </a:buClr>
              <a:buSzPts val="1400"/>
              <a:buChar char="●"/>
            </a:pPr>
            <a:endParaRPr lang="fr-FR" sz="32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11</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281179" y="24858"/>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Questions clés pour le GIBS</a:t>
            </a: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8219417" y="24858"/>
            <a:ext cx="3809524" cy="952381"/>
          </a:xfrm>
          <a:prstGeom prst="rect">
            <a:avLst/>
          </a:prstGeom>
          <a:noFill/>
          <a:ln>
            <a:noFill/>
          </a:ln>
        </p:spPr>
      </p:pic>
    </p:spTree>
    <p:extLst>
      <p:ext uri="{BB962C8B-B14F-4D97-AF65-F5344CB8AC3E}">
        <p14:creationId xmlns:p14="http://schemas.microsoft.com/office/powerpoint/2010/main" val="3602732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237"/>
        <p:cNvGrpSpPr/>
        <p:nvPr/>
      </p:nvGrpSpPr>
      <p:grpSpPr>
        <a:xfrm>
          <a:off x="0" y="0"/>
          <a:ext cx="0" cy="0"/>
          <a:chOff x="0" y="0"/>
          <a:chExt cx="0" cy="0"/>
        </a:xfrm>
      </p:grpSpPr>
      <p:sp>
        <p:nvSpPr>
          <p:cNvPr id="304" name="Google Shape;304;g2b8ed80cb77_0_0"/>
          <p:cNvSpPr txBox="1"/>
          <p:nvPr/>
        </p:nvSpPr>
        <p:spPr>
          <a:xfrm>
            <a:off x="466881" y="655200"/>
            <a:ext cx="11562060" cy="6129114"/>
          </a:xfrm>
          <a:prstGeom prst="rect">
            <a:avLst/>
          </a:prstGeom>
          <a:noFill/>
          <a:ln>
            <a:noFill/>
          </a:ln>
        </p:spPr>
        <p:txBody>
          <a:bodyPr spcFirstLastPara="1" wrap="square" lIns="0" tIns="0" rIns="0" bIns="0" anchor="t" anchorCtr="0">
            <a:spAutoFit/>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Groupe 1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Analyse du projet de décret SNAME (CDR vs ANAMED)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400" kern="0" dirty="0">
                <a:latin typeface="Times New Roman" panose="02020603050405020304" pitchFamily="18" charset="0"/>
                <a:ea typeface="Times New Roman" panose="02020603050405020304" pitchFamily="18" charset="0"/>
                <a:cs typeface="Times New Roman" panose="02020603050405020304" pitchFamily="18" charset="0"/>
              </a:rPr>
              <a:t>O</a:t>
            </a:r>
            <a:r>
              <a:rPr lang="fr-FR" sz="2400" kern="0" dirty="0">
                <a:effectLst/>
                <a:latin typeface="Times New Roman" panose="02020603050405020304" pitchFamily="18" charset="0"/>
                <a:ea typeface="Times New Roman" panose="02020603050405020304" pitchFamily="18" charset="0"/>
                <a:cs typeface="Times New Roman" panose="02020603050405020304" pitchFamily="18" charset="0"/>
              </a:rPr>
              <a:t>bjectifs du groupe 1 : analyser le projet de décret SNAME, identifier les forces et les faiblesses du texte, et formuler des recommandations pour optimiser le rôle des CDR et de l'ANAMED.</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Groupe 2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Adaptation de la politique pharmaceutique au contexte international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400" kern="0" dirty="0">
                <a:latin typeface="Times New Roman" panose="02020603050405020304" pitchFamily="18" charset="0"/>
                <a:ea typeface="Times New Roman" panose="02020603050405020304" pitchFamily="18" charset="0"/>
                <a:cs typeface="Times New Roman" panose="02020603050405020304" pitchFamily="18" charset="0"/>
              </a:rPr>
              <a:t>O</a:t>
            </a:r>
            <a:r>
              <a:rPr lang="fr-FR" sz="2400" kern="0" dirty="0">
                <a:effectLst/>
                <a:latin typeface="Times New Roman" panose="02020603050405020304" pitchFamily="18" charset="0"/>
                <a:ea typeface="Times New Roman" panose="02020603050405020304" pitchFamily="18" charset="0"/>
                <a:cs typeface="Times New Roman" panose="02020603050405020304" pitchFamily="18" charset="0"/>
              </a:rPr>
              <a:t>bjectifs du groupe 2 : identifier les meilleures pratiques internationales en matière de politique pharmaceutique, analyser leur applicabilité en RDC, et proposer des pistes d'adaptation.</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Groupe 3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Plan d'action concret pour l'appui du GIBS en 2025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400" kern="0" dirty="0">
                <a:latin typeface="Times New Roman" panose="02020603050405020304" pitchFamily="18" charset="0"/>
                <a:ea typeface="Times New Roman" panose="02020603050405020304" pitchFamily="18" charset="0"/>
                <a:cs typeface="Times New Roman" panose="02020603050405020304" pitchFamily="18" charset="0"/>
              </a:rPr>
              <a:t>O</a:t>
            </a:r>
            <a:r>
              <a:rPr lang="fr-FR" sz="2400" kern="0" dirty="0">
                <a:effectLst/>
                <a:latin typeface="Times New Roman" panose="02020603050405020304" pitchFamily="18" charset="0"/>
                <a:ea typeface="Times New Roman" panose="02020603050405020304" pitchFamily="18" charset="0"/>
                <a:cs typeface="Times New Roman" panose="02020603050405020304" pitchFamily="18" charset="0"/>
              </a:rPr>
              <a:t>bjectifs du groupe 3 : élaborer un plan d'action concret pour l'appui du GIBS aux priorités du PNDS-PS et de la Commission Médicaments en 2025, en définissant des actions spécifiques, des indicateurs de suivi et un calendrier de mise en œuvre.</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609585" indent="-423323">
              <a:lnSpc>
                <a:spcPct val="115000"/>
              </a:lnSpc>
              <a:spcBef>
                <a:spcPts val="1600"/>
              </a:spcBef>
              <a:buClr>
                <a:schemeClr val="dk1"/>
              </a:buClr>
              <a:buSzPts val="1400"/>
              <a:buChar char="●"/>
            </a:pPr>
            <a:endParaRPr lang="fr-FR" sz="32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12</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281179" y="24858"/>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Travaux de Groupe</a:t>
            </a: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9244204" y="5880761"/>
            <a:ext cx="3809524" cy="952381"/>
          </a:xfrm>
          <a:prstGeom prst="rect">
            <a:avLst/>
          </a:prstGeom>
          <a:noFill/>
          <a:ln>
            <a:noFill/>
          </a:ln>
        </p:spPr>
      </p:pic>
    </p:spTree>
    <p:extLst>
      <p:ext uri="{BB962C8B-B14F-4D97-AF65-F5344CB8AC3E}">
        <p14:creationId xmlns:p14="http://schemas.microsoft.com/office/powerpoint/2010/main" val="2159018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742" y="2187388"/>
            <a:ext cx="11337471" cy="2820041"/>
          </a:xfrm>
          <a:ln>
            <a:solidFill>
              <a:schemeClr val="accent4"/>
            </a:solidFill>
          </a:ln>
        </p:spPr>
        <p:txBody>
          <a:bodyPr>
            <a:noAutofit/>
          </a:bodyPr>
          <a:lstStyle/>
          <a:p>
            <a:pPr algn="ctr"/>
            <a:r>
              <a:rPr lang="fr-FR" sz="16600" b="1" dirty="0">
                <a:solidFill>
                  <a:schemeClr val="accent4">
                    <a:lumMod val="75000"/>
                  </a:schemeClr>
                </a:solidFill>
                <a:latin typeface="Times New Roman" panose="02020603050405020304" pitchFamily="18" charset="0"/>
                <a:cs typeface="Times New Roman" panose="02020603050405020304" pitchFamily="18" charset="0"/>
              </a:rPr>
              <a:t>Merci</a:t>
            </a:r>
            <a:endParaRPr lang="en-US" sz="16600" b="1" dirty="0">
              <a:solidFill>
                <a:schemeClr val="accent4">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6102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858"/>
            <a:ext cx="12192000"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   Plan de présentation</a:t>
            </a:r>
          </a:p>
        </p:txBody>
      </p:sp>
      <p:sp>
        <p:nvSpPr>
          <p:cNvPr id="3" name="Espace réservé du contenu 2"/>
          <p:cNvSpPr>
            <a:spLocks noGrp="1"/>
          </p:cNvSpPr>
          <p:nvPr>
            <p:ph idx="1"/>
          </p:nvPr>
        </p:nvSpPr>
        <p:spPr>
          <a:xfrm>
            <a:off x="138204" y="1001598"/>
            <a:ext cx="12053795" cy="5714999"/>
          </a:xfrm>
          <a:ln>
            <a:solidFill>
              <a:srgbClr val="00B0F0"/>
            </a:solidFill>
          </a:ln>
        </p:spPr>
        <p:txBody>
          <a:bodyPr>
            <a:normAutofit/>
          </a:bodyPr>
          <a:lstStyle/>
          <a:p>
            <a:pPr marL="514350" indent="-514350">
              <a:lnSpc>
                <a:spcPct val="150000"/>
              </a:lnSpc>
              <a:buFont typeface="+mj-lt"/>
              <a:buAutoNum type="arabicPeriod"/>
            </a:pPr>
            <a:r>
              <a:rPr lang="fr-FR" sz="2800" kern="0" dirty="0">
                <a:effectLst/>
                <a:latin typeface="Times New Roman" panose="02020603050405020304" pitchFamily="18" charset="0"/>
                <a:ea typeface="Times New Roman" panose="02020603050405020304" pitchFamily="18" charset="0"/>
              </a:rPr>
              <a:t>Analyse de la situation des médicaments en RDC</a:t>
            </a:r>
            <a:r>
              <a:rPr lang="en-GB" dirty="0">
                <a:latin typeface="Times New Roman" panose="02020603050405020304" pitchFamily="18" charset="0"/>
                <a:cs typeface="Times New Roman" panose="02020603050405020304" pitchFamily="18" charset="0"/>
                <a:sym typeface="Times New Roman"/>
              </a:rPr>
              <a:t>  </a:t>
            </a:r>
          </a:p>
          <a:p>
            <a:pPr marL="514350" lvl="0" indent="-514350">
              <a:lnSpc>
                <a:spcPct val="150000"/>
              </a:lnSpc>
              <a:buFont typeface="+mj-lt"/>
              <a:buAutoNum type="arabicPeriod"/>
            </a:pPr>
            <a:r>
              <a:rPr lang="fr-FR" dirty="0">
                <a:latin typeface="Times New Roman" panose="02020603050405020304" pitchFamily="18" charset="0"/>
                <a:cs typeface="Times New Roman" panose="02020603050405020304" pitchFamily="18" charset="0"/>
              </a:rPr>
              <a:t>Priorité PNDS</a:t>
            </a:r>
          </a:p>
          <a:p>
            <a:pPr marL="514350" indent="-514350">
              <a:lnSpc>
                <a:spcPct val="150000"/>
              </a:lnSpc>
              <a:buFont typeface="+mj-lt"/>
              <a:buAutoNum type="arabicPeriod"/>
            </a:pPr>
            <a:r>
              <a:rPr lang="fr-CD" dirty="0">
                <a:latin typeface="Times New Roman" panose="02020603050405020304" pitchFamily="18" charset="0"/>
                <a:cs typeface="Times New Roman" panose="02020603050405020304" pitchFamily="18" charset="0"/>
              </a:rPr>
              <a:t>Priorités Commission Médicaments,</a:t>
            </a:r>
            <a:endParaRPr lang="fr-FR" dirty="0">
              <a:latin typeface="Times New Roman" panose="02020603050405020304" pitchFamily="18" charset="0"/>
              <a:cs typeface="Times New Roman" panose="02020603050405020304" pitchFamily="18" charset="0"/>
            </a:endParaRPr>
          </a:p>
          <a:p>
            <a:pPr marL="514350" indent="-514350">
              <a:lnSpc>
                <a:spcPct val="150000"/>
              </a:lnSpc>
              <a:buFont typeface="+mj-lt"/>
              <a:buAutoNum type="arabicPeriod"/>
            </a:pPr>
            <a:r>
              <a:rPr lang="fr-FR" dirty="0">
                <a:latin typeface="Times New Roman" panose="02020603050405020304" pitchFamily="18" charset="0"/>
                <a:cs typeface="Times New Roman" panose="02020603050405020304" pitchFamily="18" charset="0"/>
              </a:rPr>
              <a:t>Questions clés pour le GIBS</a:t>
            </a:r>
          </a:p>
          <a:p>
            <a:pPr marL="514350" indent="-514350">
              <a:lnSpc>
                <a:spcPct val="150000"/>
              </a:lnSpc>
              <a:buFont typeface="+mj-lt"/>
              <a:buAutoNum type="arabicPeriod"/>
            </a:pPr>
            <a:r>
              <a:rPr lang="fr-FR" dirty="0">
                <a:latin typeface="Times New Roman" panose="02020603050405020304" pitchFamily="18" charset="0"/>
                <a:cs typeface="Times New Roman" panose="02020603050405020304" pitchFamily="18" charset="0"/>
              </a:rPr>
              <a:t>Travaux de groupe </a:t>
            </a:r>
          </a:p>
          <a:p>
            <a:pPr marL="514350" indent="-514350">
              <a:lnSpc>
                <a:spcPct val="150000"/>
              </a:lnSpc>
              <a:buFont typeface="+mj-lt"/>
              <a:buAutoNum type="arabicPeriod"/>
            </a:pPr>
            <a:endParaRPr lang="fr-FR" dirty="0">
              <a:latin typeface="Times New Roman" panose="02020603050405020304" pitchFamily="18" charset="0"/>
              <a:cs typeface="Times New Roman" panose="02020603050405020304" pitchFamily="18" charset="0"/>
            </a:endParaRPr>
          </a:p>
        </p:txBody>
      </p:sp>
      <p:sp>
        <p:nvSpPr>
          <p:cNvPr id="4" name="Google Shape;239;g2b8ed80cb77_0_0">
            <a:extLst>
              <a:ext uri="{FF2B5EF4-FFF2-40B4-BE49-F238E27FC236}">
                <a16:creationId xmlns:a16="http://schemas.microsoft.com/office/drawing/2014/main" id="{B3CACB2B-C919-9E14-45CB-59F338273C77}"/>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pic>
        <p:nvPicPr>
          <p:cNvPr id="5" name="Google Shape;460;p1">
            <a:extLst>
              <a:ext uri="{FF2B5EF4-FFF2-40B4-BE49-F238E27FC236}">
                <a16:creationId xmlns:a16="http://schemas.microsoft.com/office/drawing/2014/main" id="{7E5D756A-083D-9888-A298-8A202DF654D5}"/>
              </a:ext>
            </a:extLst>
          </p:cNvPr>
          <p:cNvPicPr preferRelativeResize="0"/>
          <p:nvPr/>
        </p:nvPicPr>
        <p:blipFill rotWithShape="1">
          <a:blip r:embed="rId2">
            <a:alphaModFix/>
          </a:blip>
          <a:srcRect/>
          <a:stretch/>
        </p:blipFill>
        <p:spPr>
          <a:xfrm>
            <a:off x="8637853" y="5905619"/>
            <a:ext cx="3809524" cy="952381"/>
          </a:xfrm>
          <a:prstGeom prst="rect">
            <a:avLst/>
          </a:prstGeom>
          <a:noFill/>
          <a:ln>
            <a:noFill/>
          </a:ln>
        </p:spPr>
      </p:pic>
    </p:spTree>
    <p:extLst>
      <p:ext uri="{BB962C8B-B14F-4D97-AF65-F5344CB8AC3E}">
        <p14:creationId xmlns:p14="http://schemas.microsoft.com/office/powerpoint/2010/main" val="2192751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858"/>
            <a:ext cx="12192000"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   Analyse de la situation des médicaments en RDC (1/3)</a:t>
            </a:r>
          </a:p>
        </p:txBody>
      </p:sp>
      <p:sp>
        <p:nvSpPr>
          <p:cNvPr id="3" name="Espace réservé du contenu 2"/>
          <p:cNvSpPr>
            <a:spLocks noGrp="1"/>
          </p:cNvSpPr>
          <p:nvPr>
            <p:ph idx="1"/>
          </p:nvPr>
        </p:nvSpPr>
        <p:spPr>
          <a:xfrm>
            <a:off x="138204" y="1001598"/>
            <a:ext cx="12053795" cy="5714999"/>
          </a:xfrm>
          <a:ln>
            <a:solidFill>
              <a:srgbClr val="00B0F0"/>
            </a:solidFill>
          </a:ln>
        </p:spPr>
        <p:txBody>
          <a:bodyPr>
            <a:normAutofit fontScale="92500"/>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Offre de médicaments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Disponibilité limitée des médicaments essentiels, notamment au niveau des formations sanitaires périphériques.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Ruptures de stock fréquentes, impactant la prise en charge des patients. </a:t>
            </a:r>
            <a:r>
              <a:rPr lang="fr-FR" sz="1600" b="0" i="0" u="none" strike="noStrike" baseline="0" dirty="0">
                <a:solidFill>
                  <a:srgbClr val="000000"/>
                </a:solidFill>
                <a:latin typeface="Times New Roman" panose="02020603050405020304" pitchFamily="18" charset="0"/>
              </a:rPr>
              <a:t>Nombre des ESS ayant au moins 90% de médicaments essentiels = 34% </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Présence de médicaments de qualité inférieure et falsifiés sur le marché.</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Dépendance importante aux importations de médicaments. </a:t>
            </a:r>
            <a:r>
              <a:rPr lang="fr-FR" sz="1600" dirty="0">
                <a:solidFill>
                  <a:srgbClr val="000000"/>
                </a:solidFill>
                <a:latin typeface="Times New Roman" panose="02020603050405020304" pitchFamily="18" charset="0"/>
              </a:rPr>
              <a:t>Proportion des médicament produits localement =20%</a:t>
            </a: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Production locale limitée.</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Demande de médicaments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Besoins croissants en médicaments essentiels, liés à la croissance démographique et à la prévalence des maladies.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Inégalités d'accès aux médicaments entre les différentes régions et populations.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Faible pouvoir d'achat d'une grande partie de la population.</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50000"/>
              </a:lnSpc>
              <a:buFont typeface="+mj-lt"/>
              <a:buAutoNum type="arabicPeriod"/>
            </a:pPr>
            <a:endParaRPr lang="fr-FR" dirty="0">
              <a:latin typeface="Times New Roman" panose="02020603050405020304" pitchFamily="18" charset="0"/>
              <a:cs typeface="Times New Roman" panose="02020603050405020304" pitchFamily="18" charset="0"/>
            </a:endParaRPr>
          </a:p>
        </p:txBody>
      </p:sp>
      <p:sp>
        <p:nvSpPr>
          <p:cNvPr id="4" name="Google Shape;239;g2b8ed80cb77_0_0">
            <a:extLst>
              <a:ext uri="{FF2B5EF4-FFF2-40B4-BE49-F238E27FC236}">
                <a16:creationId xmlns:a16="http://schemas.microsoft.com/office/drawing/2014/main" id="{B3CACB2B-C919-9E14-45CB-59F338273C77}"/>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pic>
        <p:nvPicPr>
          <p:cNvPr id="5" name="Google Shape;460;p1">
            <a:extLst>
              <a:ext uri="{FF2B5EF4-FFF2-40B4-BE49-F238E27FC236}">
                <a16:creationId xmlns:a16="http://schemas.microsoft.com/office/drawing/2014/main" id="{7E5D756A-083D-9888-A298-8A202DF654D5}"/>
              </a:ext>
            </a:extLst>
          </p:cNvPr>
          <p:cNvPicPr preferRelativeResize="0"/>
          <p:nvPr/>
        </p:nvPicPr>
        <p:blipFill rotWithShape="1">
          <a:blip r:embed="rId2">
            <a:alphaModFix/>
          </a:blip>
          <a:srcRect/>
          <a:stretch/>
        </p:blipFill>
        <p:spPr>
          <a:xfrm>
            <a:off x="8637853" y="5905619"/>
            <a:ext cx="3809524" cy="952381"/>
          </a:xfrm>
          <a:prstGeom prst="rect">
            <a:avLst/>
          </a:prstGeom>
          <a:noFill/>
          <a:ln>
            <a:noFill/>
          </a:ln>
        </p:spPr>
      </p:pic>
    </p:spTree>
    <p:extLst>
      <p:ext uri="{BB962C8B-B14F-4D97-AF65-F5344CB8AC3E}">
        <p14:creationId xmlns:p14="http://schemas.microsoft.com/office/powerpoint/2010/main" val="280159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858"/>
            <a:ext cx="12192000"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   Analyse de la situation des médicaments en RDC (2/3) </a:t>
            </a:r>
          </a:p>
        </p:txBody>
      </p:sp>
      <p:sp>
        <p:nvSpPr>
          <p:cNvPr id="3" name="Espace réservé du contenu 2"/>
          <p:cNvSpPr>
            <a:spLocks noGrp="1"/>
          </p:cNvSpPr>
          <p:nvPr>
            <p:ph idx="1"/>
          </p:nvPr>
        </p:nvSpPr>
        <p:spPr>
          <a:xfrm>
            <a:off x="138204" y="680058"/>
            <a:ext cx="12053795" cy="6036539"/>
          </a:xfrm>
          <a:ln>
            <a:solidFill>
              <a:srgbClr val="00B0F0"/>
            </a:solidFill>
          </a:ln>
        </p:spPr>
        <p:txBody>
          <a:bodyPr>
            <a:normAutofit lnSpcReduction="10000"/>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Système d'approvisionnement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Faiblesses du système d'approvisionnement en médicaments (gestion des stocks, transport, distribution).</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Manque de coordination entre les différents acteurs impliqués.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Insuffisance des infrastructures de stockage.</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Réglementation pharmaceutique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Cadre réglementaire incomplet et insuffisamment appliqué.</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Difficultés dans l'enregistrement des médicaments et le contrôle de qualité.</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Système de pharmacovigilance à renforcer.</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Financement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Financement insuffisant du secteur pharmaceutique.</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Dépendance importante aux bailleurs de fonds.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Manque de mécanismes de financement durables.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50000"/>
              </a:lnSpc>
              <a:buFont typeface="+mj-lt"/>
              <a:buAutoNum type="arabicPeriod"/>
            </a:pPr>
            <a:endParaRPr lang="fr-FR" dirty="0">
              <a:latin typeface="Times New Roman" panose="02020603050405020304" pitchFamily="18" charset="0"/>
              <a:cs typeface="Times New Roman" panose="02020603050405020304" pitchFamily="18" charset="0"/>
            </a:endParaRPr>
          </a:p>
        </p:txBody>
      </p:sp>
      <p:sp>
        <p:nvSpPr>
          <p:cNvPr id="4" name="Google Shape;239;g2b8ed80cb77_0_0">
            <a:extLst>
              <a:ext uri="{FF2B5EF4-FFF2-40B4-BE49-F238E27FC236}">
                <a16:creationId xmlns:a16="http://schemas.microsoft.com/office/drawing/2014/main" id="{B3CACB2B-C919-9E14-45CB-59F338273C77}"/>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pic>
        <p:nvPicPr>
          <p:cNvPr id="5" name="Google Shape;460;p1">
            <a:extLst>
              <a:ext uri="{FF2B5EF4-FFF2-40B4-BE49-F238E27FC236}">
                <a16:creationId xmlns:a16="http://schemas.microsoft.com/office/drawing/2014/main" id="{7E5D756A-083D-9888-A298-8A202DF654D5}"/>
              </a:ext>
            </a:extLst>
          </p:cNvPr>
          <p:cNvPicPr preferRelativeResize="0"/>
          <p:nvPr/>
        </p:nvPicPr>
        <p:blipFill rotWithShape="1">
          <a:blip r:embed="rId2">
            <a:alphaModFix/>
          </a:blip>
          <a:srcRect/>
          <a:stretch/>
        </p:blipFill>
        <p:spPr>
          <a:xfrm>
            <a:off x="8637853" y="5905619"/>
            <a:ext cx="3809524" cy="952381"/>
          </a:xfrm>
          <a:prstGeom prst="rect">
            <a:avLst/>
          </a:prstGeom>
          <a:noFill/>
          <a:ln>
            <a:noFill/>
          </a:ln>
        </p:spPr>
      </p:pic>
      <p:pic>
        <p:nvPicPr>
          <p:cNvPr id="6" name="Google Shape;306;g2b8ed80cb77_0_0" descr="A group of people standing on a dirt road&#10;&#10;Description automatically generated with low confidence">
            <a:extLst>
              <a:ext uri="{FF2B5EF4-FFF2-40B4-BE49-F238E27FC236}">
                <a16:creationId xmlns:a16="http://schemas.microsoft.com/office/drawing/2014/main" id="{A13E9FC9-E9D5-4AB0-E8EC-B9237303F5FA}"/>
              </a:ext>
            </a:extLst>
          </p:cNvPr>
          <p:cNvPicPr preferRelativeResize="0"/>
          <p:nvPr/>
        </p:nvPicPr>
        <p:blipFill rotWithShape="1">
          <a:blip r:embed="rId3">
            <a:alphaModFix/>
          </a:blip>
          <a:srcRect/>
          <a:stretch/>
        </p:blipFill>
        <p:spPr>
          <a:xfrm>
            <a:off x="9278583" y="1638300"/>
            <a:ext cx="2528064" cy="2126710"/>
          </a:xfrm>
          <a:prstGeom prst="rect">
            <a:avLst/>
          </a:prstGeom>
          <a:noFill/>
          <a:ln>
            <a:noFill/>
          </a:ln>
        </p:spPr>
      </p:pic>
    </p:spTree>
    <p:extLst>
      <p:ext uri="{BB962C8B-B14F-4D97-AF65-F5344CB8AC3E}">
        <p14:creationId xmlns:p14="http://schemas.microsoft.com/office/powerpoint/2010/main" val="29439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858"/>
            <a:ext cx="12192000"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   Analyse de la situation des médicaments en RDC (3/3) </a:t>
            </a:r>
          </a:p>
        </p:txBody>
      </p:sp>
      <p:sp>
        <p:nvSpPr>
          <p:cNvPr id="3" name="Espace réservé du contenu 2"/>
          <p:cNvSpPr>
            <a:spLocks noGrp="1"/>
          </p:cNvSpPr>
          <p:nvPr>
            <p:ph idx="1"/>
          </p:nvPr>
        </p:nvSpPr>
        <p:spPr>
          <a:xfrm>
            <a:off x="138204" y="655200"/>
            <a:ext cx="12053795" cy="6061397"/>
          </a:xfrm>
          <a:ln>
            <a:solidFill>
              <a:srgbClr val="00B0F0"/>
            </a:solidFill>
          </a:ln>
        </p:spPr>
        <p:txBody>
          <a:bodyPr>
            <a:normAutofit fontScale="85000" lnSpcReduction="20000"/>
          </a:bodyPr>
          <a:lstStyle/>
          <a:p>
            <a:pPr marL="0" marR="0">
              <a:lnSpc>
                <a:spcPct val="107000"/>
              </a:lnSpc>
              <a:spcBef>
                <a:spcPts val="0"/>
              </a:spcBef>
              <a:spcAft>
                <a:spcPts val="800"/>
              </a:spcAf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Points forts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Engagement du gouvernement à améliorer l'accès aux médicaments essentiels (PNDS-PS).</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Existence d'un réseau de distribution de médicaments (CDR).</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Présence d'acteurs engagés (ONG, partenaires internationaux).</a:t>
            </a:r>
            <a:endParaRPr lang="fr-FR" sz="2400" b="1" kern="0"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lnSpc>
                <a:spcPct val="107000"/>
              </a:lnSpc>
              <a:spcBef>
                <a:spcPts val="0"/>
              </a:spcBef>
              <a:spcAft>
                <a:spcPts val="800"/>
              </a:spcAf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Points faibles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Faiblesses du système de santé en général.</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Difficultés économiques et logistiques.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Insuffisance des ressources humaines qualifiées.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Opportunités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Réforme du système national d'approvisionnement en médicaments (SNAM).</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Création de l'Agence Nationale de Médicament (ANAMED).</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Appui des partenaires techniques et financiers (GIBS).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Menaces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Instabilité politique et sécuritaire.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Crises sanitaires (épidémies).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Corruption et trafic de médicaments.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Google Shape;239;g2b8ed80cb77_0_0">
            <a:extLst>
              <a:ext uri="{FF2B5EF4-FFF2-40B4-BE49-F238E27FC236}">
                <a16:creationId xmlns:a16="http://schemas.microsoft.com/office/drawing/2014/main" id="{B3CACB2B-C919-9E14-45CB-59F338273C77}"/>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pic>
        <p:nvPicPr>
          <p:cNvPr id="5" name="Google Shape;460;p1">
            <a:extLst>
              <a:ext uri="{FF2B5EF4-FFF2-40B4-BE49-F238E27FC236}">
                <a16:creationId xmlns:a16="http://schemas.microsoft.com/office/drawing/2014/main" id="{7E5D756A-083D-9888-A298-8A202DF654D5}"/>
              </a:ext>
            </a:extLst>
          </p:cNvPr>
          <p:cNvPicPr preferRelativeResize="0"/>
          <p:nvPr/>
        </p:nvPicPr>
        <p:blipFill rotWithShape="1">
          <a:blip r:embed="rId2">
            <a:alphaModFix/>
          </a:blip>
          <a:srcRect/>
          <a:stretch/>
        </p:blipFill>
        <p:spPr>
          <a:xfrm>
            <a:off x="8932493" y="-45558"/>
            <a:ext cx="3809524" cy="952381"/>
          </a:xfrm>
          <a:prstGeom prst="rect">
            <a:avLst/>
          </a:prstGeom>
          <a:noFill/>
          <a:ln>
            <a:noFill/>
          </a:ln>
        </p:spPr>
      </p:pic>
      <p:pic>
        <p:nvPicPr>
          <p:cNvPr id="7" name="Google Shape;309;g2b8ed80cb77_0_0">
            <a:extLst>
              <a:ext uri="{FF2B5EF4-FFF2-40B4-BE49-F238E27FC236}">
                <a16:creationId xmlns:a16="http://schemas.microsoft.com/office/drawing/2014/main" id="{41C619D1-ABE2-F761-FAEF-757D482F22CB}"/>
              </a:ext>
            </a:extLst>
          </p:cNvPr>
          <p:cNvPicPr preferRelativeResize="0"/>
          <p:nvPr/>
        </p:nvPicPr>
        <p:blipFill rotWithShape="1">
          <a:blip r:embed="rId3">
            <a:alphaModFix/>
          </a:blip>
          <a:srcRect/>
          <a:stretch/>
        </p:blipFill>
        <p:spPr>
          <a:xfrm>
            <a:off x="8544203" y="1316346"/>
            <a:ext cx="3205429" cy="2589753"/>
          </a:xfrm>
          <a:prstGeom prst="rect">
            <a:avLst/>
          </a:prstGeom>
          <a:noFill/>
          <a:ln>
            <a:noFill/>
          </a:ln>
        </p:spPr>
      </p:pic>
      <p:pic>
        <p:nvPicPr>
          <p:cNvPr id="8" name="Google Shape;308;g2b8ed80cb77_0_0">
            <a:extLst>
              <a:ext uri="{FF2B5EF4-FFF2-40B4-BE49-F238E27FC236}">
                <a16:creationId xmlns:a16="http://schemas.microsoft.com/office/drawing/2014/main" id="{9877DF0A-3CBF-D095-A6B5-D9685BE1016D}"/>
              </a:ext>
            </a:extLst>
          </p:cNvPr>
          <p:cNvPicPr preferRelativeResize="0"/>
          <p:nvPr/>
        </p:nvPicPr>
        <p:blipFill rotWithShape="1">
          <a:blip r:embed="rId4">
            <a:alphaModFix/>
          </a:blip>
          <a:srcRect/>
          <a:stretch/>
        </p:blipFill>
        <p:spPr>
          <a:xfrm>
            <a:off x="8544203" y="3903278"/>
            <a:ext cx="3205429" cy="2589753"/>
          </a:xfrm>
          <a:prstGeom prst="rect">
            <a:avLst/>
          </a:prstGeom>
          <a:noFill/>
          <a:ln>
            <a:noFill/>
          </a:ln>
        </p:spPr>
      </p:pic>
    </p:spTree>
    <p:extLst>
      <p:ext uri="{BB962C8B-B14F-4D97-AF65-F5344CB8AC3E}">
        <p14:creationId xmlns:p14="http://schemas.microsoft.com/office/powerpoint/2010/main" val="980040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42E62E7F-13BB-82AB-1D43-7EB3D1FBE3A6}"/>
              </a:ext>
            </a:extLst>
          </p:cNvPr>
          <p:cNvPicPr>
            <a:picLocks noChangeAspect="1"/>
          </p:cNvPicPr>
          <p:nvPr/>
        </p:nvPicPr>
        <p:blipFill>
          <a:blip r:embed="rId2"/>
          <a:srcRect t="1765"/>
          <a:stretch/>
        </p:blipFill>
        <p:spPr>
          <a:xfrm>
            <a:off x="20" y="1282"/>
            <a:ext cx="12191980" cy="6856718"/>
          </a:xfrm>
          <a:prstGeom prst="rect">
            <a:avLst/>
          </a:prstGeom>
        </p:spPr>
      </p:pic>
    </p:spTree>
    <p:extLst>
      <p:ext uri="{BB962C8B-B14F-4D97-AF65-F5344CB8AC3E}">
        <p14:creationId xmlns:p14="http://schemas.microsoft.com/office/powerpoint/2010/main" val="1048163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304" name="Google Shape;304;g2b8ed80cb77_0_0"/>
          <p:cNvSpPr txBox="1"/>
          <p:nvPr/>
        </p:nvSpPr>
        <p:spPr>
          <a:xfrm>
            <a:off x="163059" y="802863"/>
            <a:ext cx="11562060" cy="5441361"/>
          </a:xfrm>
          <a:prstGeom prst="rect">
            <a:avLst/>
          </a:prstGeom>
          <a:noFill/>
          <a:ln>
            <a:noFill/>
          </a:ln>
        </p:spPr>
        <p:txBody>
          <a:bodyPr spcFirstLastPara="1" wrap="square" lIns="0" tIns="0" rIns="0" bIns="0" anchor="t" anchorCtr="0">
            <a:spAutoFit/>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Objectif global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latin typeface="Times New Roman" panose="02020603050405020304" pitchFamily="18" charset="0"/>
                <a:ea typeface="Times New Roman" panose="02020603050405020304" pitchFamily="18" charset="0"/>
                <a:cs typeface="Arial" panose="020B0604020202020204" pitchFamily="34" charset="0"/>
              </a:rPr>
              <a:t>O</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bjectif global du PNDS-PS : améliorer la santé de la population congolaise.</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400" b="1" kern="0" dirty="0">
                <a:effectLst/>
                <a:latin typeface="Times New Roman" panose="02020603050405020304" pitchFamily="18" charset="0"/>
                <a:ea typeface="Times New Roman" panose="02020603050405020304" pitchFamily="18" charset="0"/>
                <a:cs typeface="Arial" panose="020B0604020202020204" pitchFamily="34" charset="0"/>
              </a:rPr>
              <a:t>Priorités spécifiques en matière de médicaments :</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L'amélioration de la disponibilité et de l'accessibilité des médicaments essentiels.</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Le renforcement du système d'approvisionnement et de la gestion des stocks.</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L'amélioration de la réglementation pharmaceutique (enregistrement des médicaments, contrôle de qualité, pharmacovigilance).</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La promotion de la production locale de médicaments.</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nSpc>
                <a:spcPct val="107000"/>
              </a:lnSpc>
              <a:spcBef>
                <a:spcPts val="0"/>
              </a:spcBef>
              <a:spcAft>
                <a:spcPts val="800"/>
              </a:spcAft>
              <a:buSzPts val="1000"/>
              <a:buFont typeface="Wingdings" panose="05000000000000000000" pitchFamily="2" charset="2"/>
              <a:buChar char=""/>
              <a:tabLst>
                <a:tab pos="1371600" algn="l"/>
              </a:tabLst>
            </a:pP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La garantie de l'équité dans l'accès aux médicaments, notamment pour les populations vulnérables</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marL="609585" indent="-423323">
              <a:lnSpc>
                <a:spcPct val="115000"/>
              </a:lnSpc>
              <a:spcBef>
                <a:spcPts val="1600"/>
              </a:spcBef>
              <a:buClr>
                <a:schemeClr val="dk1"/>
              </a:buClr>
              <a:buSzPts val="1400"/>
              <a:buChar char="●"/>
            </a:pPr>
            <a:endParaRPr lang="fr-FR" sz="32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7</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281179" y="24858"/>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Priorités PNDS</a:t>
            </a: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349833" y="5768034"/>
            <a:ext cx="3809524" cy="952381"/>
          </a:xfrm>
          <a:prstGeom prst="rect">
            <a:avLst/>
          </a:prstGeom>
          <a:noFill/>
          <a:ln>
            <a:noFill/>
          </a:ln>
        </p:spPr>
      </p:pic>
    </p:spTree>
    <p:extLst>
      <p:ext uri="{BB962C8B-B14F-4D97-AF65-F5344CB8AC3E}">
        <p14:creationId xmlns:p14="http://schemas.microsoft.com/office/powerpoint/2010/main" val="2230379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304" name="Google Shape;304;g2b8ed80cb77_0_0"/>
          <p:cNvSpPr txBox="1"/>
          <p:nvPr/>
        </p:nvSpPr>
        <p:spPr>
          <a:xfrm>
            <a:off x="163059" y="842126"/>
            <a:ext cx="11562060" cy="5941498"/>
          </a:xfrm>
          <a:prstGeom prst="rect">
            <a:avLst/>
          </a:prstGeom>
          <a:noFill/>
          <a:ln>
            <a:noFill/>
          </a:ln>
        </p:spPr>
        <p:txBody>
          <a:bodyPr spcFirstLastPara="1" wrap="square" lIns="0" tIns="0" rIns="0" bIns="0" anchor="t" anchorCtr="0">
            <a:spAutoFit/>
          </a:bodyPr>
          <a:lstStyle/>
          <a:p>
            <a:pPr marL="457200" marR="0" lvl="0" indent="-457200">
              <a:lnSpc>
                <a:spcPct val="107000"/>
              </a:lnSpc>
              <a:spcBef>
                <a:spcPts val="0"/>
              </a:spcBef>
              <a:spcAft>
                <a:spcPts val="800"/>
              </a:spcAft>
              <a:buSzPts val="1000"/>
              <a:buFont typeface="Arial" panose="020B0604020202020204" pitchFamily="34" charset="0"/>
              <a:buChar char="•"/>
              <a:tabLst>
                <a:tab pos="457200" algn="l"/>
              </a:tabLst>
            </a:pPr>
            <a:r>
              <a:rPr lang="fr-FR" sz="2800" b="1" kern="0" dirty="0">
                <a:effectLst/>
                <a:latin typeface="Times New Roman" panose="02020603050405020304" pitchFamily="18" charset="0"/>
                <a:ea typeface="Times New Roman" panose="02020603050405020304" pitchFamily="18" charset="0"/>
                <a:cs typeface="Arial" panose="020B0604020202020204" pitchFamily="34" charset="0"/>
              </a:rPr>
              <a:t>Renforcement des fonctions encore en chantier </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 le SIGL et  la quantification </a:t>
            </a:r>
          </a:p>
          <a:p>
            <a:pPr marL="457200" marR="0" lvl="0" indent="-457200">
              <a:lnSpc>
                <a:spcPct val="107000"/>
              </a:lnSpc>
              <a:spcBef>
                <a:spcPts val="0"/>
              </a:spcBef>
              <a:spcAft>
                <a:spcPts val="800"/>
              </a:spcAft>
              <a:buSzPts val="1000"/>
              <a:buFont typeface="Arial" panose="020B0604020202020204" pitchFamily="34" charset="0"/>
              <a:buChar char="•"/>
              <a:tabLst>
                <a:tab pos="457200" algn="l"/>
              </a:tabLst>
            </a:pPr>
            <a:r>
              <a:rPr lang="fr-FR" sz="2800" b="1" kern="0" dirty="0">
                <a:effectLst/>
                <a:latin typeface="Times New Roman" panose="02020603050405020304" pitchFamily="18" charset="0"/>
                <a:ea typeface="Times New Roman" panose="02020603050405020304" pitchFamily="18" charset="0"/>
                <a:cs typeface="Arial" panose="020B0604020202020204" pitchFamily="34" charset="0"/>
              </a:rPr>
              <a:t>Développement des nouvelles fonctions</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 la sélection, planification des achats, dédouanement, stockage et distribution, utilisation rationnelle, ressources humaines </a:t>
            </a:r>
          </a:p>
          <a:p>
            <a:pPr marL="457200" marR="0" lvl="0" indent="-457200">
              <a:lnSpc>
                <a:spcPct val="107000"/>
              </a:lnSpc>
              <a:spcBef>
                <a:spcPts val="0"/>
              </a:spcBef>
              <a:spcAft>
                <a:spcPts val="800"/>
              </a:spcAft>
              <a:buSzPts val="1000"/>
              <a:buFont typeface="Arial" panose="020B0604020202020204" pitchFamily="34" charset="0"/>
              <a:buChar char="•"/>
              <a:tabLst>
                <a:tab pos="457200" algn="l"/>
              </a:tabLst>
            </a:pP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Renforcement du rôle des provinces dans la gestion de la chaîne d’approvisionnement </a:t>
            </a:r>
          </a:p>
          <a:p>
            <a:pPr marL="457200" marR="0" lvl="0" indent="-457200">
              <a:lnSpc>
                <a:spcPct val="107000"/>
              </a:lnSpc>
              <a:spcBef>
                <a:spcPts val="0"/>
              </a:spcBef>
              <a:spcAft>
                <a:spcPts val="800"/>
              </a:spcAft>
              <a:buSzPts val="1000"/>
              <a:buFont typeface="Arial" panose="020B0604020202020204" pitchFamily="34" charset="0"/>
              <a:buChar char="•"/>
              <a:tabLst>
                <a:tab pos="457200" algn="l"/>
              </a:tabLst>
            </a:pP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Financement suffisant de la chaîne d’approvisionnement (fonctionnement et achats des produits)</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Réorganisation du SNAM en rapport avec la CSU</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R="0" lvl="0" algn="ctr" defTabSz="914400" rtl="0" eaLnBrk="1" fontAlgn="auto" latinLnBrk="0" hangingPunct="1">
              <a:lnSpc>
                <a:spcPct val="90000"/>
              </a:lnSpc>
              <a:spcBef>
                <a:spcPts val="1000"/>
              </a:spcBef>
              <a:spcAft>
                <a:spcPts val="0"/>
              </a:spcAft>
              <a:buClrTx/>
              <a:buSzTx/>
              <a:tabLst/>
              <a:defRPr/>
            </a:pPr>
            <a:r>
              <a:rPr kumimoji="0" lang="fr-FR"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Pas des médicaments, Pas de Programme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Pas de programme, Pas de CSU »</a:t>
            </a:r>
            <a:endParaRPr lang="fr-FR" sz="20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8</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436008" y="7500"/>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Priorités Commission Médicament</a:t>
            </a: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9511364" y="24858"/>
            <a:ext cx="3809524" cy="952381"/>
          </a:xfrm>
          <a:prstGeom prst="rect">
            <a:avLst/>
          </a:prstGeom>
          <a:noFill/>
          <a:ln>
            <a:noFill/>
          </a:ln>
        </p:spPr>
      </p:pic>
    </p:spTree>
    <p:extLst>
      <p:ext uri="{BB962C8B-B14F-4D97-AF65-F5344CB8AC3E}">
        <p14:creationId xmlns:p14="http://schemas.microsoft.com/office/powerpoint/2010/main" val="3348730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237"/>
        <p:cNvGrpSpPr/>
        <p:nvPr/>
      </p:nvGrpSpPr>
      <p:grpSpPr>
        <a:xfrm>
          <a:off x="0" y="0"/>
          <a:ext cx="0" cy="0"/>
          <a:chOff x="0" y="0"/>
          <a:chExt cx="0" cy="0"/>
        </a:xfrm>
      </p:grpSpPr>
      <p:sp>
        <p:nvSpPr>
          <p:cNvPr id="304" name="Google Shape;304;g2b8ed80cb77_0_0"/>
          <p:cNvSpPr txBox="1"/>
          <p:nvPr/>
        </p:nvSpPr>
        <p:spPr>
          <a:xfrm>
            <a:off x="129239" y="891382"/>
            <a:ext cx="11562060" cy="5075236"/>
          </a:xfrm>
          <a:prstGeom prst="rect">
            <a:avLst/>
          </a:prstGeom>
          <a:noFill/>
          <a:ln>
            <a:noFill/>
          </a:ln>
        </p:spPr>
        <p:txBody>
          <a:bodyPr spcFirstLastPara="1" wrap="square" lIns="0" tIns="0" rIns="0" bIns="0" anchor="t" anchorCtr="0">
            <a:spAutoFit/>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800" b="1" kern="0" dirty="0">
                <a:effectLst/>
                <a:latin typeface="Times New Roman" panose="02020603050405020304" pitchFamily="18" charset="0"/>
                <a:ea typeface="Times New Roman" panose="02020603050405020304" pitchFamily="18" charset="0"/>
                <a:cs typeface="Arial" panose="020B0604020202020204" pitchFamily="34" charset="0"/>
              </a:rPr>
              <a:t>Réorganisation du SNAM :</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800" kern="0" dirty="0">
                <a:latin typeface="Times New Roman" panose="02020603050405020304" pitchFamily="18" charset="0"/>
                <a:ea typeface="Times New Roman" panose="02020603050405020304" pitchFamily="18" charset="0"/>
                <a:cs typeface="Times New Roman" panose="02020603050405020304" pitchFamily="18" charset="0"/>
              </a:rPr>
              <a:t>R</a:t>
            </a:r>
            <a:r>
              <a:rPr lang="fr-FR" sz="2800" kern="0" dirty="0">
                <a:effectLst/>
                <a:latin typeface="Times New Roman" panose="02020603050405020304" pitchFamily="18" charset="0"/>
                <a:ea typeface="Times New Roman" panose="02020603050405020304" pitchFamily="18" charset="0"/>
                <a:cs typeface="Times New Roman" panose="02020603050405020304" pitchFamily="18" charset="0"/>
              </a:rPr>
              <a:t>éorganisation du SNAM et la création de l'ANAMED.</a:t>
            </a: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800" kern="0" dirty="0">
                <a:latin typeface="Times New Roman" panose="02020603050405020304" pitchFamily="18" charset="0"/>
                <a:ea typeface="Times New Roman" panose="02020603050405020304" pitchFamily="18" charset="0"/>
                <a:cs typeface="Times New Roman" panose="02020603050405020304" pitchFamily="18" charset="0"/>
              </a:rPr>
              <a:t>Rôle</a:t>
            </a:r>
            <a:r>
              <a:rPr lang="fr-FR" sz="2800" kern="0" dirty="0">
                <a:effectLst/>
                <a:latin typeface="Times New Roman" panose="02020603050405020304" pitchFamily="18" charset="0"/>
                <a:ea typeface="Times New Roman" panose="02020603050405020304" pitchFamily="18" charset="0"/>
                <a:cs typeface="Times New Roman" panose="02020603050405020304" pitchFamily="18" charset="0"/>
              </a:rPr>
              <a:t> des CDR dans le nouveau système d'approvisionnement.</a:t>
            </a: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800" kern="0" dirty="0">
                <a:latin typeface="Times New Roman" panose="02020603050405020304" pitchFamily="18" charset="0"/>
                <a:ea typeface="Times New Roman" panose="02020603050405020304" pitchFamily="18" charset="0"/>
                <a:cs typeface="Times New Roman" panose="02020603050405020304" pitchFamily="18" charset="0"/>
              </a:rPr>
              <a:t>A</a:t>
            </a:r>
            <a:r>
              <a:rPr lang="fr-FR" sz="2800" kern="0" dirty="0">
                <a:effectLst/>
                <a:latin typeface="Times New Roman" panose="02020603050405020304" pitchFamily="18" charset="0"/>
                <a:ea typeface="Times New Roman" panose="02020603050405020304" pitchFamily="18" charset="0"/>
                <a:cs typeface="Times New Roman" panose="02020603050405020304" pitchFamily="18" charset="0"/>
              </a:rPr>
              <a:t>vantages attendus de cette réorganisation (efficacité, transparence, meilleure gouvernance).</a:t>
            </a: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fr-FR" sz="2800" b="1" kern="0" dirty="0">
                <a:effectLst/>
                <a:latin typeface="Times New Roman" panose="02020603050405020304" pitchFamily="18" charset="0"/>
                <a:ea typeface="Times New Roman" panose="02020603050405020304" pitchFamily="18" charset="0"/>
                <a:cs typeface="Arial" panose="020B0604020202020204" pitchFamily="34" charset="0"/>
              </a:rPr>
              <a:t>Adaptation au contexte international :</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fr-FR" sz="2800" kern="0" dirty="0">
                <a:latin typeface="Times New Roman" panose="02020603050405020304" pitchFamily="18" charset="0"/>
                <a:ea typeface="Times New Roman" panose="02020603050405020304" pitchFamily="18" charset="0"/>
                <a:cs typeface="Times New Roman" panose="02020603050405020304" pitchFamily="18" charset="0"/>
              </a:rPr>
              <a:t>I</a:t>
            </a:r>
            <a:r>
              <a:rPr lang="fr-FR" sz="2800" kern="0" dirty="0">
                <a:effectLst/>
                <a:latin typeface="Times New Roman" panose="02020603050405020304" pitchFamily="18" charset="0"/>
                <a:ea typeface="Times New Roman" panose="02020603050405020304" pitchFamily="18" charset="0"/>
                <a:cs typeface="Times New Roman" panose="02020603050405020304" pitchFamily="18" charset="0"/>
              </a:rPr>
              <a:t>mportance d'adapter la politique pharmaceutique de la RDC au contexte international.</a:t>
            </a: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609585" indent="-423323">
              <a:lnSpc>
                <a:spcPct val="115000"/>
              </a:lnSpc>
              <a:spcBef>
                <a:spcPts val="1600"/>
              </a:spcBef>
              <a:buClr>
                <a:schemeClr val="dk1"/>
              </a:buClr>
              <a:buSzPts val="1400"/>
              <a:buChar char="●"/>
            </a:pPr>
            <a:endParaRPr lang="fr-FR" sz="3200" dirty="0">
              <a:solidFill>
                <a:schemeClr val="dk1"/>
              </a:solidFill>
              <a:latin typeface="Times New Roman" panose="02020603050405020304" pitchFamily="18" charset="0"/>
              <a:cs typeface="Times New Roman" panose="02020603050405020304" pitchFamily="18" charset="0"/>
            </a:endParaRPr>
          </a:p>
        </p:txBody>
      </p:sp>
      <p:sp>
        <p:nvSpPr>
          <p:cNvPr id="305" name="Google Shape;305;g2b8ed80cb77_0_0"/>
          <p:cNvSpPr txBox="1">
            <a:spLocks noGrp="1"/>
          </p:cNvSpPr>
          <p:nvPr>
            <p:ph type="sldNum" idx="12"/>
          </p:nvPr>
        </p:nvSpPr>
        <p:spPr>
          <a:xfrm>
            <a:off x="11297341" y="6217621"/>
            <a:ext cx="731600" cy="524800"/>
          </a:xfrm>
          <a:prstGeom prst="rect">
            <a:avLst/>
          </a:prstGeom>
          <a:noFill/>
          <a:ln>
            <a:noFill/>
          </a:ln>
        </p:spPr>
        <p:txBody>
          <a:bodyPr spcFirstLastPara="1" vert="horz" wrap="square" lIns="124367" tIns="124367" rIns="124367" bIns="124367" rtlCol="0" anchor="ctr" anchorCtr="0">
            <a:noAutofit/>
          </a:bodyPr>
          <a:lstStyle/>
          <a:p>
            <a:pPr>
              <a:buSzPts val="800"/>
            </a:pPr>
            <a:fld id="{00000000-1234-1234-1234-123412341234}" type="slidenum">
              <a:rPr lang="en-GB">
                <a:latin typeface="Times New Roman"/>
                <a:ea typeface="Times New Roman"/>
                <a:cs typeface="Times New Roman"/>
                <a:sym typeface="Times New Roman"/>
              </a:rPr>
              <a:pPr>
                <a:buSzPts val="800"/>
              </a:pPr>
              <a:t>9</a:t>
            </a:fld>
            <a:endParaRPr>
              <a:latin typeface="Times New Roman"/>
              <a:ea typeface="Times New Roman"/>
              <a:cs typeface="Times New Roman"/>
              <a:sym typeface="Times New Roman"/>
            </a:endParaRPr>
          </a:p>
        </p:txBody>
      </p:sp>
      <p:sp>
        <p:nvSpPr>
          <p:cNvPr id="3" name="Google Shape;239;g2b8ed80cb77_0_0">
            <a:extLst>
              <a:ext uri="{FF2B5EF4-FFF2-40B4-BE49-F238E27FC236}">
                <a16:creationId xmlns:a16="http://schemas.microsoft.com/office/drawing/2014/main" id="{AD006BB6-3212-6A9A-3929-F9745D0F4AAD}"/>
              </a:ext>
            </a:extLst>
          </p:cNvPr>
          <p:cNvSpPr/>
          <p:nvPr/>
        </p:nvSpPr>
        <p:spPr>
          <a:xfrm>
            <a:off x="11639" y="0"/>
            <a:ext cx="235200" cy="655200"/>
          </a:xfrm>
          <a:prstGeom prst="rect">
            <a:avLst/>
          </a:prstGeom>
          <a:solidFill>
            <a:schemeClr val="accent4">
              <a:lumMod val="75000"/>
            </a:schemeClr>
          </a:solidFill>
          <a:ln>
            <a:noFill/>
          </a:ln>
        </p:spPr>
        <p:txBody>
          <a:bodyPr spcFirstLastPara="1" wrap="square" lIns="91433" tIns="91433" rIns="91433" bIns="91433" anchor="ctr" anchorCtr="0">
            <a:noAutofit/>
          </a:bodyPr>
          <a:lstStyle/>
          <a:p>
            <a:pPr>
              <a:buClr>
                <a:srgbClr val="000000"/>
              </a:buClr>
              <a:buSzPts val="1300"/>
            </a:pPr>
            <a:endParaRPr sz="1733">
              <a:solidFill>
                <a:schemeClr val="dk1"/>
              </a:solidFill>
              <a:latin typeface="Times New Roman"/>
              <a:ea typeface="Times New Roman"/>
              <a:cs typeface="Times New Roman"/>
              <a:sym typeface="Times New Roman"/>
            </a:endParaRPr>
          </a:p>
        </p:txBody>
      </p:sp>
      <p:sp>
        <p:nvSpPr>
          <p:cNvPr id="4" name="Titre 1">
            <a:extLst>
              <a:ext uri="{FF2B5EF4-FFF2-40B4-BE49-F238E27FC236}">
                <a16:creationId xmlns:a16="http://schemas.microsoft.com/office/drawing/2014/main" id="{D65BB6FF-4BB7-C7F7-4450-47C94604C8A1}"/>
              </a:ext>
            </a:extLst>
          </p:cNvPr>
          <p:cNvSpPr>
            <a:spLocks noGrp="1"/>
          </p:cNvSpPr>
          <p:nvPr>
            <p:ph type="title"/>
          </p:nvPr>
        </p:nvSpPr>
        <p:spPr>
          <a:xfrm>
            <a:off x="281179" y="24858"/>
            <a:ext cx="11016162" cy="630342"/>
          </a:xfrm>
          <a:noFill/>
          <a:ln>
            <a:noFill/>
          </a:ln>
        </p:spPr>
        <p:txBody>
          <a:bodyPr spcFirstLastPara="1" wrap="square" lIns="0" tIns="0" rIns="0" bIns="0" anchor="ctr" anchorCtr="0">
            <a:noAutofit/>
          </a:bodyPr>
          <a:lstStyle/>
          <a:p>
            <a:pPr defTabSz="1219170">
              <a:lnSpc>
                <a:spcPct val="115000"/>
              </a:lnSpc>
              <a:buClr>
                <a:srgbClr val="000000"/>
              </a:buClr>
              <a:buSzPts val="1100"/>
            </a:pPr>
            <a:r>
              <a:rPr lang="fr-FR" sz="2933" b="1" kern="0" dirty="0">
                <a:solidFill>
                  <a:schemeClr val="accent4"/>
                </a:solidFill>
                <a:latin typeface="Times New Roman"/>
                <a:cs typeface="Times New Roman"/>
              </a:rPr>
              <a:t>Priorités Commission Médicament </a:t>
            </a:r>
          </a:p>
        </p:txBody>
      </p:sp>
      <p:pic>
        <p:nvPicPr>
          <p:cNvPr id="2" name="Google Shape;460;p1">
            <a:extLst>
              <a:ext uri="{FF2B5EF4-FFF2-40B4-BE49-F238E27FC236}">
                <a16:creationId xmlns:a16="http://schemas.microsoft.com/office/drawing/2014/main" id="{D0DEB9AB-4A3D-17F4-3BDF-29BEB88B3325}"/>
              </a:ext>
            </a:extLst>
          </p:cNvPr>
          <p:cNvPicPr preferRelativeResize="0"/>
          <p:nvPr/>
        </p:nvPicPr>
        <p:blipFill rotWithShape="1">
          <a:blip r:embed="rId3">
            <a:alphaModFix/>
          </a:blip>
          <a:srcRect/>
          <a:stretch/>
        </p:blipFill>
        <p:spPr>
          <a:xfrm>
            <a:off x="349833" y="5768034"/>
            <a:ext cx="3809524" cy="952381"/>
          </a:xfrm>
          <a:prstGeom prst="rect">
            <a:avLst/>
          </a:prstGeom>
          <a:noFill/>
          <a:ln>
            <a:noFill/>
          </a:ln>
        </p:spPr>
      </p:pic>
    </p:spTree>
    <p:extLst>
      <p:ext uri="{BB962C8B-B14F-4D97-AF65-F5344CB8AC3E}">
        <p14:creationId xmlns:p14="http://schemas.microsoft.com/office/powerpoint/2010/main" val="3661355184"/>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884</TotalTime>
  <Words>1146</Words>
  <Application>Microsoft Office PowerPoint</Application>
  <PresentationFormat>Grand écran</PresentationFormat>
  <Paragraphs>113</Paragraphs>
  <Slides>13</Slides>
  <Notes>7</Notes>
  <HiddenSlides>2</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13</vt:i4>
      </vt:variant>
    </vt:vector>
  </HeadingPairs>
  <TitlesOfParts>
    <vt:vector size="22" baseType="lpstr">
      <vt:lpstr>Aptos</vt:lpstr>
      <vt:lpstr>Arial</vt:lpstr>
      <vt:lpstr>Calibri</vt:lpstr>
      <vt:lpstr>Calibri Light</vt:lpstr>
      <vt:lpstr>Courier New</vt:lpstr>
      <vt:lpstr>Symbol</vt:lpstr>
      <vt:lpstr>Times New Roman</vt:lpstr>
      <vt:lpstr>Wingdings</vt:lpstr>
      <vt:lpstr>Office Theme</vt:lpstr>
      <vt:lpstr>Présentation PowerPoint</vt:lpstr>
      <vt:lpstr>   Plan de présentation</vt:lpstr>
      <vt:lpstr>   Analyse de la situation des médicaments en RDC (1/3)</vt:lpstr>
      <vt:lpstr>   Analyse de la situation des médicaments en RDC (2/3) </vt:lpstr>
      <vt:lpstr>   Analyse de la situation des médicaments en RDC (3/3) </vt:lpstr>
      <vt:lpstr>Présentation PowerPoint</vt:lpstr>
      <vt:lpstr>Priorités PNDS</vt:lpstr>
      <vt:lpstr>Priorités Commission Médicament</vt:lpstr>
      <vt:lpstr>Priorités Commission Médicament </vt:lpstr>
      <vt:lpstr>Création ANAMED (Agence Nationale du Médicament)</vt:lpstr>
      <vt:lpstr>Questions clés pour le GIBS</vt:lpstr>
      <vt:lpstr>Travaux de Groupe</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DU RAPPORT DE L’INVENTAIRE DES EQUIPEMENTS DE LA CHAINE DU FROID</dc:title>
  <dc:creator>Sonnonguebwaoga Alfred Mane</dc:creator>
  <cp:lastModifiedBy>Marie Adele MATINGU SENGA</cp:lastModifiedBy>
  <cp:revision>248</cp:revision>
  <dcterms:created xsi:type="dcterms:W3CDTF">2024-02-27T23:13:26Z</dcterms:created>
  <dcterms:modified xsi:type="dcterms:W3CDTF">2024-12-10T10:31:50Z</dcterms:modified>
</cp:coreProperties>
</file>