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67" r:id="rId4"/>
    <p:sldId id="259" r:id="rId5"/>
    <p:sldId id="260" r:id="rId6"/>
    <p:sldId id="261" r:id="rId7"/>
    <p:sldId id="272" r:id="rId8"/>
    <p:sldId id="264" r:id="rId9"/>
    <p:sldId id="263" r:id="rId10"/>
    <p:sldId id="266" r:id="rId11"/>
    <p:sldId id="268"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135D8-511A-4610-8E1B-31A75D8DED4F}" v="1002" dt="2024-12-10T06:33:01.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82"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F0472-5A48-4BCE-89F6-F1DD1D420CF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6CAFD55-B701-4740-A282-A4C433007370}">
      <dgm:prSet custT="1"/>
      <dgm:spPr/>
      <dgm: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Situation des Ressources Humaines de la Santé en RDC</a:t>
          </a:r>
          <a:endParaRPr lang="en-US" sz="1600" kern="1200" dirty="0">
            <a:solidFill>
              <a:prstClr val="white"/>
            </a:solidFill>
            <a:latin typeface="Univers Condensed Light"/>
            <a:ea typeface="+mn-ea"/>
            <a:cs typeface="+mn-cs"/>
          </a:endParaRPr>
        </a:p>
      </dgm:t>
    </dgm:pt>
    <dgm:pt modelId="{504255EF-352B-43C6-9180-D1F352938A5B}" type="parTrans" cxnId="{13D9B9A9-1E4C-47C9-A653-CC91017D5B2D}">
      <dgm:prSet/>
      <dgm:spPr/>
      <dgm:t>
        <a:bodyPr/>
        <a:lstStyle/>
        <a:p>
          <a:endParaRPr lang="en-US"/>
        </a:p>
      </dgm:t>
    </dgm:pt>
    <dgm:pt modelId="{76D563AB-9C0F-48C7-8184-9AF421D03C48}" type="sibTrans" cxnId="{13D9B9A9-1E4C-47C9-A653-CC91017D5B2D}">
      <dgm:prSet/>
      <dgm:spPr/>
      <dgm:t>
        <a:bodyPr/>
        <a:lstStyle/>
        <a:p>
          <a:endParaRPr lang="en-US"/>
        </a:p>
      </dgm:t>
    </dgm:pt>
    <dgm:pt modelId="{5F5CEFC7-CF10-4CD5-8070-F479D16DED1D}">
      <dgm:prSet custT="1"/>
      <dgm:spPr/>
      <dgm: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Causes Sous-jacentes des défis des RHS</a:t>
          </a:r>
          <a:endParaRPr lang="en-US" sz="1600" kern="1200" dirty="0">
            <a:solidFill>
              <a:prstClr val="white"/>
            </a:solidFill>
            <a:latin typeface="Univers Condensed Light"/>
            <a:ea typeface="+mn-ea"/>
            <a:cs typeface="+mn-cs"/>
          </a:endParaRPr>
        </a:p>
      </dgm:t>
    </dgm:pt>
    <dgm:pt modelId="{D1937DBD-03ED-4133-AF8A-86F03F4A85CF}" type="parTrans" cxnId="{85D8E279-19D2-4435-A59A-D7F871636E2B}">
      <dgm:prSet/>
      <dgm:spPr/>
      <dgm:t>
        <a:bodyPr/>
        <a:lstStyle/>
        <a:p>
          <a:endParaRPr lang="en-US"/>
        </a:p>
      </dgm:t>
    </dgm:pt>
    <dgm:pt modelId="{36B06ACB-67FD-49CC-8CD5-E5760BC885FF}" type="sibTrans" cxnId="{85D8E279-19D2-4435-A59A-D7F871636E2B}">
      <dgm:prSet/>
      <dgm:spPr/>
      <dgm:t>
        <a:bodyPr/>
        <a:lstStyle/>
        <a:p>
          <a:endParaRPr lang="en-US"/>
        </a:p>
      </dgm:t>
    </dgm:pt>
    <dgm:pt modelId="{7E7E489A-9E1D-4F9B-BE3A-AE713B4A776E}">
      <dgm:prSet/>
      <dgm:spPr/>
      <dgm:t>
        <a:bodyPr/>
        <a:lstStyle/>
        <a:p>
          <a:r>
            <a:rPr lang="fr-FR" noProof="0" dirty="0"/>
            <a:t>Résultats de l’Étude de la Banque Mondiale</a:t>
          </a:r>
        </a:p>
      </dgm:t>
    </dgm:pt>
    <dgm:pt modelId="{CA54F159-4DED-46EA-879C-D61DFF5917A4}" type="parTrans" cxnId="{5B37A015-01E3-46BB-BD73-5F5908769545}">
      <dgm:prSet/>
      <dgm:spPr/>
      <dgm:t>
        <a:bodyPr/>
        <a:lstStyle/>
        <a:p>
          <a:endParaRPr lang="en-US"/>
        </a:p>
      </dgm:t>
    </dgm:pt>
    <dgm:pt modelId="{A7489E40-A186-428B-AF26-66DAFD3061D4}" type="sibTrans" cxnId="{5B37A015-01E3-46BB-BD73-5F5908769545}">
      <dgm:prSet/>
      <dgm:spPr/>
      <dgm:t>
        <a:bodyPr/>
        <a:lstStyle/>
        <a:p>
          <a:endParaRPr lang="en-US"/>
        </a:p>
      </dgm:t>
    </dgm:pt>
    <dgm:pt modelId="{5DE7D307-5E96-43C9-A79F-E2977958EE5A}">
      <dgm:prSet custT="1"/>
      <dgm:spPr/>
      <dgm: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Défis Majeurs à la Professionnalisation des ASC en Afrique</a:t>
          </a:r>
          <a:endParaRPr lang="en-US" sz="1600" kern="1200" dirty="0">
            <a:solidFill>
              <a:prstClr val="white"/>
            </a:solidFill>
            <a:latin typeface="Univers Condensed Light"/>
            <a:ea typeface="+mn-ea"/>
            <a:cs typeface="+mn-cs"/>
          </a:endParaRPr>
        </a:p>
      </dgm:t>
    </dgm:pt>
    <dgm:pt modelId="{0327F4E3-647B-4B73-B754-A9E318BC2B8A}" type="parTrans" cxnId="{8C4C2908-F828-4F8C-8C27-6FA523169562}">
      <dgm:prSet/>
      <dgm:spPr/>
      <dgm:t>
        <a:bodyPr/>
        <a:lstStyle/>
        <a:p>
          <a:endParaRPr lang="en-US"/>
        </a:p>
      </dgm:t>
    </dgm:pt>
    <dgm:pt modelId="{6397787B-6770-4EE2-ACD7-B304877B295E}" type="sibTrans" cxnId="{8C4C2908-F828-4F8C-8C27-6FA523169562}">
      <dgm:prSet/>
      <dgm:spPr/>
      <dgm:t>
        <a:bodyPr/>
        <a:lstStyle/>
        <a:p>
          <a:endParaRPr lang="en-US"/>
        </a:p>
      </dgm:t>
    </dgm:pt>
    <dgm:pt modelId="{F0375E96-EDC2-4046-AAF2-C5B8E9920319}">
      <dgm:prSet/>
      <dgm:spPr/>
      <dgm:t>
        <a:bodyPr/>
        <a:lstStyle/>
        <a:p>
          <a:r>
            <a:rPr lang="en-US" dirty="0"/>
            <a:t>Directives de </a:t>
          </a:r>
          <a:r>
            <a:rPr lang="en-US" dirty="0" err="1"/>
            <a:t>l’OMS</a:t>
          </a:r>
          <a:r>
            <a:rPr lang="en-US" dirty="0"/>
            <a:t> pour la Professionalization des ASC (2018)</a:t>
          </a:r>
        </a:p>
      </dgm:t>
    </dgm:pt>
    <dgm:pt modelId="{8DED0C24-9C8F-45DD-8F73-E11A7FE95328}" type="parTrans" cxnId="{0DB13649-C1B2-4D89-98BE-1EDD91358E1F}">
      <dgm:prSet/>
      <dgm:spPr/>
      <dgm:t>
        <a:bodyPr/>
        <a:lstStyle/>
        <a:p>
          <a:endParaRPr lang="en-US"/>
        </a:p>
      </dgm:t>
    </dgm:pt>
    <dgm:pt modelId="{F7C5A647-4F4A-4154-BDD2-DD1747BF5E4E}" type="sibTrans" cxnId="{0DB13649-C1B2-4D89-98BE-1EDD91358E1F}">
      <dgm:prSet/>
      <dgm:spPr/>
      <dgm:t>
        <a:bodyPr/>
        <a:lstStyle/>
        <a:p>
          <a:endParaRPr lang="en-US"/>
        </a:p>
      </dgm:t>
    </dgm:pt>
    <dgm:pt modelId="{BDB2847D-78C1-4FE4-ADD7-ADF983975D8A}">
      <dgm:prSet/>
      <dgm:spPr/>
      <dgm:t>
        <a:bodyPr/>
        <a:lstStyle/>
        <a:p>
          <a:r>
            <a:rPr lang="en-US" dirty="0"/>
            <a:t>Actions </a:t>
          </a:r>
          <a:r>
            <a:rPr lang="fr-FR" dirty="0"/>
            <a:t>Prioritaires</a:t>
          </a:r>
          <a:r>
            <a:rPr lang="en-US" dirty="0"/>
            <a:t> </a:t>
          </a:r>
          <a:r>
            <a:rPr lang="fr-FR" noProof="0" dirty="0"/>
            <a:t>retenues</a:t>
          </a:r>
          <a:r>
            <a:rPr lang="en-US" dirty="0"/>
            <a:t> dans le PNDS-PS 2024-2033</a:t>
          </a:r>
        </a:p>
      </dgm:t>
    </dgm:pt>
    <dgm:pt modelId="{2FBBC4C0-8E44-4AEA-BFE4-2F964ADAF282}" type="parTrans" cxnId="{8D704294-4217-4064-9D17-D91F06ADFA7A}">
      <dgm:prSet/>
      <dgm:spPr/>
      <dgm:t>
        <a:bodyPr/>
        <a:lstStyle/>
        <a:p>
          <a:endParaRPr lang="en-US"/>
        </a:p>
      </dgm:t>
    </dgm:pt>
    <dgm:pt modelId="{B7C3665B-AABF-4A54-878E-2DD07D3A50E5}" type="sibTrans" cxnId="{8D704294-4217-4064-9D17-D91F06ADFA7A}">
      <dgm:prSet/>
      <dgm:spPr/>
      <dgm:t>
        <a:bodyPr/>
        <a:lstStyle/>
        <a:p>
          <a:endParaRPr lang="en-US"/>
        </a:p>
      </dgm:t>
    </dgm:pt>
    <dgm:pt modelId="{A6F14478-0F87-4217-A781-3C76F57B7EE2}">
      <dgm:prSet/>
      <dgm:spPr/>
      <dgm:t>
        <a:bodyPr/>
        <a:lstStyle/>
        <a:p>
          <a:r>
            <a:rPr lang="fr-FR" dirty="0">
              <a:solidFill>
                <a:prstClr val="white"/>
              </a:solidFill>
              <a:latin typeface="Univers Condensed Light"/>
              <a:ea typeface="+mn-ea"/>
              <a:cs typeface="+mn-cs"/>
            </a:rPr>
            <a:t>Points de discussion en groupe</a:t>
          </a:r>
          <a:endParaRPr lang="en-US" dirty="0"/>
        </a:p>
      </dgm:t>
    </dgm:pt>
    <dgm:pt modelId="{73809CFC-5E28-4124-B7D7-306F999E96D5}" type="parTrans" cxnId="{6C0D8018-68A8-4DE2-9847-12DD11E7CF0B}">
      <dgm:prSet/>
      <dgm:spPr/>
      <dgm:t>
        <a:bodyPr/>
        <a:lstStyle/>
        <a:p>
          <a:endParaRPr lang="en-US"/>
        </a:p>
      </dgm:t>
    </dgm:pt>
    <dgm:pt modelId="{840FE6FE-7AB9-4C00-9E85-FB395670A638}" type="sibTrans" cxnId="{6C0D8018-68A8-4DE2-9847-12DD11E7CF0B}">
      <dgm:prSet/>
      <dgm:spPr/>
      <dgm:t>
        <a:bodyPr/>
        <a:lstStyle/>
        <a:p>
          <a:endParaRPr lang="en-US"/>
        </a:p>
      </dgm:t>
    </dgm:pt>
    <dgm:pt modelId="{486514D0-F8AF-4C79-8411-8F54A49281F7}" type="pres">
      <dgm:prSet presAssocID="{686F0472-5A48-4BCE-89F6-F1DD1D420CF0}" presName="Name0" presStyleCnt="0">
        <dgm:presLayoutVars>
          <dgm:dir/>
          <dgm:resizeHandles val="exact"/>
        </dgm:presLayoutVars>
      </dgm:prSet>
      <dgm:spPr/>
    </dgm:pt>
    <dgm:pt modelId="{C4F77E57-309C-498B-8B37-8CBC0C25C79E}" type="pres">
      <dgm:prSet presAssocID="{76CAFD55-B701-4740-A282-A4C433007370}" presName="node" presStyleLbl="node1" presStyleIdx="0" presStyleCnt="7">
        <dgm:presLayoutVars>
          <dgm:bulletEnabled val="1"/>
        </dgm:presLayoutVars>
      </dgm:prSet>
      <dgm:spPr/>
    </dgm:pt>
    <dgm:pt modelId="{FD3B7D83-FA04-4706-8AA6-01CC2435B7D2}" type="pres">
      <dgm:prSet presAssocID="{76D563AB-9C0F-48C7-8184-9AF421D03C48}" presName="sibTrans" presStyleLbl="sibTrans1D1" presStyleIdx="0" presStyleCnt="6"/>
      <dgm:spPr/>
    </dgm:pt>
    <dgm:pt modelId="{B07CC346-7907-43D4-92B8-5442916A6A62}" type="pres">
      <dgm:prSet presAssocID="{76D563AB-9C0F-48C7-8184-9AF421D03C48}" presName="connectorText" presStyleLbl="sibTrans1D1" presStyleIdx="0" presStyleCnt="6"/>
      <dgm:spPr/>
    </dgm:pt>
    <dgm:pt modelId="{850E0637-CCA8-494A-8688-F55739F8DDF8}" type="pres">
      <dgm:prSet presAssocID="{5F5CEFC7-CF10-4CD5-8070-F479D16DED1D}" presName="node" presStyleLbl="node1" presStyleIdx="1" presStyleCnt="7">
        <dgm:presLayoutVars>
          <dgm:bulletEnabled val="1"/>
        </dgm:presLayoutVars>
      </dgm:prSet>
      <dgm:spPr/>
    </dgm:pt>
    <dgm:pt modelId="{CC94B21B-4809-44B2-A94F-5E0F66900434}" type="pres">
      <dgm:prSet presAssocID="{36B06ACB-67FD-49CC-8CD5-E5760BC885FF}" presName="sibTrans" presStyleLbl="sibTrans1D1" presStyleIdx="1" presStyleCnt="6"/>
      <dgm:spPr/>
    </dgm:pt>
    <dgm:pt modelId="{E32DABEF-50D0-4D5C-B6A5-0B5A6E4B2F4C}" type="pres">
      <dgm:prSet presAssocID="{36B06ACB-67FD-49CC-8CD5-E5760BC885FF}" presName="connectorText" presStyleLbl="sibTrans1D1" presStyleIdx="1" presStyleCnt="6"/>
      <dgm:spPr/>
    </dgm:pt>
    <dgm:pt modelId="{F951AE82-7937-49D5-BE26-210E8DF3DAA2}" type="pres">
      <dgm:prSet presAssocID="{7E7E489A-9E1D-4F9B-BE3A-AE713B4A776E}" presName="node" presStyleLbl="node1" presStyleIdx="2" presStyleCnt="7">
        <dgm:presLayoutVars>
          <dgm:bulletEnabled val="1"/>
        </dgm:presLayoutVars>
      </dgm:prSet>
      <dgm:spPr/>
    </dgm:pt>
    <dgm:pt modelId="{7A4ADA2F-8257-4CEE-9B79-497D1E17312D}" type="pres">
      <dgm:prSet presAssocID="{A7489E40-A186-428B-AF26-66DAFD3061D4}" presName="sibTrans" presStyleLbl="sibTrans1D1" presStyleIdx="2" presStyleCnt="6"/>
      <dgm:spPr/>
    </dgm:pt>
    <dgm:pt modelId="{C815999E-DCD3-444F-8323-6935505F46B7}" type="pres">
      <dgm:prSet presAssocID="{A7489E40-A186-428B-AF26-66DAFD3061D4}" presName="connectorText" presStyleLbl="sibTrans1D1" presStyleIdx="2" presStyleCnt="6"/>
      <dgm:spPr/>
    </dgm:pt>
    <dgm:pt modelId="{282E160B-E703-487B-9537-A52BB4CB1373}" type="pres">
      <dgm:prSet presAssocID="{5DE7D307-5E96-43C9-A79F-E2977958EE5A}" presName="node" presStyleLbl="node1" presStyleIdx="3" presStyleCnt="7">
        <dgm:presLayoutVars>
          <dgm:bulletEnabled val="1"/>
        </dgm:presLayoutVars>
      </dgm:prSet>
      <dgm:spPr/>
    </dgm:pt>
    <dgm:pt modelId="{F4EDE2CA-BF88-45EE-9B83-A6983950AA0B}" type="pres">
      <dgm:prSet presAssocID="{6397787B-6770-4EE2-ACD7-B304877B295E}" presName="sibTrans" presStyleLbl="sibTrans1D1" presStyleIdx="3" presStyleCnt="6"/>
      <dgm:spPr/>
    </dgm:pt>
    <dgm:pt modelId="{3C385E14-FE8B-4910-A622-A4125A8B3DA1}" type="pres">
      <dgm:prSet presAssocID="{6397787B-6770-4EE2-ACD7-B304877B295E}" presName="connectorText" presStyleLbl="sibTrans1D1" presStyleIdx="3" presStyleCnt="6"/>
      <dgm:spPr/>
    </dgm:pt>
    <dgm:pt modelId="{2C19631E-7FB8-4FD5-97B6-1B74E9847560}" type="pres">
      <dgm:prSet presAssocID="{F0375E96-EDC2-4046-AAF2-C5B8E9920319}" presName="node" presStyleLbl="node1" presStyleIdx="4" presStyleCnt="7">
        <dgm:presLayoutVars>
          <dgm:bulletEnabled val="1"/>
        </dgm:presLayoutVars>
      </dgm:prSet>
      <dgm:spPr/>
    </dgm:pt>
    <dgm:pt modelId="{D418BA17-9838-47BE-A91E-FDCE81F64FBA}" type="pres">
      <dgm:prSet presAssocID="{F7C5A647-4F4A-4154-BDD2-DD1747BF5E4E}" presName="sibTrans" presStyleLbl="sibTrans1D1" presStyleIdx="4" presStyleCnt="6"/>
      <dgm:spPr/>
    </dgm:pt>
    <dgm:pt modelId="{F1C7E229-B3A0-4624-9BB9-E4C242A6C500}" type="pres">
      <dgm:prSet presAssocID="{F7C5A647-4F4A-4154-BDD2-DD1747BF5E4E}" presName="connectorText" presStyleLbl="sibTrans1D1" presStyleIdx="4" presStyleCnt="6"/>
      <dgm:spPr/>
    </dgm:pt>
    <dgm:pt modelId="{906D1C6B-AB16-492F-B668-B0EB92F150A4}" type="pres">
      <dgm:prSet presAssocID="{BDB2847D-78C1-4FE4-ADD7-ADF983975D8A}" presName="node" presStyleLbl="node1" presStyleIdx="5" presStyleCnt="7">
        <dgm:presLayoutVars>
          <dgm:bulletEnabled val="1"/>
        </dgm:presLayoutVars>
      </dgm:prSet>
      <dgm:spPr/>
    </dgm:pt>
    <dgm:pt modelId="{841E86EC-E10D-4FA9-ABF0-627C90DE5951}" type="pres">
      <dgm:prSet presAssocID="{B7C3665B-AABF-4A54-878E-2DD07D3A50E5}" presName="sibTrans" presStyleLbl="sibTrans1D1" presStyleIdx="5" presStyleCnt="6"/>
      <dgm:spPr/>
    </dgm:pt>
    <dgm:pt modelId="{5710AC5F-4C21-40BC-A998-3F68ACE5A5CE}" type="pres">
      <dgm:prSet presAssocID="{B7C3665B-AABF-4A54-878E-2DD07D3A50E5}" presName="connectorText" presStyleLbl="sibTrans1D1" presStyleIdx="5" presStyleCnt="6"/>
      <dgm:spPr/>
    </dgm:pt>
    <dgm:pt modelId="{B58F981D-8CC4-42E4-A400-56B847B9BF11}" type="pres">
      <dgm:prSet presAssocID="{A6F14478-0F87-4217-A781-3C76F57B7EE2}" presName="node" presStyleLbl="node1" presStyleIdx="6" presStyleCnt="7">
        <dgm:presLayoutVars>
          <dgm:bulletEnabled val="1"/>
        </dgm:presLayoutVars>
      </dgm:prSet>
      <dgm:spPr/>
    </dgm:pt>
  </dgm:ptLst>
  <dgm:cxnLst>
    <dgm:cxn modelId="{8C4C2908-F828-4F8C-8C27-6FA523169562}" srcId="{686F0472-5A48-4BCE-89F6-F1DD1D420CF0}" destId="{5DE7D307-5E96-43C9-A79F-E2977958EE5A}" srcOrd="3" destOrd="0" parTransId="{0327F4E3-647B-4B73-B754-A9E318BC2B8A}" sibTransId="{6397787B-6770-4EE2-ACD7-B304877B295E}"/>
    <dgm:cxn modelId="{F6778109-4C11-4F4A-AB2E-583E7BDF7EB4}" type="presOf" srcId="{7E7E489A-9E1D-4F9B-BE3A-AE713B4A776E}" destId="{F951AE82-7937-49D5-BE26-210E8DF3DAA2}" srcOrd="0" destOrd="0" presId="urn:microsoft.com/office/officeart/2016/7/layout/RepeatingBendingProcessNew"/>
    <dgm:cxn modelId="{9CCA0013-587B-4D45-B264-26C250BA7EB6}" type="presOf" srcId="{F7C5A647-4F4A-4154-BDD2-DD1747BF5E4E}" destId="{F1C7E229-B3A0-4624-9BB9-E4C242A6C500}" srcOrd="1" destOrd="0" presId="urn:microsoft.com/office/officeart/2016/7/layout/RepeatingBendingProcessNew"/>
    <dgm:cxn modelId="{5B37A015-01E3-46BB-BD73-5F5908769545}" srcId="{686F0472-5A48-4BCE-89F6-F1DD1D420CF0}" destId="{7E7E489A-9E1D-4F9B-BE3A-AE713B4A776E}" srcOrd="2" destOrd="0" parTransId="{CA54F159-4DED-46EA-879C-D61DFF5917A4}" sibTransId="{A7489E40-A186-428B-AF26-66DAFD3061D4}"/>
    <dgm:cxn modelId="{1BB60D18-5A77-402D-83C5-5794910FDA28}" type="presOf" srcId="{F7C5A647-4F4A-4154-BDD2-DD1747BF5E4E}" destId="{D418BA17-9838-47BE-A91E-FDCE81F64FBA}" srcOrd="0" destOrd="0" presId="urn:microsoft.com/office/officeart/2016/7/layout/RepeatingBendingProcessNew"/>
    <dgm:cxn modelId="{732A4B18-27ED-402B-A6A0-F4534C7DD7F2}" type="presOf" srcId="{686F0472-5A48-4BCE-89F6-F1DD1D420CF0}" destId="{486514D0-F8AF-4C79-8411-8F54A49281F7}" srcOrd="0" destOrd="0" presId="urn:microsoft.com/office/officeart/2016/7/layout/RepeatingBendingProcessNew"/>
    <dgm:cxn modelId="{6C0D8018-68A8-4DE2-9847-12DD11E7CF0B}" srcId="{686F0472-5A48-4BCE-89F6-F1DD1D420CF0}" destId="{A6F14478-0F87-4217-A781-3C76F57B7EE2}" srcOrd="6" destOrd="0" parTransId="{73809CFC-5E28-4124-B7D7-306F999E96D5}" sibTransId="{840FE6FE-7AB9-4C00-9E85-FB395670A638}"/>
    <dgm:cxn modelId="{637D7839-BB94-40C5-A8DC-6741C678728D}" type="presOf" srcId="{76CAFD55-B701-4740-A282-A4C433007370}" destId="{C4F77E57-309C-498B-8B37-8CBC0C25C79E}" srcOrd="0" destOrd="0" presId="urn:microsoft.com/office/officeart/2016/7/layout/RepeatingBendingProcessNew"/>
    <dgm:cxn modelId="{8FFA4B3B-A732-44F1-86FB-C64C967C6F6D}" type="presOf" srcId="{B7C3665B-AABF-4A54-878E-2DD07D3A50E5}" destId="{5710AC5F-4C21-40BC-A998-3F68ACE5A5CE}" srcOrd="1" destOrd="0" presId="urn:microsoft.com/office/officeart/2016/7/layout/RepeatingBendingProcessNew"/>
    <dgm:cxn modelId="{4AF9BD3C-6FF6-4259-BD73-4251B591F6D8}" type="presOf" srcId="{36B06ACB-67FD-49CC-8CD5-E5760BC885FF}" destId="{E32DABEF-50D0-4D5C-B6A5-0B5A6E4B2F4C}" srcOrd="1" destOrd="0" presId="urn:microsoft.com/office/officeart/2016/7/layout/RepeatingBendingProcessNew"/>
    <dgm:cxn modelId="{C09D9566-15FB-4093-A880-DA8689526506}" type="presOf" srcId="{76D563AB-9C0F-48C7-8184-9AF421D03C48}" destId="{FD3B7D83-FA04-4706-8AA6-01CC2435B7D2}" srcOrd="0" destOrd="0" presId="urn:microsoft.com/office/officeart/2016/7/layout/RepeatingBendingProcessNew"/>
    <dgm:cxn modelId="{0DB13649-C1B2-4D89-98BE-1EDD91358E1F}" srcId="{686F0472-5A48-4BCE-89F6-F1DD1D420CF0}" destId="{F0375E96-EDC2-4046-AAF2-C5B8E9920319}" srcOrd="4" destOrd="0" parTransId="{8DED0C24-9C8F-45DD-8F73-E11A7FE95328}" sibTransId="{F7C5A647-4F4A-4154-BDD2-DD1747BF5E4E}"/>
    <dgm:cxn modelId="{00B27B73-22E0-4709-8215-B8ED840F0AB4}" type="presOf" srcId="{BDB2847D-78C1-4FE4-ADD7-ADF983975D8A}" destId="{906D1C6B-AB16-492F-B668-B0EB92F150A4}" srcOrd="0" destOrd="0" presId="urn:microsoft.com/office/officeart/2016/7/layout/RepeatingBendingProcessNew"/>
    <dgm:cxn modelId="{85D8E279-19D2-4435-A59A-D7F871636E2B}" srcId="{686F0472-5A48-4BCE-89F6-F1DD1D420CF0}" destId="{5F5CEFC7-CF10-4CD5-8070-F479D16DED1D}" srcOrd="1" destOrd="0" parTransId="{D1937DBD-03ED-4133-AF8A-86F03F4A85CF}" sibTransId="{36B06ACB-67FD-49CC-8CD5-E5760BC885FF}"/>
    <dgm:cxn modelId="{F862287A-77FC-4C6B-897E-DEDEB32EEF12}" type="presOf" srcId="{76D563AB-9C0F-48C7-8184-9AF421D03C48}" destId="{B07CC346-7907-43D4-92B8-5442916A6A62}" srcOrd="1" destOrd="0" presId="urn:microsoft.com/office/officeart/2016/7/layout/RepeatingBendingProcessNew"/>
    <dgm:cxn modelId="{E639817A-7B12-4253-9B2C-FEDFC4D3F259}" type="presOf" srcId="{5DE7D307-5E96-43C9-A79F-E2977958EE5A}" destId="{282E160B-E703-487B-9537-A52BB4CB1373}" srcOrd="0" destOrd="0" presId="urn:microsoft.com/office/officeart/2016/7/layout/RepeatingBendingProcessNew"/>
    <dgm:cxn modelId="{5889F08A-5F1D-441D-9EB4-8585330DD25F}" type="presOf" srcId="{36B06ACB-67FD-49CC-8CD5-E5760BC885FF}" destId="{CC94B21B-4809-44B2-A94F-5E0F66900434}" srcOrd="0" destOrd="0" presId="urn:microsoft.com/office/officeart/2016/7/layout/RepeatingBendingProcessNew"/>
    <dgm:cxn modelId="{0EB5188E-8479-4221-8F98-573624F4D25D}" type="presOf" srcId="{B7C3665B-AABF-4A54-878E-2DD07D3A50E5}" destId="{841E86EC-E10D-4FA9-ABF0-627C90DE5951}" srcOrd="0" destOrd="0" presId="urn:microsoft.com/office/officeart/2016/7/layout/RepeatingBendingProcessNew"/>
    <dgm:cxn modelId="{8D704294-4217-4064-9D17-D91F06ADFA7A}" srcId="{686F0472-5A48-4BCE-89F6-F1DD1D420CF0}" destId="{BDB2847D-78C1-4FE4-ADD7-ADF983975D8A}" srcOrd="5" destOrd="0" parTransId="{2FBBC4C0-8E44-4AEA-BFE4-2F964ADAF282}" sibTransId="{B7C3665B-AABF-4A54-878E-2DD07D3A50E5}"/>
    <dgm:cxn modelId="{303774A2-1B6F-4BF0-B655-853568508F96}" type="presOf" srcId="{6397787B-6770-4EE2-ACD7-B304877B295E}" destId="{3C385E14-FE8B-4910-A622-A4125A8B3DA1}" srcOrd="1" destOrd="0" presId="urn:microsoft.com/office/officeart/2016/7/layout/RepeatingBendingProcessNew"/>
    <dgm:cxn modelId="{1C0AA6A4-7E06-4F8B-ADE8-A3447AFA9C2D}" type="presOf" srcId="{F0375E96-EDC2-4046-AAF2-C5B8E9920319}" destId="{2C19631E-7FB8-4FD5-97B6-1B74E9847560}" srcOrd="0" destOrd="0" presId="urn:microsoft.com/office/officeart/2016/7/layout/RepeatingBendingProcessNew"/>
    <dgm:cxn modelId="{13D9B9A9-1E4C-47C9-A653-CC91017D5B2D}" srcId="{686F0472-5A48-4BCE-89F6-F1DD1D420CF0}" destId="{76CAFD55-B701-4740-A282-A4C433007370}" srcOrd="0" destOrd="0" parTransId="{504255EF-352B-43C6-9180-D1F352938A5B}" sibTransId="{76D563AB-9C0F-48C7-8184-9AF421D03C48}"/>
    <dgm:cxn modelId="{4DA21FB8-74DE-4950-979A-1406DC1D8244}" type="presOf" srcId="{5F5CEFC7-CF10-4CD5-8070-F479D16DED1D}" destId="{850E0637-CCA8-494A-8688-F55739F8DDF8}" srcOrd="0" destOrd="0" presId="urn:microsoft.com/office/officeart/2016/7/layout/RepeatingBendingProcessNew"/>
    <dgm:cxn modelId="{864AB6BA-10A0-4B57-A99A-EDDD7C7E4DAB}" type="presOf" srcId="{A7489E40-A186-428B-AF26-66DAFD3061D4}" destId="{7A4ADA2F-8257-4CEE-9B79-497D1E17312D}" srcOrd="0" destOrd="0" presId="urn:microsoft.com/office/officeart/2016/7/layout/RepeatingBendingProcessNew"/>
    <dgm:cxn modelId="{44F12FBB-FA63-47B9-859A-E00B309BDABA}" type="presOf" srcId="{A7489E40-A186-428B-AF26-66DAFD3061D4}" destId="{C815999E-DCD3-444F-8323-6935505F46B7}" srcOrd="1" destOrd="0" presId="urn:microsoft.com/office/officeart/2016/7/layout/RepeatingBendingProcessNew"/>
    <dgm:cxn modelId="{C931FCBD-16CB-46EA-8AC5-C0C0C3A98842}" type="presOf" srcId="{A6F14478-0F87-4217-A781-3C76F57B7EE2}" destId="{B58F981D-8CC4-42E4-A400-56B847B9BF11}" srcOrd="0" destOrd="0" presId="urn:microsoft.com/office/officeart/2016/7/layout/RepeatingBendingProcessNew"/>
    <dgm:cxn modelId="{000C95F2-3FEE-46AB-B678-45E91B96834E}" type="presOf" srcId="{6397787B-6770-4EE2-ACD7-B304877B295E}" destId="{F4EDE2CA-BF88-45EE-9B83-A6983950AA0B}" srcOrd="0" destOrd="0" presId="urn:microsoft.com/office/officeart/2016/7/layout/RepeatingBendingProcessNew"/>
    <dgm:cxn modelId="{9A0DA9D6-0556-4C2A-A59E-CEC4FDBC5F0E}" type="presParOf" srcId="{486514D0-F8AF-4C79-8411-8F54A49281F7}" destId="{C4F77E57-309C-498B-8B37-8CBC0C25C79E}" srcOrd="0" destOrd="0" presId="urn:microsoft.com/office/officeart/2016/7/layout/RepeatingBendingProcessNew"/>
    <dgm:cxn modelId="{80288479-9DD0-44F8-9FA7-A2A5832D57B7}" type="presParOf" srcId="{486514D0-F8AF-4C79-8411-8F54A49281F7}" destId="{FD3B7D83-FA04-4706-8AA6-01CC2435B7D2}" srcOrd="1" destOrd="0" presId="urn:microsoft.com/office/officeart/2016/7/layout/RepeatingBendingProcessNew"/>
    <dgm:cxn modelId="{F4B4D617-B1D8-460F-A50D-21FF75B0A921}" type="presParOf" srcId="{FD3B7D83-FA04-4706-8AA6-01CC2435B7D2}" destId="{B07CC346-7907-43D4-92B8-5442916A6A62}" srcOrd="0" destOrd="0" presId="urn:microsoft.com/office/officeart/2016/7/layout/RepeatingBendingProcessNew"/>
    <dgm:cxn modelId="{B249BAFB-A917-4D27-80AF-7F61ECC354DE}" type="presParOf" srcId="{486514D0-F8AF-4C79-8411-8F54A49281F7}" destId="{850E0637-CCA8-494A-8688-F55739F8DDF8}" srcOrd="2" destOrd="0" presId="urn:microsoft.com/office/officeart/2016/7/layout/RepeatingBendingProcessNew"/>
    <dgm:cxn modelId="{10BF4F7F-E316-43B3-9853-DB8987D4CBA9}" type="presParOf" srcId="{486514D0-F8AF-4C79-8411-8F54A49281F7}" destId="{CC94B21B-4809-44B2-A94F-5E0F66900434}" srcOrd="3" destOrd="0" presId="urn:microsoft.com/office/officeart/2016/7/layout/RepeatingBendingProcessNew"/>
    <dgm:cxn modelId="{FF304531-BD80-4CD3-9BE1-459159FAA2DD}" type="presParOf" srcId="{CC94B21B-4809-44B2-A94F-5E0F66900434}" destId="{E32DABEF-50D0-4D5C-B6A5-0B5A6E4B2F4C}" srcOrd="0" destOrd="0" presId="urn:microsoft.com/office/officeart/2016/7/layout/RepeatingBendingProcessNew"/>
    <dgm:cxn modelId="{81EA8A43-55F4-4C7D-839C-DBC129DE349A}" type="presParOf" srcId="{486514D0-F8AF-4C79-8411-8F54A49281F7}" destId="{F951AE82-7937-49D5-BE26-210E8DF3DAA2}" srcOrd="4" destOrd="0" presId="urn:microsoft.com/office/officeart/2016/7/layout/RepeatingBendingProcessNew"/>
    <dgm:cxn modelId="{24D6E80F-B810-4979-8F0D-7F7F3C4A78CE}" type="presParOf" srcId="{486514D0-F8AF-4C79-8411-8F54A49281F7}" destId="{7A4ADA2F-8257-4CEE-9B79-497D1E17312D}" srcOrd="5" destOrd="0" presId="urn:microsoft.com/office/officeart/2016/7/layout/RepeatingBendingProcessNew"/>
    <dgm:cxn modelId="{FB41295B-31A2-4D5D-8F34-04F384CAEF62}" type="presParOf" srcId="{7A4ADA2F-8257-4CEE-9B79-497D1E17312D}" destId="{C815999E-DCD3-444F-8323-6935505F46B7}" srcOrd="0" destOrd="0" presId="urn:microsoft.com/office/officeart/2016/7/layout/RepeatingBendingProcessNew"/>
    <dgm:cxn modelId="{C9555BCA-7579-47FC-8FE1-FE28F4C95628}" type="presParOf" srcId="{486514D0-F8AF-4C79-8411-8F54A49281F7}" destId="{282E160B-E703-487B-9537-A52BB4CB1373}" srcOrd="6" destOrd="0" presId="urn:microsoft.com/office/officeart/2016/7/layout/RepeatingBendingProcessNew"/>
    <dgm:cxn modelId="{195C796B-398D-482D-80F8-D560095AE964}" type="presParOf" srcId="{486514D0-F8AF-4C79-8411-8F54A49281F7}" destId="{F4EDE2CA-BF88-45EE-9B83-A6983950AA0B}" srcOrd="7" destOrd="0" presId="urn:microsoft.com/office/officeart/2016/7/layout/RepeatingBendingProcessNew"/>
    <dgm:cxn modelId="{4C6A7645-7673-4D62-B4A8-95597D659BD7}" type="presParOf" srcId="{F4EDE2CA-BF88-45EE-9B83-A6983950AA0B}" destId="{3C385E14-FE8B-4910-A622-A4125A8B3DA1}" srcOrd="0" destOrd="0" presId="urn:microsoft.com/office/officeart/2016/7/layout/RepeatingBendingProcessNew"/>
    <dgm:cxn modelId="{2BD8BD41-EB27-494E-B65F-D6106BFA4DA5}" type="presParOf" srcId="{486514D0-F8AF-4C79-8411-8F54A49281F7}" destId="{2C19631E-7FB8-4FD5-97B6-1B74E9847560}" srcOrd="8" destOrd="0" presId="urn:microsoft.com/office/officeart/2016/7/layout/RepeatingBendingProcessNew"/>
    <dgm:cxn modelId="{B7150532-CE64-40FB-BC8F-6EB0A8EC02A0}" type="presParOf" srcId="{486514D0-F8AF-4C79-8411-8F54A49281F7}" destId="{D418BA17-9838-47BE-A91E-FDCE81F64FBA}" srcOrd="9" destOrd="0" presId="urn:microsoft.com/office/officeart/2016/7/layout/RepeatingBendingProcessNew"/>
    <dgm:cxn modelId="{80B1384D-9926-48DB-902D-D7241C2DC832}" type="presParOf" srcId="{D418BA17-9838-47BE-A91E-FDCE81F64FBA}" destId="{F1C7E229-B3A0-4624-9BB9-E4C242A6C500}" srcOrd="0" destOrd="0" presId="urn:microsoft.com/office/officeart/2016/7/layout/RepeatingBendingProcessNew"/>
    <dgm:cxn modelId="{5BA10E46-3043-497D-A6B5-99733C9208E9}" type="presParOf" srcId="{486514D0-F8AF-4C79-8411-8F54A49281F7}" destId="{906D1C6B-AB16-492F-B668-B0EB92F150A4}" srcOrd="10" destOrd="0" presId="urn:microsoft.com/office/officeart/2016/7/layout/RepeatingBendingProcessNew"/>
    <dgm:cxn modelId="{09CC8392-E651-4095-9D5D-16052BFBA5BC}" type="presParOf" srcId="{486514D0-F8AF-4C79-8411-8F54A49281F7}" destId="{841E86EC-E10D-4FA9-ABF0-627C90DE5951}" srcOrd="11" destOrd="0" presId="urn:microsoft.com/office/officeart/2016/7/layout/RepeatingBendingProcessNew"/>
    <dgm:cxn modelId="{A8E23D27-2099-4756-AEDD-737519388EA8}" type="presParOf" srcId="{841E86EC-E10D-4FA9-ABF0-627C90DE5951}" destId="{5710AC5F-4C21-40BC-A998-3F68ACE5A5CE}" srcOrd="0" destOrd="0" presId="urn:microsoft.com/office/officeart/2016/7/layout/RepeatingBendingProcessNew"/>
    <dgm:cxn modelId="{AF7448A3-7F9C-4669-B601-3BEFFE22457E}" type="presParOf" srcId="{486514D0-F8AF-4C79-8411-8F54A49281F7}" destId="{B58F981D-8CC4-42E4-A400-56B847B9BF11}"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9B90B-B7AB-45FC-B716-C3A6B34BCE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9B7260-C0A1-439E-A7D6-F126B8431A1D}">
      <dgm:prSet custT="1"/>
      <dgm:spPr/>
      <dgm:t>
        <a:bodyPr/>
        <a:lstStyle/>
        <a:p>
          <a:r>
            <a:rPr lang="fr-BE" sz="1800" b="1" i="1" dirty="0"/>
            <a:t>256 574 agents dont 61,5 % sont des professionnels de santé</a:t>
          </a:r>
          <a:endParaRPr lang="en-US" sz="1800" b="1" dirty="0"/>
        </a:p>
      </dgm:t>
    </dgm:pt>
    <dgm:pt modelId="{23AF2250-84EC-45BB-95FD-104CED0401AE}" type="parTrans" cxnId="{E831ED26-7BDB-4595-8336-17D9B52B34E4}">
      <dgm:prSet/>
      <dgm:spPr/>
      <dgm:t>
        <a:bodyPr/>
        <a:lstStyle/>
        <a:p>
          <a:endParaRPr lang="en-US"/>
        </a:p>
      </dgm:t>
    </dgm:pt>
    <dgm:pt modelId="{1BE36743-826D-44A8-AB22-81B810E35531}" type="sibTrans" cxnId="{E831ED26-7BDB-4595-8336-17D9B52B34E4}">
      <dgm:prSet/>
      <dgm:spPr/>
      <dgm:t>
        <a:bodyPr/>
        <a:lstStyle/>
        <a:p>
          <a:endParaRPr lang="en-US"/>
        </a:p>
      </dgm:t>
    </dgm:pt>
    <dgm:pt modelId="{5224AF69-8011-4DD1-B847-8A59697BF0DF}">
      <dgm:prSet custT="1"/>
      <dgm:spPr/>
      <dgm:t>
        <a:bodyPr/>
        <a:lstStyle/>
        <a:p>
          <a:r>
            <a:rPr lang="fr-BE" sz="1600" i="1" dirty="0"/>
            <a:t>44,6 % infirmiers ,8 % des médecins, 0,3% pharmaciens, 1,1% Accoucheuses/sages femmes, </a:t>
          </a:r>
          <a:r>
            <a:rPr lang="fr-BE" sz="1600" i="1" dirty="0" err="1"/>
            <a:t>etc</a:t>
          </a:r>
          <a:endParaRPr lang="en-US" sz="1600" dirty="0"/>
        </a:p>
      </dgm:t>
    </dgm:pt>
    <dgm:pt modelId="{41FA9F70-D106-4B45-8A10-6C16F3D8F8A2}" type="parTrans" cxnId="{D6E15979-E2FD-400C-A0F1-81EDC73C3992}">
      <dgm:prSet/>
      <dgm:spPr/>
      <dgm:t>
        <a:bodyPr/>
        <a:lstStyle/>
        <a:p>
          <a:endParaRPr lang="en-US"/>
        </a:p>
      </dgm:t>
    </dgm:pt>
    <dgm:pt modelId="{D226C210-C844-42C9-923D-619CC427E831}" type="sibTrans" cxnId="{D6E15979-E2FD-400C-A0F1-81EDC73C3992}">
      <dgm:prSet/>
      <dgm:spPr/>
      <dgm:t>
        <a:bodyPr/>
        <a:lstStyle/>
        <a:p>
          <a:endParaRPr lang="en-US"/>
        </a:p>
      </dgm:t>
    </dgm:pt>
    <dgm:pt modelId="{5C45D3E1-BDDC-4A98-B716-6FDFA589F84D}">
      <dgm:prSet custT="1"/>
      <dgm:spPr/>
      <dgm:t>
        <a:bodyPr/>
        <a:lstStyle/>
        <a:p>
          <a:r>
            <a:rPr lang="fr-BE" sz="1800" b="1" i="1" dirty="0"/>
            <a:t>135.221 des agents de santé ont touché la prime de risque soit 62% </a:t>
          </a:r>
          <a:endParaRPr lang="en-US" sz="1800" b="1" dirty="0"/>
        </a:p>
      </dgm:t>
    </dgm:pt>
    <dgm:pt modelId="{3F201C83-69FB-4603-89EB-F307051CEFE8}" type="parTrans" cxnId="{C70BF3CB-A87D-4E5E-B452-026848B2856E}">
      <dgm:prSet/>
      <dgm:spPr/>
      <dgm:t>
        <a:bodyPr/>
        <a:lstStyle/>
        <a:p>
          <a:endParaRPr lang="en-US"/>
        </a:p>
      </dgm:t>
    </dgm:pt>
    <dgm:pt modelId="{EB7973FE-5584-4CA1-BDAA-A0A18EEA76D3}" type="sibTrans" cxnId="{C70BF3CB-A87D-4E5E-B452-026848B2856E}">
      <dgm:prSet/>
      <dgm:spPr/>
      <dgm:t>
        <a:bodyPr/>
        <a:lstStyle/>
        <a:p>
          <a:endParaRPr lang="en-US"/>
        </a:p>
      </dgm:t>
    </dgm:pt>
    <dgm:pt modelId="{085943B9-4EF2-44BF-99D4-0B8B39B7B4AA}">
      <dgm:prSet custT="1"/>
      <dgm:spPr/>
      <dgm:t>
        <a:bodyPr/>
        <a:lstStyle/>
        <a:p>
          <a:r>
            <a:rPr lang="fr-BE" sz="1600" i="1" dirty="0"/>
            <a:t>Disparité provinciale : BU 95%, KIN 81%, NU 81% contre KWANGO 33%, MANIEMA 41%, LUALABA 50%...</a:t>
          </a:r>
          <a:endParaRPr lang="en-US" sz="1600" dirty="0"/>
        </a:p>
      </dgm:t>
    </dgm:pt>
    <dgm:pt modelId="{DA89E59D-7988-403C-9C83-A6C01297EDBF}" type="parTrans" cxnId="{375976B2-B328-458B-B28D-82CB43940309}">
      <dgm:prSet/>
      <dgm:spPr/>
      <dgm:t>
        <a:bodyPr/>
        <a:lstStyle/>
        <a:p>
          <a:endParaRPr lang="en-US"/>
        </a:p>
      </dgm:t>
    </dgm:pt>
    <dgm:pt modelId="{01D08213-86CE-49D6-9A11-31DE34515B3B}" type="sibTrans" cxnId="{375976B2-B328-458B-B28D-82CB43940309}">
      <dgm:prSet/>
      <dgm:spPr/>
      <dgm:t>
        <a:bodyPr/>
        <a:lstStyle/>
        <a:p>
          <a:endParaRPr lang="en-US"/>
        </a:p>
      </dgm:t>
    </dgm:pt>
    <dgm:pt modelId="{458E262F-4F77-42E0-804A-CBFC7E2E72B7}">
      <dgm:prSet custT="1"/>
      <dgm:spPr/>
      <dgm:t>
        <a:bodyPr/>
        <a:lstStyle/>
        <a:p>
          <a:r>
            <a:rPr lang="fr-BE" sz="1600" i="1" dirty="0"/>
            <a:t>KIN.  seul compte 16%</a:t>
          </a:r>
          <a:endParaRPr lang="en-US" sz="1600" dirty="0"/>
        </a:p>
      </dgm:t>
    </dgm:pt>
    <dgm:pt modelId="{F42B8950-AAD8-46C6-ABB0-D0849EEC3C46}" type="parTrans" cxnId="{367EF5FE-F8CA-4CDD-B8EF-D1F0EFA1401C}">
      <dgm:prSet/>
      <dgm:spPr/>
      <dgm:t>
        <a:bodyPr/>
        <a:lstStyle/>
        <a:p>
          <a:endParaRPr lang="fr-FR"/>
        </a:p>
      </dgm:t>
    </dgm:pt>
    <dgm:pt modelId="{CAA623C0-16AF-4D3A-8B32-C3F11F6CD624}" type="sibTrans" cxnId="{367EF5FE-F8CA-4CDD-B8EF-D1F0EFA1401C}">
      <dgm:prSet/>
      <dgm:spPr/>
      <dgm:t>
        <a:bodyPr/>
        <a:lstStyle/>
        <a:p>
          <a:endParaRPr lang="fr-FR"/>
        </a:p>
      </dgm:t>
    </dgm:pt>
    <dgm:pt modelId="{B24AC8B0-401C-444E-AD7F-032F9EA87A9B}">
      <dgm:prSet custT="1"/>
      <dgm:spPr/>
      <dgm:t>
        <a:bodyPr/>
        <a:lstStyle/>
        <a:p>
          <a:r>
            <a:rPr lang="fr-BE" sz="1600" i="1" dirty="0"/>
            <a:t>40% sur l’effectif total sont des nouvelles unités (102.632) </a:t>
          </a:r>
          <a:endParaRPr lang="fr-FR" sz="1600" dirty="0"/>
        </a:p>
      </dgm:t>
    </dgm:pt>
    <dgm:pt modelId="{4126D6DF-EADB-4EA2-B4D6-A20045E7C898}" type="parTrans" cxnId="{4E56D84C-B799-40D3-A67B-D4803E34D341}">
      <dgm:prSet/>
      <dgm:spPr/>
      <dgm:t>
        <a:bodyPr/>
        <a:lstStyle/>
        <a:p>
          <a:endParaRPr lang="fr-FR"/>
        </a:p>
      </dgm:t>
    </dgm:pt>
    <dgm:pt modelId="{76D5EEF4-9A3A-49CC-9B0D-01BE7F6DC858}" type="sibTrans" cxnId="{4E56D84C-B799-40D3-A67B-D4803E34D341}">
      <dgm:prSet/>
      <dgm:spPr/>
      <dgm:t>
        <a:bodyPr/>
        <a:lstStyle/>
        <a:p>
          <a:endParaRPr lang="fr-FR"/>
        </a:p>
      </dgm:t>
    </dgm:pt>
    <dgm:pt modelId="{4C92E6F0-3DE4-4F16-89D3-52E426D60970}">
      <dgm:prSet custT="1"/>
      <dgm:spPr/>
      <dgm:t>
        <a:bodyPr/>
        <a:lstStyle/>
        <a:p>
          <a:r>
            <a:rPr lang="fr-BE" sz="1800" b="1" i="1" dirty="0"/>
            <a:t>Sur 152.777 sous </a:t>
          </a:r>
          <a:r>
            <a:rPr lang="fr-BE" sz="1800" b="1" i="1" dirty="0" err="1"/>
            <a:t>status</a:t>
          </a:r>
          <a:r>
            <a:rPr lang="fr-BE" sz="1800" b="1" i="1" dirty="0"/>
            <a:t> seulement 33% ont eu le salaire de l’état  </a:t>
          </a:r>
          <a:endParaRPr lang="en-US" sz="1800" b="1" dirty="0"/>
        </a:p>
      </dgm:t>
    </dgm:pt>
    <dgm:pt modelId="{D1C6425E-DFFC-4C3C-BD5D-203DC6B54169}" type="parTrans" cxnId="{3C9DE514-44CA-458B-B6EF-C4019C8081CB}">
      <dgm:prSet/>
      <dgm:spPr/>
      <dgm:t>
        <a:bodyPr/>
        <a:lstStyle/>
        <a:p>
          <a:endParaRPr lang="fr-FR"/>
        </a:p>
      </dgm:t>
    </dgm:pt>
    <dgm:pt modelId="{72200677-6504-4FA0-8598-9EF684E2384E}" type="sibTrans" cxnId="{3C9DE514-44CA-458B-B6EF-C4019C8081CB}">
      <dgm:prSet/>
      <dgm:spPr/>
      <dgm:t>
        <a:bodyPr/>
        <a:lstStyle/>
        <a:p>
          <a:endParaRPr lang="fr-FR"/>
        </a:p>
      </dgm:t>
    </dgm:pt>
    <dgm:pt modelId="{66D9174D-C5D4-4EC3-83B8-1F4A551121A7}">
      <dgm:prSet custT="1"/>
      <dgm:spPr/>
      <dgm:t>
        <a:bodyPr/>
        <a:lstStyle/>
        <a:p>
          <a:r>
            <a:rPr lang="fr-BE" sz="1600" i="1" dirty="0"/>
            <a:t>Disparité provinciale : KASAI CENTRAL 91% et KIN. 75%, contre &lt;50% partout ailleurs, avec ITURI et HL même à 7 et 9% respectivement</a:t>
          </a:r>
          <a:endParaRPr lang="en-US" sz="1600" dirty="0"/>
        </a:p>
      </dgm:t>
    </dgm:pt>
    <dgm:pt modelId="{22F77564-43E4-48E0-AA93-3E5D01819BCC}" type="parTrans" cxnId="{84229BDC-BAC7-44DA-A86B-E20859698BFE}">
      <dgm:prSet/>
      <dgm:spPr/>
      <dgm:t>
        <a:bodyPr/>
        <a:lstStyle/>
        <a:p>
          <a:endParaRPr lang="fr-FR"/>
        </a:p>
      </dgm:t>
    </dgm:pt>
    <dgm:pt modelId="{499ED2D4-1CFE-4C52-965A-FCB9293CA64E}" type="sibTrans" cxnId="{84229BDC-BAC7-44DA-A86B-E20859698BFE}">
      <dgm:prSet/>
      <dgm:spPr/>
      <dgm:t>
        <a:bodyPr/>
        <a:lstStyle/>
        <a:p>
          <a:endParaRPr lang="fr-FR"/>
        </a:p>
      </dgm:t>
    </dgm:pt>
    <dgm:pt modelId="{72975248-36BC-4828-92A6-260049DD2E87}">
      <dgm:prSet custT="1"/>
      <dgm:spPr/>
      <dgm:t>
        <a:bodyPr/>
        <a:lstStyle/>
        <a:p>
          <a:r>
            <a:rPr lang="fr-BE" sz="1800" b="1" i="1" dirty="0"/>
            <a:t>Faible densité des RHS : soit 14,6 pour 10000 </a:t>
          </a:r>
          <a:r>
            <a:rPr lang="fr-BE" sz="1800" b="1" i="1" dirty="0" err="1"/>
            <a:t>Hab</a:t>
          </a:r>
          <a:r>
            <a:rPr lang="fr-BE" sz="1800" b="1" i="1" dirty="0"/>
            <a:t> (&lt;134  ou 109  pour 70% de CSU) </a:t>
          </a:r>
          <a:endParaRPr lang="en-US" sz="1800" b="1" dirty="0"/>
        </a:p>
      </dgm:t>
    </dgm:pt>
    <dgm:pt modelId="{6AD14B1F-771D-4250-BB19-6A7FB8F494DE}" type="parTrans" cxnId="{6CC56185-C743-4D48-A547-2A48C378B5B8}">
      <dgm:prSet/>
      <dgm:spPr/>
      <dgm:t>
        <a:bodyPr/>
        <a:lstStyle/>
        <a:p>
          <a:endParaRPr lang="fr-FR"/>
        </a:p>
      </dgm:t>
    </dgm:pt>
    <dgm:pt modelId="{34370206-AD24-41B1-9CA1-78ADB2B5C329}" type="sibTrans" cxnId="{6CC56185-C743-4D48-A547-2A48C378B5B8}">
      <dgm:prSet/>
      <dgm:spPr/>
      <dgm:t>
        <a:bodyPr/>
        <a:lstStyle/>
        <a:p>
          <a:endParaRPr lang="fr-FR"/>
        </a:p>
      </dgm:t>
    </dgm:pt>
    <dgm:pt modelId="{FBEA8B8C-5A9E-4501-9D80-AA0C9EB5734E}">
      <dgm:prSet custT="1"/>
      <dgm:spPr/>
      <dgm:t>
        <a:bodyPr/>
        <a:lstStyle/>
        <a:p>
          <a:r>
            <a:rPr lang="fr-BE" sz="1600" b="1" i="1" dirty="0"/>
            <a:t>Médecins: </a:t>
          </a:r>
          <a:r>
            <a:rPr lang="fr-BE" sz="1600" i="1" dirty="0"/>
            <a:t>1,6 pour 10 000 </a:t>
          </a:r>
          <a:r>
            <a:rPr lang="fr-BE" sz="1600" i="1" dirty="0" err="1"/>
            <a:t>hab</a:t>
          </a:r>
          <a:r>
            <a:rPr lang="fr-BE" sz="1600" i="1" dirty="0"/>
            <a:t> (&lt;7,8 pour atteindre au moins 70% CSU) avec disparités dans les provinces (KIN. 6,1 et MANIEMA 2,5  contre 0,1 au TANGANYIKA, 0,2 au HL/NU/SK/TSHUAPA)</a:t>
          </a:r>
          <a:endParaRPr lang="en-US" sz="1600" dirty="0"/>
        </a:p>
      </dgm:t>
    </dgm:pt>
    <dgm:pt modelId="{11D69D86-8C19-41F8-94E5-29547A6F9313}" type="parTrans" cxnId="{BBF3EFBF-68A1-44ED-847B-56DDED7DFC3B}">
      <dgm:prSet/>
      <dgm:spPr/>
      <dgm:t>
        <a:bodyPr/>
        <a:lstStyle/>
        <a:p>
          <a:endParaRPr lang="fr-FR"/>
        </a:p>
      </dgm:t>
    </dgm:pt>
    <dgm:pt modelId="{1E970893-8E5F-4996-85EA-C40A3681DDD4}" type="sibTrans" cxnId="{BBF3EFBF-68A1-44ED-847B-56DDED7DFC3B}">
      <dgm:prSet/>
      <dgm:spPr/>
      <dgm:t>
        <a:bodyPr/>
        <a:lstStyle/>
        <a:p>
          <a:endParaRPr lang="fr-FR"/>
        </a:p>
      </dgm:t>
    </dgm:pt>
    <dgm:pt modelId="{1EA44B19-9883-48AC-A8B5-75CA74700D5D}">
      <dgm:prSet custT="1"/>
      <dgm:spPr/>
      <dgm:t>
        <a:bodyPr/>
        <a:lstStyle/>
        <a:p>
          <a:r>
            <a:rPr lang="fr-BE" sz="1600" b="1" i="1" dirty="0"/>
            <a:t>Infirmiers</a:t>
          </a:r>
          <a:r>
            <a:rPr lang="fr-BE" sz="1600" i="1" dirty="0"/>
            <a:t>:  5,4 pour 5000 </a:t>
          </a:r>
          <a:r>
            <a:rPr lang="fr-BE" sz="1600" i="1" dirty="0" err="1"/>
            <a:t>hab</a:t>
          </a:r>
          <a:r>
            <a:rPr lang="fr-BE" sz="1600" i="1" dirty="0"/>
            <a:t> (&lt;29,5 requis pour atteindre au moins 70% CSU) avec disparités dans les provinces (EQUATEUR et MAIDOMBE au-delà de 10, alors que plus de 15 provinces sont en dessous de cette moyenne nationale)</a:t>
          </a:r>
          <a:endParaRPr lang="en-US" sz="1600" dirty="0"/>
        </a:p>
      </dgm:t>
    </dgm:pt>
    <dgm:pt modelId="{1E287A54-341B-4271-A82A-7F5D9BA6F9C8}" type="parTrans" cxnId="{0040395C-2AAC-41A5-BBE9-5D54487CDFA1}">
      <dgm:prSet/>
      <dgm:spPr/>
      <dgm:t>
        <a:bodyPr/>
        <a:lstStyle/>
        <a:p>
          <a:endParaRPr lang="fr-FR"/>
        </a:p>
      </dgm:t>
    </dgm:pt>
    <dgm:pt modelId="{CFBCCF7E-4496-4F3F-8B54-A46BFED789EF}" type="sibTrans" cxnId="{0040395C-2AAC-41A5-BBE9-5D54487CDFA1}">
      <dgm:prSet/>
      <dgm:spPr/>
      <dgm:t>
        <a:bodyPr/>
        <a:lstStyle/>
        <a:p>
          <a:endParaRPr lang="fr-FR"/>
        </a:p>
      </dgm:t>
    </dgm:pt>
    <dgm:pt modelId="{BA784FBC-3B02-42E8-A44A-60727C3EF079}">
      <dgm:prSet custT="1"/>
      <dgm:spPr/>
      <dgm:t>
        <a:bodyPr/>
        <a:lstStyle/>
        <a:p>
          <a:r>
            <a:rPr lang="en-US" sz="1600" b="1" dirty="0"/>
            <a:t>Sages femmes/accoucheuses</a:t>
          </a:r>
          <a:r>
            <a:rPr lang="en-US" sz="1600" dirty="0"/>
            <a:t>: 0,1 pour 5000 </a:t>
          </a:r>
          <a:r>
            <a:rPr lang="en-US" sz="1600" dirty="0" err="1"/>
            <a:t>Hab</a:t>
          </a:r>
          <a:endParaRPr lang="en-US" sz="1600" dirty="0"/>
        </a:p>
      </dgm:t>
    </dgm:pt>
    <dgm:pt modelId="{9CA3BDC9-741F-46C9-9B22-81F54A0D98EF}" type="parTrans" cxnId="{E9C67109-BD42-41D3-BC99-B9F36941EC9C}">
      <dgm:prSet/>
      <dgm:spPr/>
      <dgm:t>
        <a:bodyPr/>
        <a:lstStyle/>
        <a:p>
          <a:endParaRPr lang="fr-FR"/>
        </a:p>
      </dgm:t>
    </dgm:pt>
    <dgm:pt modelId="{EDD20BFD-9724-468B-8D2B-C7FB3977323F}" type="sibTrans" cxnId="{E9C67109-BD42-41D3-BC99-B9F36941EC9C}">
      <dgm:prSet/>
      <dgm:spPr/>
      <dgm:t>
        <a:bodyPr/>
        <a:lstStyle/>
        <a:p>
          <a:endParaRPr lang="fr-FR"/>
        </a:p>
      </dgm:t>
    </dgm:pt>
    <dgm:pt modelId="{B32BB185-56B7-4DAE-9921-38AA2CF61CA0}" type="pres">
      <dgm:prSet presAssocID="{0AF9B90B-B7AB-45FC-B716-C3A6B34BCEE5}" presName="linear" presStyleCnt="0">
        <dgm:presLayoutVars>
          <dgm:dir/>
          <dgm:animLvl val="lvl"/>
          <dgm:resizeHandles val="exact"/>
        </dgm:presLayoutVars>
      </dgm:prSet>
      <dgm:spPr/>
    </dgm:pt>
    <dgm:pt modelId="{AC9F8832-7AE3-4843-AF90-74BE4C92AF1C}" type="pres">
      <dgm:prSet presAssocID="{509B7260-C0A1-439E-A7D6-F126B8431A1D}" presName="parentLin" presStyleCnt="0"/>
      <dgm:spPr/>
    </dgm:pt>
    <dgm:pt modelId="{01A91DD4-0D45-4498-8DC0-17ACE9B14D7E}" type="pres">
      <dgm:prSet presAssocID="{509B7260-C0A1-439E-A7D6-F126B8431A1D}" presName="parentLeftMargin" presStyleLbl="node1" presStyleIdx="0" presStyleCnt="4"/>
      <dgm:spPr/>
    </dgm:pt>
    <dgm:pt modelId="{122F7E9B-894D-4B4D-A3F5-21157E9F4169}" type="pres">
      <dgm:prSet presAssocID="{509B7260-C0A1-439E-A7D6-F126B8431A1D}" presName="parentText" presStyleLbl="node1" presStyleIdx="0" presStyleCnt="4">
        <dgm:presLayoutVars>
          <dgm:chMax val="0"/>
          <dgm:bulletEnabled val="1"/>
        </dgm:presLayoutVars>
      </dgm:prSet>
      <dgm:spPr/>
    </dgm:pt>
    <dgm:pt modelId="{A3830BBA-8184-4922-AAFC-652BCF70E121}" type="pres">
      <dgm:prSet presAssocID="{509B7260-C0A1-439E-A7D6-F126B8431A1D}" presName="negativeSpace" presStyleCnt="0"/>
      <dgm:spPr/>
    </dgm:pt>
    <dgm:pt modelId="{D1BD4DDC-6F16-4BFC-A3FD-F58A7471E64A}" type="pres">
      <dgm:prSet presAssocID="{509B7260-C0A1-439E-A7D6-F126B8431A1D}" presName="childText" presStyleLbl="conFgAcc1" presStyleIdx="0" presStyleCnt="4">
        <dgm:presLayoutVars>
          <dgm:bulletEnabled val="1"/>
        </dgm:presLayoutVars>
      </dgm:prSet>
      <dgm:spPr/>
    </dgm:pt>
    <dgm:pt modelId="{BDB290EF-8FA7-471E-B17D-BF52A9B0308E}" type="pres">
      <dgm:prSet presAssocID="{1BE36743-826D-44A8-AB22-81B810E35531}" presName="spaceBetweenRectangles" presStyleCnt="0"/>
      <dgm:spPr/>
    </dgm:pt>
    <dgm:pt modelId="{9997E715-BDAB-40A7-9990-8BBB2377867B}" type="pres">
      <dgm:prSet presAssocID="{5C45D3E1-BDDC-4A98-B716-6FDFA589F84D}" presName="parentLin" presStyleCnt="0"/>
      <dgm:spPr/>
    </dgm:pt>
    <dgm:pt modelId="{A6B4B14F-098F-40E4-81AA-D2842D8C9918}" type="pres">
      <dgm:prSet presAssocID="{5C45D3E1-BDDC-4A98-B716-6FDFA589F84D}" presName="parentLeftMargin" presStyleLbl="node1" presStyleIdx="0" presStyleCnt="4"/>
      <dgm:spPr/>
    </dgm:pt>
    <dgm:pt modelId="{3F158507-3876-4F85-B41C-EF44D0297B6F}" type="pres">
      <dgm:prSet presAssocID="{5C45D3E1-BDDC-4A98-B716-6FDFA589F84D}" presName="parentText" presStyleLbl="node1" presStyleIdx="1" presStyleCnt="4">
        <dgm:presLayoutVars>
          <dgm:chMax val="0"/>
          <dgm:bulletEnabled val="1"/>
        </dgm:presLayoutVars>
      </dgm:prSet>
      <dgm:spPr/>
    </dgm:pt>
    <dgm:pt modelId="{F2887F13-5ACC-48BC-A435-40E3428054EE}" type="pres">
      <dgm:prSet presAssocID="{5C45D3E1-BDDC-4A98-B716-6FDFA589F84D}" presName="negativeSpace" presStyleCnt="0"/>
      <dgm:spPr/>
    </dgm:pt>
    <dgm:pt modelId="{B1F522E0-01D6-4733-8B19-0A611FF18C85}" type="pres">
      <dgm:prSet presAssocID="{5C45D3E1-BDDC-4A98-B716-6FDFA589F84D}" presName="childText" presStyleLbl="conFgAcc1" presStyleIdx="1" presStyleCnt="4">
        <dgm:presLayoutVars>
          <dgm:bulletEnabled val="1"/>
        </dgm:presLayoutVars>
      </dgm:prSet>
      <dgm:spPr/>
    </dgm:pt>
    <dgm:pt modelId="{1F00B992-F5BD-4F90-A7A1-91CF670ABC7E}" type="pres">
      <dgm:prSet presAssocID="{EB7973FE-5584-4CA1-BDAA-A0A18EEA76D3}" presName="spaceBetweenRectangles" presStyleCnt="0"/>
      <dgm:spPr/>
    </dgm:pt>
    <dgm:pt modelId="{EA405151-5A39-4E45-91A8-2B180504CFD2}" type="pres">
      <dgm:prSet presAssocID="{4C92E6F0-3DE4-4F16-89D3-52E426D60970}" presName="parentLin" presStyleCnt="0"/>
      <dgm:spPr/>
    </dgm:pt>
    <dgm:pt modelId="{477E75D3-D1EC-4DCC-BF73-BC588900A22B}" type="pres">
      <dgm:prSet presAssocID="{4C92E6F0-3DE4-4F16-89D3-52E426D60970}" presName="parentLeftMargin" presStyleLbl="node1" presStyleIdx="1" presStyleCnt="4"/>
      <dgm:spPr/>
    </dgm:pt>
    <dgm:pt modelId="{2C360FDA-3088-4496-AF40-58D853D7E224}" type="pres">
      <dgm:prSet presAssocID="{4C92E6F0-3DE4-4F16-89D3-52E426D60970}" presName="parentText" presStyleLbl="node1" presStyleIdx="2" presStyleCnt="4">
        <dgm:presLayoutVars>
          <dgm:chMax val="0"/>
          <dgm:bulletEnabled val="1"/>
        </dgm:presLayoutVars>
      </dgm:prSet>
      <dgm:spPr/>
    </dgm:pt>
    <dgm:pt modelId="{64787336-B0A0-46F9-9084-33B74DEC9D4E}" type="pres">
      <dgm:prSet presAssocID="{4C92E6F0-3DE4-4F16-89D3-52E426D60970}" presName="negativeSpace" presStyleCnt="0"/>
      <dgm:spPr/>
    </dgm:pt>
    <dgm:pt modelId="{ACE0589C-608F-48D5-BED2-F4F67C50D8A2}" type="pres">
      <dgm:prSet presAssocID="{4C92E6F0-3DE4-4F16-89D3-52E426D60970}" presName="childText" presStyleLbl="conFgAcc1" presStyleIdx="2" presStyleCnt="4">
        <dgm:presLayoutVars>
          <dgm:bulletEnabled val="1"/>
        </dgm:presLayoutVars>
      </dgm:prSet>
      <dgm:spPr/>
    </dgm:pt>
    <dgm:pt modelId="{9D05C8B4-CE2E-470F-BF17-90D541480125}" type="pres">
      <dgm:prSet presAssocID="{72200677-6504-4FA0-8598-9EF684E2384E}" presName="spaceBetweenRectangles" presStyleCnt="0"/>
      <dgm:spPr/>
    </dgm:pt>
    <dgm:pt modelId="{2BDADFCE-26A1-49E8-9D56-849D28819F13}" type="pres">
      <dgm:prSet presAssocID="{72975248-36BC-4828-92A6-260049DD2E87}" presName="parentLin" presStyleCnt="0"/>
      <dgm:spPr/>
    </dgm:pt>
    <dgm:pt modelId="{5D8269A4-C28B-4E8A-82EB-B0A0D8AEC678}" type="pres">
      <dgm:prSet presAssocID="{72975248-36BC-4828-92A6-260049DD2E87}" presName="parentLeftMargin" presStyleLbl="node1" presStyleIdx="2" presStyleCnt="4"/>
      <dgm:spPr/>
    </dgm:pt>
    <dgm:pt modelId="{64B956CC-D2B3-43EE-A0C1-4A9151B7836C}" type="pres">
      <dgm:prSet presAssocID="{72975248-36BC-4828-92A6-260049DD2E87}" presName="parentText" presStyleLbl="node1" presStyleIdx="3" presStyleCnt="4">
        <dgm:presLayoutVars>
          <dgm:chMax val="0"/>
          <dgm:bulletEnabled val="1"/>
        </dgm:presLayoutVars>
      </dgm:prSet>
      <dgm:spPr/>
    </dgm:pt>
    <dgm:pt modelId="{3BA77BEA-5948-4569-B2F7-0DE15F15E1FC}" type="pres">
      <dgm:prSet presAssocID="{72975248-36BC-4828-92A6-260049DD2E87}" presName="negativeSpace" presStyleCnt="0"/>
      <dgm:spPr/>
    </dgm:pt>
    <dgm:pt modelId="{AC168B37-607F-4BA5-BBC4-39553A97EF8A}" type="pres">
      <dgm:prSet presAssocID="{72975248-36BC-4828-92A6-260049DD2E87}" presName="childText" presStyleLbl="conFgAcc1" presStyleIdx="3" presStyleCnt="4">
        <dgm:presLayoutVars>
          <dgm:bulletEnabled val="1"/>
        </dgm:presLayoutVars>
      </dgm:prSet>
      <dgm:spPr/>
    </dgm:pt>
  </dgm:ptLst>
  <dgm:cxnLst>
    <dgm:cxn modelId="{E9C67109-BD42-41D3-BC99-B9F36941EC9C}" srcId="{72975248-36BC-4828-92A6-260049DD2E87}" destId="{BA784FBC-3B02-42E8-A44A-60727C3EF079}" srcOrd="2" destOrd="0" parTransId="{9CA3BDC9-741F-46C9-9B22-81F54A0D98EF}" sibTransId="{EDD20BFD-9724-468B-8D2B-C7FB3977323F}"/>
    <dgm:cxn modelId="{3C9DE514-44CA-458B-B6EF-C4019C8081CB}" srcId="{0AF9B90B-B7AB-45FC-B716-C3A6B34BCEE5}" destId="{4C92E6F0-3DE4-4F16-89D3-52E426D60970}" srcOrd="2" destOrd="0" parTransId="{D1C6425E-DFFC-4C3C-BD5D-203DC6B54169}" sibTransId="{72200677-6504-4FA0-8598-9EF684E2384E}"/>
    <dgm:cxn modelId="{E831ED26-7BDB-4595-8336-17D9B52B34E4}" srcId="{0AF9B90B-B7AB-45FC-B716-C3A6B34BCEE5}" destId="{509B7260-C0A1-439E-A7D6-F126B8431A1D}" srcOrd="0" destOrd="0" parTransId="{23AF2250-84EC-45BB-95FD-104CED0401AE}" sibTransId="{1BE36743-826D-44A8-AB22-81B810E35531}"/>
    <dgm:cxn modelId="{F9E2B637-8B41-453E-8CB7-7FC4F5A9CC65}" type="presOf" srcId="{5C45D3E1-BDDC-4A98-B716-6FDFA589F84D}" destId="{A6B4B14F-098F-40E4-81AA-D2842D8C9918}" srcOrd="0" destOrd="0" presId="urn:microsoft.com/office/officeart/2005/8/layout/list1"/>
    <dgm:cxn modelId="{DD83C339-C75E-4952-A868-E22CB5D140C5}" type="presOf" srcId="{5224AF69-8011-4DD1-B847-8A59697BF0DF}" destId="{D1BD4DDC-6F16-4BFC-A3FD-F58A7471E64A}" srcOrd="0" destOrd="0" presId="urn:microsoft.com/office/officeart/2005/8/layout/list1"/>
    <dgm:cxn modelId="{69CD155C-3A52-4EEF-8F47-666D15F049DE}" type="presOf" srcId="{BA784FBC-3B02-42E8-A44A-60727C3EF079}" destId="{AC168B37-607F-4BA5-BBC4-39553A97EF8A}" srcOrd="0" destOrd="2" presId="urn:microsoft.com/office/officeart/2005/8/layout/list1"/>
    <dgm:cxn modelId="{0040395C-2AAC-41A5-BBE9-5D54487CDFA1}" srcId="{72975248-36BC-4828-92A6-260049DD2E87}" destId="{1EA44B19-9883-48AC-A8B5-75CA74700D5D}" srcOrd="1" destOrd="0" parTransId="{1E287A54-341B-4271-A82A-7F5D9BA6F9C8}" sibTransId="{CFBCCF7E-4496-4F3F-8B54-A46BFED789EF}"/>
    <dgm:cxn modelId="{BB4AD861-8062-427B-B2DB-EF149464F588}" type="presOf" srcId="{458E262F-4F77-42E0-804A-CBFC7E2E72B7}" destId="{D1BD4DDC-6F16-4BFC-A3FD-F58A7471E64A}" srcOrd="0" destOrd="1" presId="urn:microsoft.com/office/officeart/2005/8/layout/list1"/>
    <dgm:cxn modelId="{E3D3E76A-4771-4C87-B3D8-6B9F7B843767}" type="presOf" srcId="{085943B9-4EF2-44BF-99D4-0B8B39B7B4AA}" destId="{B1F522E0-01D6-4733-8B19-0A611FF18C85}" srcOrd="0" destOrd="0" presId="urn:microsoft.com/office/officeart/2005/8/layout/list1"/>
    <dgm:cxn modelId="{4E56D84C-B799-40D3-A67B-D4803E34D341}" srcId="{509B7260-C0A1-439E-A7D6-F126B8431A1D}" destId="{B24AC8B0-401C-444E-AD7F-032F9EA87A9B}" srcOrd="2" destOrd="0" parTransId="{4126D6DF-EADB-4EA2-B4D6-A20045E7C898}" sibTransId="{76D5EEF4-9A3A-49CC-9B0D-01BE7F6DC858}"/>
    <dgm:cxn modelId="{AEA79570-B621-4E5C-9746-1F7549E4877D}" type="presOf" srcId="{5C45D3E1-BDDC-4A98-B716-6FDFA589F84D}" destId="{3F158507-3876-4F85-B41C-EF44D0297B6F}" srcOrd="1" destOrd="0" presId="urn:microsoft.com/office/officeart/2005/8/layout/list1"/>
    <dgm:cxn modelId="{D6E15979-E2FD-400C-A0F1-81EDC73C3992}" srcId="{509B7260-C0A1-439E-A7D6-F126B8431A1D}" destId="{5224AF69-8011-4DD1-B847-8A59697BF0DF}" srcOrd="0" destOrd="0" parTransId="{41FA9F70-D106-4B45-8A10-6C16F3D8F8A2}" sibTransId="{D226C210-C844-42C9-923D-619CC427E831}"/>
    <dgm:cxn modelId="{6CC56185-C743-4D48-A547-2A48C378B5B8}" srcId="{0AF9B90B-B7AB-45FC-B716-C3A6B34BCEE5}" destId="{72975248-36BC-4828-92A6-260049DD2E87}" srcOrd="3" destOrd="0" parTransId="{6AD14B1F-771D-4250-BB19-6A7FB8F494DE}" sibTransId="{34370206-AD24-41B1-9CA1-78ADB2B5C329}"/>
    <dgm:cxn modelId="{DD1664AC-3670-428F-BA40-CBA1A00A1957}" type="presOf" srcId="{FBEA8B8C-5A9E-4501-9D80-AA0C9EB5734E}" destId="{AC168B37-607F-4BA5-BBC4-39553A97EF8A}" srcOrd="0" destOrd="0" presId="urn:microsoft.com/office/officeart/2005/8/layout/list1"/>
    <dgm:cxn modelId="{F7EAAEAC-CAE3-4C79-9656-FD487E84EEFB}" type="presOf" srcId="{4C92E6F0-3DE4-4F16-89D3-52E426D60970}" destId="{2C360FDA-3088-4496-AF40-58D853D7E224}" srcOrd="1" destOrd="0" presId="urn:microsoft.com/office/officeart/2005/8/layout/list1"/>
    <dgm:cxn modelId="{F046C9AE-8A7E-44DB-93B9-45DEA0B0552A}" type="presOf" srcId="{509B7260-C0A1-439E-A7D6-F126B8431A1D}" destId="{122F7E9B-894D-4B4D-A3F5-21157E9F4169}" srcOrd="1" destOrd="0" presId="urn:microsoft.com/office/officeart/2005/8/layout/list1"/>
    <dgm:cxn modelId="{375976B2-B328-458B-B28D-82CB43940309}" srcId="{5C45D3E1-BDDC-4A98-B716-6FDFA589F84D}" destId="{085943B9-4EF2-44BF-99D4-0B8B39B7B4AA}" srcOrd="0" destOrd="0" parTransId="{DA89E59D-7988-403C-9C83-A6C01297EDBF}" sibTransId="{01D08213-86CE-49D6-9A11-31DE34515B3B}"/>
    <dgm:cxn modelId="{506F87B3-9AB2-494D-A4CA-20CD70E0D027}" type="presOf" srcId="{B24AC8B0-401C-444E-AD7F-032F9EA87A9B}" destId="{D1BD4DDC-6F16-4BFC-A3FD-F58A7471E64A}" srcOrd="0" destOrd="2" presId="urn:microsoft.com/office/officeart/2005/8/layout/list1"/>
    <dgm:cxn modelId="{BBF3EFBF-68A1-44ED-847B-56DDED7DFC3B}" srcId="{72975248-36BC-4828-92A6-260049DD2E87}" destId="{FBEA8B8C-5A9E-4501-9D80-AA0C9EB5734E}" srcOrd="0" destOrd="0" parTransId="{11D69D86-8C19-41F8-94E5-29547A6F9313}" sibTransId="{1E970893-8E5F-4996-85EA-C40A3681DDD4}"/>
    <dgm:cxn modelId="{5ED901C9-8C4A-4C26-93ED-B8BF28B51ACC}" type="presOf" srcId="{4C92E6F0-3DE4-4F16-89D3-52E426D60970}" destId="{477E75D3-D1EC-4DCC-BF73-BC588900A22B}" srcOrd="0" destOrd="0" presId="urn:microsoft.com/office/officeart/2005/8/layout/list1"/>
    <dgm:cxn modelId="{C70BF3CB-A87D-4E5E-B452-026848B2856E}" srcId="{0AF9B90B-B7AB-45FC-B716-C3A6B34BCEE5}" destId="{5C45D3E1-BDDC-4A98-B716-6FDFA589F84D}" srcOrd="1" destOrd="0" parTransId="{3F201C83-69FB-4603-89EB-F307051CEFE8}" sibTransId="{EB7973FE-5584-4CA1-BDAA-A0A18EEA76D3}"/>
    <dgm:cxn modelId="{3BC370CF-1227-4D14-97F0-8D3C4E74CA68}" type="presOf" srcId="{0AF9B90B-B7AB-45FC-B716-C3A6B34BCEE5}" destId="{B32BB185-56B7-4DAE-9921-38AA2CF61CA0}" srcOrd="0" destOrd="0" presId="urn:microsoft.com/office/officeart/2005/8/layout/list1"/>
    <dgm:cxn modelId="{C52A1BD6-D4F1-44C8-A350-B174976EFF0E}" type="presOf" srcId="{72975248-36BC-4828-92A6-260049DD2E87}" destId="{5D8269A4-C28B-4E8A-82EB-B0A0D8AEC678}" srcOrd="0" destOrd="0" presId="urn:microsoft.com/office/officeart/2005/8/layout/list1"/>
    <dgm:cxn modelId="{1348BDDA-CF58-4ABA-AB7F-5F5729B76B92}" type="presOf" srcId="{66D9174D-C5D4-4EC3-83B8-1F4A551121A7}" destId="{ACE0589C-608F-48D5-BED2-F4F67C50D8A2}" srcOrd="0" destOrd="0" presId="urn:microsoft.com/office/officeart/2005/8/layout/list1"/>
    <dgm:cxn modelId="{84229BDC-BAC7-44DA-A86B-E20859698BFE}" srcId="{4C92E6F0-3DE4-4F16-89D3-52E426D60970}" destId="{66D9174D-C5D4-4EC3-83B8-1F4A551121A7}" srcOrd="0" destOrd="0" parTransId="{22F77564-43E4-48E0-AA93-3E5D01819BCC}" sibTransId="{499ED2D4-1CFE-4C52-965A-FCB9293CA64E}"/>
    <dgm:cxn modelId="{A438EFE2-13C2-4322-BE99-3621F82674AA}" type="presOf" srcId="{72975248-36BC-4828-92A6-260049DD2E87}" destId="{64B956CC-D2B3-43EE-A0C1-4A9151B7836C}" srcOrd="1" destOrd="0" presId="urn:microsoft.com/office/officeart/2005/8/layout/list1"/>
    <dgm:cxn modelId="{D886F1E8-C9A9-477F-BEB1-9F1D1E454F78}" type="presOf" srcId="{509B7260-C0A1-439E-A7D6-F126B8431A1D}" destId="{01A91DD4-0D45-4498-8DC0-17ACE9B14D7E}" srcOrd="0" destOrd="0" presId="urn:microsoft.com/office/officeart/2005/8/layout/list1"/>
    <dgm:cxn modelId="{189FF8F6-45B4-4967-8906-254D53FDD0A0}" type="presOf" srcId="{1EA44B19-9883-48AC-A8B5-75CA74700D5D}" destId="{AC168B37-607F-4BA5-BBC4-39553A97EF8A}" srcOrd="0" destOrd="1" presId="urn:microsoft.com/office/officeart/2005/8/layout/list1"/>
    <dgm:cxn modelId="{367EF5FE-F8CA-4CDD-B8EF-D1F0EFA1401C}" srcId="{509B7260-C0A1-439E-A7D6-F126B8431A1D}" destId="{458E262F-4F77-42E0-804A-CBFC7E2E72B7}" srcOrd="1" destOrd="0" parTransId="{F42B8950-AAD8-46C6-ABB0-D0849EEC3C46}" sibTransId="{CAA623C0-16AF-4D3A-8B32-C3F11F6CD624}"/>
    <dgm:cxn modelId="{C74C6812-523B-42F0-B218-B928E99E66F2}" type="presParOf" srcId="{B32BB185-56B7-4DAE-9921-38AA2CF61CA0}" destId="{AC9F8832-7AE3-4843-AF90-74BE4C92AF1C}" srcOrd="0" destOrd="0" presId="urn:microsoft.com/office/officeart/2005/8/layout/list1"/>
    <dgm:cxn modelId="{782D91A9-41E6-4463-B1AF-75666EC845FB}" type="presParOf" srcId="{AC9F8832-7AE3-4843-AF90-74BE4C92AF1C}" destId="{01A91DD4-0D45-4498-8DC0-17ACE9B14D7E}" srcOrd="0" destOrd="0" presId="urn:microsoft.com/office/officeart/2005/8/layout/list1"/>
    <dgm:cxn modelId="{1F146F71-0BE8-4D3B-A580-9F601C44BB1C}" type="presParOf" srcId="{AC9F8832-7AE3-4843-AF90-74BE4C92AF1C}" destId="{122F7E9B-894D-4B4D-A3F5-21157E9F4169}" srcOrd="1" destOrd="0" presId="urn:microsoft.com/office/officeart/2005/8/layout/list1"/>
    <dgm:cxn modelId="{EA26FF9C-88A3-43EF-9DF3-30776A3D062B}" type="presParOf" srcId="{B32BB185-56B7-4DAE-9921-38AA2CF61CA0}" destId="{A3830BBA-8184-4922-AAFC-652BCF70E121}" srcOrd="1" destOrd="0" presId="urn:microsoft.com/office/officeart/2005/8/layout/list1"/>
    <dgm:cxn modelId="{CB117E32-B75B-483E-8FE2-9E257E7A4910}" type="presParOf" srcId="{B32BB185-56B7-4DAE-9921-38AA2CF61CA0}" destId="{D1BD4DDC-6F16-4BFC-A3FD-F58A7471E64A}" srcOrd="2" destOrd="0" presId="urn:microsoft.com/office/officeart/2005/8/layout/list1"/>
    <dgm:cxn modelId="{C14B1803-9A13-4456-BCCF-4A0896A8F8FC}" type="presParOf" srcId="{B32BB185-56B7-4DAE-9921-38AA2CF61CA0}" destId="{BDB290EF-8FA7-471E-B17D-BF52A9B0308E}" srcOrd="3" destOrd="0" presId="urn:microsoft.com/office/officeart/2005/8/layout/list1"/>
    <dgm:cxn modelId="{864E02FB-E24B-4A5C-8ABA-38071D8A0AEB}" type="presParOf" srcId="{B32BB185-56B7-4DAE-9921-38AA2CF61CA0}" destId="{9997E715-BDAB-40A7-9990-8BBB2377867B}" srcOrd="4" destOrd="0" presId="urn:microsoft.com/office/officeart/2005/8/layout/list1"/>
    <dgm:cxn modelId="{145D9C7D-7B98-4AE5-B6F9-3F2EF690DB49}" type="presParOf" srcId="{9997E715-BDAB-40A7-9990-8BBB2377867B}" destId="{A6B4B14F-098F-40E4-81AA-D2842D8C9918}" srcOrd="0" destOrd="0" presId="urn:microsoft.com/office/officeart/2005/8/layout/list1"/>
    <dgm:cxn modelId="{8221F813-99B4-4275-92DD-B9D61320B336}" type="presParOf" srcId="{9997E715-BDAB-40A7-9990-8BBB2377867B}" destId="{3F158507-3876-4F85-B41C-EF44D0297B6F}" srcOrd="1" destOrd="0" presId="urn:microsoft.com/office/officeart/2005/8/layout/list1"/>
    <dgm:cxn modelId="{4949367C-6DD5-4428-87E8-9CE3D9F7C5F4}" type="presParOf" srcId="{B32BB185-56B7-4DAE-9921-38AA2CF61CA0}" destId="{F2887F13-5ACC-48BC-A435-40E3428054EE}" srcOrd="5" destOrd="0" presId="urn:microsoft.com/office/officeart/2005/8/layout/list1"/>
    <dgm:cxn modelId="{D9FF3222-E34F-411E-8F0C-EEDAFC3D0E3D}" type="presParOf" srcId="{B32BB185-56B7-4DAE-9921-38AA2CF61CA0}" destId="{B1F522E0-01D6-4733-8B19-0A611FF18C85}" srcOrd="6" destOrd="0" presId="urn:microsoft.com/office/officeart/2005/8/layout/list1"/>
    <dgm:cxn modelId="{23FEB604-9A90-4B94-ABB1-B66910AAA63C}" type="presParOf" srcId="{B32BB185-56B7-4DAE-9921-38AA2CF61CA0}" destId="{1F00B992-F5BD-4F90-A7A1-91CF670ABC7E}" srcOrd="7" destOrd="0" presId="urn:microsoft.com/office/officeart/2005/8/layout/list1"/>
    <dgm:cxn modelId="{4BE718C5-97CD-4862-A9F7-00ED437BEB33}" type="presParOf" srcId="{B32BB185-56B7-4DAE-9921-38AA2CF61CA0}" destId="{EA405151-5A39-4E45-91A8-2B180504CFD2}" srcOrd="8" destOrd="0" presId="urn:microsoft.com/office/officeart/2005/8/layout/list1"/>
    <dgm:cxn modelId="{7010FA7D-25D1-4EB9-AFB5-E30ADFFBD5A4}" type="presParOf" srcId="{EA405151-5A39-4E45-91A8-2B180504CFD2}" destId="{477E75D3-D1EC-4DCC-BF73-BC588900A22B}" srcOrd="0" destOrd="0" presId="urn:microsoft.com/office/officeart/2005/8/layout/list1"/>
    <dgm:cxn modelId="{C853845C-42B0-46FA-9259-09755EB96EC5}" type="presParOf" srcId="{EA405151-5A39-4E45-91A8-2B180504CFD2}" destId="{2C360FDA-3088-4496-AF40-58D853D7E224}" srcOrd="1" destOrd="0" presId="urn:microsoft.com/office/officeart/2005/8/layout/list1"/>
    <dgm:cxn modelId="{A264F722-A9B7-49BD-9202-828808936F2A}" type="presParOf" srcId="{B32BB185-56B7-4DAE-9921-38AA2CF61CA0}" destId="{64787336-B0A0-46F9-9084-33B74DEC9D4E}" srcOrd="9" destOrd="0" presId="urn:microsoft.com/office/officeart/2005/8/layout/list1"/>
    <dgm:cxn modelId="{9FEB6ECC-59DC-4A14-832E-40F3DD3DE8C2}" type="presParOf" srcId="{B32BB185-56B7-4DAE-9921-38AA2CF61CA0}" destId="{ACE0589C-608F-48D5-BED2-F4F67C50D8A2}" srcOrd="10" destOrd="0" presId="urn:microsoft.com/office/officeart/2005/8/layout/list1"/>
    <dgm:cxn modelId="{0D527D25-0820-4CDF-A56E-997D878E4D36}" type="presParOf" srcId="{B32BB185-56B7-4DAE-9921-38AA2CF61CA0}" destId="{9D05C8B4-CE2E-470F-BF17-90D541480125}" srcOrd="11" destOrd="0" presId="urn:microsoft.com/office/officeart/2005/8/layout/list1"/>
    <dgm:cxn modelId="{E0B5BD4A-EF2A-4DE3-9D60-40E01582BA63}" type="presParOf" srcId="{B32BB185-56B7-4DAE-9921-38AA2CF61CA0}" destId="{2BDADFCE-26A1-49E8-9D56-849D28819F13}" srcOrd="12" destOrd="0" presId="urn:microsoft.com/office/officeart/2005/8/layout/list1"/>
    <dgm:cxn modelId="{5241BC91-4DE3-412B-8BA6-A746EEB4A687}" type="presParOf" srcId="{2BDADFCE-26A1-49E8-9D56-849D28819F13}" destId="{5D8269A4-C28B-4E8A-82EB-B0A0D8AEC678}" srcOrd="0" destOrd="0" presId="urn:microsoft.com/office/officeart/2005/8/layout/list1"/>
    <dgm:cxn modelId="{5E5AFBFA-2E51-435E-AD1A-EC24B019DA2E}" type="presParOf" srcId="{2BDADFCE-26A1-49E8-9D56-849D28819F13}" destId="{64B956CC-D2B3-43EE-A0C1-4A9151B7836C}" srcOrd="1" destOrd="0" presId="urn:microsoft.com/office/officeart/2005/8/layout/list1"/>
    <dgm:cxn modelId="{B4E62F0A-EBAA-4380-A0E4-928872BBF866}" type="presParOf" srcId="{B32BB185-56B7-4DAE-9921-38AA2CF61CA0}" destId="{3BA77BEA-5948-4569-B2F7-0DE15F15E1FC}" srcOrd="13" destOrd="0" presId="urn:microsoft.com/office/officeart/2005/8/layout/list1"/>
    <dgm:cxn modelId="{C6E7BFD4-4DAE-4173-93F9-9D9434B11033}" type="presParOf" srcId="{B32BB185-56B7-4DAE-9921-38AA2CF61CA0}" destId="{AC168B37-607F-4BA5-BBC4-39553A97EF8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7F07A-D778-4122-905A-1778F6CA57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4D5B09-1C28-413F-AD5B-4421C4574615}">
      <dgm:prSet custT="1"/>
      <dgm:spPr/>
      <dgm:t>
        <a:bodyPr/>
        <a:lstStyle/>
        <a:p>
          <a:r>
            <a:rPr lang="fr-FR" sz="1800" noProof="0" dirty="0"/>
            <a:t>Maitrise des effectifs </a:t>
          </a:r>
        </a:p>
      </dgm:t>
    </dgm:pt>
    <dgm:pt modelId="{B4107FF5-AAE0-4929-A317-D9AA0B0C54BD}" type="parTrans" cxnId="{B6A18F6F-9CB8-491D-96D3-C392F74A6712}">
      <dgm:prSet/>
      <dgm:spPr/>
      <dgm:t>
        <a:bodyPr/>
        <a:lstStyle/>
        <a:p>
          <a:endParaRPr lang="en-US"/>
        </a:p>
      </dgm:t>
    </dgm:pt>
    <dgm:pt modelId="{8A20124F-9593-49C1-8690-53CEC34EC3C8}" type="sibTrans" cxnId="{B6A18F6F-9CB8-491D-96D3-C392F74A6712}">
      <dgm:prSet/>
      <dgm:spPr/>
      <dgm:t>
        <a:bodyPr/>
        <a:lstStyle/>
        <a:p>
          <a:endParaRPr lang="en-US"/>
        </a:p>
      </dgm:t>
    </dgm:pt>
    <dgm:pt modelId="{CADB7B05-C1CA-4451-A0F5-2579A40457D9}">
      <dgm:prSet custT="1"/>
      <dgm:spPr/>
      <dgm:t>
        <a:bodyPr/>
        <a:lstStyle/>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Une croissance rapide et non régulée des effectifs de santé, passant de moins de 100 000 en 2006 à 256 000 en 2023. </a:t>
          </a:r>
          <a:endParaRPr lang="en-US" sz="1400" kern="1200" dirty="0">
            <a:solidFill>
              <a:prstClr val="black">
                <a:hueOff val="0"/>
                <a:satOff val="0"/>
                <a:lumOff val="0"/>
                <a:alphaOff val="0"/>
              </a:prstClr>
            </a:solidFill>
            <a:latin typeface="Univers Condensed Light"/>
            <a:ea typeface="+mn-ea"/>
            <a:cs typeface="+mn-cs"/>
          </a:endParaRPr>
        </a:p>
      </dgm:t>
    </dgm:pt>
    <dgm:pt modelId="{CE68A4A5-36D6-47C6-A3B9-95187896E0FC}" type="parTrans" cxnId="{1B6E8699-C5D6-4EE7-A0DF-CCC184364F73}">
      <dgm:prSet/>
      <dgm:spPr/>
      <dgm:t>
        <a:bodyPr/>
        <a:lstStyle/>
        <a:p>
          <a:endParaRPr lang="en-US"/>
        </a:p>
      </dgm:t>
    </dgm:pt>
    <dgm:pt modelId="{8B39AC82-CED7-41E7-ADC6-D5C6F8591318}" type="sibTrans" cxnId="{1B6E8699-C5D6-4EE7-A0DF-CCC184364F73}">
      <dgm:prSet/>
      <dgm:spPr/>
      <dgm:t>
        <a:bodyPr/>
        <a:lstStyle/>
        <a:p>
          <a:endParaRPr lang="en-US"/>
        </a:p>
      </dgm:t>
    </dgm:pt>
    <dgm:pt modelId="{39696F9B-9955-4C10-8A21-57EF48525A22}">
      <dgm:prSet custT="1"/>
      <dgm:spPr/>
      <dgm:t>
        <a:bodyPr/>
        <a:lstStyle/>
        <a:p>
          <a:r>
            <a:rPr lang="fr-FR" sz="1800" noProof="0" dirty="0"/>
            <a:t>Rémunération</a:t>
          </a:r>
        </a:p>
      </dgm:t>
    </dgm:pt>
    <dgm:pt modelId="{0004611E-557B-451D-901C-72616F66A4E2}" type="parTrans" cxnId="{06EBBC44-8AEE-4682-AFEC-3224495A6E14}">
      <dgm:prSet/>
      <dgm:spPr/>
      <dgm:t>
        <a:bodyPr/>
        <a:lstStyle/>
        <a:p>
          <a:endParaRPr lang="en-US"/>
        </a:p>
      </dgm:t>
    </dgm:pt>
    <dgm:pt modelId="{0CCA3827-6AF6-4B2F-AB8E-6819DB705CE0}" type="sibTrans" cxnId="{06EBBC44-8AEE-4682-AFEC-3224495A6E14}">
      <dgm:prSet/>
      <dgm:spPr/>
      <dgm:t>
        <a:bodyPr/>
        <a:lstStyle/>
        <a:p>
          <a:endParaRPr lang="en-US"/>
        </a:p>
      </dgm:t>
    </dgm:pt>
    <dgm:pt modelId="{D57571C2-98DC-461C-B48B-6B2D6926046E}">
      <dgm:prSet custT="1"/>
      <dgm:spPr/>
      <dgm:t>
        <a:bodyPr/>
        <a:lstStyle/>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Seulement 18% des RHS perçoivent un salaire de base </a:t>
          </a:r>
          <a:endParaRPr lang="en-US" sz="1400" kern="1200" dirty="0">
            <a:solidFill>
              <a:prstClr val="black">
                <a:hueOff val="0"/>
                <a:satOff val="0"/>
                <a:lumOff val="0"/>
                <a:alphaOff val="0"/>
              </a:prstClr>
            </a:solidFill>
            <a:latin typeface="Univers Condensed Light"/>
            <a:ea typeface="+mn-ea"/>
            <a:cs typeface="+mn-cs"/>
          </a:endParaRPr>
        </a:p>
      </dgm:t>
    </dgm:pt>
    <dgm:pt modelId="{A2CD6EA6-D2A3-4D57-8C73-C9D92605C260}" type="parTrans" cxnId="{9C15C52E-06E5-4089-AB5D-5D09C26EEF8A}">
      <dgm:prSet/>
      <dgm:spPr/>
      <dgm:t>
        <a:bodyPr/>
        <a:lstStyle/>
        <a:p>
          <a:endParaRPr lang="en-US"/>
        </a:p>
      </dgm:t>
    </dgm:pt>
    <dgm:pt modelId="{3B3F1071-12F3-4232-9C3B-D9875AE9698E}" type="sibTrans" cxnId="{9C15C52E-06E5-4089-AB5D-5D09C26EEF8A}">
      <dgm:prSet/>
      <dgm:spPr/>
      <dgm:t>
        <a:bodyPr/>
        <a:lstStyle/>
        <a:p>
          <a:endParaRPr lang="en-US"/>
        </a:p>
      </dgm:t>
    </dgm:pt>
    <dgm:pt modelId="{C0B07EE5-96EA-4431-9EB5-CF7A2FE34AD6}">
      <dgm:prSet custT="1"/>
      <dgm:spPr/>
      <dgm:t>
        <a:bodyPr/>
        <a:lstStyle/>
        <a:p>
          <a:r>
            <a:rPr lang="fr-FR" sz="1800" kern="1200" dirty="0">
              <a:solidFill>
                <a:prstClr val="white"/>
              </a:solidFill>
              <a:latin typeface="Univers Condensed Light"/>
              <a:ea typeface="+mn-ea"/>
              <a:cs typeface="+mn-cs"/>
            </a:rPr>
            <a:t>Gestion des Carrières</a:t>
          </a:r>
          <a:endParaRPr lang="en-US" sz="1800" kern="1200" dirty="0">
            <a:solidFill>
              <a:prstClr val="white"/>
            </a:solidFill>
            <a:latin typeface="Univers Condensed Light"/>
            <a:ea typeface="+mn-ea"/>
            <a:cs typeface="+mn-cs"/>
          </a:endParaRPr>
        </a:p>
      </dgm:t>
    </dgm:pt>
    <dgm:pt modelId="{2CE36663-E989-46D4-9E9E-71307B5816B2}" type="parTrans" cxnId="{18D205EE-9700-4B56-99C8-BDE06BC9E6F7}">
      <dgm:prSet/>
      <dgm:spPr/>
      <dgm:t>
        <a:bodyPr/>
        <a:lstStyle/>
        <a:p>
          <a:endParaRPr lang="en-US"/>
        </a:p>
      </dgm:t>
    </dgm:pt>
    <dgm:pt modelId="{65E2F628-0BBD-4326-8EAB-BB54BEDFBF03}" type="sibTrans" cxnId="{18D205EE-9700-4B56-99C8-BDE06BC9E6F7}">
      <dgm:prSet/>
      <dgm:spPr/>
      <dgm:t>
        <a:bodyPr/>
        <a:lstStyle/>
        <a:p>
          <a:endParaRPr lang="en-US"/>
        </a:p>
      </dgm:t>
    </dgm:pt>
    <dgm:pt modelId="{D969DE23-1538-4D10-8EAD-7E35BDEE7CE9}">
      <dgm:prSet custT="1"/>
      <dgm:spPr/>
      <dgm:t>
        <a:bodyPr/>
        <a:lstStyle/>
        <a:p>
          <a:pPr marL="57150" lvl="1" indent="-57150" algn="l" defTabSz="48895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La gestion des carrières est déficiente, avec des politiques d'évaluation et de promotion obsolètes. La formation continue est insuffisante et dépendante des partenaires techniques et financiers. </a:t>
          </a:r>
          <a:endParaRPr lang="en-US" sz="1400" kern="1200" dirty="0">
            <a:solidFill>
              <a:prstClr val="black">
                <a:hueOff val="0"/>
                <a:satOff val="0"/>
                <a:lumOff val="0"/>
                <a:alphaOff val="0"/>
              </a:prstClr>
            </a:solidFill>
            <a:latin typeface="Univers Condensed Light"/>
            <a:ea typeface="+mn-ea"/>
            <a:cs typeface="+mn-cs"/>
          </a:endParaRPr>
        </a:p>
      </dgm:t>
    </dgm:pt>
    <dgm:pt modelId="{A65BD524-14CC-45AD-B966-A361ADE1FDF9}" type="parTrans" cxnId="{21A0D4F4-67FD-42A2-91BD-1D47C2952B51}">
      <dgm:prSet/>
      <dgm:spPr/>
      <dgm:t>
        <a:bodyPr/>
        <a:lstStyle/>
        <a:p>
          <a:endParaRPr lang="en-US"/>
        </a:p>
      </dgm:t>
    </dgm:pt>
    <dgm:pt modelId="{E384B6F3-E1EB-45CF-95A0-934401027911}" type="sibTrans" cxnId="{21A0D4F4-67FD-42A2-91BD-1D47C2952B51}">
      <dgm:prSet/>
      <dgm:spPr/>
      <dgm:t>
        <a:bodyPr/>
        <a:lstStyle/>
        <a:p>
          <a:endParaRPr lang="en-US"/>
        </a:p>
      </dgm:t>
    </dgm:pt>
    <dgm:pt modelId="{DC933EE4-66C7-4B20-B073-CC162B780CA8}">
      <dgm:prSet custT="1"/>
      <dgm:spPr/>
      <dgm:t>
        <a:bodyPr/>
        <a:lstStyle/>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Augmentation pas le fruit d'une planification stratégique mais résultat de : surproduction de certaines catégories professionnelles et l'influence politique sur les recrutements</a:t>
          </a:r>
        </a:p>
      </dgm:t>
    </dgm:pt>
    <dgm:pt modelId="{BF75FF64-F626-4B74-AFC8-1C5D50A6C063}" type="parTrans" cxnId="{8F221CC2-6207-4923-B48B-F6D2C98BDA8F}">
      <dgm:prSet/>
      <dgm:spPr/>
      <dgm:t>
        <a:bodyPr/>
        <a:lstStyle/>
        <a:p>
          <a:endParaRPr lang="fr-FR"/>
        </a:p>
      </dgm:t>
    </dgm:pt>
    <dgm:pt modelId="{F1A047D2-2EEE-4F25-8F44-AEB0DE824D37}" type="sibTrans" cxnId="{8F221CC2-6207-4923-B48B-F6D2C98BDA8F}">
      <dgm:prSet/>
      <dgm:spPr/>
      <dgm:t>
        <a:bodyPr/>
        <a:lstStyle/>
        <a:p>
          <a:endParaRPr lang="fr-FR"/>
        </a:p>
      </dgm:t>
    </dgm:pt>
    <dgm:pt modelId="{5002067C-2550-42DA-8D03-341DA6F43800}">
      <dgm:prSet custT="1"/>
      <dgm:spPr/>
      <dgm:t>
        <a:bodyPr/>
        <a:lstStyle/>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Déséquilibre géographique (urbain-rural) </a:t>
          </a:r>
        </a:p>
      </dgm:t>
    </dgm:pt>
    <dgm:pt modelId="{1075FECE-CF14-4381-BC81-17898D3D5C10}" type="parTrans" cxnId="{AEFA9DCF-D7CB-4208-8955-B641B042BC30}">
      <dgm:prSet/>
      <dgm:spPr/>
      <dgm:t>
        <a:bodyPr/>
        <a:lstStyle/>
        <a:p>
          <a:endParaRPr lang="fr-FR"/>
        </a:p>
      </dgm:t>
    </dgm:pt>
    <dgm:pt modelId="{EE2A9B4F-F421-45E2-98C2-AE7121B18425}" type="sibTrans" cxnId="{AEFA9DCF-D7CB-4208-8955-B641B042BC30}">
      <dgm:prSet/>
      <dgm:spPr/>
      <dgm:t>
        <a:bodyPr/>
        <a:lstStyle/>
        <a:p>
          <a:endParaRPr lang="fr-FR"/>
        </a:p>
      </dgm:t>
    </dgm:pt>
    <dgm:pt modelId="{3111997A-64FF-45F4-B3BB-2CE8B8BBA289}">
      <dgm:prSet custT="1"/>
      <dgm:spPr/>
      <dgm:t>
        <a:bodyPr/>
        <a:lstStyle/>
        <a:p>
          <a:pPr marL="171450" lvl="1" indent="-171450" algn="l" defTabSz="711200">
            <a:lnSpc>
              <a:spcPct val="90000"/>
            </a:lnSpc>
            <a:spcBef>
              <a:spcPct val="0"/>
            </a:spcBef>
            <a:spcAft>
              <a:spcPct val="15000"/>
            </a:spcAft>
            <a:buChar char="•"/>
          </a:pPr>
          <a:r>
            <a:rPr lang="fr-FR" sz="1400" kern="1200" noProof="0" dirty="0">
              <a:solidFill>
                <a:prstClr val="black">
                  <a:hueOff val="0"/>
                  <a:satOff val="0"/>
                  <a:lumOff val="0"/>
                  <a:alphaOff val="0"/>
                </a:prstClr>
              </a:solidFill>
              <a:latin typeface="Univers Condensed Light"/>
              <a:ea typeface="+mn-ea"/>
              <a:cs typeface="+mn-cs"/>
            </a:rPr>
            <a:t>Répartition géographique des professionnels</a:t>
          </a:r>
        </a:p>
      </dgm:t>
    </dgm:pt>
    <dgm:pt modelId="{DF62BA25-7933-478E-905A-2AD55943B07D}" type="parTrans" cxnId="{4BD06BAF-A91F-46C2-9930-4F1407330299}">
      <dgm:prSet/>
      <dgm:spPr/>
      <dgm:t>
        <a:bodyPr/>
        <a:lstStyle/>
        <a:p>
          <a:endParaRPr lang="fr-FR"/>
        </a:p>
      </dgm:t>
    </dgm:pt>
    <dgm:pt modelId="{B8F45B58-9AD7-47C4-BFD7-B1D092398F5E}" type="sibTrans" cxnId="{4BD06BAF-A91F-46C2-9930-4F1407330299}">
      <dgm:prSet/>
      <dgm:spPr/>
      <dgm:t>
        <a:bodyPr/>
        <a:lstStyle/>
        <a:p>
          <a:endParaRPr lang="fr-FR"/>
        </a:p>
      </dgm:t>
    </dgm:pt>
    <dgm:pt modelId="{21E11A67-C462-4472-9171-9A23A804E329}">
      <dgm:prSet custT="1"/>
      <dgm:spPr/>
      <dgm:t>
        <a:bodyPr/>
        <a:lstStyle/>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41% bénéficient de la prime de risque professionnel.</a:t>
          </a:r>
        </a:p>
      </dgm:t>
    </dgm:pt>
    <dgm:pt modelId="{86126C84-2A77-4917-AA56-CCCA51C8E8AB}" type="parTrans" cxnId="{1A726979-B9D2-4F05-B60F-A3F8F585CBDF}">
      <dgm:prSet/>
      <dgm:spPr/>
      <dgm:t>
        <a:bodyPr/>
        <a:lstStyle/>
        <a:p>
          <a:endParaRPr lang="fr-FR"/>
        </a:p>
      </dgm:t>
    </dgm:pt>
    <dgm:pt modelId="{F52E8A0E-E459-4BF8-B665-45205259ED58}" type="sibTrans" cxnId="{1A726979-B9D2-4F05-B60F-A3F8F585CBDF}">
      <dgm:prSet/>
      <dgm:spPr/>
      <dgm:t>
        <a:bodyPr/>
        <a:lstStyle/>
        <a:p>
          <a:endParaRPr lang="fr-FR"/>
        </a:p>
      </dgm:t>
    </dgm:pt>
    <dgm:pt modelId="{C29BE356-A3A5-4975-9F0B-7EB540D2DE32}">
      <dgm:prSet custT="1"/>
      <dgm:spPr/>
      <dgm:t>
        <a:bodyPr/>
        <a:lstStyle/>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Disparités salariales et géographiques marquées, avec une gestion complexe et dysfonctionnelle de la paie</a:t>
          </a:r>
        </a:p>
      </dgm:t>
    </dgm:pt>
    <dgm:pt modelId="{463F3890-3A0F-46F6-A4CB-48A6A09A229C}" type="parTrans" cxnId="{88EA9D68-DC2A-475D-9CB4-D7EB9925B5AA}">
      <dgm:prSet/>
      <dgm:spPr/>
      <dgm:t>
        <a:bodyPr/>
        <a:lstStyle/>
        <a:p>
          <a:endParaRPr lang="fr-FR"/>
        </a:p>
      </dgm:t>
    </dgm:pt>
    <dgm:pt modelId="{33A2D896-B9F6-4C19-AC96-C35BF58FF4EB}" type="sibTrans" cxnId="{88EA9D68-DC2A-475D-9CB4-D7EB9925B5AA}">
      <dgm:prSet/>
      <dgm:spPr/>
      <dgm:t>
        <a:bodyPr/>
        <a:lstStyle/>
        <a:p>
          <a:endParaRPr lang="fr-FR"/>
        </a:p>
      </dgm:t>
    </dgm:pt>
    <dgm:pt modelId="{31B0173B-732C-4819-AEA8-6DE845016592}">
      <dgm:prSet custT="1"/>
      <dgm:spPr/>
      <dgm:t>
        <a:bodyPr/>
        <a:lstStyle/>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Le phénomène des travailleurs fictifs est répandu, aggravant les inefficacités du système </a:t>
          </a:r>
        </a:p>
      </dgm:t>
    </dgm:pt>
    <dgm:pt modelId="{A7A13D11-9416-41F2-80CA-62A8C746355C}" type="parTrans" cxnId="{49998405-F84C-4121-BECC-D107F634DD3C}">
      <dgm:prSet/>
      <dgm:spPr/>
      <dgm:t>
        <a:bodyPr/>
        <a:lstStyle/>
        <a:p>
          <a:endParaRPr lang="fr-FR"/>
        </a:p>
      </dgm:t>
    </dgm:pt>
    <dgm:pt modelId="{628730D4-BC74-47B5-9D15-7FC9335EB71B}" type="sibTrans" cxnId="{49998405-F84C-4121-BECC-D107F634DD3C}">
      <dgm:prSet/>
      <dgm:spPr/>
      <dgm:t>
        <a:bodyPr/>
        <a:lstStyle/>
        <a:p>
          <a:endParaRPr lang="fr-FR"/>
        </a:p>
      </dgm:t>
    </dgm:pt>
    <dgm:pt modelId="{76B53C24-EAD6-46B4-B594-0DE98204179C}">
      <dgm:prSet custT="1"/>
      <dgm:spPr/>
      <dgm:t>
        <a:bodyPr/>
        <a:lstStyle/>
        <a:p>
          <a:pPr marL="57150" lvl="1" indent="-57150" algn="l" defTabSz="48895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Le redéploiement du personnel vers les zones rurales est entravé par des conditions de travail et de vie inadéquates </a:t>
          </a:r>
        </a:p>
      </dgm:t>
    </dgm:pt>
    <dgm:pt modelId="{A16109E0-654F-40AC-8560-838E2D87AA4D}" type="parTrans" cxnId="{FFC51254-6167-4380-BFA3-48B8BA79A530}">
      <dgm:prSet/>
      <dgm:spPr/>
      <dgm:t>
        <a:bodyPr/>
        <a:lstStyle/>
        <a:p>
          <a:endParaRPr lang="fr-FR"/>
        </a:p>
      </dgm:t>
    </dgm:pt>
    <dgm:pt modelId="{B52B29BF-AC89-4292-816D-6539605DE8B5}" type="sibTrans" cxnId="{FFC51254-6167-4380-BFA3-48B8BA79A530}">
      <dgm:prSet/>
      <dgm:spPr/>
      <dgm:t>
        <a:bodyPr/>
        <a:lstStyle/>
        <a:p>
          <a:endParaRPr lang="fr-FR"/>
        </a:p>
      </dgm:t>
    </dgm:pt>
    <dgm:pt modelId="{14A4D2A9-9B65-4210-A41E-0B660BB1309F}" type="pres">
      <dgm:prSet presAssocID="{4D67F07A-D778-4122-905A-1778F6CA57A8}" presName="linear" presStyleCnt="0">
        <dgm:presLayoutVars>
          <dgm:dir/>
          <dgm:animLvl val="lvl"/>
          <dgm:resizeHandles val="exact"/>
        </dgm:presLayoutVars>
      </dgm:prSet>
      <dgm:spPr/>
    </dgm:pt>
    <dgm:pt modelId="{A0F3A970-F7FE-449D-972E-BD955DC10827}" type="pres">
      <dgm:prSet presAssocID="{2C4D5B09-1C28-413F-AD5B-4421C4574615}" presName="parentLin" presStyleCnt="0"/>
      <dgm:spPr/>
    </dgm:pt>
    <dgm:pt modelId="{296F007A-690C-4542-9B7A-8DF75FE0BBCD}" type="pres">
      <dgm:prSet presAssocID="{2C4D5B09-1C28-413F-AD5B-4421C4574615}" presName="parentLeftMargin" presStyleLbl="node1" presStyleIdx="0" presStyleCnt="3"/>
      <dgm:spPr/>
    </dgm:pt>
    <dgm:pt modelId="{0632CF58-34EF-4153-8511-8A679C46B6E9}" type="pres">
      <dgm:prSet presAssocID="{2C4D5B09-1C28-413F-AD5B-4421C4574615}" presName="parentText" presStyleLbl="node1" presStyleIdx="0" presStyleCnt="3">
        <dgm:presLayoutVars>
          <dgm:chMax val="0"/>
          <dgm:bulletEnabled val="1"/>
        </dgm:presLayoutVars>
      </dgm:prSet>
      <dgm:spPr/>
    </dgm:pt>
    <dgm:pt modelId="{B1938293-F3EA-485C-B083-A7C7C78220BE}" type="pres">
      <dgm:prSet presAssocID="{2C4D5B09-1C28-413F-AD5B-4421C4574615}" presName="negativeSpace" presStyleCnt="0"/>
      <dgm:spPr/>
    </dgm:pt>
    <dgm:pt modelId="{F14B3C79-9B1A-48AD-9199-07FA0DBAC6D7}" type="pres">
      <dgm:prSet presAssocID="{2C4D5B09-1C28-413F-AD5B-4421C4574615}" presName="childText" presStyleLbl="conFgAcc1" presStyleIdx="0" presStyleCnt="3">
        <dgm:presLayoutVars>
          <dgm:bulletEnabled val="1"/>
        </dgm:presLayoutVars>
      </dgm:prSet>
      <dgm:spPr/>
    </dgm:pt>
    <dgm:pt modelId="{C1C5C87E-C0BD-4BED-B71E-0CFEF7200E1B}" type="pres">
      <dgm:prSet presAssocID="{8A20124F-9593-49C1-8690-53CEC34EC3C8}" presName="spaceBetweenRectangles" presStyleCnt="0"/>
      <dgm:spPr/>
    </dgm:pt>
    <dgm:pt modelId="{DA55E357-E277-426A-979C-BFBD6D67E323}" type="pres">
      <dgm:prSet presAssocID="{39696F9B-9955-4C10-8A21-57EF48525A22}" presName="parentLin" presStyleCnt="0"/>
      <dgm:spPr/>
    </dgm:pt>
    <dgm:pt modelId="{9DB5DC03-57AB-4D94-90B9-373C158EC400}" type="pres">
      <dgm:prSet presAssocID="{39696F9B-9955-4C10-8A21-57EF48525A22}" presName="parentLeftMargin" presStyleLbl="node1" presStyleIdx="0" presStyleCnt="3"/>
      <dgm:spPr/>
    </dgm:pt>
    <dgm:pt modelId="{6E29E23C-2F81-461D-A8BD-67DFDC689F99}" type="pres">
      <dgm:prSet presAssocID="{39696F9B-9955-4C10-8A21-57EF48525A22}" presName="parentText" presStyleLbl="node1" presStyleIdx="1" presStyleCnt="3">
        <dgm:presLayoutVars>
          <dgm:chMax val="0"/>
          <dgm:bulletEnabled val="1"/>
        </dgm:presLayoutVars>
      </dgm:prSet>
      <dgm:spPr/>
    </dgm:pt>
    <dgm:pt modelId="{8906617F-0D19-4C3B-841B-34AE2BC72F9E}" type="pres">
      <dgm:prSet presAssocID="{39696F9B-9955-4C10-8A21-57EF48525A22}" presName="negativeSpace" presStyleCnt="0"/>
      <dgm:spPr/>
    </dgm:pt>
    <dgm:pt modelId="{F861F27B-5C81-41BA-A88B-7E07328EAB33}" type="pres">
      <dgm:prSet presAssocID="{39696F9B-9955-4C10-8A21-57EF48525A22}" presName="childText" presStyleLbl="conFgAcc1" presStyleIdx="1" presStyleCnt="3">
        <dgm:presLayoutVars>
          <dgm:bulletEnabled val="1"/>
        </dgm:presLayoutVars>
      </dgm:prSet>
      <dgm:spPr/>
    </dgm:pt>
    <dgm:pt modelId="{C5387C8A-524E-41F2-A2E5-A19F75564A7D}" type="pres">
      <dgm:prSet presAssocID="{0CCA3827-6AF6-4B2F-AB8E-6819DB705CE0}" presName="spaceBetweenRectangles" presStyleCnt="0"/>
      <dgm:spPr/>
    </dgm:pt>
    <dgm:pt modelId="{DBB18DEA-DD1A-43E3-84A7-8614299B8D73}" type="pres">
      <dgm:prSet presAssocID="{C0B07EE5-96EA-4431-9EB5-CF7A2FE34AD6}" presName="parentLin" presStyleCnt="0"/>
      <dgm:spPr/>
    </dgm:pt>
    <dgm:pt modelId="{C4EF56BB-8508-471E-AB8A-ACF9C682E40E}" type="pres">
      <dgm:prSet presAssocID="{C0B07EE5-96EA-4431-9EB5-CF7A2FE34AD6}" presName="parentLeftMargin" presStyleLbl="node1" presStyleIdx="1" presStyleCnt="3"/>
      <dgm:spPr/>
    </dgm:pt>
    <dgm:pt modelId="{6829ABEE-35E8-4B78-8E83-5BE65EEDD17E}" type="pres">
      <dgm:prSet presAssocID="{C0B07EE5-96EA-4431-9EB5-CF7A2FE34AD6}" presName="parentText" presStyleLbl="node1" presStyleIdx="2" presStyleCnt="3">
        <dgm:presLayoutVars>
          <dgm:chMax val="0"/>
          <dgm:bulletEnabled val="1"/>
        </dgm:presLayoutVars>
      </dgm:prSet>
      <dgm:spPr/>
    </dgm:pt>
    <dgm:pt modelId="{0DF8F3EC-6B12-4FFD-8883-B46A3BA87AFE}" type="pres">
      <dgm:prSet presAssocID="{C0B07EE5-96EA-4431-9EB5-CF7A2FE34AD6}" presName="negativeSpace" presStyleCnt="0"/>
      <dgm:spPr/>
    </dgm:pt>
    <dgm:pt modelId="{FBF43E9D-B5F5-4255-BFFC-C3011144A692}" type="pres">
      <dgm:prSet presAssocID="{C0B07EE5-96EA-4431-9EB5-CF7A2FE34AD6}" presName="childText" presStyleLbl="conFgAcc1" presStyleIdx="2" presStyleCnt="3">
        <dgm:presLayoutVars>
          <dgm:bulletEnabled val="1"/>
        </dgm:presLayoutVars>
      </dgm:prSet>
      <dgm:spPr/>
    </dgm:pt>
  </dgm:ptLst>
  <dgm:cxnLst>
    <dgm:cxn modelId="{49998405-F84C-4121-BECC-D107F634DD3C}" srcId="{39696F9B-9955-4C10-8A21-57EF48525A22}" destId="{31B0173B-732C-4819-AEA8-6DE845016592}" srcOrd="3" destOrd="0" parTransId="{A7A13D11-9416-41F2-80CA-62A8C746355C}" sibTransId="{628730D4-BC74-47B5-9D15-7FC9335EB71B}"/>
    <dgm:cxn modelId="{CC1CA415-CE87-451C-8E16-6752B417B6DC}" type="presOf" srcId="{3111997A-64FF-45F4-B3BB-2CE8B8BBA289}" destId="{F14B3C79-9B1A-48AD-9199-07FA0DBAC6D7}" srcOrd="0" destOrd="3" presId="urn:microsoft.com/office/officeart/2005/8/layout/list1"/>
    <dgm:cxn modelId="{C1145017-CA70-40CC-A32A-56DC5B26D156}" type="presOf" srcId="{21E11A67-C462-4472-9171-9A23A804E329}" destId="{F861F27B-5C81-41BA-A88B-7E07328EAB33}" srcOrd="0" destOrd="1" presId="urn:microsoft.com/office/officeart/2005/8/layout/list1"/>
    <dgm:cxn modelId="{E51DBA20-A0E1-4FCE-90F8-936988FDC56B}" type="presOf" srcId="{C0B07EE5-96EA-4431-9EB5-CF7A2FE34AD6}" destId="{C4EF56BB-8508-471E-AB8A-ACF9C682E40E}" srcOrd="0" destOrd="0" presId="urn:microsoft.com/office/officeart/2005/8/layout/list1"/>
    <dgm:cxn modelId="{ECBFC020-7496-43D1-8A41-EAB1B71C2530}" type="presOf" srcId="{2C4D5B09-1C28-413F-AD5B-4421C4574615}" destId="{0632CF58-34EF-4153-8511-8A679C46B6E9}" srcOrd="1" destOrd="0" presId="urn:microsoft.com/office/officeart/2005/8/layout/list1"/>
    <dgm:cxn modelId="{586F322C-9CB5-43FF-A76A-CF54699614BE}" type="presOf" srcId="{C0B07EE5-96EA-4431-9EB5-CF7A2FE34AD6}" destId="{6829ABEE-35E8-4B78-8E83-5BE65EEDD17E}" srcOrd="1" destOrd="0" presId="urn:microsoft.com/office/officeart/2005/8/layout/list1"/>
    <dgm:cxn modelId="{D317352D-589F-4522-BDF5-6051F7985614}" type="presOf" srcId="{DC933EE4-66C7-4B20-B073-CC162B780CA8}" destId="{F14B3C79-9B1A-48AD-9199-07FA0DBAC6D7}" srcOrd="0" destOrd="1" presId="urn:microsoft.com/office/officeart/2005/8/layout/list1"/>
    <dgm:cxn modelId="{9C15C52E-06E5-4089-AB5D-5D09C26EEF8A}" srcId="{39696F9B-9955-4C10-8A21-57EF48525A22}" destId="{D57571C2-98DC-461C-B48B-6B2D6926046E}" srcOrd="0" destOrd="0" parTransId="{A2CD6EA6-D2A3-4D57-8C73-C9D92605C260}" sibTransId="{3B3F1071-12F3-4232-9C3B-D9875AE9698E}"/>
    <dgm:cxn modelId="{06EBBC44-8AEE-4682-AFEC-3224495A6E14}" srcId="{4D67F07A-D778-4122-905A-1778F6CA57A8}" destId="{39696F9B-9955-4C10-8A21-57EF48525A22}" srcOrd="1" destOrd="0" parTransId="{0004611E-557B-451D-901C-72616F66A4E2}" sibTransId="{0CCA3827-6AF6-4B2F-AB8E-6819DB705CE0}"/>
    <dgm:cxn modelId="{88EA9D68-DC2A-475D-9CB4-D7EB9925B5AA}" srcId="{39696F9B-9955-4C10-8A21-57EF48525A22}" destId="{C29BE356-A3A5-4975-9F0B-7EB540D2DE32}" srcOrd="2" destOrd="0" parTransId="{463F3890-3A0F-46F6-A4CB-48A6A09A229C}" sibTransId="{33A2D896-B9F6-4C19-AC96-C35BF58FF4EB}"/>
    <dgm:cxn modelId="{F31C3C6F-6F0C-41DB-98CB-E7D0B229D958}" type="presOf" srcId="{76B53C24-EAD6-46B4-B594-0DE98204179C}" destId="{FBF43E9D-B5F5-4255-BFFC-C3011144A692}" srcOrd="0" destOrd="1" presId="urn:microsoft.com/office/officeart/2005/8/layout/list1"/>
    <dgm:cxn modelId="{B6A18F6F-9CB8-491D-96D3-C392F74A6712}" srcId="{4D67F07A-D778-4122-905A-1778F6CA57A8}" destId="{2C4D5B09-1C28-413F-AD5B-4421C4574615}" srcOrd="0" destOrd="0" parTransId="{B4107FF5-AAE0-4929-A317-D9AA0B0C54BD}" sibTransId="{8A20124F-9593-49C1-8690-53CEC34EC3C8}"/>
    <dgm:cxn modelId="{FFC51254-6167-4380-BFA3-48B8BA79A530}" srcId="{C0B07EE5-96EA-4431-9EB5-CF7A2FE34AD6}" destId="{76B53C24-EAD6-46B4-B594-0DE98204179C}" srcOrd="1" destOrd="0" parTransId="{A16109E0-654F-40AC-8560-838E2D87AA4D}" sibTransId="{B52B29BF-AC89-4292-816D-6539605DE8B5}"/>
    <dgm:cxn modelId="{0A0A3158-6581-4CCC-B383-6497C6252F41}" type="presOf" srcId="{CADB7B05-C1CA-4451-A0F5-2579A40457D9}" destId="{F14B3C79-9B1A-48AD-9199-07FA0DBAC6D7}" srcOrd="0" destOrd="0" presId="urn:microsoft.com/office/officeart/2005/8/layout/list1"/>
    <dgm:cxn modelId="{1A726979-B9D2-4F05-B60F-A3F8F585CBDF}" srcId="{39696F9B-9955-4C10-8A21-57EF48525A22}" destId="{21E11A67-C462-4472-9171-9A23A804E329}" srcOrd="1" destOrd="0" parTransId="{86126C84-2A77-4917-AA56-CCCA51C8E8AB}" sibTransId="{F52E8A0E-E459-4BF8-B665-45205259ED58}"/>
    <dgm:cxn modelId="{1B6E8699-C5D6-4EE7-A0DF-CCC184364F73}" srcId="{2C4D5B09-1C28-413F-AD5B-4421C4574615}" destId="{CADB7B05-C1CA-4451-A0F5-2579A40457D9}" srcOrd="0" destOrd="0" parTransId="{CE68A4A5-36D6-47C6-A3B9-95187896E0FC}" sibTransId="{8B39AC82-CED7-41E7-ADC6-D5C6F8591318}"/>
    <dgm:cxn modelId="{4BD06BAF-A91F-46C2-9930-4F1407330299}" srcId="{2C4D5B09-1C28-413F-AD5B-4421C4574615}" destId="{3111997A-64FF-45F4-B3BB-2CE8B8BBA289}" srcOrd="3" destOrd="0" parTransId="{DF62BA25-7933-478E-905A-2AD55943B07D}" sibTransId="{B8F45B58-9AD7-47C4-BFD7-B1D092398F5E}"/>
    <dgm:cxn modelId="{8C6309BA-8CDE-4ADD-826C-85ED896DBBED}" type="presOf" srcId="{39696F9B-9955-4C10-8A21-57EF48525A22}" destId="{6E29E23C-2F81-461D-A8BD-67DFDC689F99}" srcOrd="1" destOrd="0" presId="urn:microsoft.com/office/officeart/2005/8/layout/list1"/>
    <dgm:cxn modelId="{A021BEBA-1287-4503-870E-775BE262E6FD}" type="presOf" srcId="{39696F9B-9955-4C10-8A21-57EF48525A22}" destId="{9DB5DC03-57AB-4D94-90B9-373C158EC400}" srcOrd="0" destOrd="0" presId="urn:microsoft.com/office/officeart/2005/8/layout/list1"/>
    <dgm:cxn modelId="{8F221CC2-6207-4923-B48B-F6D2C98BDA8F}" srcId="{2C4D5B09-1C28-413F-AD5B-4421C4574615}" destId="{DC933EE4-66C7-4B20-B073-CC162B780CA8}" srcOrd="1" destOrd="0" parTransId="{BF75FF64-F626-4B74-AFC8-1C5D50A6C063}" sibTransId="{F1A047D2-2EEE-4F25-8F44-AEB0DE824D37}"/>
    <dgm:cxn modelId="{1B04C6C8-23D1-46C6-BAF5-C0657D9AC714}" type="presOf" srcId="{2C4D5B09-1C28-413F-AD5B-4421C4574615}" destId="{296F007A-690C-4542-9B7A-8DF75FE0BBCD}" srcOrd="0" destOrd="0" presId="urn:microsoft.com/office/officeart/2005/8/layout/list1"/>
    <dgm:cxn modelId="{4736EAC8-D8DE-42F8-9614-89C3F557DC9E}" type="presOf" srcId="{D57571C2-98DC-461C-B48B-6B2D6926046E}" destId="{F861F27B-5C81-41BA-A88B-7E07328EAB33}" srcOrd="0" destOrd="0" presId="urn:microsoft.com/office/officeart/2005/8/layout/list1"/>
    <dgm:cxn modelId="{AEFA9DCF-D7CB-4208-8955-B641B042BC30}" srcId="{2C4D5B09-1C28-413F-AD5B-4421C4574615}" destId="{5002067C-2550-42DA-8D03-341DA6F43800}" srcOrd="2" destOrd="0" parTransId="{1075FECE-CF14-4381-BC81-17898D3D5C10}" sibTransId="{EE2A9B4F-F421-45E2-98C2-AE7121B18425}"/>
    <dgm:cxn modelId="{979953D0-97EE-4100-97DA-48909A5A27D8}" type="presOf" srcId="{31B0173B-732C-4819-AEA8-6DE845016592}" destId="{F861F27B-5C81-41BA-A88B-7E07328EAB33}" srcOrd="0" destOrd="3" presId="urn:microsoft.com/office/officeart/2005/8/layout/list1"/>
    <dgm:cxn modelId="{112012D2-842B-44DE-91C6-62EED595FB5D}" type="presOf" srcId="{D969DE23-1538-4D10-8EAD-7E35BDEE7CE9}" destId="{FBF43E9D-B5F5-4255-BFFC-C3011144A692}" srcOrd="0" destOrd="0" presId="urn:microsoft.com/office/officeart/2005/8/layout/list1"/>
    <dgm:cxn modelId="{FC3014D7-E49F-44A0-86DC-86CD9F234C03}" type="presOf" srcId="{5002067C-2550-42DA-8D03-341DA6F43800}" destId="{F14B3C79-9B1A-48AD-9199-07FA0DBAC6D7}" srcOrd="0" destOrd="2" presId="urn:microsoft.com/office/officeart/2005/8/layout/list1"/>
    <dgm:cxn modelId="{C41A39DA-C7F3-48B8-8BE0-62ADCFFDFE18}" type="presOf" srcId="{C29BE356-A3A5-4975-9F0B-7EB540D2DE32}" destId="{F861F27B-5C81-41BA-A88B-7E07328EAB33}" srcOrd="0" destOrd="2" presId="urn:microsoft.com/office/officeart/2005/8/layout/list1"/>
    <dgm:cxn modelId="{18D205EE-9700-4B56-99C8-BDE06BC9E6F7}" srcId="{4D67F07A-D778-4122-905A-1778F6CA57A8}" destId="{C0B07EE5-96EA-4431-9EB5-CF7A2FE34AD6}" srcOrd="2" destOrd="0" parTransId="{2CE36663-E989-46D4-9E9E-71307B5816B2}" sibTransId="{65E2F628-0BBD-4326-8EAB-BB54BEDFBF03}"/>
    <dgm:cxn modelId="{21A0D4F4-67FD-42A2-91BD-1D47C2952B51}" srcId="{C0B07EE5-96EA-4431-9EB5-CF7A2FE34AD6}" destId="{D969DE23-1538-4D10-8EAD-7E35BDEE7CE9}" srcOrd="0" destOrd="0" parTransId="{A65BD524-14CC-45AD-B966-A361ADE1FDF9}" sibTransId="{E384B6F3-E1EB-45CF-95A0-934401027911}"/>
    <dgm:cxn modelId="{9EF71EFA-6B12-4A95-81A3-B3ABE708FE63}" type="presOf" srcId="{4D67F07A-D778-4122-905A-1778F6CA57A8}" destId="{14A4D2A9-9B65-4210-A41E-0B660BB1309F}" srcOrd="0" destOrd="0" presId="urn:microsoft.com/office/officeart/2005/8/layout/list1"/>
    <dgm:cxn modelId="{E814ED31-7E11-4E3D-B5D4-DC39E0D59909}" type="presParOf" srcId="{14A4D2A9-9B65-4210-A41E-0B660BB1309F}" destId="{A0F3A970-F7FE-449D-972E-BD955DC10827}" srcOrd="0" destOrd="0" presId="urn:microsoft.com/office/officeart/2005/8/layout/list1"/>
    <dgm:cxn modelId="{F3C39686-BAAE-4178-B0BB-98353CE428CA}" type="presParOf" srcId="{A0F3A970-F7FE-449D-972E-BD955DC10827}" destId="{296F007A-690C-4542-9B7A-8DF75FE0BBCD}" srcOrd="0" destOrd="0" presId="urn:microsoft.com/office/officeart/2005/8/layout/list1"/>
    <dgm:cxn modelId="{15CCBADF-2684-49F1-B6FC-0D511F0651D6}" type="presParOf" srcId="{A0F3A970-F7FE-449D-972E-BD955DC10827}" destId="{0632CF58-34EF-4153-8511-8A679C46B6E9}" srcOrd="1" destOrd="0" presId="urn:microsoft.com/office/officeart/2005/8/layout/list1"/>
    <dgm:cxn modelId="{27399417-AE5F-4D96-8381-49042A6EE4E4}" type="presParOf" srcId="{14A4D2A9-9B65-4210-A41E-0B660BB1309F}" destId="{B1938293-F3EA-485C-B083-A7C7C78220BE}" srcOrd="1" destOrd="0" presId="urn:microsoft.com/office/officeart/2005/8/layout/list1"/>
    <dgm:cxn modelId="{E15A075F-9DD6-4651-9F9A-27AFA3B98A65}" type="presParOf" srcId="{14A4D2A9-9B65-4210-A41E-0B660BB1309F}" destId="{F14B3C79-9B1A-48AD-9199-07FA0DBAC6D7}" srcOrd="2" destOrd="0" presId="urn:microsoft.com/office/officeart/2005/8/layout/list1"/>
    <dgm:cxn modelId="{D925D4C5-FF6F-46E1-BC0C-4C7AC47DCEA1}" type="presParOf" srcId="{14A4D2A9-9B65-4210-A41E-0B660BB1309F}" destId="{C1C5C87E-C0BD-4BED-B71E-0CFEF7200E1B}" srcOrd="3" destOrd="0" presId="urn:microsoft.com/office/officeart/2005/8/layout/list1"/>
    <dgm:cxn modelId="{E8E97A78-DFE3-440E-884D-6D0B838CEE0A}" type="presParOf" srcId="{14A4D2A9-9B65-4210-A41E-0B660BB1309F}" destId="{DA55E357-E277-426A-979C-BFBD6D67E323}" srcOrd="4" destOrd="0" presId="urn:microsoft.com/office/officeart/2005/8/layout/list1"/>
    <dgm:cxn modelId="{A5643235-BEF9-44DE-B780-489BD8BF5D93}" type="presParOf" srcId="{DA55E357-E277-426A-979C-BFBD6D67E323}" destId="{9DB5DC03-57AB-4D94-90B9-373C158EC400}" srcOrd="0" destOrd="0" presId="urn:microsoft.com/office/officeart/2005/8/layout/list1"/>
    <dgm:cxn modelId="{592CA9F1-31E6-42AF-BF40-8D888734D722}" type="presParOf" srcId="{DA55E357-E277-426A-979C-BFBD6D67E323}" destId="{6E29E23C-2F81-461D-A8BD-67DFDC689F99}" srcOrd="1" destOrd="0" presId="urn:microsoft.com/office/officeart/2005/8/layout/list1"/>
    <dgm:cxn modelId="{43A2E2E7-52CD-4C14-9D96-BBDF87BF3745}" type="presParOf" srcId="{14A4D2A9-9B65-4210-A41E-0B660BB1309F}" destId="{8906617F-0D19-4C3B-841B-34AE2BC72F9E}" srcOrd="5" destOrd="0" presId="urn:microsoft.com/office/officeart/2005/8/layout/list1"/>
    <dgm:cxn modelId="{EBD51FCB-700E-479D-A75B-9E9C735C6113}" type="presParOf" srcId="{14A4D2A9-9B65-4210-A41E-0B660BB1309F}" destId="{F861F27B-5C81-41BA-A88B-7E07328EAB33}" srcOrd="6" destOrd="0" presId="urn:microsoft.com/office/officeart/2005/8/layout/list1"/>
    <dgm:cxn modelId="{6528359B-F0ED-4BD3-BA5B-EA7F365F2D4C}" type="presParOf" srcId="{14A4D2A9-9B65-4210-A41E-0B660BB1309F}" destId="{C5387C8A-524E-41F2-A2E5-A19F75564A7D}" srcOrd="7" destOrd="0" presId="urn:microsoft.com/office/officeart/2005/8/layout/list1"/>
    <dgm:cxn modelId="{99531E33-3C1E-4824-AC7F-1A4C35D282B0}" type="presParOf" srcId="{14A4D2A9-9B65-4210-A41E-0B660BB1309F}" destId="{DBB18DEA-DD1A-43E3-84A7-8614299B8D73}" srcOrd="8" destOrd="0" presId="urn:microsoft.com/office/officeart/2005/8/layout/list1"/>
    <dgm:cxn modelId="{C59AB65C-3DF9-4E36-A339-8EE472B0469D}" type="presParOf" srcId="{DBB18DEA-DD1A-43E3-84A7-8614299B8D73}" destId="{C4EF56BB-8508-471E-AB8A-ACF9C682E40E}" srcOrd="0" destOrd="0" presId="urn:microsoft.com/office/officeart/2005/8/layout/list1"/>
    <dgm:cxn modelId="{79C8D23B-C1AC-4F99-9C87-8DA7AF6F148B}" type="presParOf" srcId="{DBB18DEA-DD1A-43E3-84A7-8614299B8D73}" destId="{6829ABEE-35E8-4B78-8E83-5BE65EEDD17E}" srcOrd="1" destOrd="0" presId="urn:microsoft.com/office/officeart/2005/8/layout/list1"/>
    <dgm:cxn modelId="{78077C7A-4F80-4866-A3D7-057842A1E7B2}" type="presParOf" srcId="{14A4D2A9-9B65-4210-A41E-0B660BB1309F}" destId="{0DF8F3EC-6B12-4FFD-8883-B46A3BA87AFE}" srcOrd="9" destOrd="0" presId="urn:microsoft.com/office/officeart/2005/8/layout/list1"/>
    <dgm:cxn modelId="{4A1E6C47-E6DE-4852-A47E-11A11DDCB230}" type="presParOf" srcId="{14A4D2A9-9B65-4210-A41E-0B660BB1309F}" destId="{FBF43E9D-B5F5-4255-BFFC-C3011144A69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7F07A-D778-4122-905A-1778F6CA57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A9B0FE-2CCD-4338-8248-93F1AA7EF345}">
      <dgm:prSet custT="1"/>
      <dgm:spPr/>
      <dgm:t>
        <a:bodyPr/>
        <a:lstStyle/>
        <a:p>
          <a:r>
            <a:rPr lang="fr-FR" sz="2400" noProof="0" dirty="0"/>
            <a:t>Recommandations</a:t>
          </a:r>
        </a:p>
      </dgm:t>
    </dgm:pt>
    <dgm:pt modelId="{A606503B-92AC-422F-A79E-ACAADD2608EE}" type="parTrans" cxnId="{C081269B-8126-488B-B556-C0EB027503BE}">
      <dgm:prSet/>
      <dgm:spPr/>
      <dgm:t>
        <a:bodyPr/>
        <a:lstStyle/>
        <a:p>
          <a:endParaRPr lang="fr-FR"/>
        </a:p>
      </dgm:t>
    </dgm:pt>
    <dgm:pt modelId="{5AB749EE-E5E4-495B-858E-D8C072C1949A}" type="sibTrans" cxnId="{C081269B-8126-488B-B556-C0EB027503BE}">
      <dgm:prSet/>
      <dgm:spPr/>
      <dgm:t>
        <a:bodyPr/>
        <a:lstStyle/>
        <a:p>
          <a:endParaRPr lang="fr-FR"/>
        </a:p>
      </dgm:t>
    </dgm:pt>
    <dgm:pt modelId="{B115C2B2-0D37-4C0E-9DED-4D2189E485D6}">
      <dgm:prSet custT="1"/>
      <dgm:spPr/>
      <dgm: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Établir une </a:t>
          </a:r>
          <a:r>
            <a:rPr lang="fr-FR" sz="1600" b="1" kern="1200" dirty="0">
              <a:solidFill>
                <a:prstClr val="black">
                  <a:hueOff val="0"/>
                  <a:satOff val="0"/>
                  <a:lumOff val="0"/>
                  <a:alphaOff val="0"/>
                </a:prstClr>
              </a:solidFill>
              <a:latin typeface="Univers Condensed Light"/>
              <a:ea typeface="+mn-ea"/>
              <a:cs typeface="+mn-cs"/>
            </a:rPr>
            <a:t>base de données fiable des RHS </a:t>
          </a:r>
          <a:r>
            <a:rPr lang="fr-FR" sz="1600" kern="1200" dirty="0">
              <a:solidFill>
                <a:prstClr val="black">
                  <a:hueOff val="0"/>
                  <a:satOff val="0"/>
                  <a:lumOff val="0"/>
                  <a:alphaOff val="0"/>
                </a:prstClr>
              </a:solidFill>
              <a:latin typeface="Univers Condensed Light"/>
              <a:ea typeface="+mn-ea"/>
              <a:cs typeface="+mn-cs"/>
            </a:rPr>
            <a:t>pour une gestion efficace des effectifs et des rémunérations.</a:t>
          </a:r>
        </a:p>
      </dgm:t>
    </dgm:pt>
    <dgm:pt modelId="{6CB26C10-3E30-43F9-B546-68880E5A16AD}" type="parTrans" cxnId="{48EAEF16-C5B7-45EB-9065-0F800DD45EBF}">
      <dgm:prSet/>
      <dgm:spPr/>
      <dgm:t>
        <a:bodyPr/>
        <a:lstStyle/>
        <a:p>
          <a:endParaRPr lang="fr-FR"/>
        </a:p>
      </dgm:t>
    </dgm:pt>
    <dgm:pt modelId="{62B2E730-65EA-44D1-BD70-8C0D17F3B4E3}" type="sibTrans" cxnId="{48EAEF16-C5B7-45EB-9065-0F800DD45EBF}">
      <dgm:prSet/>
      <dgm:spPr/>
      <dgm:t>
        <a:bodyPr/>
        <a:lstStyle/>
        <a:p>
          <a:endParaRPr lang="fr-FR"/>
        </a:p>
      </dgm:t>
    </dgm:pt>
    <dgm:pt modelId="{FC75A076-1D92-452E-B50B-B2B8FF3E5108}">
      <dgm:prSet custT="1"/>
      <dgm:spPr/>
      <dgm: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Promulguer une </a:t>
          </a:r>
          <a:r>
            <a:rPr lang="fr-FR" sz="1600" b="1" kern="1200" dirty="0">
              <a:solidFill>
                <a:prstClr val="black">
                  <a:hueOff val="0"/>
                  <a:satOff val="0"/>
                  <a:lumOff val="0"/>
                  <a:alphaOff val="0"/>
                </a:prstClr>
              </a:solidFill>
              <a:latin typeface="Univers Condensed Light"/>
              <a:ea typeface="+mn-ea"/>
              <a:cs typeface="+mn-cs"/>
            </a:rPr>
            <a:t>loi établissant la structure organique des établissements de santé</a:t>
          </a:r>
          <a:r>
            <a:rPr lang="fr-FR" sz="1600" kern="1200" dirty="0">
              <a:solidFill>
                <a:prstClr val="black">
                  <a:hueOff val="0"/>
                  <a:satOff val="0"/>
                  <a:lumOff val="0"/>
                  <a:alphaOff val="0"/>
                </a:prstClr>
              </a:solidFill>
              <a:latin typeface="Univers Condensed Light"/>
              <a:ea typeface="+mn-ea"/>
              <a:cs typeface="+mn-cs"/>
            </a:rPr>
            <a:t>.</a:t>
          </a:r>
        </a:p>
      </dgm:t>
    </dgm:pt>
    <dgm:pt modelId="{85EE872D-90F1-44FC-8903-3C3E869BA95E}" type="parTrans" cxnId="{EEEFDA9F-A5BE-4884-B563-B1B96A6CE6A8}">
      <dgm:prSet/>
      <dgm:spPr/>
      <dgm:t>
        <a:bodyPr/>
        <a:lstStyle/>
        <a:p>
          <a:endParaRPr lang="fr-FR"/>
        </a:p>
      </dgm:t>
    </dgm:pt>
    <dgm:pt modelId="{3C2A55AF-2E2A-4900-8420-9D140AAB00A3}" type="sibTrans" cxnId="{EEEFDA9F-A5BE-4884-B563-B1B96A6CE6A8}">
      <dgm:prSet/>
      <dgm:spPr/>
      <dgm:t>
        <a:bodyPr/>
        <a:lstStyle/>
        <a:p>
          <a:endParaRPr lang="fr-FR"/>
        </a:p>
      </dgm:t>
    </dgm:pt>
    <dgm:pt modelId="{2337003D-A52D-4A89-B5A7-71C010EAF10F}">
      <dgm:prSet custT="1"/>
      <dgm:spPr/>
      <dgm:t>
        <a:bodyPr/>
        <a:lstStyle/>
        <a:p>
          <a:pPr marL="57150" lvl="1" indent="-57150" algn="l" defTabSz="488950">
            <a:lnSpc>
              <a:spcPct val="90000"/>
            </a:lnSpc>
            <a:spcBef>
              <a:spcPct val="0"/>
            </a:spcBef>
            <a:spcAft>
              <a:spcPct val="15000"/>
            </a:spcAft>
            <a:buFont typeface="+mj-lt"/>
            <a:buAutoNum type="arabicPeriod"/>
          </a:pPr>
          <a:r>
            <a:rPr lang="fr-FR" sz="1600" b="1" kern="1200" dirty="0">
              <a:solidFill>
                <a:prstClr val="black">
                  <a:hueOff val="0"/>
                  <a:satOff val="0"/>
                  <a:lumOff val="0"/>
                  <a:alphaOff val="0"/>
                </a:prstClr>
              </a:solidFill>
              <a:latin typeface="Univers Condensed Light"/>
              <a:ea typeface="+mn-ea"/>
              <a:cs typeface="+mn-cs"/>
            </a:rPr>
            <a:t>Externaliser la gestion de la base de données </a:t>
          </a:r>
          <a:r>
            <a:rPr lang="fr-FR" sz="1600" kern="1200" dirty="0">
              <a:solidFill>
                <a:prstClr val="black">
                  <a:hueOff val="0"/>
                  <a:satOff val="0"/>
                  <a:lumOff val="0"/>
                  <a:alphaOff val="0"/>
                </a:prstClr>
              </a:solidFill>
              <a:latin typeface="Univers Condensed Light"/>
              <a:ea typeface="+mn-ea"/>
              <a:cs typeface="+mn-cs"/>
            </a:rPr>
            <a:t>à une entité indépendante pour éviter les pressions administratives.</a:t>
          </a:r>
        </a:p>
      </dgm:t>
    </dgm:pt>
    <dgm:pt modelId="{1749E1E3-93A0-42A8-8308-6A6C752F30BC}" type="parTrans" cxnId="{DB68F3E5-2713-4643-A537-6BCBF5300B43}">
      <dgm:prSet/>
      <dgm:spPr/>
      <dgm:t>
        <a:bodyPr/>
        <a:lstStyle/>
        <a:p>
          <a:endParaRPr lang="fr-FR"/>
        </a:p>
      </dgm:t>
    </dgm:pt>
    <dgm:pt modelId="{3462A320-8BAF-4A95-9A9D-121D38265E99}" type="sibTrans" cxnId="{DB68F3E5-2713-4643-A537-6BCBF5300B43}">
      <dgm:prSet/>
      <dgm:spPr/>
      <dgm:t>
        <a:bodyPr/>
        <a:lstStyle/>
        <a:p>
          <a:endParaRPr lang="fr-FR"/>
        </a:p>
      </dgm:t>
    </dgm:pt>
    <dgm:pt modelId="{0119DA67-E912-4DD2-B812-70A062507A27}">
      <dgm:prSet custT="1"/>
      <dgm:spPr/>
      <dgm: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Réaliser un </a:t>
          </a:r>
          <a:r>
            <a:rPr lang="fr-FR" sz="1600" b="1" kern="1200" dirty="0">
              <a:solidFill>
                <a:prstClr val="black">
                  <a:hueOff val="0"/>
                  <a:satOff val="0"/>
                  <a:lumOff val="0"/>
                  <a:alphaOff val="0"/>
                </a:prstClr>
              </a:solidFill>
              <a:latin typeface="Univers Condensed Light"/>
              <a:ea typeface="+mn-ea"/>
              <a:cs typeface="+mn-cs"/>
            </a:rPr>
            <a:t>audit du fichier des rémunérations </a:t>
          </a:r>
          <a:r>
            <a:rPr lang="fr-FR" sz="1600" kern="1200" dirty="0">
              <a:solidFill>
                <a:prstClr val="black">
                  <a:hueOff val="0"/>
                  <a:satOff val="0"/>
                  <a:lumOff val="0"/>
                  <a:alphaOff val="0"/>
                </a:prstClr>
              </a:solidFill>
              <a:latin typeface="Univers Condensed Light"/>
              <a:ea typeface="+mn-ea"/>
              <a:cs typeface="+mn-cs"/>
            </a:rPr>
            <a:t>pour éliminer les irrégularités et les travailleurs fictifs.</a:t>
          </a:r>
        </a:p>
      </dgm:t>
    </dgm:pt>
    <dgm:pt modelId="{2E8E6A27-F3A1-4CF9-BC60-B355843E0A40}" type="parTrans" cxnId="{D4748A39-FB3C-4279-A440-B4067DC144F4}">
      <dgm:prSet/>
      <dgm:spPr/>
      <dgm:t>
        <a:bodyPr/>
        <a:lstStyle/>
        <a:p>
          <a:endParaRPr lang="fr-FR"/>
        </a:p>
      </dgm:t>
    </dgm:pt>
    <dgm:pt modelId="{A4A93E43-D75D-4AAC-A7B0-CAAB1F6F95E2}" type="sibTrans" cxnId="{D4748A39-FB3C-4279-A440-B4067DC144F4}">
      <dgm:prSet/>
      <dgm:spPr/>
      <dgm:t>
        <a:bodyPr/>
        <a:lstStyle/>
        <a:p>
          <a:endParaRPr lang="fr-FR"/>
        </a:p>
      </dgm:t>
    </dgm:pt>
    <dgm:pt modelId="{131B0F9B-0A90-4BD6-99DC-6194AC5CE027}">
      <dgm:prSet custT="1"/>
      <dgm:spPr/>
      <dgm: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Développer des </a:t>
          </a:r>
          <a:r>
            <a:rPr lang="fr-FR" sz="1600" b="1" kern="1200" dirty="0">
              <a:solidFill>
                <a:prstClr val="black">
                  <a:hueOff val="0"/>
                  <a:satOff val="0"/>
                  <a:lumOff val="0"/>
                  <a:alphaOff val="0"/>
                </a:prstClr>
              </a:solidFill>
              <a:latin typeface="Univers Condensed Light"/>
              <a:ea typeface="+mn-ea"/>
              <a:cs typeface="+mn-cs"/>
            </a:rPr>
            <a:t>plans de redéploiement et de mécanisation </a:t>
          </a:r>
          <a:r>
            <a:rPr lang="fr-FR" sz="1600" kern="1200" dirty="0">
              <a:solidFill>
                <a:prstClr val="black">
                  <a:hueOff val="0"/>
                  <a:satOff val="0"/>
                  <a:lumOff val="0"/>
                  <a:alphaOff val="0"/>
                </a:prstClr>
              </a:solidFill>
              <a:latin typeface="Univers Condensed Light"/>
              <a:ea typeface="+mn-ea"/>
              <a:cs typeface="+mn-cs"/>
            </a:rPr>
            <a:t>pour le personnel non rémunéré et non mécanisé.</a:t>
          </a:r>
        </a:p>
      </dgm:t>
    </dgm:pt>
    <dgm:pt modelId="{55FC9396-6A00-492A-817D-623236CBE66D}" type="parTrans" cxnId="{8B244CA5-9A2B-4009-BABA-027AF03C1747}">
      <dgm:prSet/>
      <dgm:spPr/>
      <dgm:t>
        <a:bodyPr/>
        <a:lstStyle/>
        <a:p>
          <a:endParaRPr lang="fr-FR"/>
        </a:p>
      </dgm:t>
    </dgm:pt>
    <dgm:pt modelId="{7CAB6DDF-F691-4AAE-8F2A-983366763ED8}" type="sibTrans" cxnId="{8B244CA5-9A2B-4009-BABA-027AF03C1747}">
      <dgm:prSet/>
      <dgm:spPr/>
      <dgm:t>
        <a:bodyPr/>
        <a:lstStyle/>
        <a:p>
          <a:endParaRPr lang="fr-FR"/>
        </a:p>
      </dgm:t>
    </dgm:pt>
    <dgm:pt modelId="{0FB34F65-6C0B-47DB-B6AE-50CF0555F85F}">
      <dgm:prSet custT="1"/>
      <dgm:spPr/>
      <dgm: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Adopter un </a:t>
          </a:r>
          <a:r>
            <a:rPr lang="fr-FR" sz="1600" b="1" kern="1200" dirty="0">
              <a:solidFill>
                <a:prstClr val="black">
                  <a:hueOff val="0"/>
                  <a:satOff val="0"/>
                  <a:lumOff val="0"/>
                  <a:alphaOff val="0"/>
                </a:prstClr>
              </a:solidFill>
              <a:latin typeface="Univers Condensed Light"/>
              <a:ea typeface="+mn-ea"/>
              <a:cs typeface="+mn-cs"/>
            </a:rPr>
            <a:t>statut spécifique pour le personnel de santé </a:t>
          </a:r>
          <a:r>
            <a:rPr lang="fr-FR" sz="1600" kern="1200" dirty="0">
              <a:solidFill>
                <a:prstClr val="black">
                  <a:hueOff val="0"/>
                  <a:satOff val="0"/>
                  <a:lumOff val="0"/>
                  <a:alphaOff val="0"/>
                </a:prstClr>
              </a:solidFill>
              <a:latin typeface="Univers Condensed Light"/>
              <a:ea typeface="+mn-ea"/>
              <a:cs typeface="+mn-cs"/>
            </a:rPr>
            <a:t>pour faciliter les négociations salariales et améliorer les pensions </a:t>
          </a:r>
        </a:p>
      </dgm:t>
    </dgm:pt>
    <dgm:pt modelId="{52ECF9CA-185E-47AE-9307-DECD30FBA1E4}" type="parTrans" cxnId="{C9CAFBB9-2A60-4053-BDB0-F8B421531475}">
      <dgm:prSet/>
      <dgm:spPr/>
      <dgm:t>
        <a:bodyPr/>
        <a:lstStyle/>
        <a:p>
          <a:endParaRPr lang="fr-FR"/>
        </a:p>
      </dgm:t>
    </dgm:pt>
    <dgm:pt modelId="{46865FB6-1E09-4942-8FD2-871AD4159469}" type="sibTrans" cxnId="{C9CAFBB9-2A60-4053-BDB0-F8B421531475}">
      <dgm:prSet/>
      <dgm:spPr/>
      <dgm:t>
        <a:bodyPr/>
        <a:lstStyle/>
        <a:p>
          <a:endParaRPr lang="fr-FR"/>
        </a:p>
      </dgm:t>
    </dgm:pt>
    <dgm:pt modelId="{14A4D2A9-9B65-4210-A41E-0B660BB1309F}" type="pres">
      <dgm:prSet presAssocID="{4D67F07A-D778-4122-905A-1778F6CA57A8}" presName="linear" presStyleCnt="0">
        <dgm:presLayoutVars>
          <dgm:dir/>
          <dgm:animLvl val="lvl"/>
          <dgm:resizeHandles val="exact"/>
        </dgm:presLayoutVars>
      </dgm:prSet>
      <dgm:spPr/>
    </dgm:pt>
    <dgm:pt modelId="{6021E557-F3E3-40D7-B042-8F394B2FA878}" type="pres">
      <dgm:prSet presAssocID="{37A9B0FE-2CCD-4338-8248-93F1AA7EF345}" presName="parentLin" presStyleCnt="0"/>
      <dgm:spPr/>
    </dgm:pt>
    <dgm:pt modelId="{9A3444F9-5A48-4F9E-A9AD-A89EE15091F7}" type="pres">
      <dgm:prSet presAssocID="{37A9B0FE-2CCD-4338-8248-93F1AA7EF345}" presName="parentLeftMargin" presStyleLbl="node1" presStyleIdx="0" presStyleCnt="1"/>
      <dgm:spPr/>
    </dgm:pt>
    <dgm:pt modelId="{2B123473-C759-41F6-B85D-FFDE99CA3529}" type="pres">
      <dgm:prSet presAssocID="{37A9B0FE-2CCD-4338-8248-93F1AA7EF345}" presName="parentText" presStyleLbl="node1" presStyleIdx="0" presStyleCnt="1" custScaleX="364134" custScaleY="52945">
        <dgm:presLayoutVars>
          <dgm:chMax val="0"/>
          <dgm:bulletEnabled val="1"/>
        </dgm:presLayoutVars>
      </dgm:prSet>
      <dgm:spPr/>
    </dgm:pt>
    <dgm:pt modelId="{26572CFC-43A4-4B54-8735-905DCE4E5410}" type="pres">
      <dgm:prSet presAssocID="{37A9B0FE-2CCD-4338-8248-93F1AA7EF345}" presName="negativeSpace" presStyleCnt="0"/>
      <dgm:spPr/>
    </dgm:pt>
    <dgm:pt modelId="{FA510029-11D6-46A6-872C-8B4732D270F6}" type="pres">
      <dgm:prSet presAssocID="{37A9B0FE-2CCD-4338-8248-93F1AA7EF345}" presName="childText" presStyleLbl="conFgAcc1" presStyleIdx="0" presStyleCnt="1">
        <dgm:presLayoutVars>
          <dgm:bulletEnabled val="1"/>
        </dgm:presLayoutVars>
      </dgm:prSet>
      <dgm:spPr/>
    </dgm:pt>
  </dgm:ptLst>
  <dgm:cxnLst>
    <dgm:cxn modelId="{F4AC6300-C6AC-47C1-8B0D-4E0DB1C8843C}" type="presOf" srcId="{0119DA67-E912-4DD2-B812-70A062507A27}" destId="{FA510029-11D6-46A6-872C-8B4732D270F6}" srcOrd="0" destOrd="3" presId="urn:microsoft.com/office/officeart/2005/8/layout/list1"/>
    <dgm:cxn modelId="{48EAEF16-C5B7-45EB-9065-0F800DD45EBF}" srcId="{37A9B0FE-2CCD-4338-8248-93F1AA7EF345}" destId="{B115C2B2-0D37-4C0E-9DED-4D2189E485D6}" srcOrd="0" destOrd="0" parTransId="{6CB26C10-3E30-43F9-B546-68880E5A16AD}" sibTransId="{62B2E730-65EA-44D1-BD70-8C0D17F3B4E3}"/>
    <dgm:cxn modelId="{83707B31-62C5-45D3-89AD-1915F55F469A}" type="presOf" srcId="{37A9B0FE-2CCD-4338-8248-93F1AA7EF345}" destId="{9A3444F9-5A48-4F9E-A9AD-A89EE15091F7}" srcOrd="0" destOrd="0" presId="urn:microsoft.com/office/officeart/2005/8/layout/list1"/>
    <dgm:cxn modelId="{D4748A39-FB3C-4279-A440-B4067DC144F4}" srcId="{37A9B0FE-2CCD-4338-8248-93F1AA7EF345}" destId="{0119DA67-E912-4DD2-B812-70A062507A27}" srcOrd="3" destOrd="0" parTransId="{2E8E6A27-F3A1-4CF9-BC60-B355843E0A40}" sibTransId="{A4A93E43-D75D-4AAC-A7B0-CAAB1F6F95E2}"/>
    <dgm:cxn modelId="{F1004948-2862-4028-96B7-92A0C386A5E8}" type="presOf" srcId="{2337003D-A52D-4A89-B5A7-71C010EAF10F}" destId="{FA510029-11D6-46A6-872C-8B4732D270F6}" srcOrd="0" destOrd="2" presId="urn:microsoft.com/office/officeart/2005/8/layout/list1"/>
    <dgm:cxn modelId="{9BF0BD82-476F-40A8-B5F7-5ABD46C852B6}" type="presOf" srcId="{B115C2B2-0D37-4C0E-9DED-4D2189E485D6}" destId="{FA510029-11D6-46A6-872C-8B4732D270F6}" srcOrd="0" destOrd="0" presId="urn:microsoft.com/office/officeart/2005/8/layout/list1"/>
    <dgm:cxn modelId="{246DC196-FBC7-4167-8957-A9B0271205C4}" type="presOf" srcId="{0FB34F65-6C0B-47DB-B6AE-50CF0555F85F}" destId="{FA510029-11D6-46A6-872C-8B4732D270F6}" srcOrd="0" destOrd="5" presId="urn:microsoft.com/office/officeart/2005/8/layout/list1"/>
    <dgm:cxn modelId="{C081269B-8126-488B-B556-C0EB027503BE}" srcId="{4D67F07A-D778-4122-905A-1778F6CA57A8}" destId="{37A9B0FE-2CCD-4338-8248-93F1AA7EF345}" srcOrd="0" destOrd="0" parTransId="{A606503B-92AC-422F-A79E-ACAADD2608EE}" sibTransId="{5AB749EE-E5E4-495B-858E-D8C072C1949A}"/>
    <dgm:cxn modelId="{6ACF589E-97FA-463B-961C-D708CB9056CA}" type="presOf" srcId="{37A9B0FE-2CCD-4338-8248-93F1AA7EF345}" destId="{2B123473-C759-41F6-B85D-FFDE99CA3529}" srcOrd="1" destOrd="0" presId="urn:microsoft.com/office/officeart/2005/8/layout/list1"/>
    <dgm:cxn modelId="{EEEFDA9F-A5BE-4884-B563-B1B96A6CE6A8}" srcId="{37A9B0FE-2CCD-4338-8248-93F1AA7EF345}" destId="{FC75A076-1D92-452E-B50B-B2B8FF3E5108}" srcOrd="1" destOrd="0" parTransId="{85EE872D-90F1-44FC-8903-3C3E869BA95E}" sibTransId="{3C2A55AF-2E2A-4900-8420-9D140AAB00A3}"/>
    <dgm:cxn modelId="{8B244CA5-9A2B-4009-BABA-027AF03C1747}" srcId="{37A9B0FE-2CCD-4338-8248-93F1AA7EF345}" destId="{131B0F9B-0A90-4BD6-99DC-6194AC5CE027}" srcOrd="4" destOrd="0" parTransId="{55FC9396-6A00-492A-817D-623236CBE66D}" sibTransId="{7CAB6DDF-F691-4AAE-8F2A-983366763ED8}"/>
    <dgm:cxn modelId="{C9E9A6A6-78A5-4342-A3AE-87ED1E0A48B4}" type="presOf" srcId="{131B0F9B-0A90-4BD6-99DC-6194AC5CE027}" destId="{FA510029-11D6-46A6-872C-8B4732D270F6}" srcOrd="0" destOrd="4" presId="urn:microsoft.com/office/officeart/2005/8/layout/list1"/>
    <dgm:cxn modelId="{C9CAFBB9-2A60-4053-BDB0-F8B421531475}" srcId="{37A9B0FE-2CCD-4338-8248-93F1AA7EF345}" destId="{0FB34F65-6C0B-47DB-B6AE-50CF0555F85F}" srcOrd="5" destOrd="0" parTransId="{52ECF9CA-185E-47AE-9307-DECD30FBA1E4}" sibTransId="{46865FB6-1E09-4942-8FD2-871AD4159469}"/>
    <dgm:cxn modelId="{DB68F3E5-2713-4643-A537-6BCBF5300B43}" srcId="{37A9B0FE-2CCD-4338-8248-93F1AA7EF345}" destId="{2337003D-A52D-4A89-B5A7-71C010EAF10F}" srcOrd="2" destOrd="0" parTransId="{1749E1E3-93A0-42A8-8308-6A6C752F30BC}" sibTransId="{3462A320-8BAF-4A95-9A9D-121D38265E99}"/>
    <dgm:cxn modelId="{041597F7-0AA3-4D58-B549-B392872B0766}" type="presOf" srcId="{FC75A076-1D92-452E-B50B-B2B8FF3E5108}" destId="{FA510029-11D6-46A6-872C-8B4732D270F6}" srcOrd="0" destOrd="1" presId="urn:microsoft.com/office/officeart/2005/8/layout/list1"/>
    <dgm:cxn modelId="{9EF71EFA-6B12-4A95-81A3-B3ABE708FE63}" type="presOf" srcId="{4D67F07A-D778-4122-905A-1778F6CA57A8}" destId="{14A4D2A9-9B65-4210-A41E-0B660BB1309F}" srcOrd="0" destOrd="0" presId="urn:microsoft.com/office/officeart/2005/8/layout/list1"/>
    <dgm:cxn modelId="{4C2689EF-8DD1-4CEC-8A5B-8D303575F01E}" type="presParOf" srcId="{14A4D2A9-9B65-4210-A41E-0B660BB1309F}" destId="{6021E557-F3E3-40D7-B042-8F394B2FA878}" srcOrd="0" destOrd="0" presId="urn:microsoft.com/office/officeart/2005/8/layout/list1"/>
    <dgm:cxn modelId="{1E1CE307-AACE-462B-9770-17CB87BAE6BC}" type="presParOf" srcId="{6021E557-F3E3-40D7-B042-8F394B2FA878}" destId="{9A3444F9-5A48-4F9E-A9AD-A89EE15091F7}" srcOrd="0" destOrd="0" presId="urn:microsoft.com/office/officeart/2005/8/layout/list1"/>
    <dgm:cxn modelId="{5627A942-9695-4912-9FBE-0F5902D4DB34}" type="presParOf" srcId="{6021E557-F3E3-40D7-B042-8F394B2FA878}" destId="{2B123473-C759-41F6-B85D-FFDE99CA3529}" srcOrd="1" destOrd="0" presId="urn:microsoft.com/office/officeart/2005/8/layout/list1"/>
    <dgm:cxn modelId="{20069AF6-916C-4299-A635-9B00557A0D6E}" type="presParOf" srcId="{14A4D2A9-9B65-4210-A41E-0B660BB1309F}" destId="{26572CFC-43A4-4B54-8735-905DCE4E5410}" srcOrd="1" destOrd="0" presId="urn:microsoft.com/office/officeart/2005/8/layout/list1"/>
    <dgm:cxn modelId="{E082D360-01E5-4439-A6A0-D6A47A06BBA4}" type="presParOf" srcId="{14A4D2A9-9B65-4210-A41E-0B660BB1309F}" destId="{FA510029-11D6-46A6-872C-8B4732D270F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3F0D96-E141-4316-BB85-8443F898E9DF}"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802DB67E-FEF6-4049-A502-918AD0993F2C}">
      <dgm:prSet custT="1"/>
      <dgm:spPr/>
      <dgm: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Formation et Compétences </a:t>
          </a:r>
          <a:endParaRPr lang="en-US" sz="2000" kern="1200" dirty="0">
            <a:solidFill>
              <a:prstClr val="white"/>
            </a:solidFill>
            <a:latin typeface="Univers Condensed Light"/>
            <a:ea typeface="+mn-ea"/>
            <a:cs typeface="+mn-cs"/>
          </a:endParaRPr>
        </a:p>
      </dgm:t>
    </dgm:pt>
    <dgm:pt modelId="{398AD1AA-8CAC-449A-8003-55AF70E4FE5B}" type="parTrans" cxnId="{62A9134A-9286-467D-AD88-C14866B4C319}">
      <dgm:prSet/>
      <dgm:spPr/>
      <dgm:t>
        <a:bodyPr/>
        <a:lstStyle/>
        <a:p>
          <a:endParaRPr lang="en-US"/>
        </a:p>
      </dgm:t>
    </dgm:pt>
    <dgm:pt modelId="{CE641857-0758-46C2-8FB5-594C6AD1B66B}" type="sibTrans" cxnId="{62A9134A-9286-467D-AD88-C14866B4C319}">
      <dgm:prSet/>
      <dgm:spPr/>
      <dgm:t>
        <a:bodyPr/>
        <a:lstStyle/>
        <a:p>
          <a:endParaRPr lang="en-US"/>
        </a:p>
      </dgm:t>
    </dgm:pt>
    <dgm:pt modelId="{CD8319A1-3409-4572-BACD-2E6F2985A33D}">
      <dgm:prSet custT="1"/>
      <dgm:spPr/>
      <dgm:t>
        <a:bodyPr/>
        <a:lstStyle/>
        <a:p>
          <a:r>
            <a:rPr lang="fr-FR" sz="1400" dirty="0">
              <a:solidFill>
                <a:srgbClr val="242424"/>
              </a:solidFill>
              <a:effectLst/>
              <a:latin typeface="+mn-lt"/>
              <a:ea typeface="Times New Roman" panose="02020603050405020304" pitchFamily="18" charset="0"/>
              <a:cs typeface="Times New Roman" panose="02020603050405020304" pitchFamily="18" charset="0"/>
            </a:rPr>
            <a:t>Inadéquation de la formation </a:t>
          </a:r>
          <a:endParaRPr lang="en-US" sz="1400" dirty="0">
            <a:latin typeface="+mn-lt"/>
          </a:endParaRPr>
        </a:p>
      </dgm:t>
    </dgm:pt>
    <dgm:pt modelId="{3D797627-970B-45D2-89C9-9CD6731A30C5}" type="parTrans" cxnId="{84BD316E-8EC0-4489-9A59-29D8B1C0493A}">
      <dgm:prSet/>
      <dgm:spPr/>
      <dgm:t>
        <a:bodyPr/>
        <a:lstStyle/>
        <a:p>
          <a:endParaRPr lang="en-US"/>
        </a:p>
      </dgm:t>
    </dgm:pt>
    <dgm:pt modelId="{6C99DFE0-F866-4150-B3FD-35928C1A0CFB}" type="sibTrans" cxnId="{84BD316E-8EC0-4489-9A59-29D8B1C0493A}">
      <dgm:prSet/>
      <dgm:spPr/>
      <dgm:t>
        <a:bodyPr/>
        <a:lstStyle/>
        <a:p>
          <a:endParaRPr lang="en-US"/>
        </a:p>
      </dgm:t>
    </dgm:pt>
    <dgm:pt modelId="{CE48630B-B4BF-40F7-99AC-F4FDB114F68D}">
      <dgm:prSet custT="1"/>
      <dgm:spPr/>
      <dgm: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Intégration dans le Système de Santé </a:t>
          </a:r>
          <a:endParaRPr lang="en-US" sz="2000" kern="1200" dirty="0">
            <a:solidFill>
              <a:prstClr val="white"/>
            </a:solidFill>
            <a:latin typeface="Univers Condensed Light"/>
            <a:ea typeface="+mn-ea"/>
            <a:cs typeface="+mn-cs"/>
          </a:endParaRPr>
        </a:p>
      </dgm:t>
    </dgm:pt>
    <dgm:pt modelId="{D65F78CD-9980-4A5F-9EAF-21351BF6203D}" type="parTrans" cxnId="{2CA966E6-3370-4282-BEA0-05C982293018}">
      <dgm:prSet/>
      <dgm:spPr/>
      <dgm:t>
        <a:bodyPr/>
        <a:lstStyle/>
        <a:p>
          <a:endParaRPr lang="en-US"/>
        </a:p>
      </dgm:t>
    </dgm:pt>
    <dgm:pt modelId="{34C1302A-95CA-4505-BEA0-C32B72409595}" type="sibTrans" cxnId="{2CA966E6-3370-4282-BEA0-05C982293018}">
      <dgm:prSet/>
      <dgm:spPr/>
      <dgm:t>
        <a:bodyPr/>
        <a:lstStyle/>
        <a:p>
          <a:endParaRPr lang="en-US"/>
        </a:p>
      </dgm:t>
    </dgm:pt>
    <dgm:pt modelId="{C291DBBE-1514-41A7-9BBC-2B495FDF833D}">
      <dgm:prSet custT="1"/>
      <dgm:spPr/>
      <dgm:t>
        <a:bodyPr/>
        <a:lstStyle/>
        <a:p>
          <a:r>
            <a:rPr lang="fr-FR" sz="1400" dirty="0">
              <a:solidFill>
                <a:srgbClr val="242424"/>
              </a:solidFill>
              <a:effectLst/>
              <a:latin typeface="+mn-lt"/>
              <a:ea typeface="Times New Roman" panose="02020603050405020304" pitchFamily="18" charset="0"/>
              <a:cs typeface="Times New Roman" panose="02020603050405020304" pitchFamily="18" charset="0"/>
            </a:rPr>
            <a:t>Reconnaissance et statut (</a:t>
          </a:r>
          <a:r>
            <a:rPr lang="fr-FR" sz="1400" noProof="0" dirty="0">
              <a:solidFill>
                <a:srgbClr val="242424"/>
              </a:solidFill>
              <a:effectLst/>
              <a:latin typeface="+mn-lt"/>
              <a:ea typeface="Times New Roman" panose="02020603050405020304" pitchFamily="18" charset="0"/>
              <a:cs typeface="Times New Roman" panose="02020603050405020304" pitchFamily="18" charset="0"/>
            </a:rPr>
            <a:t>absence</a:t>
          </a:r>
          <a:r>
            <a:rPr lang="en-US" sz="1400" dirty="0">
              <a:latin typeface="+mn-lt"/>
            </a:rPr>
            <a:t> de certifications </a:t>
          </a:r>
          <a:r>
            <a:rPr lang="fr-FR" sz="1400" noProof="0" dirty="0">
              <a:latin typeface="+mn-lt"/>
            </a:rPr>
            <a:t>reconnues</a:t>
          </a:r>
          <a:r>
            <a:rPr lang="en-US" sz="1400" dirty="0">
              <a:latin typeface="+mn-lt"/>
            </a:rPr>
            <a:t>)</a:t>
          </a:r>
        </a:p>
      </dgm:t>
    </dgm:pt>
    <dgm:pt modelId="{A365A466-8DBD-4054-BE57-2F65650E9F22}" type="parTrans" cxnId="{3C54B6F3-7DF4-4BF4-BC23-E70C163A7DAA}">
      <dgm:prSet/>
      <dgm:spPr/>
      <dgm:t>
        <a:bodyPr/>
        <a:lstStyle/>
        <a:p>
          <a:endParaRPr lang="en-US"/>
        </a:p>
      </dgm:t>
    </dgm:pt>
    <dgm:pt modelId="{6C1F5B54-8294-49EE-ACE6-8B477BB36D28}" type="sibTrans" cxnId="{3C54B6F3-7DF4-4BF4-BC23-E70C163A7DAA}">
      <dgm:prSet/>
      <dgm:spPr/>
      <dgm:t>
        <a:bodyPr/>
        <a:lstStyle/>
        <a:p>
          <a:endParaRPr lang="en-US"/>
        </a:p>
      </dgm:t>
    </dgm:pt>
    <dgm:pt modelId="{B53E907D-5AB9-42C8-8FA9-CF7539417AA8}">
      <dgm:prSet custT="1"/>
      <dgm:spPr/>
      <dgm:t>
        <a:bodyPr/>
        <a:lstStyle/>
        <a:p>
          <a:r>
            <a:rPr lang="en-US" sz="1400" dirty="0">
              <a:latin typeface="+mn-lt"/>
            </a:rPr>
            <a:t>Peu de </a:t>
          </a:r>
          <a:r>
            <a:rPr lang="fr-FR" sz="1400" noProof="0" dirty="0">
              <a:latin typeface="+mn-lt"/>
            </a:rPr>
            <a:t>valorisation des compétences acquises</a:t>
          </a:r>
        </a:p>
      </dgm:t>
    </dgm:pt>
    <dgm:pt modelId="{BFD9D1A5-15A4-4189-B19B-3787B4CAAA46}" type="parTrans" cxnId="{E1A16C98-C499-4AD7-AAD3-9A2B95864518}">
      <dgm:prSet/>
      <dgm:spPr/>
      <dgm:t>
        <a:bodyPr/>
        <a:lstStyle/>
        <a:p>
          <a:endParaRPr lang="en-US"/>
        </a:p>
      </dgm:t>
    </dgm:pt>
    <dgm:pt modelId="{1DEF75B2-3651-47CE-9724-BD8D397CCDA7}" type="sibTrans" cxnId="{E1A16C98-C499-4AD7-AAD3-9A2B95864518}">
      <dgm:prSet/>
      <dgm:spPr/>
      <dgm:t>
        <a:bodyPr/>
        <a:lstStyle/>
        <a:p>
          <a:endParaRPr lang="en-US"/>
        </a:p>
      </dgm:t>
    </dgm:pt>
    <dgm:pt modelId="{F21F17A5-37EB-4D5A-9540-E147E7C3EEF8}">
      <dgm:prSet custT="1"/>
      <dgm:spPr/>
      <dgm:t>
        <a:bodyPr/>
        <a:lstStyle/>
        <a:p>
          <a:pPr marL="0" lvl="0" indent="0" algn="ctr" defTabSz="889000">
            <a:lnSpc>
              <a:spcPct val="90000"/>
            </a:lnSpc>
            <a:spcBef>
              <a:spcPct val="0"/>
            </a:spcBef>
            <a:spcAft>
              <a:spcPct val="35000"/>
            </a:spcAft>
            <a:buNone/>
          </a:pPr>
          <a:r>
            <a:rPr lang="fr-FR" sz="2000" kern="1200" noProof="0" dirty="0">
              <a:solidFill>
                <a:prstClr val="white"/>
              </a:solidFill>
              <a:latin typeface="Univers Condensed Light"/>
              <a:ea typeface="+mn-ea"/>
              <a:cs typeface="+mn-cs"/>
            </a:rPr>
            <a:t>Rémunération</a:t>
          </a:r>
          <a:r>
            <a:rPr lang="en-US" sz="2000" kern="1200" dirty="0">
              <a:solidFill>
                <a:prstClr val="white"/>
              </a:solidFill>
              <a:latin typeface="Univers Condensed Light"/>
              <a:ea typeface="+mn-ea"/>
              <a:cs typeface="+mn-cs"/>
            </a:rPr>
            <a:t> et motivation</a:t>
          </a:r>
        </a:p>
      </dgm:t>
    </dgm:pt>
    <dgm:pt modelId="{69423C56-A949-4B66-B6CE-F7D7E5C18DF5}" type="parTrans" cxnId="{700208BF-0426-4893-932E-E06F94B8FB75}">
      <dgm:prSet/>
      <dgm:spPr/>
      <dgm:t>
        <a:bodyPr/>
        <a:lstStyle/>
        <a:p>
          <a:endParaRPr lang="en-US"/>
        </a:p>
      </dgm:t>
    </dgm:pt>
    <dgm:pt modelId="{2FDB6FE0-7164-4B2F-808B-BB7370982BBE}" type="sibTrans" cxnId="{700208BF-0426-4893-932E-E06F94B8FB75}">
      <dgm:prSet/>
      <dgm:spPr/>
      <dgm:t>
        <a:bodyPr/>
        <a:lstStyle/>
        <a:p>
          <a:endParaRPr lang="en-US"/>
        </a:p>
      </dgm:t>
    </dgm:pt>
    <dgm:pt modelId="{A6D0FF01-6521-4A78-B992-F4D02A1272E4}">
      <dgm:prSet custT="1"/>
      <dgm:spPr/>
      <dgm:t>
        <a:bodyPr/>
        <a:lstStyle/>
        <a:p>
          <a:r>
            <a:rPr lang="fr-FR" sz="1400" noProof="0" dirty="0"/>
            <a:t>Salaire ne reflétant pas les compétences (affectant la motivation)</a:t>
          </a:r>
        </a:p>
      </dgm:t>
    </dgm:pt>
    <dgm:pt modelId="{C1AD00AE-FE39-486F-A592-6409185F52B9}" type="parTrans" cxnId="{8930852A-1326-4E14-A857-937A9B248850}">
      <dgm:prSet/>
      <dgm:spPr/>
      <dgm:t>
        <a:bodyPr/>
        <a:lstStyle/>
        <a:p>
          <a:endParaRPr lang="en-US"/>
        </a:p>
      </dgm:t>
    </dgm:pt>
    <dgm:pt modelId="{1420236D-48C7-4EC2-B949-08A4B8C6002A}" type="sibTrans" cxnId="{8930852A-1326-4E14-A857-937A9B248850}">
      <dgm:prSet/>
      <dgm:spPr/>
      <dgm:t>
        <a:bodyPr/>
        <a:lstStyle/>
        <a:p>
          <a:endParaRPr lang="en-US"/>
        </a:p>
      </dgm:t>
    </dgm:pt>
    <dgm:pt modelId="{3FB59F8F-2EBA-453B-ABCB-4CBA9D87C6B0}">
      <dgm:prSet custT="1"/>
      <dgm:spPr/>
      <dgm:t>
        <a:bodyPr/>
        <a:lstStyle/>
        <a:p>
          <a:r>
            <a:rPr lang="fr-FR" sz="1400" noProof="0" dirty="0"/>
            <a:t>Inégalité de rémunération</a:t>
          </a:r>
        </a:p>
      </dgm:t>
    </dgm:pt>
    <dgm:pt modelId="{49645248-CD2D-440C-8D89-0FD463191C90}" type="parTrans" cxnId="{7C76C9B5-957E-467E-8470-0E7B4D182AFA}">
      <dgm:prSet/>
      <dgm:spPr/>
      <dgm:t>
        <a:bodyPr/>
        <a:lstStyle/>
        <a:p>
          <a:endParaRPr lang="en-US"/>
        </a:p>
      </dgm:t>
    </dgm:pt>
    <dgm:pt modelId="{4068C741-0D2D-45D7-8EE0-A941CC69842E}" type="sibTrans" cxnId="{7C76C9B5-957E-467E-8470-0E7B4D182AFA}">
      <dgm:prSet/>
      <dgm:spPr/>
      <dgm:t>
        <a:bodyPr/>
        <a:lstStyle/>
        <a:p>
          <a:endParaRPr lang="en-US"/>
        </a:p>
      </dgm:t>
    </dgm:pt>
    <dgm:pt modelId="{9BA8D324-3246-4C83-BE4B-93AEB595656B}">
      <dgm:prSet custT="1"/>
      <dgm:spPr/>
      <dgm:t>
        <a:bodyPr/>
        <a:lstStyle/>
        <a:p>
          <a:r>
            <a:rPr lang="fr-FR" sz="1400" dirty="0">
              <a:solidFill>
                <a:srgbClr val="242424"/>
              </a:solidFill>
              <a:effectLst/>
              <a:latin typeface="+mn-lt"/>
              <a:ea typeface="Times New Roman" panose="02020603050405020304" pitchFamily="18" charset="0"/>
              <a:cs typeface="Times New Roman" panose="02020603050405020304" pitchFamily="18" charset="0"/>
            </a:rPr>
            <a:t>Manque de standardisation : ce qui entraîne des disparités dans les compétences et les connaissances</a:t>
          </a:r>
          <a:endParaRPr lang="fr-FR" sz="1400" dirty="0">
            <a:latin typeface="+mn-lt"/>
          </a:endParaRPr>
        </a:p>
      </dgm:t>
    </dgm:pt>
    <dgm:pt modelId="{20E649BD-B762-45B1-88FF-9DA64171BDBB}" type="parTrans" cxnId="{52B55AF5-E132-4EDC-BC12-739F8B56A0C0}">
      <dgm:prSet/>
      <dgm:spPr/>
      <dgm:t>
        <a:bodyPr/>
        <a:lstStyle/>
        <a:p>
          <a:endParaRPr lang="fr-FR"/>
        </a:p>
      </dgm:t>
    </dgm:pt>
    <dgm:pt modelId="{2C41F0CC-4582-4E44-932F-53EC1A22C434}" type="sibTrans" cxnId="{52B55AF5-E132-4EDC-BC12-739F8B56A0C0}">
      <dgm:prSet/>
      <dgm:spPr/>
      <dgm:t>
        <a:bodyPr/>
        <a:lstStyle/>
        <a:p>
          <a:endParaRPr lang="fr-FR"/>
        </a:p>
      </dgm:t>
    </dgm:pt>
    <dgm:pt modelId="{BB1FB661-0BE3-4666-B357-9B878D4EE775}">
      <dgm:prSet custT="1"/>
      <dgm:spPr/>
      <dgm:t>
        <a:bodyPr/>
        <a:lstStyle/>
        <a:p>
          <a:r>
            <a:rPr lang="fr-FR" sz="1400" dirty="0">
              <a:solidFill>
                <a:srgbClr val="242424"/>
              </a:solidFill>
              <a:effectLst/>
              <a:latin typeface="+mn-lt"/>
              <a:ea typeface="Times New Roman" panose="02020603050405020304" pitchFamily="18" charset="0"/>
              <a:cs typeface="Times New Roman" panose="02020603050405020304" pitchFamily="18" charset="0"/>
            </a:rPr>
            <a:t>Supervision inadéquate et soutien non continu, avec impact sur la qualité des services fournis</a:t>
          </a:r>
          <a:endParaRPr lang="fr-FR" sz="1400" dirty="0">
            <a:latin typeface="+mn-lt"/>
          </a:endParaRPr>
        </a:p>
      </dgm:t>
    </dgm:pt>
    <dgm:pt modelId="{513024AF-BCDB-4D4B-9CD6-007B19D55808}" type="parTrans" cxnId="{774F9768-DC62-4ADB-9E9E-D0E26BB2F0C3}">
      <dgm:prSet/>
      <dgm:spPr/>
      <dgm:t>
        <a:bodyPr/>
        <a:lstStyle/>
        <a:p>
          <a:endParaRPr lang="fr-FR"/>
        </a:p>
      </dgm:t>
    </dgm:pt>
    <dgm:pt modelId="{F6E73286-14CE-4E91-AD92-99506134C4C9}" type="sibTrans" cxnId="{774F9768-DC62-4ADB-9E9E-D0E26BB2F0C3}">
      <dgm:prSet/>
      <dgm:spPr/>
      <dgm:t>
        <a:bodyPr/>
        <a:lstStyle/>
        <a:p>
          <a:endParaRPr lang="fr-FR"/>
        </a:p>
      </dgm:t>
    </dgm:pt>
    <dgm:pt modelId="{CC3E2DAC-AF14-4331-8658-B55A9BDA961A}">
      <dgm:prSet custT="1"/>
      <dgm:spPr/>
      <dgm: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Cadre Légal et Réglementaire </a:t>
          </a:r>
        </a:p>
      </dgm:t>
    </dgm:pt>
    <dgm:pt modelId="{48922BE3-D01F-42EF-95AC-3BDAA9886FCC}" type="parTrans" cxnId="{4EF6E08C-01D3-4A7F-B954-27833635638B}">
      <dgm:prSet/>
      <dgm:spPr/>
      <dgm:t>
        <a:bodyPr/>
        <a:lstStyle/>
        <a:p>
          <a:endParaRPr lang="fr-FR"/>
        </a:p>
      </dgm:t>
    </dgm:pt>
    <dgm:pt modelId="{3A6C52E1-B1CB-428B-A221-650C4377A66F}" type="sibTrans" cxnId="{4EF6E08C-01D3-4A7F-B954-27833635638B}">
      <dgm:prSet/>
      <dgm:spPr/>
      <dgm:t>
        <a:bodyPr/>
        <a:lstStyle/>
        <a:p>
          <a:endParaRPr lang="fr-FR"/>
        </a:p>
      </dgm:t>
    </dgm:pt>
    <dgm:pt modelId="{B13AE9BF-076E-47C1-BB21-6336546D93A1}">
      <dgm:prSet custT="1"/>
      <dgm:spPr/>
      <dgm:t>
        <a:bodyPr/>
        <a:lstStyle/>
        <a:p>
          <a:pPr marL="114300" lvl="1" indent="-114300" algn="l" defTabSz="622300" rtl="0" eaLnBrk="1" latinLnBrk="0" hangingPunct="1">
            <a:lnSpc>
              <a:spcPct val="90000"/>
            </a:lnSpc>
            <a:spcBef>
              <a:spcPct val="0"/>
            </a:spcBef>
            <a:spcAft>
              <a:spcPct val="15000"/>
            </a:spcAft>
            <a:buSzPts val="1000"/>
            <a:buFont typeface="Arial" panose="020B0604020202020204" pitchFamily="34" charset="0"/>
            <a:buChar char="•"/>
            <a:tabLst>
              <a:tab pos="914400" algn="l"/>
            </a:tabLst>
          </a:pPr>
          <a:r>
            <a:rPr lang="fr-FR" sz="1400" kern="1200" dirty="0">
              <a:solidFill>
                <a:srgbClr val="242424"/>
              </a:solidFill>
              <a:effectLst/>
              <a:latin typeface="Univers Condensed Light"/>
              <a:ea typeface="Times New Roman" panose="02020603050405020304" pitchFamily="18" charset="0"/>
              <a:cs typeface="Times New Roman" panose="02020603050405020304" pitchFamily="18" charset="0"/>
            </a:rPr>
            <a:t>Manque de ressources </a:t>
          </a:r>
        </a:p>
      </dgm:t>
    </dgm:pt>
    <dgm:pt modelId="{D8D13667-D30C-4D0F-8594-189C8C58E527}" type="parTrans" cxnId="{CA0FC945-2EFD-4E83-9861-96D2CA4F0F51}">
      <dgm:prSet/>
      <dgm:spPr/>
      <dgm:t>
        <a:bodyPr/>
        <a:lstStyle/>
        <a:p>
          <a:endParaRPr lang="fr-FR"/>
        </a:p>
      </dgm:t>
    </dgm:pt>
    <dgm:pt modelId="{9762AB31-36F7-4375-9755-8DD0327A084A}" type="sibTrans" cxnId="{CA0FC945-2EFD-4E83-9861-96D2CA4F0F51}">
      <dgm:prSet/>
      <dgm:spPr/>
      <dgm:t>
        <a:bodyPr/>
        <a:lstStyle/>
        <a:p>
          <a:endParaRPr lang="fr-FR"/>
        </a:p>
      </dgm:t>
    </dgm:pt>
    <dgm:pt modelId="{855C5C5B-A934-40B0-98D7-D8067152D124}">
      <dgm:prSet custT="1"/>
      <dgm:spPr/>
      <dgm: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Ressources et Logistique </a:t>
          </a:r>
        </a:p>
      </dgm:t>
    </dgm:pt>
    <dgm:pt modelId="{43AC6565-AD84-408F-A64B-5D1C47838AFB}" type="parTrans" cxnId="{9CD347EC-09E9-43FD-B21F-AA57B77DC05D}">
      <dgm:prSet/>
      <dgm:spPr/>
      <dgm:t>
        <a:bodyPr/>
        <a:lstStyle/>
        <a:p>
          <a:endParaRPr lang="fr-FR"/>
        </a:p>
      </dgm:t>
    </dgm:pt>
    <dgm:pt modelId="{89D5815A-A393-471D-881C-6AC0413AE720}" type="sibTrans" cxnId="{9CD347EC-09E9-43FD-B21F-AA57B77DC05D}">
      <dgm:prSet/>
      <dgm:spPr/>
      <dgm:t>
        <a:bodyPr/>
        <a:lstStyle/>
        <a:p>
          <a:endParaRPr lang="fr-FR"/>
        </a:p>
      </dgm:t>
    </dgm:pt>
    <dgm:pt modelId="{01C1A553-4C38-44D3-B76C-20DF6D1C602C}">
      <dgm:prSet custT="1"/>
      <dgm:spPr/>
      <dgm:t>
        <a:bodyPr/>
        <a:lstStyle/>
        <a:p>
          <a:pPr marL="114300" lvl="1" indent="-114300" algn="l" defTabSz="622300" rtl="0" eaLnBrk="1" latinLnBrk="0" hangingPunct="1">
            <a:lnSpc>
              <a:spcPct val="90000"/>
            </a:lnSpc>
            <a:spcBef>
              <a:spcPct val="0"/>
            </a:spcBef>
            <a:spcAft>
              <a:spcPct val="15000"/>
            </a:spcAft>
            <a:buSzPts val="1000"/>
            <a:buFont typeface="Arial" panose="020B0604020202020204" pitchFamily="34" charset="0"/>
            <a:buChar char="•"/>
            <a:tabLst>
              <a:tab pos="914400" algn="l"/>
            </a:tabLst>
          </a:pPr>
          <a:r>
            <a:rPr lang="fr-FR" sz="1400" kern="1200" dirty="0">
              <a:solidFill>
                <a:srgbClr val="242424"/>
              </a:solidFill>
              <a:effectLst/>
              <a:latin typeface="Univers Condensed Light"/>
              <a:ea typeface="Times New Roman" panose="02020603050405020304" pitchFamily="18" charset="0"/>
              <a:cs typeface="Times New Roman" panose="02020603050405020304" pitchFamily="18" charset="0"/>
            </a:rPr>
            <a:t>Problèmes logistiques, surtout l’accès aux zones rurales et éloignées, limitant l'efficacité des interventions des ASC.</a:t>
          </a:r>
        </a:p>
      </dgm:t>
    </dgm:pt>
    <dgm:pt modelId="{1C121D83-ABF4-45CC-92F6-FF26140D26A7}" type="parTrans" cxnId="{D6B436EA-787E-497C-99AF-AA9DF95723B6}">
      <dgm:prSet/>
      <dgm:spPr/>
      <dgm:t>
        <a:bodyPr/>
        <a:lstStyle/>
        <a:p>
          <a:endParaRPr lang="fr-FR"/>
        </a:p>
      </dgm:t>
    </dgm:pt>
    <dgm:pt modelId="{C0F9CA9A-A786-4104-A754-34A5FE7D4CAA}" type="sibTrans" cxnId="{D6B436EA-787E-497C-99AF-AA9DF95723B6}">
      <dgm:prSet/>
      <dgm:spPr/>
      <dgm:t>
        <a:bodyPr/>
        <a:lstStyle/>
        <a:p>
          <a:endParaRPr lang="fr-FR"/>
        </a:p>
      </dgm:t>
    </dgm:pt>
    <dgm:pt modelId="{49888365-2EE8-49D9-BA46-C34F4DC2BC3B}" type="pres">
      <dgm:prSet presAssocID="{973F0D96-E141-4316-BB85-8443F898E9DF}" presName="Name0" presStyleCnt="0">
        <dgm:presLayoutVars>
          <dgm:dir/>
          <dgm:animLvl val="lvl"/>
          <dgm:resizeHandles val="exact"/>
        </dgm:presLayoutVars>
      </dgm:prSet>
      <dgm:spPr/>
    </dgm:pt>
    <dgm:pt modelId="{6DB32CA5-610B-4D2D-B583-771987E851F6}" type="pres">
      <dgm:prSet presAssocID="{802DB67E-FEF6-4049-A502-918AD0993F2C}" presName="linNode" presStyleCnt="0"/>
      <dgm:spPr/>
    </dgm:pt>
    <dgm:pt modelId="{AF6D3BC7-7A2E-4ADF-9117-899FCE520451}" type="pres">
      <dgm:prSet presAssocID="{802DB67E-FEF6-4049-A502-918AD0993F2C}" presName="parentText" presStyleLbl="node1" presStyleIdx="0" presStyleCnt="5">
        <dgm:presLayoutVars>
          <dgm:chMax val="1"/>
          <dgm:bulletEnabled val="1"/>
        </dgm:presLayoutVars>
      </dgm:prSet>
      <dgm:spPr/>
    </dgm:pt>
    <dgm:pt modelId="{DFB17948-C955-4889-9094-0BA19C1A1B9E}" type="pres">
      <dgm:prSet presAssocID="{802DB67E-FEF6-4049-A502-918AD0993F2C}" presName="descendantText" presStyleLbl="alignAccFollowNode1" presStyleIdx="0" presStyleCnt="4" custLinFactNeighborX="2269" custLinFactNeighborY="-7491">
        <dgm:presLayoutVars>
          <dgm:bulletEnabled val="1"/>
        </dgm:presLayoutVars>
      </dgm:prSet>
      <dgm:spPr/>
    </dgm:pt>
    <dgm:pt modelId="{5CA33A13-0F7F-41B9-95D1-5EF820D26958}" type="pres">
      <dgm:prSet presAssocID="{CE641857-0758-46C2-8FB5-594C6AD1B66B}" presName="sp" presStyleCnt="0"/>
      <dgm:spPr/>
    </dgm:pt>
    <dgm:pt modelId="{96B8D9B2-ECD9-4F8A-8918-B070C527EF72}" type="pres">
      <dgm:prSet presAssocID="{CE48630B-B4BF-40F7-99AC-F4FDB114F68D}" presName="linNode" presStyleCnt="0"/>
      <dgm:spPr/>
    </dgm:pt>
    <dgm:pt modelId="{C1F3B3DD-6D1A-4861-9ABF-1EC51B980878}" type="pres">
      <dgm:prSet presAssocID="{CE48630B-B4BF-40F7-99AC-F4FDB114F68D}" presName="parentText" presStyleLbl="node1" presStyleIdx="1" presStyleCnt="5">
        <dgm:presLayoutVars>
          <dgm:chMax val="1"/>
          <dgm:bulletEnabled val="1"/>
        </dgm:presLayoutVars>
      </dgm:prSet>
      <dgm:spPr/>
    </dgm:pt>
    <dgm:pt modelId="{FC6D4B1D-84D6-4870-973F-74CBCE75FA28}" type="pres">
      <dgm:prSet presAssocID="{CE48630B-B4BF-40F7-99AC-F4FDB114F68D}" presName="descendantText" presStyleLbl="alignAccFollowNode1" presStyleIdx="1" presStyleCnt="4" custScaleX="103107" custScaleY="160713">
        <dgm:presLayoutVars>
          <dgm:bulletEnabled val="1"/>
        </dgm:presLayoutVars>
      </dgm:prSet>
      <dgm:spPr/>
    </dgm:pt>
    <dgm:pt modelId="{8F3A6707-3863-4FA9-A591-4BD4ABB9979C}" type="pres">
      <dgm:prSet presAssocID="{34C1302A-95CA-4505-BEA0-C32B72409595}" presName="sp" presStyleCnt="0"/>
      <dgm:spPr/>
    </dgm:pt>
    <dgm:pt modelId="{23744FAA-1030-4B7D-9ADE-C7BABAF29F03}" type="pres">
      <dgm:prSet presAssocID="{F21F17A5-37EB-4D5A-9540-E147E7C3EEF8}" presName="linNode" presStyleCnt="0"/>
      <dgm:spPr/>
    </dgm:pt>
    <dgm:pt modelId="{0474BBD2-7789-452B-9509-001D6FC6D3BE}" type="pres">
      <dgm:prSet presAssocID="{F21F17A5-37EB-4D5A-9540-E147E7C3EEF8}" presName="parentText" presStyleLbl="node1" presStyleIdx="2" presStyleCnt="5">
        <dgm:presLayoutVars>
          <dgm:chMax val="1"/>
          <dgm:bulletEnabled val="1"/>
        </dgm:presLayoutVars>
      </dgm:prSet>
      <dgm:spPr/>
    </dgm:pt>
    <dgm:pt modelId="{E2961D21-11E6-4FFA-BDE4-40EA0EFA1D04}" type="pres">
      <dgm:prSet presAssocID="{F21F17A5-37EB-4D5A-9540-E147E7C3EEF8}" presName="descendantText" presStyleLbl="alignAccFollowNode1" presStyleIdx="2" presStyleCnt="4">
        <dgm:presLayoutVars>
          <dgm:bulletEnabled val="1"/>
        </dgm:presLayoutVars>
      </dgm:prSet>
      <dgm:spPr/>
    </dgm:pt>
    <dgm:pt modelId="{4B669717-4A4B-4377-9FB5-EC3CCA1D84FC}" type="pres">
      <dgm:prSet presAssocID="{2FDB6FE0-7164-4B2F-808B-BB7370982BBE}" presName="sp" presStyleCnt="0"/>
      <dgm:spPr/>
    </dgm:pt>
    <dgm:pt modelId="{C64C5453-F17B-4246-A8FD-765A7D9C49C6}" type="pres">
      <dgm:prSet presAssocID="{CC3E2DAC-AF14-4331-8658-B55A9BDA961A}" presName="linNode" presStyleCnt="0"/>
      <dgm:spPr/>
    </dgm:pt>
    <dgm:pt modelId="{87C22A7F-4575-4522-85F5-E4766F581486}" type="pres">
      <dgm:prSet presAssocID="{CC3E2DAC-AF14-4331-8658-B55A9BDA961A}" presName="parentText" presStyleLbl="node1" presStyleIdx="3" presStyleCnt="5">
        <dgm:presLayoutVars>
          <dgm:chMax val="1"/>
          <dgm:bulletEnabled val="1"/>
        </dgm:presLayoutVars>
      </dgm:prSet>
      <dgm:spPr/>
    </dgm:pt>
    <dgm:pt modelId="{82645A96-45E0-4EA2-9148-2A1449D641F1}" type="pres">
      <dgm:prSet presAssocID="{CC3E2DAC-AF14-4331-8658-B55A9BDA961A}" presName="descendantText" presStyleLbl="alignAccFollowNode1" presStyleIdx="3" presStyleCnt="4" custLinFactY="34485" custLinFactNeighborX="0" custLinFactNeighborY="100000">
        <dgm:presLayoutVars>
          <dgm:bulletEnabled val="1"/>
        </dgm:presLayoutVars>
      </dgm:prSet>
      <dgm:spPr/>
    </dgm:pt>
    <dgm:pt modelId="{4A80BD39-9DF0-4AE9-9F67-4EC865A8645A}" type="pres">
      <dgm:prSet presAssocID="{3A6C52E1-B1CB-428B-A221-650C4377A66F}" presName="sp" presStyleCnt="0"/>
      <dgm:spPr/>
    </dgm:pt>
    <dgm:pt modelId="{2A686151-50F2-4612-AB61-6DA4C6736F79}" type="pres">
      <dgm:prSet presAssocID="{855C5C5B-A934-40B0-98D7-D8067152D124}" presName="linNode" presStyleCnt="0"/>
      <dgm:spPr/>
    </dgm:pt>
    <dgm:pt modelId="{EC56A463-5B3C-47B0-A915-ACFF5B3F83D2}" type="pres">
      <dgm:prSet presAssocID="{855C5C5B-A934-40B0-98D7-D8067152D124}" presName="parentText" presStyleLbl="node1" presStyleIdx="4" presStyleCnt="5">
        <dgm:presLayoutVars>
          <dgm:chMax val="1"/>
          <dgm:bulletEnabled val="1"/>
        </dgm:presLayoutVars>
      </dgm:prSet>
      <dgm:spPr/>
    </dgm:pt>
  </dgm:ptLst>
  <dgm:cxnLst>
    <dgm:cxn modelId="{DCCC371F-5C95-4417-99A9-8CF0FA91A08A}" type="presOf" srcId="{A6D0FF01-6521-4A78-B992-F4D02A1272E4}" destId="{E2961D21-11E6-4FFA-BDE4-40EA0EFA1D04}" srcOrd="0" destOrd="0" presId="urn:microsoft.com/office/officeart/2005/8/layout/vList5"/>
    <dgm:cxn modelId="{884B3520-5D88-4E3B-A03F-D4FDA0366828}" type="presOf" srcId="{F21F17A5-37EB-4D5A-9540-E147E7C3EEF8}" destId="{0474BBD2-7789-452B-9509-001D6FC6D3BE}" srcOrd="0" destOrd="0" presId="urn:microsoft.com/office/officeart/2005/8/layout/vList5"/>
    <dgm:cxn modelId="{8930852A-1326-4E14-A857-937A9B248850}" srcId="{F21F17A5-37EB-4D5A-9540-E147E7C3EEF8}" destId="{A6D0FF01-6521-4A78-B992-F4D02A1272E4}" srcOrd="0" destOrd="0" parTransId="{C1AD00AE-FE39-486F-A592-6409185F52B9}" sibTransId="{1420236D-48C7-4EC2-B949-08A4B8C6002A}"/>
    <dgm:cxn modelId="{CA0FC945-2EFD-4E83-9861-96D2CA4F0F51}" srcId="{CC3E2DAC-AF14-4331-8658-B55A9BDA961A}" destId="{B13AE9BF-076E-47C1-BB21-6336546D93A1}" srcOrd="0" destOrd="0" parTransId="{D8D13667-D30C-4D0F-8594-189C8C58E527}" sibTransId="{9762AB31-36F7-4375-9755-8DD0327A084A}"/>
    <dgm:cxn modelId="{D53DD765-F0CC-4BB3-8225-0EA3EE07244C}" type="presOf" srcId="{802DB67E-FEF6-4049-A502-918AD0993F2C}" destId="{AF6D3BC7-7A2E-4ADF-9117-899FCE520451}" srcOrd="0" destOrd="0" presId="urn:microsoft.com/office/officeart/2005/8/layout/vList5"/>
    <dgm:cxn modelId="{774F9768-DC62-4ADB-9E9E-D0E26BB2F0C3}" srcId="{CE48630B-B4BF-40F7-99AC-F4FDB114F68D}" destId="{BB1FB661-0BE3-4666-B357-9B878D4EE775}" srcOrd="1" destOrd="0" parTransId="{513024AF-BCDB-4D4B-9CD6-007B19D55808}" sibTransId="{F6E73286-14CE-4E91-AD92-99506134C4C9}"/>
    <dgm:cxn modelId="{62A9134A-9286-467D-AD88-C14866B4C319}" srcId="{973F0D96-E141-4316-BB85-8443F898E9DF}" destId="{802DB67E-FEF6-4049-A502-918AD0993F2C}" srcOrd="0" destOrd="0" parTransId="{398AD1AA-8CAC-449A-8003-55AF70E4FE5B}" sibTransId="{CE641857-0758-46C2-8FB5-594C6AD1B66B}"/>
    <dgm:cxn modelId="{84BD316E-8EC0-4489-9A59-29D8B1C0493A}" srcId="{802DB67E-FEF6-4049-A502-918AD0993F2C}" destId="{CD8319A1-3409-4572-BACD-2E6F2985A33D}" srcOrd="0" destOrd="0" parTransId="{3D797627-970B-45D2-89C9-9CD6731A30C5}" sibTransId="{6C99DFE0-F866-4150-B3FD-35928C1A0CFB}"/>
    <dgm:cxn modelId="{3A2DCF4E-830E-4FA2-A94D-8CF0A97978F5}" type="presOf" srcId="{CE48630B-B4BF-40F7-99AC-F4FDB114F68D}" destId="{C1F3B3DD-6D1A-4861-9ABF-1EC51B980878}" srcOrd="0" destOrd="0" presId="urn:microsoft.com/office/officeart/2005/8/layout/vList5"/>
    <dgm:cxn modelId="{440BB552-6D4A-4D26-AD48-341429630E0D}" type="presOf" srcId="{B53E907D-5AB9-42C8-8FA9-CF7539417AA8}" destId="{FC6D4B1D-84D6-4870-973F-74CBCE75FA28}" srcOrd="0" destOrd="2" presId="urn:microsoft.com/office/officeart/2005/8/layout/vList5"/>
    <dgm:cxn modelId="{E92D5E56-B9D6-4AD8-8C51-0E2D14AF614A}" type="presOf" srcId="{CD8319A1-3409-4572-BACD-2E6F2985A33D}" destId="{DFB17948-C955-4889-9094-0BA19C1A1B9E}" srcOrd="0" destOrd="0" presId="urn:microsoft.com/office/officeart/2005/8/layout/vList5"/>
    <dgm:cxn modelId="{30525E58-3F28-4B7D-A2BC-299372406BDC}" type="presOf" srcId="{973F0D96-E141-4316-BB85-8443F898E9DF}" destId="{49888365-2EE8-49D9-BA46-C34F4DC2BC3B}" srcOrd="0" destOrd="0" presId="urn:microsoft.com/office/officeart/2005/8/layout/vList5"/>
    <dgm:cxn modelId="{1FEBB679-AFD4-4E82-BE64-BE67AB301718}" type="presOf" srcId="{01C1A553-4C38-44D3-B76C-20DF6D1C602C}" destId="{82645A96-45E0-4EA2-9148-2A1449D641F1}" srcOrd="0" destOrd="1" presId="urn:microsoft.com/office/officeart/2005/8/layout/vList5"/>
    <dgm:cxn modelId="{BB064683-D0AB-4E8B-ACB6-9B73A6259877}" type="presOf" srcId="{BB1FB661-0BE3-4666-B357-9B878D4EE775}" destId="{FC6D4B1D-84D6-4870-973F-74CBCE75FA28}" srcOrd="0" destOrd="1" presId="urn:microsoft.com/office/officeart/2005/8/layout/vList5"/>
    <dgm:cxn modelId="{4EF6E08C-01D3-4A7F-B954-27833635638B}" srcId="{973F0D96-E141-4316-BB85-8443F898E9DF}" destId="{CC3E2DAC-AF14-4331-8658-B55A9BDA961A}" srcOrd="3" destOrd="0" parTransId="{48922BE3-D01F-42EF-95AC-3BDAA9886FCC}" sibTransId="{3A6C52E1-B1CB-428B-A221-650C4377A66F}"/>
    <dgm:cxn modelId="{E1A16C98-C499-4AD7-AAD3-9A2B95864518}" srcId="{CE48630B-B4BF-40F7-99AC-F4FDB114F68D}" destId="{B53E907D-5AB9-42C8-8FA9-CF7539417AA8}" srcOrd="2" destOrd="0" parTransId="{BFD9D1A5-15A4-4189-B19B-3787B4CAAA46}" sibTransId="{1DEF75B2-3651-47CE-9724-BD8D397CCDA7}"/>
    <dgm:cxn modelId="{7C76C9B5-957E-467E-8470-0E7B4D182AFA}" srcId="{F21F17A5-37EB-4D5A-9540-E147E7C3EEF8}" destId="{3FB59F8F-2EBA-453B-ABCB-4CBA9D87C6B0}" srcOrd="1" destOrd="0" parTransId="{49645248-CD2D-440C-8D89-0FD463191C90}" sibTransId="{4068C741-0D2D-45D7-8EE0-A941CC69842E}"/>
    <dgm:cxn modelId="{42ACE1B5-EEC9-4C6F-B383-4038D9E3D874}" type="presOf" srcId="{9BA8D324-3246-4C83-BE4B-93AEB595656B}" destId="{DFB17948-C955-4889-9094-0BA19C1A1B9E}" srcOrd="0" destOrd="1" presId="urn:microsoft.com/office/officeart/2005/8/layout/vList5"/>
    <dgm:cxn modelId="{700208BF-0426-4893-932E-E06F94B8FB75}" srcId="{973F0D96-E141-4316-BB85-8443F898E9DF}" destId="{F21F17A5-37EB-4D5A-9540-E147E7C3EEF8}" srcOrd="2" destOrd="0" parTransId="{69423C56-A949-4B66-B6CE-F7D7E5C18DF5}" sibTransId="{2FDB6FE0-7164-4B2F-808B-BB7370982BBE}"/>
    <dgm:cxn modelId="{449EBDE0-F5B1-4AFE-892D-28E6E3E4DDBB}" type="presOf" srcId="{3FB59F8F-2EBA-453B-ABCB-4CBA9D87C6B0}" destId="{E2961D21-11E6-4FFA-BDE4-40EA0EFA1D04}" srcOrd="0" destOrd="1" presId="urn:microsoft.com/office/officeart/2005/8/layout/vList5"/>
    <dgm:cxn modelId="{2CA966E6-3370-4282-BEA0-05C982293018}" srcId="{973F0D96-E141-4316-BB85-8443F898E9DF}" destId="{CE48630B-B4BF-40F7-99AC-F4FDB114F68D}" srcOrd="1" destOrd="0" parTransId="{D65F78CD-9980-4A5F-9EAF-21351BF6203D}" sibTransId="{34C1302A-95CA-4505-BEA0-C32B72409595}"/>
    <dgm:cxn modelId="{D6B436EA-787E-497C-99AF-AA9DF95723B6}" srcId="{CC3E2DAC-AF14-4331-8658-B55A9BDA961A}" destId="{01C1A553-4C38-44D3-B76C-20DF6D1C602C}" srcOrd="1" destOrd="0" parTransId="{1C121D83-ABF4-45CC-92F6-FF26140D26A7}" sibTransId="{C0F9CA9A-A786-4104-A754-34A5FE7D4CAA}"/>
    <dgm:cxn modelId="{8E02BFEB-8911-4FAB-A263-0F1684D88470}" type="presOf" srcId="{B13AE9BF-076E-47C1-BB21-6336546D93A1}" destId="{82645A96-45E0-4EA2-9148-2A1449D641F1}" srcOrd="0" destOrd="0" presId="urn:microsoft.com/office/officeart/2005/8/layout/vList5"/>
    <dgm:cxn modelId="{9CD347EC-09E9-43FD-B21F-AA57B77DC05D}" srcId="{973F0D96-E141-4316-BB85-8443F898E9DF}" destId="{855C5C5B-A934-40B0-98D7-D8067152D124}" srcOrd="4" destOrd="0" parTransId="{43AC6565-AD84-408F-A64B-5D1C47838AFB}" sibTransId="{89D5815A-A393-471D-881C-6AC0413AE720}"/>
    <dgm:cxn modelId="{1F1551EC-9021-4AF0-B6D9-F122DB2CE37C}" type="presOf" srcId="{CC3E2DAC-AF14-4331-8658-B55A9BDA961A}" destId="{87C22A7F-4575-4522-85F5-E4766F581486}" srcOrd="0" destOrd="0" presId="urn:microsoft.com/office/officeart/2005/8/layout/vList5"/>
    <dgm:cxn modelId="{3C54B6F3-7DF4-4BF4-BC23-E70C163A7DAA}" srcId="{CE48630B-B4BF-40F7-99AC-F4FDB114F68D}" destId="{C291DBBE-1514-41A7-9BBC-2B495FDF833D}" srcOrd="0" destOrd="0" parTransId="{A365A466-8DBD-4054-BE57-2F65650E9F22}" sibTransId="{6C1F5B54-8294-49EE-ACE6-8B477BB36D28}"/>
    <dgm:cxn modelId="{52B55AF5-E132-4EDC-BC12-739F8B56A0C0}" srcId="{802DB67E-FEF6-4049-A502-918AD0993F2C}" destId="{9BA8D324-3246-4C83-BE4B-93AEB595656B}" srcOrd="1" destOrd="0" parTransId="{20E649BD-B762-45B1-88FF-9DA64171BDBB}" sibTransId="{2C41F0CC-4582-4E44-932F-53EC1A22C434}"/>
    <dgm:cxn modelId="{DC68B9F6-A630-4F38-837C-C18F6D880A0B}" type="presOf" srcId="{C291DBBE-1514-41A7-9BBC-2B495FDF833D}" destId="{FC6D4B1D-84D6-4870-973F-74CBCE75FA28}" srcOrd="0" destOrd="0" presId="urn:microsoft.com/office/officeart/2005/8/layout/vList5"/>
    <dgm:cxn modelId="{B927D5FD-FAD5-41F4-8AA1-6D9FC3BDD68A}" type="presOf" srcId="{855C5C5B-A934-40B0-98D7-D8067152D124}" destId="{EC56A463-5B3C-47B0-A915-ACFF5B3F83D2}" srcOrd="0" destOrd="0" presId="urn:microsoft.com/office/officeart/2005/8/layout/vList5"/>
    <dgm:cxn modelId="{7A1003FC-E1E3-4999-8991-8D452D9BFC19}" type="presParOf" srcId="{49888365-2EE8-49D9-BA46-C34F4DC2BC3B}" destId="{6DB32CA5-610B-4D2D-B583-771987E851F6}" srcOrd="0" destOrd="0" presId="urn:microsoft.com/office/officeart/2005/8/layout/vList5"/>
    <dgm:cxn modelId="{145F99D6-765B-4A9B-9037-FB28DAC1D42B}" type="presParOf" srcId="{6DB32CA5-610B-4D2D-B583-771987E851F6}" destId="{AF6D3BC7-7A2E-4ADF-9117-899FCE520451}" srcOrd="0" destOrd="0" presId="urn:microsoft.com/office/officeart/2005/8/layout/vList5"/>
    <dgm:cxn modelId="{8CB32A80-DEB3-4F02-A1E7-16EC5FF8E337}" type="presParOf" srcId="{6DB32CA5-610B-4D2D-B583-771987E851F6}" destId="{DFB17948-C955-4889-9094-0BA19C1A1B9E}" srcOrd="1" destOrd="0" presId="urn:microsoft.com/office/officeart/2005/8/layout/vList5"/>
    <dgm:cxn modelId="{C4D56757-8167-48A4-B7B2-FE0177E98BE7}" type="presParOf" srcId="{49888365-2EE8-49D9-BA46-C34F4DC2BC3B}" destId="{5CA33A13-0F7F-41B9-95D1-5EF820D26958}" srcOrd="1" destOrd="0" presId="urn:microsoft.com/office/officeart/2005/8/layout/vList5"/>
    <dgm:cxn modelId="{FBE3C220-C295-4006-A94E-11BDD7FFD848}" type="presParOf" srcId="{49888365-2EE8-49D9-BA46-C34F4DC2BC3B}" destId="{96B8D9B2-ECD9-4F8A-8918-B070C527EF72}" srcOrd="2" destOrd="0" presId="urn:microsoft.com/office/officeart/2005/8/layout/vList5"/>
    <dgm:cxn modelId="{AD5FEE2F-E33F-4DC7-9F29-CB946DA7D677}" type="presParOf" srcId="{96B8D9B2-ECD9-4F8A-8918-B070C527EF72}" destId="{C1F3B3DD-6D1A-4861-9ABF-1EC51B980878}" srcOrd="0" destOrd="0" presId="urn:microsoft.com/office/officeart/2005/8/layout/vList5"/>
    <dgm:cxn modelId="{06292E64-B672-45A2-ABAB-34D14FD93044}" type="presParOf" srcId="{96B8D9B2-ECD9-4F8A-8918-B070C527EF72}" destId="{FC6D4B1D-84D6-4870-973F-74CBCE75FA28}" srcOrd="1" destOrd="0" presId="urn:microsoft.com/office/officeart/2005/8/layout/vList5"/>
    <dgm:cxn modelId="{E5295832-D825-4174-9DE8-2B00216E2107}" type="presParOf" srcId="{49888365-2EE8-49D9-BA46-C34F4DC2BC3B}" destId="{8F3A6707-3863-4FA9-A591-4BD4ABB9979C}" srcOrd="3" destOrd="0" presId="urn:microsoft.com/office/officeart/2005/8/layout/vList5"/>
    <dgm:cxn modelId="{036AB2C7-8A61-43AD-BC2E-85147E2A83DC}" type="presParOf" srcId="{49888365-2EE8-49D9-BA46-C34F4DC2BC3B}" destId="{23744FAA-1030-4B7D-9ADE-C7BABAF29F03}" srcOrd="4" destOrd="0" presId="urn:microsoft.com/office/officeart/2005/8/layout/vList5"/>
    <dgm:cxn modelId="{E578AE3F-109E-4396-95AD-DEA89812506E}" type="presParOf" srcId="{23744FAA-1030-4B7D-9ADE-C7BABAF29F03}" destId="{0474BBD2-7789-452B-9509-001D6FC6D3BE}" srcOrd="0" destOrd="0" presId="urn:microsoft.com/office/officeart/2005/8/layout/vList5"/>
    <dgm:cxn modelId="{C2E51BD8-C143-4693-975D-8BC33F917D00}" type="presParOf" srcId="{23744FAA-1030-4B7D-9ADE-C7BABAF29F03}" destId="{E2961D21-11E6-4FFA-BDE4-40EA0EFA1D04}" srcOrd="1" destOrd="0" presId="urn:microsoft.com/office/officeart/2005/8/layout/vList5"/>
    <dgm:cxn modelId="{EDC8C574-F246-4903-A21C-C7FADBF58DC3}" type="presParOf" srcId="{49888365-2EE8-49D9-BA46-C34F4DC2BC3B}" destId="{4B669717-4A4B-4377-9FB5-EC3CCA1D84FC}" srcOrd="5" destOrd="0" presId="urn:microsoft.com/office/officeart/2005/8/layout/vList5"/>
    <dgm:cxn modelId="{C44518E9-AA48-417F-9921-E047546F605B}" type="presParOf" srcId="{49888365-2EE8-49D9-BA46-C34F4DC2BC3B}" destId="{C64C5453-F17B-4246-A8FD-765A7D9C49C6}" srcOrd="6" destOrd="0" presId="urn:microsoft.com/office/officeart/2005/8/layout/vList5"/>
    <dgm:cxn modelId="{A5D15808-4401-4BF0-824B-9DC04CF4E5AF}" type="presParOf" srcId="{C64C5453-F17B-4246-A8FD-765A7D9C49C6}" destId="{87C22A7F-4575-4522-85F5-E4766F581486}" srcOrd="0" destOrd="0" presId="urn:microsoft.com/office/officeart/2005/8/layout/vList5"/>
    <dgm:cxn modelId="{366BBDC8-D6AF-4CB5-89FE-321E77288429}" type="presParOf" srcId="{C64C5453-F17B-4246-A8FD-765A7D9C49C6}" destId="{82645A96-45E0-4EA2-9148-2A1449D641F1}" srcOrd="1" destOrd="0" presId="urn:microsoft.com/office/officeart/2005/8/layout/vList5"/>
    <dgm:cxn modelId="{AA349632-A608-4BF7-942E-489D97B36900}" type="presParOf" srcId="{49888365-2EE8-49D9-BA46-C34F4DC2BC3B}" destId="{4A80BD39-9DF0-4AE9-9F67-4EC865A8645A}" srcOrd="7" destOrd="0" presId="urn:microsoft.com/office/officeart/2005/8/layout/vList5"/>
    <dgm:cxn modelId="{3C13BC68-E835-420A-A839-E275280F6576}" type="presParOf" srcId="{49888365-2EE8-49D9-BA46-C34F4DC2BC3B}" destId="{2A686151-50F2-4612-AB61-6DA4C6736F79}" srcOrd="8" destOrd="0" presId="urn:microsoft.com/office/officeart/2005/8/layout/vList5"/>
    <dgm:cxn modelId="{3E30E11E-AE69-42D5-8024-BA4F12B79A27}" type="presParOf" srcId="{2A686151-50F2-4612-AB61-6DA4C6736F79}" destId="{EC56A463-5B3C-47B0-A915-ACFF5B3F83D2}"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5E5EA5-B645-453F-9364-BBA68353E3C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EEB025E-4D09-4D05-A433-00776C8113FB}">
      <dgm:prSet custT="1"/>
      <dgm:spPr/>
      <dgm:t>
        <a:bodyPr/>
        <a:lstStyle/>
        <a:p>
          <a:pPr marL="0" lvl="0" indent="0" algn="ctr" defTabSz="666750">
            <a:lnSpc>
              <a:spcPct val="90000"/>
            </a:lnSpc>
            <a:spcBef>
              <a:spcPct val="0"/>
            </a:spcBef>
            <a:spcAft>
              <a:spcPct val="35000"/>
            </a:spcAft>
            <a:buNone/>
          </a:pPr>
          <a:r>
            <a:rPr lang="fr-FR" sz="1600" kern="1200" noProof="0" dirty="0">
              <a:solidFill>
                <a:prstClr val="white"/>
              </a:solidFill>
              <a:latin typeface="Univers Condensed Light"/>
              <a:ea typeface="+mn-ea"/>
              <a:cs typeface="+mn-cs"/>
            </a:rPr>
            <a:t>Sélection</a:t>
          </a:r>
          <a:r>
            <a:rPr lang="en-US" sz="1600" kern="1200" dirty="0">
              <a:solidFill>
                <a:prstClr val="white"/>
              </a:solidFill>
              <a:latin typeface="Univers Condensed Light"/>
              <a:ea typeface="+mn-ea"/>
              <a:cs typeface="+mn-cs"/>
            </a:rPr>
            <a:t> et formation</a:t>
          </a:r>
        </a:p>
      </dgm:t>
    </dgm:pt>
    <dgm:pt modelId="{7D64D674-F7EE-4684-8B5A-86422B4F61FC}" type="parTrans" cxnId="{841FAE43-8AE0-451F-BC75-EE7E9470D1E2}">
      <dgm:prSet/>
      <dgm:spPr/>
      <dgm:t>
        <a:bodyPr/>
        <a:lstStyle/>
        <a:p>
          <a:endParaRPr lang="en-US"/>
        </a:p>
      </dgm:t>
    </dgm:pt>
    <dgm:pt modelId="{2F4DCB49-2E00-4D42-BC4D-4C40CED31E1E}" type="sibTrans" cxnId="{841FAE43-8AE0-451F-BC75-EE7E9470D1E2}">
      <dgm:prSet/>
      <dgm:spPr/>
      <dgm:t>
        <a:bodyPr/>
        <a:lstStyle/>
        <a:p>
          <a:endParaRPr lang="en-US"/>
        </a:p>
      </dgm:t>
    </dgm:pt>
    <dgm:pt modelId="{1F56295A-4DCB-42DD-AA08-C149AB095B12}">
      <dgm:prSet custT="1"/>
      <dgm:spPr/>
      <dgm: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Critères de Sélection  (nécessité d’é</a:t>
          </a:r>
          <a:r>
            <a:rPr lang="en-US" sz="1400" kern="1200" dirty="0">
              <a:solidFill>
                <a:prstClr val="black">
                  <a:hueOff val="0"/>
                  <a:satOff val="0"/>
                  <a:lumOff val="0"/>
                  <a:alphaOff val="0"/>
                </a:prstClr>
              </a:solidFill>
              <a:latin typeface="Univers Condensed Light"/>
              <a:ea typeface="+mn-ea"/>
              <a:cs typeface="+mn-cs"/>
            </a:rPr>
            <a:t>valuer les </a:t>
          </a:r>
          <a:r>
            <a:rPr lang="fr-FR" sz="1400" kern="1200" noProof="0" dirty="0">
              <a:solidFill>
                <a:prstClr val="black">
                  <a:hueOff val="0"/>
                  <a:satOff val="0"/>
                  <a:lumOff val="0"/>
                  <a:alphaOff val="0"/>
                </a:prstClr>
              </a:solidFill>
              <a:latin typeface="Univers Condensed Light"/>
              <a:ea typeface="+mn-ea"/>
              <a:cs typeface="+mn-cs"/>
            </a:rPr>
            <a:t>compétences des candidats)</a:t>
          </a:r>
        </a:p>
      </dgm:t>
    </dgm:pt>
    <dgm:pt modelId="{AC7EAF6E-DA85-449C-91F4-DF5562713E01}" type="parTrans" cxnId="{7F6F3BD2-81EF-4DC5-9D3B-37E0C1F18CE0}">
      <dgm:prSet/>
      <dgm:spPr/>
      <dgm:t>
        <a:bodyPr/>
        <a:lstStyle/>
        <a:p>
          <a:endParaRPr lang="en-US"/>
        </a:p>
      </dgm:t>
    </dgm:pt>
    <dgm:pt modelId="{0526D8A3-67D1-463E-93D5-1589F60B4DEA}" type="sibTrans" cxnId="{7F6F3BD2-81EF-4DC5-9D3B-37E0C1F18CE0}">
      <dgm:prSet/>
      <dgm:spPr/>
      <dgm:t>
        <a:bodyPr/>
        <a:lstStyle/>
        <a:p>
          <a:endParaRPr lang="en-US"/>
        </a:p>
      </dgm:t>
    </dgm:pt>
    <dgm:pt modelId="{11F2890C-649B-478A-A768-4B0A9B1D88A3}">
      <dgm:prSet custT="1"/>
      <dgm:spPr/>
      <dgm:t>
        <a:bodyPr/>
        <a:lstStyle/>
        <a:p>
          <a:pPr marL="0" lvl="0" indent="0" algn="ctr" defTabSz="666750">
            <a:lnSpc>
              <a:spcPct val="90000"/>
            </a:lnSpc>
            <a:spcBef>
              <a:spcPct val="0"/>
            </a:spcBef>
            <a:spcAft>
              <a:spcPct val="35000"/>
            </a:spcAft>
            <a:buNone/>
          </a:pPr>
          <a:r>
            <a:rPr lang="fr-FR" sz="1600" kern="1200" dirty="0">
              <a:solidFill>
                <a:prstClr val="white"/>
              </a:solidFill>
              <a:latin typeface="Univers Condensed Light"/>
              <a:ea typeface="+mn-ea"/>
              <a:cs typeface="+mn-cs"/>
            </a:rPr>
            <a:t>Certification Basée sur les Compétences</a:t>
          </a:r>
          <a:endParaRPr lang="en-US" sz="1600" kern="1200" dirty="0">
            <a:solidFill>
              <a:prstClr val="white"/>
            </a:solidFill>
            <a:latin typeface="Univers Condensed Light"/>
            <a:ea typeface="+mn-ea"/>
            <a:cs typeface="+mn-cs"/>
          </a:endParaRPr>
        </a:p>
      </dgm:t>
    </dgm:pt>
    <dgm:pt modelId="{7C42B445-3CBC-4791-95A5-E2F86002EF78}" type="parTrans" cxnId="{560E45BC-161B-471F-8D24-9A41E8611AD0}">
      <dgm:prSet/>
      <dgm:spPr/>
      <dgm:t>
        <a:bodyPr/>
        <a:lstStyle/>
        <a:p>
          <a:endParaRPr lang="en-US"/>
        </a:p>
      </dgm:t>
    </dgm:pt>
    <dgm:pt modelId="{62AE9E3E-BC1E-4B9D-93C1-0FB24DD5749E}" type="sibTrans" cxnId="{560E45BC-161B-471F-8D24-9A41E8611AD0}">
      <dgm:prSet/>
      <dgm:spPr/>
      <dgm:t>
        <a:bodyPr/>
        <a:lstStyle/>
        <a:p>
          <a:endParaRPr lang="en-US"/>
        </a:p>
      </dgm:t>
    </dgm:pt>
    <dgm:pt modelId="{3AF66903-DC57-4191-8900-5D1FA0E3766C}">
      <dgm:prSet custT="1"/>
      <dgm:spPr/>
      <dgm: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Améliorant ainsi leur motivation, crédibilité </a:t>
          </a:r>
          <a:r>
            <a:rPr lang="fr-FR" sz="1400" kern="1200">
              <a:solidFill>
                <a:prstClr val="black">
                  <a:hueOff val="0"/>
                  <a:satOff val="0"/>
                  <a:lumOff val="0"/>
                  <a:alphaOff val="0"/>
                </a:prstClr>
              </a:solidFill>
              <a:latin typeface="Univers Condensed Light"/>
              <a:ea typeface="+mn-ea"/>
              <a:cs typeface="+mn-cs"/>
            </a:rPr>
            <a:t>et employabilité avec des s</a:t>
          </a:r>
          <a:r>
            <a:rPr lang="en-US" sz="1400" kern="1200">
              <a:solidFill>
                <a:prstClr val="black">
                  <a:hueOff val="0"/>
                  <a:satOff val="0"/>
                  <a:lumOff val="0"/>
                  <a:alphaOff val="0"/>
                </a:prstClr>
              </a:solidFill>
              <a:latin typeface="Univers Condensed Light"/>
              <a:ea typeface="+mn-ea"/>
              <a:cs typeface="+mn-cs"/>
            </a:rPr>
            <a:t>essions</a:t>
          </a:r>
          <a:r>
            <a:rPr lang="en-US" sz="1400" kern="1200" dirty="0">
              <a:solidFill>
                <a:prstClr val="black">
                  <a:hueOff val="0"/>
                  <a:satOff val="0"/>
                  <a:lumOff val="0"/>
                  <a:alphaOff val="0"/>
                </a:prstClr>
              </a:solidFill>
              <a:latin typeface="Univers Condensed Light"/>
              <a:ea typeface="+mn-ea"/>
              <a:cs typeface="+mn-cs"/>
            </a:rPr>
            <a:t> de formation continue</a:t>
          </a:r>
        </a:p>
      </dgm:t>
    </dgm:pt>
    <dgm:pt modelId="{5BA7F7AB-658D-4088-AC61-09AE7DF6653B}" type="parTrans" cxnId="{6AEBD577-72B8-4A25-976F-189684E354F0}">
      <dgm:prSet/>
      <dgm:spPr/>
      <dgm:t>
        <a:bodyPr/>
        <a:lstStyle/>
        <a:p>
          <a:endParaRPr lang="en-US"/>
        </a:p>
      </dgm:t>
    </dgm:pt>
    <dgm:pt modelId="{4F90ADF3-8CB0-4828-ABC9-8F32B3228C65}" type="sibTrans" cxnId="{6AEBD577-72B8-4A25-976F-189684E354F0}">
      <dgm:prSet/>
      <dgm:spPr/>
      <dgm:t>
        <a:bodyPr/>
        <a:lstStyle/>
        <a:p>
          <a:endParaRPr lang="en-US"/>
        </a:p>
      </dgm:t>
    </dgm:pt>
    <dgm:pt modelId="{6D5F1807-EEE2-4D52-8547-F3FFEA73AFA1}">
      <dgm:prSet custT="1"/>
      <dgm:spPr/>
      <dgm:t>
        <a:bodyPr/>
        <a:lstStyle/>
        <a:p>
          <a:pPr marL="0" lvl="0" indent="0" algn="ctr" defTabSz="666750">
            <a:lnSpc>
              <a:spcPct val="90000"/>
            </a:lnSpc>
            <a:spcBef>
              <a:spcPct val="0"/>
            </a:spcBef>
            <a:spcAft>
              <a:spcPct val="35000"/>
            </a:spcAft>
            <a:buNone/>
          </a:pPr>
          <a:r>
            <a:rPr lang="en-US" sz="1600" kern="1200" dirty="0">
              <a:solidFill>
                <a:prstClr val="white"/>
              </a:solidFill>
              <a:latin typeface="Univers Condensed Light"/>
              <a:ea typeface="+mn-ea"/>
              <a:cs typeface="+mn-cs"/>
            </a:rPr>
            <a:t>Supervision et </a:t>
          </a:r>
          <a:r>
            <a:rPr lang="fr-FR" sz="1600" kern="1200" noProof="0" dirty="0">
              <a:solidFill>
                <a:prstClr val="white"/>
              </a:solidFill>
              <a:latin typeface="Univers Condensed Light"/>
              <a:ea typeface="+mn-ea"/>
              <a:cs typeface="+mn-cs"/>
            </a:rPr>
            <a:t>soutien</a:t>
          </a:r>
        </a:p>
      </dgm:t>
    </dgm:pt>
    <dgm:pt modelId="{72F0ABB5-FABD-4A22-89C3-65FF31C61C6A}" type="parTrans" cxnId="{45D3EA4A-3FA0-40C9-BEB9-2EAEF0D3B47A}">
      <dgm:prSet/>
      <dgm:spPr/>
      <dgm:t>
        <a:bodyPr/>
        <a:lstStyle/>
        <a:p>
          <a:endParaRPr lang="en-US"/>
        </a:p>
      </dgm:t>
    </dgm:pt>
    <dgm:pt modelId="{A40973CE-B744-422D-84E5-2143DE15EC06}" type="sibTrans" cxnId="{45D3EA4A-3FA0-40C9-BEB9-2EAEF0D3B47A}">
      <dgm:prSet/>
      <dgm:spPr/>
      <dgm:t>
        <a:bodyPr/>
        <a:lstStyle/>
        <a:p>
          <a:endParaRPr lang="en-US"/>
        </a:p>
      </dgm:t>
    </dgm:pt>
    <dgm:pt modelId="{302446CF-E832-46C3-B474-9BD4C3804E7C}">
      <dgm:prSet custT="1"/>
      <dgm:spPr/>
      <dgm:t>
        <a:bodyPr/>
        <a:lstStyle/>
        <a:p>
          <a:r>
            <a:rPr lang="fr-FR" sz="1400" noProof="0" dirty="0"/>
            <a:t>Encadrement des employés</a:t>
          </a:r>
        </a:p>
      </dgm:t>
    </dgm:pt>
    <dgm:pt modelId="{662238FA-D844-4954-AAB6-3C9E52B2BA67}" type="parTrans" cxnId="{5330AFE5-E6FB-4BAB-98D3-E1B19285371A}">
      <dgm:prSet/>
      <dgm:spPr/>
      <dgm:t>
        <a:bodyPr/>
        <a:lstStyle/>
        <a:p>
          <a:endParaRPr lang="en-US"/>
        </a:p>
      </dgm:t>
    </dgm:pt>
    <dgm:pt modelId="{3EEFC67E-FA1C-4356-B491-A35DCF798692}" type="sibTrans" cxnId="{5330AFE5-E6FB-4BAB-98D3-E1B19285371A}">
      <dgm:prSet/>
      <dgm:spPr/>
      <dgm:t>
        <a:bodyPr/>
        <a:lstStyle/>
        <a:p>
          <a:endParaRPr lang="en-US"/>
        </a:p>
      </dgm:t>
    </dgm:pt>
    <dgm:pt modelId="{B588F00E-4C86-4BA5-A3A8-BB6E93F6962A}">
      <dgm:prSet custT="1"/>
      <dgm:spPr/>
      <dgm:t>
        <a:bodyPr/>
        <a:lstStyle/>
        <a:p>
          <a:r>
            <a:rPr lang="fr-FR" sz="1400" noProof="0" dirty="0"/>
            <a:t>Fournir des ressources et de l'aide</a:t>
          </a:r>
        </a:p>
      </dgm:t>
    </dgm:pt>
    <dgm:pt modelId="{B43037DA-9704-4648-9FF5-FC348C28A3F7}" type="parTrans" cxnId="{30EC223E-9B69-409F-967D-31BEF348E275}">
      <dgm:prSet/>
      <dgm:spPr/>
      <dgm:t>
        <a:bodyPr/>
        <a:lstStyle/>
        <a:p>
          <a:endParaRPr lang="en-US"/>
        </a:p>
      </dgm:t>
    </dgm:pt>
    <dgm:pt modelId="{29BB0140-180E-4B94-9B74-21E7210CF404}" type="sibTrans" cxnId="{30EC223E-9B69-409F-967D-31BEF348E275}">
      <dgm:prSet/>
      <dgm:spPr/>
      <dgm:t>
        <a:bodyPr/>
        <a:lstStyle/>
        <a:p>
          <a:endParaRPr lang="en-US"/>
        </a:p>
      </dgm:t>
    </dgm:pt>
    <dgm:pt modelId="{46302ABE-D187-400C-B930-8F82A259FE74}">
      <dgm:prSet custT="1"/>
      <dgm:spPr/>
      <dgm:t>
        <a:bodyPr/>
        <a:lstStyle/>
        <a:p>
          <a:pPr marL="0" lvl="0" indent="0" algn="ctr" defTabSz="666750">
            <a:lnSpc>
              <a:spcPct val="90000"/>
            </a:lnSpc>
            <a:spcBef>
              <a:spcPct val="0"/>
            </a:spcBef>
            <a:spcAft>
              <a:spcPct val="35000"/>
            </a:spcAft>
            <a:buNone/>
          </a:pPr>
          <a:r>
            <a:rPr lang="fr-FR" sz="1600" kern="1200" noProof="0" dirty="0">
              <a:solidFill>
                <a:prstClr val="white"/>
              </a:solidFill>
              <a:latin typeface="Univers Condensed Light"/>
              <a:ea typeface="+mn-ea"/>
              <a:cs typeface="+mn-cs"/>
            </a:rPr>
            <a:t>Rémunération et incitations</a:t>
          </a:r>
        </a:p>
      </dgm:t>
    </dgm:pt>
    <dgm:pt modelId="{9A11517B-49A6-4819-B5CF-EF28D3AC815E}" type="parTrans" cxnId="{3FA6B569-645B-4981-A764-9BB7F0623A69}">
      <dgm:prSet/>
      <dgm:spPr/>
      <dgm:t>
        <a:bodyPr/>
        <a:lstStyle/>
        <a:p>
          <a:endParaRPr lang="en-US"/>
        </a:p>
      </dgm:t>
    </dgm:pt>
    <dgm:pt modelId="{01113B45-211B-4B73-AD45-8C3ED361F0E7}" type="sibTrans" cxnId="{3FA6B569-645B-4981-A764-9BB7F0623A69}">
      <dgm:prSet/>
      <dgm:spPr/>
      <dgm:t>
        <a:bodyPr/>
        <a:lstStyle/>
        <a:p>
          <a:endParaRPr lang="en-US"/>
        </a:p>
      </dgm:t>
    </dgm:pt>
    <dgm:pt modelId="{0D447418-BB7C-4BD5-B274-38A2EB6DDEA5}">
      <dgm:prSet custT="1"/>
      <dgm:spPr/>
      <dgm:t>
        <a:bodyPr/>
        <a:lstStyle/>
        <a:p>
          <a:r>
            <a:rPr lang="fr-FR" sz="1400" kern="1200" dirty="0">
              <a:solidFill>
                <a:prstClr val="black">
                  <a:hueOff val="0"/>
                  <a:satOff val="0"/>
                  <a:lumOff val="0"/>
                  <a:alphaOff val="0"/>
                </a:prstClr>
              </a:solidFill>
              <a:latin typeface="+mn-lt"/>
              <a:ea typeface="+mn-ea"/>
              <a:cs typeface="+mn-cs"/>
            </a:rPr>
            <a:t>Accords Contractuels </a:t>
          </a:r>
          <a:endParaRPr lang="en-US" sz="1400" kern="1200" dirty="0">
            <a:solidFill>
              <a:prstClr val="black">
                <a:hueOff val="0"/>
                <a:satOff val="0"/>
                <a:lumOff val="0"/>
                <a:alphaOff val="0"/>
              </a:prstClr>
            </a:solidFill>
            <a:latin typeface="+mn-lt"/>
            <a:ea typeface="+mn-ea"/>
            <a:cs typeface="+mn-cs"/>
          </a:endParaRPr>
        </a:p>
      </dgm:t>
    </dgm:pt>
    <dgm:pt modelId="{AC4910BF-A31E-43DF-A00D-042D4B10553C}" type="parTrans" cxnId="{C1E720B2-B7A4-4BA0-B830-04ABCCB77933}">
      <dgm:prSet/>
      <dgm:spPr/>
      <dgm:t>
        <a:bodyPr/>
        <a:lstStyle/>
        <a:p>
          <a:endParaRPr lang="en-US"/>
        </a:p>
      </dgm:t>
    </dgm:pt>
    <dgm:pt modelId="{759E9F6D-D303-4589-AF13-2A18F05FBD56}" type="sibTrans" cxnId="{C1E720B2-B7A4-4BA0-B830-04ABCCB77933}">
      <dgm:prSet/>
      <dgm:spPr/>
      <dgm:t>
        <a:bodyPr/>
        <a:lstStyle/>
        <a:p>
          <a:endParaRPr lang="en-US"/>
        </a:p>
      </dgm:t>
    </dgm:pt>
    <dgm:pt modelId="{525F3D12-B1D9-4B81-83C7-379C16CF4F7E}">
      <dgm:prSet custT="1"/>
      <dgm:spPr/>
      <dgm:t>
        <a:bodyPr/>
        <a:lstStyle/>
        <a:p>
          <a:r>
            <a:rPr lang="fr-FR" sz="1400" kern="1200" noProof="0" dirty="0">
              <a:latin typeface="+mn-lt"/>
            </a:rPr>
            <a:t>Incitations pour la performance</a:t>
          </a:r>
        </a:p>
      </dgm:t>
    </dgm:pt>
    <dgm:pt modelId="{0EF272C2-147A-4D44-BD5B-5C6538898075}" type="parTrans" cxnId="{422D9505-5253-41A4-AB17-AEB1AC03F0C5}">
      <dgm:prSet/>
      <dgm:spPr/>
      <dgm:t>
        <a:bodyPr/>
        <a:lstStyle/>
        <a:p>
          <a:endParaRPr lang="en-US"/>
        </a:p>
      </dgm:t>
    </dgm:pt>
    <dgm:pt modelId="{129E5D37-CF8E-4CF0-A2D8-81F45B73CA4C}" type="sibTrans" cxnId="{422D9505-5253-41A4-AB17-AEB1AC03F0C5}">
      <dgm:prSet/>
      <dgm:spPr/>
      <dgm:t>
        <a:bodyPr/>
        <a:lstStyle/>
        <a:p>
          <a:endParaRPr lang="en-US"/>
        </a:p>
      </dgm:t>
    </dgm:pt>
    <dgm:pt modelId="{DF28EF1E-FB12-42B2-967E-00EFBF4247B1}">
      <dgm:prSet custT="1"/>
      <dgm:spPr/>
      <dgm: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Durée de la Formation </a:t>
          </a:r>
        </a:p>
      </dgm:t>
    </dgm:pt>
    <dgm:pt modelId="{C58085CC-1A31-44AA-98E7-52B220FCED0F}" type="parTrans" cxnId="{35CCAA28-34A8-4BB8-BBF5-3AA26F4A3E75}">
      <dgm:prSet/>
      <dgm:spPr/>
      <dgm:t>
        <a:bodyPr/>
        <a:lstStyle/>
        <a:p>
          <a:endParaRPr lang="fr-FR"/>
        </a:p>
      </dgm:t>
    </dgm:pt>
    <dgm:pt modelId="{7818FC79-CEC0-46CA-9C3E-EDCEFFC8870C}" type="sibTrans" cxnId="{35CCAA28-34A8-4BB8-BBF5-3AA26F4A3E75}">
      <dgm:prSet/>
      <dgm:spPr/>
      <dgm:t>
        <a:bodyPr/>
        <a:lstStyle/>
        <a:p>
          <a:endParaRPr lang="fr-FR"/>
        </a:p>
      </dgm:t>
    </dgm:pt>
    <dgm:pt modelId="{2BD2DD97-B5E9-4B8B-A38E-C0C1BE2AB220}">
      <dgm:prSet custT="1"/>
      <dgm:spPr/>
      <dgm: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Compétences du Curriculum </a:t>
          </a:r>
        </a:p>
      </dgm:t>
    </dgm:pt>
    <dgm:pt modelId="{5457FD6D-EEB9-405F-AB4B-B96A490F6535}" type="parTrans" cxnId="{902661F2-81C4-4A7A-A500-00E200D87CAE}">
      <dgm:prSet/>
      <dgm:spPr/>
      <dgm:t>
        <a:bodyPr/>
        <a:lstStyle/>
        <a:p>
          <a:endParaRPr lang="fr-FR"/>
        </a:p>
      </dgm:t>
    </dgm:pt>
    <dgm:pt modelId="{4465968C-7A01-4930-B852-7EA38589DA9F}" type="sibTrans" cxnId="{902661F2-81C4-4A7A-A500-00E200D87CAE}">
      <dgm:prSet/>
      <dgm:spPr/>
      <dgm:t>
        <a:bodyPr/>
        <a:lstStyle/>
        <a:p>
          <a:endParaRPr lang="fr-FR"/>
        </a:p>
      </dgm:t>
    </dgm:pt>
    <dgm:pt modelId="{525344D8-81F3-49FD-AA83-25DA357BB444}">
      <dgm:prSet custT="1"/>
      <dgm:spPr/>
      <dgm: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Modalités de Formation </a:t>
          </a:r>
        </a:p>
      </dgm:t>
    </dgm:pt>
    <dgm:pt modelId="{E2487487-09A7-4612-8B42-569752DF4B5B}" type="parTrans" cxnId="{8940E644-207C-4155-9E30-72B1E4A4F330}">
      <dgm:prSet/>
      <dgm:spPr/>
      <dgm:t>
        <a:bodyPr/>
        <a:lstStyle/>
        <a:p>
          <a:endParaRPr lang="fr-FR"/>
        </a:p>
      </dgm:t>
    </dgm:pt>
    <dgm:pt modelId="{8CA4D205-9F8A-447A-B33E-71568D697C86}" type="sibTrans" cxnId="{8940E644-207C-4155-9E30-72B1E4A4F330}">
      <dgm:prSet/>
      <dgm:spPr/>
      <dgm:t>
        <a:bodyPr/>
        <a:lstStyle/>
        <a:p>
          <a:endParaRPr lang="fr-FR"/>
        </a:p>
      </dgm:t>
    </dgm:pt>
    <dgm:pt modelId="{08145C5A-9F92-4C0B-BB99-E96060E3C087}">
      <dgm:prSet custT="1"/>
      <dgm:spPr/>
      <dgm:t>
        <a:bodyPr/>
        <a:lstStyle/>
        <a:p>
          <a:r>
            <a:rPr lang="fr-FR" sz="1400" kern="1200" dirty="0">
              <a:solidFill>
                <a:prstClr val="black">
                  <a:hueOff val="0"/>
                  <a:satOff val="0"/>
                  <a:lumOff val="0"/>
                  <a:alphaOff val="0"/>
                </a:prstClr>
              </a:solidFill>
              <a:latin typeface="+mn-lt"/>
              <a:ea typeface="+mn-ea"/>
              <a:cs typeface="+mn-cs"/>
            </a:rPr>
            <a:t>Échelle de Carrière</a:t>
          </a:r>
        </a:p>
      </dgm:t>
    </dgm:pt>
    <dgm:pt modelId="{4C068744-B00C-43F6-80DA-24AB6A64D91F}" type="parTrans" cxnId="{160C5180-0A70-4002-ACE2-C4AFDACA5CD1}">
      <dgm:prSet/>
      <dgm:spPr/>
      <dgm:t>
        <a:bodyPr/>
        <a:lstStyle/>
        <a:p>
          <a:endParaRPr lang="fr-FR"/>
        </a:p>
      </dgm:t>
    </dgm:pt>
    <dgm:pt modelId="{CECA2AEC-7799-47FD-861B-22AFE4688209}" type="sibTrans" cxnId="{160C5180-0A70-4002-ACE2-C4AFDACA5CD1}">
      <dgm:prSet/>
      <dgm:spPr/>
      <dgm:t>
        <a:bodyPr/>
        <a:lstStyle/>
        <a:p>
          <a:endParaRPr lang="fr-FR"/>
        </a:p>
      </dgm:t>
    </dgm:pt>
    <dgm:pt modelId="{F2A6BA32-718C-4DB1-8283-8B9452FB6AB6}">
      <dgm:prSet custT="1"/>
      <dgm:spPr/>
      <dgm:t>
        <a:bodyPr/>
        <a:lstStyle/>
        <a:p>
          <a:r>
            <a:rPr lang="fr-FR" sz="1400" kern="1200" noProof="0" dirty="0">
              <a:latin typeface="+mn-lt"/>
            </a:rPr>
            <a:t>Systèmes de rémunération compétitifs</a:t>
          </a:r>
        </a:p>
      </dgm:t>
    </dgm:pt>
    <dgm:pt modelId="{F8DF576E-7C5C-4838-86A3-97996CF32C0E}" type="parTrans" cxnId="{76844437-C44B-47C5-A993-C83E54CA2635}">
      <dgm:prSet/>
      <dgm:spPr/>
      <dgm:t>
        <a:bodyPr/>
        <a:lstStyle/>
        <a:p>
          <a:endParaRPr lang="fr-FR"/>
        </a:p>
      </dgm:t>
    </dgm:pt>
    <dgm:pt modelId="{5411F537-F302-4657-98A6-F9212ECC79F4}" type="sibTrans" cxnId="{76844437-C44B-47C5-A993-C83E54CA2635}">
      <dgm:prSet/>
      <dgm:spPr/>
      <dgm:t>
        <a:bodyPr/>
        <a:lstStyle/>
        <a:p>
          <a:endParaRPr lang="fr-FR"/>
        </a:p>
      </dgm:t>
    </dgm:pt>
    <dgm:pt modelId="{F30DDEBB-CE6C-49CA-9CBF-13BF45E7A3C1}">
      <dgm:prSet custT="1"/>
      <dgm:spPr/>
      <dgm:t>
        <a:bodyPr/>
        <a:lstStyle/>
        <a:p>
          <a:pPr marL="0" lvl="0" indent="0" algn="ctr" defTabSz="666750">
            <a:lnSpc>
              <a:spcPct val="90000"/>
            </a:lnSpc>
            <a:spcBef>
              <a:spcPct val="0"/>
            </a:spcBef>
            <a:spcAft>
              <a:spcPct val="35000"/>
            </a:spcAft>
            <a:buFont typeface="+mj-lt"/>
            <a:buNone/>
          </a:pPr>
          <a:r>
            <a:rPr lang="fr-FR" sz="1600" kern="1200" dirty="0">
              <a:solidFill>
                <a:prstClr val="white"/>
              </a:solidFill>
              <a:latin typeface="Univers Condensed Light"/>
              <a:ea typeface="+mn-ea"/>
              <a:cs typeface="+mn-cs"/>
            </a:rPr>
            <a:t>Engagement Communautaire et Soutien Systémique</a:t>
          </a:r>
        </a:p>
      </dgm:t>
    </dgm:pt>
    <dgm:pt modelId="{E9B6F4FA-B1CD-43A1-8C34-E2B1B4DF1967}" type="parTrans" cxnId="{42E9B2E2-24CB-46EA-AA2F-EE31460366FD}">
      <dgm:prSet/>
      <dgm:spPr/>
      <dgm:t>
        <a:bodyPr/>
        <a:lstStyle/>
        <a:p>
          <a:endParaRPr lang="fr-FR"/>
        </a:p>
      </dgm:t>
    </dgm:pt>
    <dgm:pt modelId="{504E4B5A-2FFC-4AB3-A28B-D849E50DE61A}" type="sibTrans" cxnId="{42E9B2E2-24CB-46EA-AA2F-EE31460366FD}">
      <dgm:prSet/>
      <dgm:spPr/>
      <dgm:t>
        <a:bodyPr/>
        <a:lstStyle/>
        <a:p>
          <a:endParaRPr lang="fr-FR"/>
        </a:p>
      </dgm:t>
    </dgm:pt>
    <dgm:pt modelId="{24B12A14-F32E-4546-A1B1-8C5B783D238E}">
      <dgm:prSet custT="1"/>
      <dgm:spPr/>
      <dgm:t>
        <a:bodyPr/>
        <a:lstStyle/>
        <a:p>
          <a:pPr marL="114300" lvl="1" indent="-114300" algn="l" defTabSz="533400" rtl="0" eaLnBrk="1" latinLnBrk="0" hangingPunct="1">
            <a:lnSpc>
              <a:spcPct val="90000"/>
            </a:lnSpc>
            <a:spcBef>
              <a:spcPct val="0"/>
            </a:spcBef>
            <a:spcAft>
              <a:spcPct val="15000"/>
            </a:spcAft>
            <a:buSzPts val="1000"/>
            <a:buFont typeface="Courier New" panose="02070309020205020404" pitchFamily="49" charset="0"/>
            <a:buChar char="•"/>
            <a:tabLst>
              <a:tab pos="914400" algn="l"/>
            </a:tabLst>
          </a:pPr>
          <a:r>
            <a:rPr lang="fr-FR" sz="1400" kern="1200" dirty="0">
              <a:solidFill>
                <a:prstClr val="black">
                  <a:hueOff val="0"/>
                  <a:satOff val="0"/>
                  <a:lumOff val="0"/>
                  <a:alphaOff val="0"/>
                </a:prstClr>
              </a:solidFill>
              <a:latin typeface="Univers Condensed Light"/>
              <a:ea typeface="+mn-ea"/>
              <a:cs typeface="+mn-cs"/>
            </a:rPr>
            <a:t>Disponibilité des intrants et autres outils de travail</a:t>
          </a:r>
        </a:p>
      </dgm:t>
    </dgm:pt>
    <dgm:pt modelId="{576769B4-866E-4890-B986-3E59C6A82DA7}" type="parTrans" cxnId="{534B4CB5-536D-4D6C-A7B4-6682F7FBFB81}">
      <dgm:prSet/>
      <dgm:spPr/>
      <dgm:t>
        <a:bodyPr/>
        <a:lstStyle/>
        <a:p>
          <a:endParaRPr lang="fr-FR"/>
        </a:p>
      </dgm:t>
    </dgm:pt>
    <dgm:pt modelId="{67DBE1B9-BD16-42F7-813A-C76066DB166F}" type="sibTrans" cxnId="{534B4CB5-536D-4D6C-A7B4-6682F7FBFB81}">
      <dgm:prSet/>
      <dgm:spPr/>
      <dgm:t>
        <a:bodyPr/>
        <a:lstStyle/>
        <a:p>
          <a:endParaRPr lang="fr-FR"/>
        </a:p>
      </dgm:t>
    </dgm:pt>
    <dgm:pt modelId="{BBD4ABB3-DAAA-4BAF-9B64-4E3852BC28C9}">
      <dgm:prSet custT="1"/>
      <dgm:spPr/>
      <dgm:t>
        <a:bodyPr/>
        <a:lstStyle/>
        <a:p>
          <a:pPr marL="0" lvl="0" indent="0" algn="ctr" defTabSz="666750">
            <a:lnSpc>
              <a:spcPct val="90000"/>
            </a:lnSpc>
            <a:spcBef>
              <a:spcPct val="0"/>
            </a:spcBef>
            <a:spcAft>
              <a:spcPct val="35000"/>
            </a:spcAft>
            <a:buFont typeface="+mj-lt"/>
            <a:buNone/>
          </a:pPr>
          <a:r>
            <a:rPr lang="fr-FR" sz="1600" kern="1200" dirty="0">
              <a:solidFill>
                <a:prstClr val="white"/>
              </a:solidFill>
              <a:latin typeface="Univers Condensed Light"/>
              <a:ea typeface="+mn-ea"/>
              <a:cs typeface="+mn-cs"/>
            </a:rPr>
            <a:t>Ressources</a:t>
          </a:r>
        </a:p>
      </dgm:t>
    </dgm:pt>
    <dgm:pt modelId="{FB7C9326-D8B9-4B22-809E-3AAD249ABF1D}" type="parTrans" cxnId="{D913832A-7EC1-4F8B-9F2C-FD76ECA65B5E}">
      <dgm:prSet/>
      <dgm:spPr/>
      <dgm:t>
        <a:bodyPr/>
        <a:lstStyle/>
        <a:p>
          <a:endParaRPr lang="fr-FR"/>
        </a:p>
      </dgm:t>
    </dgm:pt>
    <dgm:pt modelId="{5DCD3E74-127F-4116-9280-B2CAD2B549A0}" type="sibTrans" cxnId="{D913832A-7EC1-4F8B-9F2C-FD76ECA65B5E}">
      <dgm:prSet/>
      <dgm:spPr/>
      <dgm:t>
        <a:bodyPr/>
        <a:lstStyle/>
        <a:p>
          <a:endParaRPr lang="fr-FR"/>
        </a:p>
      </dgm:t>
    </dgm:pt>
    <dgm:pt modelId="{09A890E0-82C0-4ABD-8483-8DD6867572FD}" type="pres">
      <dgm:prSet presAssocID="{EC5E5EA5-B645-453F-9364-BBA68353E3CD}" presName="Name0" presStyleCnt="0">
        <dgm:presLayoutVars>
          <dgm:dir/>
          <dgm:animLvl val="lvl"/>
          <dgm:resizeHandles val="exact"/>
        </dgm:presLayoutVars>
      </dgm:prSet>
      <dgm:spPr/>
    </dgm:pt>
    <dgm:pt modelId="{AECCEFF0-A688-4006-8A78-CC39EDF8B939}" type="pres">
      <dgm:prSet presAssocID="{DEEB025E-4D09-4D05-A433-00776C8113FB}" presName="linNode" presStyleCnt="0"/>
      <dgm:spPr/>
    </dgm:pt>
    <dgm:pt modelId="{093803BB-F806-4A65-9954-16D84F62DDB4}" type="pres">
      <dgm:prSet presAssocID="{DEEB025E-4D09-4D05-A433-00776C8113FB}" presName="parentText" presStyleLbl="node1" presStyleIdx="0" presStyleCnt="6">
        <dgm:presLayoutVars>
          <dgm:chMax val="1"/>
          <dgm:bulletEnabled val="1"/>
        </dgm:presLayoutVars>
      </dgm:prSet>
      <dgm:spPr/>
    </dgm:pt>
    <dgm:pt modelId="{57FA8B20-E367-4D67-BDBF-2AD95F5A967E}" type="pres">
      <dgm:prSet presAssocID="{DEEB025E-4D09-4D05-A433-00776C8113FB}" presName="descendantText" presStyleLbl="alignAccFollowNode1" presStyleIdx="0" presStyleCnt="5" custScaleX="100601" custScaleY="158842" custLinFactNeighborX="1283" custLinFactNeighborY="14473">
        <dgm:presLayoutVars>
          <dgm:bulletEnabled val="1"/>
        </dgm:presLayoutVars>
      </dgm:prSet>
      <dgm:spPr/>
    </dgm:pt>
    <dgm:pt modelId="{DF50B21F-461F-4446-AD91-EF8EFA4079EC}" type="pres">
      <dgm:prSet presAssocID="{2F4DCB49-2E00-4D42-BC4D-4C40CED31E1E}" presName="sp" presStyleCnt="0"/>
      <dgm:spPr/>
    </dgm:pt>
    <dgm:pt modelId="{99B289C7-2FED-4BCA-8FE4-6C6EC488B1AA}" type="pres">
      <dgm:prSet presAssocID="{11F2890C-649B-478A-A768-4B0A9B1D88A3}" presName="linNode" presStyleCnt="0"/>
      <dgm:spPr/>
    </dgm:pt>
    <dgm:pt modelId="{5623AA2F-09DA-4293-9DD9-1402CCAD4EEE}" type="pres">
      <dgm:prSet presAssocID="{11F2890C-649B-478A-A768-4B0A9B1D88A3}" presName="parentText" presStyleLbl="node1" presStyleIdx="1" presStyleCnt="6">
        <dgm:presLayoutVars>
          <dgm:chMax val="1"/>
          <dgm:bulletEnabled val="1"/>
        </dgm:presLayoutVars>
      </dgm:prSet>
      <dgm:spPr/>
    </dgm:pt>
    <dgm:pt modelId="{AE0EBF69-8F24-472A-B316-77DBB5581B42}" type="pres">
      <dgm:prSet presAssocID="{11F2890C-649B-478A-A768-4B0A9B1D88A3}" presName="descendantText" presStyleLbl="alignAccFollowNode1" presStyleIdx="1" presStyleCnt="5">
        <dgm:presLayoutVars>
          <dgm:bulletEnabled val="1"/>
        </dgm:presLayoutVars>
      </dgm:prSet>
      <dgm:spPr/>
    </dgm:pt>
    <dgm:pt modelId="{D87FD644-74C8-437B-8C1B-E6413642D4FB}" type="pres">
      <dgm:prSet presAssocID="{62AE9E3E-BC1E-4B9D-93C1-0FB24DD5749E}" presName="sp" presStyleCnt="0"/>
      <dgm:spPr/>
    </dgm:pt>
    <dgm:pt modelId="{FA902433-0A7A-4103-81C8-29FAA9D08311}" type="pres">
      <dgm:prSet presAssocID="{6D5F1807-EEE2-4D52-8547-F3FFEA73AFA1}" presName="linNode" presStyleCnt="0"/>
      <dgm:spPr/>
    </dgm:pt>
    <dgm:pt modelId="{A32DA2C9-4359-4177-8BDD-15CC373183A1}" type="pres">
      <dgm:prSet presAssocID="{6D5F1807-EEE2-4D52-8547-F3FFEA73AFA1}" presName="parentText" presStyleLbl="node1" presStyleIdx="2" presStyleCnt="6">
        <dgm:presLayoutVars>
          <dgm:chMax val="1"/>
          <dgm:bulletEnabled val="1"/>
        </dgm:presLayoutVars>
      </dgm:prSet>
      <dgm:spPr/>
    </dgm:pt>
    <dgm:pt modelId="{B4BBC61F-1D3B-4A16-B573-9930DD4A3168}" type="pres">
      <dgm:prSet presAssocID="{6D5F1807-EEE2-4D52-8547-F3FFEA73AFA1}" presName="descendantText" presStyleLbl="alignAccFollowNode1" presStyleIdx="2" presStyleCnt="5">
        <dgm:presLayoutVars>
          <dgm:bulletEnabled val="1"/>
        </dgm:presLayoutVars>
      </dgm:prSet>
      <dgm:spPr/>
    </dgm:pt>
    <dgm:pt modelId="{E18A920E-0ED9-49A8-A8F8-B48297F6FD1D}" type="pres">
      <dgm:prSet presAssocID="{A40973CE-B744-422D-84E5-2143DE15EC06}" presName="sp" presStyleCnt="0"/>
      <dgm:spPr/>
    </dgm:pt>
    <dgm:pt modelId="{33AB1742-37F0-4824-8578-88698FA034C2}" type="pres">
      <dgm:prSet presAssocID="{46302ABE-D187-400C-B930-8F82A259FE74}" presName="linNode" presStyleCnt="0"/>
      <dgm:spPr/>
    </dgm:pt>
    <dgm:pt modelId="{0B136AE9-A3C7-4862-99BD-DCBE2E17FCA0}" type="pres">
      <dgm:prSet presAssocID="{46302ABE-D187-400C-B930-8F82A259FE74}" presName="parentText" presStyleLbl="node1" presStyleIdx="3" presStyleCnt="6">
        <dgm:presLayoutVars>
          <dgm:chMax val="1"/>
          <dgm:bulletEnabled val="1"/>
        </dgm:presLayoutVars>
      </dgm:prSet>
      <dgm:spPr/>
    </dgm:pt>
    <dgm:pt modelId="{A066BDEF-E1F6-4345-82DA-BA82C5A36FC2}" type="pres">
      <dgm:prSet presAssocID="{46302ABE-D187-400C-B930-8F82A259FE74}" presName="descendantText" presStyleLbl="alignAccFollowNode1" presStyleIdx="3" presStyleCnt="5" custScaleY="125826">
        <dgm:presLayoutVars>
          <dgm:bulletEnabled val="1"/>
        </dgm:presLayoutVars>
      </dgm:prSet>
      <dgm:spPr/>
    </dgm:pt>
    <dgm:pt modelId="{02EBD106-C3E3-453B-90E6-F96969737C70}" type="pres">
      <dgm:prSet presAssocID="{01113B45-211B-4B73-AD45-8C3ED361F0E7}" presName="sp" presStyleCnt="0"/>
      <dgm:spPr/>
    </dgm:pt>
    <dgm:pt modelId="{18F0A89F-26AA-4B11-864A-4E177E611A35}" type="pres">
      <dgm:prSet presAssocID="{F30DDEBB-CE6C-49CA-9CBF-13BF45E7A3C1}" presName="linNode" presStyleCnt="0"/>
      <dgm:spPr/>
    </dgm:pt>
    <dgm:pt modelId="{074F7459-8B63-4CDA-979D-C6C279B2DF5F}" type="pres">
      <dgm:prSet presAssocID="{F30DDEBB-CE6C-49CA-9CBF-13BF45E7A3C1}" presName="parentText" presStyleLbl="node1" presStyleIdx="4" presStyleCnt="6">
        <dgm:presLayoutVars>
          <dgm:chMax val="1"/>
          <dgm:bulletEnabled val="1"/>
        </dgm:presLayoutVars>
      </dgm:prSet>
      <dgm:spPr/>
    </dgm:pt>
    <dgm:pt modelId="{1F7EEDD1-0F50-466D-BD63-A6B59AD7B683}" type="pres">
      <dgm:prSet presAssocID="{F30DDEBB-CE6C-49CA-9CBF-13BF45E7A3C1}" presName="descendantText" presStyleLbl="alignAccFollowNode1" presStyleIdx="4" presStyleCnt="5" custLinFactY="39734" custLinFactNeighborX="129" custLinFactNeighborY="100000">
        <dgm:presLayoutVars>
          <dgm:bulletEnabled val="1"/>
        </dgm:presLayoutVars>
      </dgm:prSet>
      <dgm:spPr/>
    </dgm:pt>
    <dgm:pt modelId="{9E46BF67-46DB-4866-8230-605850131A4C}" type="pres">
      <dgm:prSet presAssocID="{504E4B5A-2FFC-4AB3-A28B-D849E50DE61A}" presName="sp" presStyleCnt="0"/>
      <dgm:spPr/>
    </dgm:pt>
    <dgm:pt modelId="{7C126224-9045-43AB-9F4D-89C5894602B3}" type="pres">
      <dgm:prSet presAssocID="{BBD4ABB3-DAAA-4BAF-9B64-4E3852BC28C9}" presName="linNode" presStyleCnt="0"/>
      <dgm:spPr/>
    </dgm:pt>
    <dgm:pt modelId="{421BBB78-95BD-496E-B1EC-6E13101F77BB}" type="pres">
      <dgm:prSet presAssocID="{BBD4ABB3-DAAA-4BAF-9B64-4E3852BC28C9}" presName="parentText" presStyleLbl="node1" presStyleIdx="5" presStyleCnt="6">
        <dgm:presLayoutVars>
          <dgm:chMax val="1"/>
          <dgm:bulletEnabled val="1"/>
        </dgm:presLayoutVars>
      </dgm:prSet>
      <dgm:spPr/>
    </dgm:pt>
  </dgm:ptLst>
  <dgm:cxnLst>
    <dgm:cxn modelId="{422D9505-5253-41A4-AB17-AEB1AC03F0C5}" srcId="{46302ABE-D187-400C-B930-8F82A259FE74}" destId="{525F3D12-B1D9-4B81-83C7-379C16CF4F7E}" srcOrd="3" destOrd="0" parTransId="{0EF272C2-147A-4D44-BD5B-5C6538898075}" sibTransId="{129E5D37-CF8E-4CF0-A2D8-81F45B73CA4C}"/>
    <dgm:cxn modelId="{2BA93408-B440-4A98-A14A-CC589CD79DB6}" type="presOf" srcId="{6D5F1807-EEE2-4D52-8547-F3FFEA73AFA1}" destId="{A32DA2C9-4359-4177-8BDD-15CC373183A1}" srcOrd="0" destOrd="0" presId="urn:microsoft.com/office/officeart/2005/8/layout/vList5"/>
    <dgm:cxn modelId="{B5D1A208-6B4B-4057-AE8D-3BF72BDE3D63}" type="presOf" srcId="{46302ABE-D187-400C-B930-8F82A259FE74}" destId="{0B136AE9-A3C7-4862-99BD-DCBE2E17FCA0}" srcOrd="0" destOrd="0" presId="urn:microsoft.com/office/officeart/2005/8/layout/vList5"/>
    <dgm:cxn modelId="{05B8F50C-7FD9-453A-98D1-108925077A1C}" type="presOf" srcId="{0D447418-BB7C-4BD5-B274-38A2EB6DDEA5}" destId="{A066BDEF-E1F6-4345-82DA-BA82C5A36FC2}" srcOrd="0" destOrd="0" presId="urn:microsoft.com/office/officeart/2005/8/layout/vList5"/>
    <dgm:cxn modelId="{EDDDB90F-F75B-44A9-91CF-3E1D5750E42F}" type="presOf" srcId="{2BD2DD97-B5E9-4B8B-A38E-C0C1BE2AB220}" destId="{57FA8B20-E367-4D67-BDBF-2AD95F5A967E}" srcOrd="0" destOrd="2" presId="urn:microsoft.com/office/officeart/2005/8/layout/vList5"/>
    <dgm:cxn modelId="{3C4ED517-22C9-43D3-BC75-B58CE5123647}" type="presOf" srcId="{F30DDEBB-CE6C-49CA-9CBF-13BF45E7A3C1}" destId="{074F7459-8B63-4CDA-979D-C6C279B2DF5F}" srcOrd="0" destOrd="0" presId="urn:microsoft.com/office/officeart/2005/8/layout/vList5"/>
    <dgm:cxn modelId="{35CCAA28-34A8-4BB8-BBF5-3AA26F4A3E75}" srcId="{DEEB025E-4D09-4D05-A433-00776C8113FB}" destId="{DF28EF1E-FB12-42B2-967E-00EFBF4247B1}" srcOrd="1" destOrd="0" parTransId="{C58085CC-1A31-44AA-98E7-52B220FCED0F}" sibTransId="{7818FC79-CEC0-46CA-9C3E-EDCEFFC8870C}"/>
    <dgm:cxn modelId="{D913832A-7EC1-4F8B-9F2C-FD76ECA65B5E}" srcId="{EC5E5EA5-B645-453F-9364-BBA68353E3CD}" destId="{BBD4ABB3-DAAA-4BAF-9B64-4E3852BC28C9}" srcOrd="5" destOrd="0" parTransId="{FB7C9326-D8B9-4B22-809E-3AAD249ABF1D}" sibTransId="{5DCD3E74-127F-4116-9280-B2CAD2B549A0}"/>
    <dgm:cxn modelId="{76844437-C44B-47C5-A993-C83E54CA2635}" srcId="{46302ABE-D187-400C-B930-8F82A259FE74}" destId="{F2A6BA32-718C-4DB1-8283-8B9452FB6AB6}" srcOrd="2" destOrd="0" parTransId="{F8DF576E-7C5C-4838-86A3-97996CF32C0E}" sibTransId="{5411F537-F302-4657-98A6-F9212ECC79F4}"/>
    <dgm:cxn modelId="{113FEC37-068A-4AFF-ACA2-E8EEB65CDA5B}" type="presOf" srcId="{B588F00E-4C86-4BA5-A3A8-BB6E93F6962A}" destId="{B4BBC61F-1D3B-4A16-B573-9930DD4A3168}" srcOrd="0" destOrd="1" presId="urn:microsoft.com/office/officeart/2005/8/layout/vList5"/>
    <dgm:cxn modelId="{30EC223E-9B69-409F-967D-31BEF348E275}" srcId="{6D5F1807-EEE2-4D52-8547-F3FFEA73AFA1}" destId="{B588F00E-4C86-4BA5-A3A8-BB6E93F6962A}" srcOrd="1" destOrd="0" parTransId="{B43037DA-9704-4648-9FF5-FC348C28A3F7}" sibTransId="{29BB0140-180E-4B94-9B74-21E7210CF404}"/>
    <dgm:cxn modelId="{841FAE43-8AE0-451F-BC75-EE7E9470D1E2}" srcId="{EC5E5EA5-B645-453F-9364-BBA68353E3CD}" destId="{DEEB025E-4D09-4D05-A433-00776C8113FB}" srcOrd="0" destOrd="0" parTransId="{7D64D674-F7EE-4684-8B5A-86422B4F61FC}" sibTransId="{2F4DCB49-2E00-4D42-BC4D-4C40CED31E1E}"/>
    <dgm:cxn modelId="{8940E644-207C-4155-9E30-72B1E4A4F330}" srcId="{DEEB025E-4D09-4D05-A433-00776C8113FB}" destId="{525344D8-81F3-49FD-AA83-25DA357BB444}" srcOrd="3" destOrd="0" parTransId="{E2487487-09A7-4612-8B42-569752DF4B5B}" sibTransId="{8CA4D205-9F8A-447A-B33E-71568D697C86}"/>
    <dgm:cxn modelId="{E0A35A65-4089-4A8F-8AA6-AC0E46574512}" type="presOf" srcId="{EC5E5EA5-B645-453F-9364-BBA68353E3CD}" destId="{09A890E0-82C0-4ABD-8483-8DD6867572FD}" srcOrd="0" destOrd="0" presId="urn:microsoft.com/office/officeart/2005/8/layout/vList5"/>
    <dgm:cxn modelId="{FE5CB345-94F6-4DC1-A321-0F3A82A5C603}" type="presOf" srcId="{DF28EF1E-FB12-42B2-967E-00EFBF4247B1}" destId="{57FA8B20-E367-4D67-BDBF-2AD95F5A967E}" srcOrd="0" destOrd="1" presId="urn:microsoft.com/office/officeart/2005/8/layout/vList5"/>
    <dgm:cxn modelId="{73CD8F48-189C-4028-9007-9693A10559B1}" type="presOf" srcId="{11F2890C-649B-478A-A768-4B0A9B1D88A3}" destId="{5623AA2F-09DA-4293-9DD9-1402CCAD4EEE}" srcOrd="0" destOrd="0" presId="urn:microsoft.com/office/officeart/2005/8/layout/vList5"/>
    <dgm:cxn modelId="{BEF29149-F2C6-4FB5-920E-114A92C88EC0}" type="presOf" srcId="{DEEB025E-4D09-4D05-A433-00776C8113FB}" destId="{093803BB-F806-4A65-9954-16D84F62DDB4}" srcOrd="0" destOrd="0" presId="urn:microsoft.com/office/officeart/2005/8/layout/vList5"/>
    <dgm:cxn modelId="{3FA6B569-645B-4981-A764-9BB7F0623A69}" srcId="{EC5E5EA5-B645-453F-9364-BBA68353E3CD}" destId="{46302ABE-D187-400C-B930-8F82A259FE74}" srcOrd="3" destOrd="0" parTransId="{9A11517B-49A6-4819-B5CF-EF28D3AC815E}" sibTransId="{01113B45-211B-4B73-AD45-8C3ED361F0E7}"/>
    <dgm:cxn modelId="{8124C36A-138C-4A47-96C8-82BB74AED86B}" type="presOf" srcId="{BBD4ABB3-DAAA-4BAF-9B64-4E3852BC28C9}" destId="{421BBB78-95BD-496E-B1EC-6E13101F77BB}" srcOrd="0" destOrd="0" presId="urn:microsoft.com/office/officeart/2005/8/layout/vList5"/>
    <dgm:cxn modelId="{45D3EA4A-3FA0-40C9-BEB9-2EAEF0D3B47A}" srcId="{EC5E5EA5-B645-453F-9364-BBA68353E3CD}" destId="{6D5F1807-EEE2-4D52-8547-F3FFEA73AFA1}" srcOrd="2" destOrd="0" parTransId="{72F0ABB5-FABD-4A22-89C3-65FF31C61C6A}" sibTransId="{A40973CE-B744-422D-84E5-2143DE15EC06}"/>
    <dgm:cxn modelId="{710A0C56-AD60-4F23-AD1D-B39E96962440}" type="presOf" srcId="{08145C5A-9F92-4C0B-BB99-E96060E3C087}" destId="{A066BDEF-E1F6-4345-82DA-BA82C5A36FC2}" srcOrd="0" destOrd="1" presId="urn:microsoft.com/office/officeart/2005/8/layout/vList5"/>
    <dgm:cxn modelId="{6AEBD577-72B8-4A25-976F-189684E354F0}" srcId="{11F2890C-649B-478A-A768-4B0A9B1D88A3}" destId="{3AF66903-DC57-4191-8900-5D1FA0E3766C}" srcOrd="0" destOrd="0" parTransId="{5BA7F7AB-658D-4088-AC61-09AE7DF6653B}" sibTransId="{4F90ADF3-8CB0-4828-ABC9-8F32B3228C65}"/>
    <dgm:cxn modelId="{160C5180-0A70-4002-ACE2-C4AFDACA5CD1}" srcId="{46302ABE-D187-400C-B930-8F82A259FE74}" destId="{08145C5A-9F92-4C0B-BB99-E96060E3C087}" srcOrd="1" destOrd="0" parTransId="{4C068744-B00C-43F6-80DA-24AB6A64D91F}" sibTransId="{CECA2AEC-7799-47FD-861B-22AFE4688209}"/>
    <dgm:cxn modelId="{E440C197-86D9-4C02-B184-E6B93F941133}" type="presOf" srcId="{525344D8-81F3-49FD-AA83-25DA357BB444}" destId="{57FA8B20-E367-4D67-BDBF-2AD95F5A967E}" srcOrd="0" destOrd="3" presId="urn:microsoft.com/office/officeart/2005/8/layout/vList5"/>
    <dgm:cxn modelId="{A3C895A8-5B31-4978-95B2-C56CDA90CEA3}" type="presOf" srcId="{F2A6BA32-718C-4DB1-8283-8B9452FB6AB6}" destId="{A066BDEF-E1F6-4345-82DA-BA82C5A36FC2}" srcOrd="0" destOrd="2" presId="urn:microsoft.com/office/officeart/2005/8/layout/vList5"/>
    <dgm:cxn modelId="{434B72AD-017D-49E5-BD46-55C8462CEA69}" type="presOf" srcId="{3AF66903-DC57-4191-8900-5D1FA0E3766C}" destId="{AE0EBF69-8F24-472A-B316-77DBB5581B42}" srcOrd="0" destOrd="0" presId="urn:microsoft.com/office/officeart/2005/8/layout/vList5"/>
    <dgm:cxn modelId="{648DB6AF-AB69-4E86-963E-C49BD4AAF12B}" type="presOf" srcId="{302446CF-E832-46C3-B474-9BD4C3804E7C}" destId="{B4BBC61F-1D3B-4A16-B573-9930DD4A3168}" srcOrd="0" destOrd="0" presId="urn:microsoft.com/office/officeart/2005/8/layout/vList5"/>
    <dgm:cxn modelId="{C1E720B2-B7A4-4BA0-B830-04ABCCB77933}" srcId="{46302ABE-D187-400C-B930-8F82A259FE74}" destId="{0D447418-BB7C-4BD5-B274-38A2EB6DDEA5}" srcOrd="0" destOrd="0" parTransId="{AC4910BF-A31E-43DF-A00D-042D4B10553C}" sibTransId="{759E9F6D-D303-4589-AF13-2A18F05FBD56}"/>
    <dgm:cxn modelId="{534B4CB5-536D-4D6C-A7B4-6682F7FBFB81}" srcId="{F30DDEBB-CE6C-49CA-9CBF-13BF45E7A3C1}" destId="{24B12A14-F32E-4546-A1B1-8C5B783D238E}" srcOrd="0" destOrd="0" parTransId="{576769B4-866E-4890-B986-3E59C6A82DA7}" sibTransId="{67DBE1B9-BD16-42F7-813A-C76066DB166F}"/>
    <dgm:cxn modelId="{560E45BC-161B-471F-8D24-9A41E8611AD0}" srcId="{EC5E5EA5-B645-453F-9364-BBA68353E3CD}" destId="{11F2890C-649B-478A-A768-4B0A9B1D88A3}" srcOrd="1" destOrd="0" parTransId="{7C42B445-3CBC-4791-95A5-E2F86002EF78}" sibTransId="{62AE9E3E-BC1E-4B9D-93C1-0FB24DD5749E}"/>
    <dgm:cxn modelId="{D2CC64C7-8AEB-4888-B31C-B670A402F94F}" type="presOf" srcId="{24B12A14-F32E-4546-A1B1-8C5B783D238E}" destId="{1F7EEDD1-0F50-466D-BD63-A6B59AD7B683}" srcOrd="0" destOrd="0" presId="urn:microsoft.com/office/officeart/2005/8/layout/vList5"/>
    <dgm:cxn modelId="{E8DADECD-8B8C-48EF-93A8-F8455FE991B6}" type="presOf" srcId="{525F3D12-B1D9-4B81-83C7-379C16CF4F7E}" destId="{A066BDEF-E1F6-4345-82DA-BA82C5A36FC2}" srcOrd="0" destOrd="3" presId="urn:microsoft.com/office/officeart/2005/8/layout/vList5"/>
    <dgm:cxn modelId="{7F6F3BD2-81EF-4DC5-9D3B-37E0C1F18CE0}" srcId="{DEEB025E-4D09-4D05-A433-00776C8113FB}" destId="{1F56295A-4DCB-42DD-AA08-C149AB095B12}" srcOrd="0" destOrd="0" parTransId="{AC7EAF6E-DA85-449C-91F4-DF5562713E01}" sibTransId="{0526D8A3-67D1-463E-93D5-1589F60B4DEA}"/>
    <dgm:cxn modelId="{FEA9D9D7-B3BD-4C95-8902-3AEF34AD0D82}" type="presOf" srcId="{1F56295A-4DCB-42DD-AA08-C149AB095B12}" destId="{57FA8B20-E367-4D67-BDBF-2AD95F5A967E}" srcOrd="0" destOrd="0" presId="urn:microsoft.com/office/officeart/2005/8/layout/vList5"/>
    <dgm:cxn modelId="{42E9B2E2-24CB-46EA-AA2F-EE31460366FD}" srcId="{EC5E5EA5-B645-453F-9364-BBA68353E3CD}" destId="{F30DDEBB-CE6C-49CA-9CBF-13BF45E7A3C1}" srcOrd="4" destOrd="0" parTransId="{E9B6F4FA-B1CD-43A1-8C34-E2B1B4DF1967}" sibTransId="{504E4B5A-2FFC-4AB3-A28B-D849E50DE61A}"/>
    <dgm:cxn modelId="{5330AFE5-E6FB-4BAB-98D3-E1B19285371A}" srcId="{6D5F1807-EEE2-4D52-8547-F3FFEA73AFA1}" destId="{302446CF-E832-46C3-B474-9BD4C3804E7C}" srcOrd="0" destOrd="0" parTransId="{662238FA-D844-4954-AAB6-3C9E52B2BA67}" sibTransId="{3EEFC67E-FA1C-4356-B491-A35DCF798692}"/>
    <dgm:cxn modelId="{902661F2-81C4-4A7A-A500-00E200D87CAE}" srcId="{DEEB025E-4D09-4D05-A433-00776C8113FB}" destId="{2BD2DD97-B5E9-4B8B-A38E-C0C1BE2AB220}" srcOrd="2" destOrd="0" parTransId="{5457FD6D-EEB9-405F-AB4B-B96A490F6535}" sibTransId="{4465968C-7A01-4930-B852-7EA38589DA9F}"/>
    <dgm:cxn modelId="{735323F8-2491-4FDC-A61F-75B25277B927}" type="presParOf" srcId="{09A890E0-82C0-4ABD-8483-8DD6867572FD}" destId="{AECCEFF0-A688-4006-8A78-CC39EDF8B939}" srcOrd="0" destOrd="0" presId="urn:microsoft.com/office/officeart/2005/8/layout/vList5"/>
    <dgm:cxn modelId="{DB7CCC02-3352-4A07-98A3-F6E45717C247}" type="presParOf" srcId="{AECCEFF0-A688-4006-8A78-CC39EDF8B939}" destId="{093803BB-F806-4A65-9954-16D84F62DDB4}" srcOrd="0" destOrd="0" presId="urn:microsoft.com/office/officeart/2005/8/layout/vList5"/>
    <dgm:cxn modelId="{1D501756-C709-44C3-9769-334136C1E858}" type="presParOf" srcId="{AECCEFF0-A688-4006-8A78-CC39EDF8B939}" destId="{57FA8B20-E367-4D67-BDBF-2AD95F5A967E}" srcOrd="1" destOrd="0" presId="urn:microsoft.com/office/officeart/2005/8/layout/vList5"/>
    <dgm:cxn modelId="{07F2B100-65BB-43A5-8FB7-230D467EB571}" type="presParOf" srcId="{09A890E0-82C0-4ABD-8483-8DD6867572FD}" destId="{DF50B21F-461F-4446-AD91-EF8EFA4079EC}" srcOrd="1" destOrd="0" presId="urn:microsoft.com/office/officeart/2005/8/layout/vList5"/>
    <dgm:cxn modelId="{B562A436-0AD1-4AF6-9F55-1ECEF7211AD1}" type="presParOf" srcId="{09A890E0-82C0-4ABD-8483-8DD6867572FD}" destId="{99B289C7-2FED-4BCA-8FE4-6C6EC488B1AA}" srcOrd="2" destOrd="0" presId="urn:microsoft.com/office/officeart/2005/8/layout/vList5"/>
    <dgm:cxn modelId="{B55AC482-C142-4715-A201-3D6CDE4D9D2F}" type="presParOf" srcId="{99B289C7-2FED-4BCA-8FE4-6C6EC488B1AA}" destId="{5623AA2F-09DA-4293-9DD9-1402CCAD4EEE}" srcOrd="0" destOrd="0" presId="urn:microsoft.com/office/officeart/2005/8/layout/vList5"/>
    <dgm:cxn modelId="{D2980A3F-673D-4FC6-AE44-076151671983}" type="presParOf" srcId="{99B289C7-2FED-4BCA-8FE4-6C6EC488B1AA}" destId="{AE0EBF69-8F24-472A-B316-77DBB5581B42}" srcOrd="1" destOrd="0" presId="urn:microsoft.com/office/officeart/2005/8/layout/vList5"/>
    <dgm:cxn modelId="{FB5328E4-A52C-4C9A-97B4-175966E267A6}" type="presParOf" srcId="{09A890E0-82C0-4ABD-8483-8DD6867572FD}" destId="{D87FD644-74C8-437B-8C1B-E6413642D4FB}" srcOrd="3" destOrd="0" presId="urn:microsoft.com/office/officeart/2005/8/layout/vList5"/>
    <dgm:cxn modelId="{97735303-7024-48CB-9BC8-2DA4790AC413}" type="presParOf" srcId="{09A890E0-82C0-4ABD-8483-8DD6867572FD}" destId="{FA902433-0A7A-4103-81C8-29FAA9D08311}" srcOrd="4" destOrd="0" presId="urn:microsoft.com/office/officeart/2005/8/layout/vList5"/>
    <dgm:cxn modelId="{13477CE0-E454-44F7-9D10-51082D0F0621}" type="presParOf" srcId="{FA902433-0A7A-4103-81C8-29FAA9D08311}" destId="{A32DA2C9-4359-4177-8BDD-15CC373183A1}" srcOrd="0" destOrd="0" presId="urn:microsoft.com/office/officeart/2005/8/layout/vList5"/>
    <dgm:cxn modelId="{DFBF8789-1FA8-495B-BB81-7DEAE727DA93}" type="presParOf" srcId="{FA902433-0A7A-4103-81C8-29FAA9D08311}" destId="{B4BBC61F-1D3B-4A16-B573-9930DD4A3168}" srcOrd="1" destOrd="0" presId="urn:microsoft.com/office/officeart/2005/8/layout/vList5"/>
    <dgm:cxn modelId="{82DD9F10-D591-413B-ADDD-5C1ECB74FC42}" type="presParOf" srcId="{09A890E0-82C0-4ABD-8483-8DD6867572FD}" destId="{E18A920E-0ED9-49A8-A8F8-B48297F6FD1D}" srcOrd="5" destOrd="0" presId="urn:microsoft.com/office/officeart/2005/8/layout/vList5"/>
    <dgm:cxn modelId="{647A4590-9607-4828-8FC6-5163C00DC8FE}" type="presParOf" srcId="{09A890E0-82C0-4ABD-8483-8DD6867572FD}" destId="{33AB1742-37F0-4824-8578-88698FA034C2}" srcOrd="6" destOrd="0" presId="urn:microsoft.com/office/officeart/2005/8/layout/vList5"/>
    <dgm:cxn modelId="{7B6C6384-C786-4D54-9D69-4A5001536C92}" type="presParOf" srcId="{33AB1742-37F0-4824-8578-88698FA034C2}" destId="{0B136AE9-A3C7-4862-99BD-DCBE2E17FCA0}" srcOrd="0" destOrd="0" presId="urn:microsoft.com/office/officeart/2005/8/layout/vList5"/>
    <dgm:cxn modelId="{2FC59B0C-72BB-4F60-98EE-46D48EA48ECD}" type="presParOf" srcId="{33AB1742-37F0-4824-8578-88698FA034C2}" destId="{A066BDEF-E1F6-4345-82DA-BA82C5A36FC2}" srcOrd="1" destOrd="0" presId="urn:microsoft.com/office/officeart/2005/8/layout/vList5"/>
    <dgm:cxn modelId="{3A97827E-187C-4DFD-A9B8-55B536467077}" type="presParOf" srcId="{09A890E0-82C0-4ABD-8483-8DD6867572FD}" destId="{02EBD106-C3E3-453B-90E6-F96969737C70}" srcOrd="7" destOrd="0" presId="urn:microsoft.com/office/officeart/2005/8/layout/vList5"/>
    <dgm:cxn modelId="{4A4A233F-722C-4745-A889-70CFDB926830}" type="presParOf" srcId="{09A890E0-82C0-4ABD-8483-8DD6867572FD}" destId="{18F0A89F-26AA-4B11-864A-4E177E611A35}" srcOrd="8" destOrd="0" presId="urn:microsoft.com/office/officeart/2005/8/layout/vList5"/>
    <dgm:cxn modelId="{C91A2006-FB78-44E9-8F3C-B26DFD69F62A}" type="presParOf" srcId="{18F0A89F-26AA-4B11-864A-4E177E611A35}" destId="{074F7459-8B63-4CDA-979D-C6C279B2DF5F}" srcOrd="0" destOrd="0" presId="urn:microsoft.com/office/officeart/2005/8/layout/vList5"/>
    <dgm:cxn modelId="{A6AA3D2E-3A71-44BA-AB1C-2B98496B71FA}" type="presParOf" srcId="{18F0A89F-26AA-4B11-864A-4E177E611A35}" destId="{1F7EEDD1-0F50-466D-BD63-A6B59AD7B683}" srcOrd="1" destOrd="0" presId="urn:microsoft.com/office/officeart/2005/8/layout/vList5"/>
    <dgm:cxn modelId="{E921B3B8-0313-428F-AAED-0B58AE776297}" type="presParOf" srcId="{09A890E0-82C0-4ABD-8483-8DD6867572FD}" destId="{9E46BF67-46DB-4866-8230-605850131A4C}" srcOrd="9" destOrd="0" presId="urn:microsoft.com/office/officeart/2005/8/layout/vList5"/>
    <dgm:cxn modelId="{8C4874A1-47CF-4444-8780-622F2DC41366}" type="presParOf" srcId="{09A890E0-82C0-4ABD-8483-8DD6867572FD}" destId="{7C126224-9045-43AB-9F4D-89C5894602B3}" srcOrd="10" destOrd="0" presId="urn:microsoft.com/office/officeart/2005/8/layout/vList5"/>
    <dgm:cxn modelId="{F76C36D0-6AEE-4E3A-9E46-1320E66CE6E8}" type="presParOf" srcId="{7C126224-9045-43AB-9F4D-89C5894602B3}" destId="{421BBB78-95BD-496E-B1EC-6E13101F77B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82F8DF-745A-4DB5-B0B2-347EC5402C1D}"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99C59B72-160D-47EB-AC8D-2DA987BDCA41}">
      <dgm:prSet custT="1"/>
      <dgm:spPr/>
      <dgm:t>
        <a:bodyPr/>
        <a:lstStyle/>
        <a:p>
          <a:r>
            <a:rPr lang="fr-FR" sz="1600" noProof="0" dirty="0"/>
            <a:t>Développement du système gestion électronique des effectifs</a:t>
          </a:r>
        </a:p>
      </dgm:t>
    </dgm:pt>
    <dgm:pt modelId="{6974AF3E-39C9-4BB3-81C5-31ED6B8B251D}" type="parTrans" cxnId="{82B7F322-2D53-4042-8167-5CE5F28FCC4B}">
      <dgm:prSet/>
      <dgm:spPr/>
      <dgm:t>
        <a:bodyPr/>
        <a:lstStyle/>
        <a:p>
          <a:endParaRPr lang="en-US"/>
        </a:p>
      </dgm:t>
    </dgm:pt>
    <dgm:pt modelId="{2B075331-3998-4DB0-B074-4329BD362485}" type="sibTrans" cxnId="{82B7F322-2D53-4042-8167-5CE5F28FCC4B}">
      <dgm:prSet/>
      <dgm:spPr/>
      <dgm:t>
        <a:bodyPr/>
        <a:lstStyle/>
        <a:p>
          <a:endParaRPr lang="en-US"/>
        </a:p>
      </dgm:t>
    </dgm:pt>
    <dgm:pt modelId="{D438EE70-435E-42DF-8363-36CE8EB95D3C}">
      <dgm:prSet custT="1"/>
      <dgm:spPr/>
      <dgm:t>
        <a:bodyPr/>
        <a:lstStyle/>
        <a:p>
          <a:r>
            <a:rPr lang="fr-FR" sz="1400" noProof="0" dirty="0"/>
            <a:t>Etendre la couverture de </a:t>
          </a:r>
          <a:r>
            <a:rPr lang="fr-FR" sz="1400" noProof="0" dirty="0" err="1"/>
            <a:t>iHRIS</a:t>
          </a:r>
          <a:r>
            <a:rPr lang="fr-FR" sz="1400" noProof="0" dirty="0"/>
            <a:t> à toutes les provinces</a:t>
          </a:r>
        </a:p>
      </dgm:t>
    </dgm:pt>
    <dgm:pt modelId="{E1F1CFC3-4E13-4C1E-8ECD-A76A44162EBA}" type="parTrans" cxnId="{C30C1C13-144A-4809-A0A7-CCAD3226DF3B}">
      <dgm:prSet/>
      <dgm:spPr/>
      <dgm:t>
        <a:bodyPr/>
        <a:lstStyle/>
        <a:p>
          <a:endParaRPr lang="en-US"/>
        </a:p>
      </dgm:t>
    </dgm:pt>
    <dgm:pt modelId="{92403569-D812-4948-8B84-051EA5736A3C}" type="sibTrans" cxnId="{C30C1C13-144A-4809-A0A7-CCAD3226DF3B}">
      <dgm:prSet/>
      <dgm:spPr/>
      <dgm:t>
        <a:bodyPr/>
        <a:lstStyle/>
        <a:p>
          <a:endParaRPr lang="en-US"/>
        </a:p>
      </dgm:t>
    </dgm:pt>
    <dgm:pt modelId="{82081437-D6AD-454B-A619-992A28F19EEB}">
      <dgm:prSet custT="1"/>
      <dgm:spPr/>
      <dgm:t>
        <a:bodyPr/>
        <a:lstStyle/>
        <a:p>
          <a:r>
            <a:rPr lang="fr-FR" sz="1400" noProof="0" dirty="0"/>
            <a:t>Améliorer la qualité des données (complétude, fiabilité, sécurité et promptitude) </a:t>
          </a:r>
        </a:p>
      </dgm:t>
    </dgm:pt>
    <dgm:pt modelId="{4BB677B6-50F1-4A3A-BE27-A4F9313CE95A}" type="parTrans" cxnId="{D5B46499-4F56-49B8-B55C-E61A0E2C9B10}">
      <dgm:prSet/>
      <dgm:spPr/>
      <dgm:t>
        <a:bodyPr/>
        <a:lstStyle/>
        <a:p>
          <a:endParaRPr lang="en-US"/>
        </a:p>
      </dgm:t>
    </dgm:pt>
    <dgm:pt modelId="{7D5E506D-67A1-485F-BBC1-A394275796DD}" type="sibTrans" cxnId="{D5B46499-4F56-49B8-B55C-E61A0E2C9B10}">
      <dgm:prSet/>
      <dgm:spPr/>
      <dgm:t>
        <a:bodyPr/>
        <a:lstStyle/>
        <a:p>
          <a:endParaRPr lang="en-US"/>
        </a:p>
      </dgm:t>
    </dgm:pt>
    <dgm:pt modelId="{FB408AD3-B921-4E41-B27D-A19C4FEBEC50}">
      <dgm:prSet custT="1"/>
      <dgm:spPr/>
      <dgm:t>
        <a:bodyPr/>
        <a:lstStyle/>
        <a:p>
          <a:r>
            <a:rPr lang="fr-FR" sz="1600" dirty="0"/>
            <a:t>Optimiser l'effectif du personnel de santé équitablement réparti</a:t>
          </a:r>
        </a:p>
      </dgm:t>
    </dgm:pt>
    <dgm:pt modelId="{454DDB01-4696-471E-87FF-095E3DC7BA59}" type="parTrans" cxnId="{04004158-10DD-4801-A70A-B9FAD6B5CD1E}">
      <dgm:prSet/>
      <dgm:spPr/>
      <dgm:t>
        <a:bodyPr/>
        <a:lstStyle/>
        <a:p>
          <a:endParaRPr lang="en-US"/>
        </a:p>
      </dgm:t>
    </dgm:pt>
    <dgm:pt modelId="{8D2887D0-5238-4125-B4FD-A0D40AC325B3}" type="sibTrans" cxnId="{04004158-10DD-4801-A70A-B9FAD6B5CD1E}">
      <dgm:prSet/>
      <dgm:spPr/>
      <dgm:t>
        <a:bodyPr/>
        <a:lstStyle/>
        <a:p>
          <a:endParaRPr lang="en-US"/>
        </a:p>
      </dgm:t>
    </dgm:pt>
    <dgm:pt modelId="{9F22087C-BFFE-4854-BA84-7C7A953F13D9}">
      <dgm:prSet custT="1"/>
      <dgm:spPr/>
      <dgm:t>
        <a:bodyPr/>
        <a:lstStyle/>
        <a:p>
          <a:r>
            <a:rPr lang="fr-FR" sz="1400" noProof="0" dirty="0"/>
            <a:t>Développer  et mettre en œuvre un plan de développement et déploiement des  RHS répondant aux besoins du secteur</a:t>
          </a:r>
        </a:p>
      </dgm:t>
    </dgm:pt>
    <dgm:pt modelId="{4EA72560-D0AC-429D-9F37-E09EA96DC515}" type="parTrans" cxnId="{B8944632-4AA4-4C35-9FAB-3CD6EB5110BE}">
      <dgm:prSet/>
      <dgm:spPr/>
      <dgm:t>
        <a:bodyPr/>
        <a:lstStyle/>
        <a:p>
          <a:endParaRPr lang="en-US"/>
        </a:p>
      </dgm:t>
    </dgm:pt>
    <dgm:pt modelId="{B3E0C63B-ED64-4C04-BD41-8D74D594B3EF}" type="sibTrans" cxnId="{B8944632-4AA4-4C35-9FAB-3CD6EB5110BE}">
      <dgm:prSet/>
      <dgm:spPr/>
      <dgm:t>
        <a:bodyPr/>
        <a:lstStyle/>
        <a:p>
          <a:endParaRPr lang="en-US"/>
        </a:p>
      </dgm:t>
    </dgm:pt>
    <dgm:pt modelId="{9CB8DCEC-5BFC-494B-9D10-762713838DC1}">
      <dgm:prSet custT="1"/>
      <dgm:spPr/>
      <dgm:t>
        <a:bodyPr/>
        <a:lstStyle/>
        <a:p>
          <a:r>
            <a:rPr lang="fr-FR" sz="1600" noProof="0" dirty="0"/>
            <a:t>Politique de rémunération équitable et valorisante</a:t>
          </a:r>
        </a:p>
      </dgm:t>
    </dgm:pt>
    <dgm:pt modelId="{222F2A81-7A58-4D67-BE2C-77D8CD22D20A}" type="parTrans" cxnId="{9AA72849-8B75-46C2-9DC3-FFA69FE360CB}">
      <dgm:prSet/>
      <dgm:spPr/>
      <dgm:t>
        <a:bodyPr/>
        <a:lstStyle/>
        <a:p>
          <a:endParaRPr lang="en-US"/>
        </a:p>
      </dgm:t>
    </dgm:pt>
    <dgm:pt modelId="{70CC2F03-C8F8-4C24-9D38-7DF71FC0EF6F}" type="sibTrans" cxnId="{9AA72849-8B75-46C2-9DC3-FFA69FE360CB}">
      <dgm:prSet/>
      <dgm:spPr/>
      <dgm:t>
        <a:bodyPr/>
        <a:lstStyle/>
        <a:p>
          <a:endParaRPr lang="en-US"/>
        </a:p>
      </dgm:t>
    </dgm:pt>
    <dgm:pt modelId="{363C60CF-1521-4A8D-8C3F-2D22473D7FE0}">
      <dgm:prSet custT="1"/>
      <dgm:spPr/>
      <dgm:t>
        <a:bodyPr/>
        <a:lstStyle/>
        <a:p>
          <a:r>
            <a:rPr lang="fr-FR" sz="1400" noProof="0" dirty="0"/>
            <a:t>Établissement de critères de rémunération</a:t>
          </a:r>
        </a:p>
      </dgm:t>
    </dgm:pt>
    <dgm:pt modelId="{0F70E46D-CBDD-4120-9FA0-D449F9D3BE27}" type="parTrans" cxnId="{ADFB1758-C150-4BFE-A460-C42714D7E3CB}">
      <dgm:prSet/>
      <dgm:spPr/>
      <dgm:t>
        <a:bodyPr/>
        <a:lstStyle/>
        <a:p>
          <a:endParaRPr lang="en-US"/>
        </a:p>
      </dgm:t>
    </dgm:pt>
    <dgm:pt modelId="{8E1F074F-A536-4118-AB31-DD2F577BFA58}" type="sibTrans" cxnId="{ADFB1758-C150-4BFE-A460-C42714D7E3CB}">
      <dgm:prSet/>
      <dgm:spPr/>
      <dgm:t>
        <a:bodyPr/>
        <a:lstStyle/>
        <a:p>
          <a:endParaRPr lang="en-US"/>
        </a:p>
      </dgm:t>
    </dgm:pt>
    <dgm:pt modelId="{701048C5-6610-42EC-940A-EDC7315D40BA}">
      <dgm:prSet custT="1"/>
      <dgm:spPr/>
      <dgm:t>
        <a:bodyPr/>
        <a:lstStyle/>
        <a:p>
          <a:r>
            <a:rPr lang="fr-FR" sz="1400" noProof="0" dirty="0"/>
            <a:t>Promotion de l'égalité salariale</a:t>
          </a:r>
        </a:p>
      </dgm:t>
    </dgm:pt>
    <dgm:pt modelId="{62AFCB3F-41BF-4B96-931C-8FB73B934D0E}" type="parTrans" cxnId="{3036C9FA-DDD8-4104-AAF9-FD09C9D522F2}">
      <dgm:prSet/>
      <dgm:spPr/>
      <dgm:t>
        <a:bodyPr/>
        <a:lstStyle/>
        <a:p>
          <a:endParaRPr lang="en-US"/>
        </a:p>
      </dgm:t>
    </dgm:pt>
    <dgm:pt modelId="{F75E0B0D-BC91-4D09-9D3C-850D0FC1103B}" type="sibTrans" cxnId="{3036C9FA-DDD8-4104-AAF9-FD09C9D522F2}">
      <dgm:prSet/>
      <dgm:spPr/>
      <dgm:t>
        <a:bodyPr/>
        <a:lstStyle/>
        <a:p>
          <a:endParaRPr lang="en-US"/>
        </a:p>
      </dgm:t>
    </dgm:pt>
    <dgm:pt modelId="{32B2A08F-6F38-49F2-B397-5C0BE29788A3}">
      <dgm:prSet custT="1"/>
      <dgm:spPr/>
      <dgm:t>
        <a:bodyPr/>
        <a:lstStyle/>
        <a:p>
          <a:r>
            <a:rPr lang="en-US" sz="1400" dirty="0"/>
            <a:t>Accreditation des institutions de formation (</a:t>
          </a:r>
          <a:r>
            <a:rPr lang="fr-FR" sz="1400" noProof="0" dirty="0"/>
            <a:t>critères</a:t>
          </a:r>
          <a:r>
            <a:rPr lang="en-US" sz="1400" dirty="0"/>
            <a:t> </a:t>
          </a:r>
          <a:r>
            <a:rPr lang="fr-FR" sz="1400" noProof="0" dirty="0"/>
            <a:t>d'accréditation et </a:t>
          </a:r>
          <a:r>
            <a:rPr lang="en-US" sz="1400" dirty="0"/>
            <a:t> processus </a:t>
          </a:r>
          <a:r>
            <a:rPr lang="fr-FR" sz="1400" noProof="0" dirty="0"/>
            <a:t>d'évaluation)</a:t>
          </a:r>
        </a:p>
      </dgm:t>
    </dgm:pt>
    <dgm:pt modelId="{32CAC8DD-FEE7-422D-B62F-9D7394ED7F46}" type="parTrans" cxnId="{E204E089-BCC0-4EE4-8888-1D040AA8B8F3}">
      <dgm:prSet/>
      <dgm:spPr/>
      <dgm:t>
        <a:bodyPr/>
        <a:lstStyle/>
        <a:p>
          <a:endParaRPr lang="fr-FR"/>
        </a:p>
      </dgm:t>
    </dgm:pt>
    <dgm:pt modelId="{4F409ED9-A758-44B4-9293-7691D2E35207}" type="sibTrans" cxnId="{E204E089-BCC0-4EE4-8888-1D040AA8B8F3}">
      <dgm:prSet/>
      <dgm:spPr/>
      <dgm:t>
        <a:bodyPr/>
        <a:lstStyle/>
        <a:p>
          <a:endParaRPr lang="fr-FR"/>
        </a:p>
      </dgm:t>
    </dgm:pt>
    <dgm:pt modelId="{B6115E17-9F41-45D5-AA8B-055C146A7E71}">
      <dgm:prSet custT="1"/>
      <dgm:spPr/>
      <dgm:t>
        <a:bodyPr/>
        <a:lstStyle/>
        <a:p>
          <a:r>
            <a:rPr lang="fr-FR" sz="1400" noProof="0" dirty="0">
              <a:solidFill>
                <a:schemeClr val="tx2"/>
              </a:solidFill>
            </a:rPr>
            <a:t>Attirer et retenir les professionnels de santé dans les zones rurales et défavorisées</a:t>
          </a:r>
          <a:endParaRPr lang="fr-FR" sz="1400" noProof="0" dirty="0"/>
        </a:p>
      </dgm:t>
    </dgm:pt>
    <dgm:pt modelId="{DA5D7D74-7F69-46CC-9588-9A49477B24C4}" type="parTrans" cxnId="{A6E35E64-399A-4844-BF52-AB3CEE5E9728}">
      <dgm:prSet/>
      <dgm:spPr/>
      <dgm:t>
        <a:bodyPr/>
        <a:lstStyle/>
        <a:p>
          <a:endParaRPr lang="fr-FR"/>
        </a:p>
      </dgm:t>
    </dgm:pt>
    <dgm:pt modelId="{2BD058AE-3E2D-49E0-ADAB-0A60B001CD30}" type="sibTrans" cxnId="{A6E35E64-399A-4844-BF52-AB3CEE5E9728}">
      <dgm:prSet/>
      <dgm:spPr/>
      <dgm:t>
        <a:bodyPr/>
        <a:lstStyle/>
        <a:p>
          <a:endParaRPr lang="fr-FR"/>
        </a:p>
      </dgm:t>
    </dgm:pt>
    <dgm:pt modelId="{430B1687-66C6-421F-A8AB-CD28D058B84D}">
      <dgm:prSet custT="1"/>
      <dgm:spPr/>
      <dgm:t>
        <a:bodyPr/>
        <a:lstStyle/>
        <a:p>
          <a:r>
            <a:rPr lang="fr-FR" sz="1600" dirty="0"/>
            <a:t>Professionnalisation des RECO</a:t>
          </a:r>
        </a:p>
      </dgm:t>
    </dgm:pt>
    <dgm:pt modelId="{80F8AEE4-4044-4EB6-ACB4-BEF18BFFB06C}" type="parTrans" cxnId="{F469EE7E-4AB5-45A2-BC97-F4343AE31885}">
      <dgm:prSet/>
      <dgm:spPr/>
      <dgm:t>
        <a:bodyPr/>
        <a:lstStyle/>
        <a:p>
          <a:endParaRPr lang="fr-FR"/>
        </a:p>
      </dgm:t>
    </dgm:pt>
    <dgm:pt modelId="{A00DD9C1-E45F-46B8-A1B0-087A1DA20475}" type="sibTrans" cxnId="{F469EE7E-4AB5-45A2-BC97-F4343AE31885}">
      <dgm:prSet/>
      <dgm:spPr/>
      <dgm:t>
        <a:bodyPr/>
        <a:lstStyle/>
        <a:p>
          <a:endParaRPr lang="fr-FR"/>
        </a:p>
      </dgm:t>
    </dgm:pt>
    <dgm:pt modelId="{0009958A-D422-4015-AAEE-877A0A5A7496}">
      <dgm:prSet custT="1"/>
      <dgm:spPr/>
      <dgm:t>
        <a:bodyPr/>
        <a:lstStyle/>
        <a:p>
          <a:r>
            <a:rPr lang="fr-FR" sz="1400" noProof="0" dirty="0"/>
            <a:t>Renforcer l’Inspection et control</a:t>
          </a:r>
        </a:p>
      </dgm:t>
    </dgm:pt>
    <dgm:pt modelId="{76D3F22A-300D-4A36-B13E-D7E9FB7E31AF}" type="parTrans" cxnId="{E653663A-2862-47BF-A7B2-7BC9364C7EB1}">
      <dgm:prSet/>
      <dgm:spPr/>
      <dgm:t>
        <a:bodyPr/>
        <a:lstStyle/>
        <a:p>
          <a:endParaRPr lang="fr-FR"/>
        </a:p>
      </dgm:t>
    </dgm:pt>
    <dgm:pt modelId="{2A27E00E-3CE7-436C-9907-92D4A2EF5170}" type="sibTrans" cxnId="{E653663A-2862-47BF-A7B2-7BC9364C7EB1}">
      <dgm:prSet/>
      <dgm:spPr/>
      <dgm:t>
        <a:bodyPr/>
        <a:lstStyle/>
        <a:p>
          <a:endParaRPr lang="fr-FR"/>
        </a:p>
      </dgm:t>
    </dgm:pt>
    <dgm:pt modelId="{43F5EA54-CA57-4BE9-84D4-29866D51B84C}" type="pres">
      <dgm:prSet presAssocID="{B682F8DF-745A-4DB5-B0B2-347EC5402C1D}" presName="Name0" presStyleCnt="0">
        <dgm:presLayoutVars>
          <dgm:dir/>
          <dgm:animLvl val="lvl"/>
          <dgm:resizeHandles val="exact"/>
        </dgm:presLayoutVars>
      </dgm:prSet>
      <dgm:spPr/>
    </dgm:pt>
    <dgm:pt modelId="{A6195D37-F808-4D5B-A25C-4D0DACEF8367}" type="pres">
      <dgm:prSet presAssocID="{99C59B72-160D-47EB-AC8D-2DA987BDCA41}" presName="linNode" presStyleCnt="0"/>
      <dgm:spPr/>
    </dgm:pt>
    <dgm:pt modelId="{6DD6CEEF-41A7-4579-AFDA-5A9192F09AC1}" type="pres">
      <dgm:prSet presAssocID="{99C59B72-160D-47EB-AC8D-2DA987BDCA41}" presName="parentText" presStyleLbl="node1" presStyleIdx="0" presStyleCnt="4">
        <dgm:presLayoutVars>
          <dgm:chMax val="1"/>
          <dgm:bulletEnabled val="1"/>
        </dgm:presLayoutVars>
      </dgm:prSet>
      <dgm:spPr/>
    </dgm:pt>
    <dgm:pt modelId="{0F84721B-9E2F-4CB2-85F1-4DC154A6807B}" type="pres">
      <dgm:prSet presAssocID="{99C59B72-160D-47EB-AC8D-2DA987BDCA41}" presName="descendantText" presStyleLbl="alignAccFollowNode1" presStyleIdx="0" presStyleCnt="3">
        <dgm:presLayoutVars>
          <dgm:bulletEnabled val="1"/>
        </dgm:presLayoutVars>
      </dgm:prSet>
      <dgm:spPr/>
    </dgm:pt>
    <dgm:pt modelId="{EF3EAC6A-337C-4E4F-B428-A462E2161536}" type="pres">
      <dgm:prSet presAssocID="{2B075331-3998-4DB0-B074-4329BD362485}" presName="sp" presStyleCnt="0"/>
      <dgm:spPr/>
    </dgm:pt>
    <dgm:pt modelId="{CE54AE3F-D626-4478-BF94-B866C6D78D2B}" type="pres">
      <dgm:prSet presAssocID="{FB408AD3-B921-4E41-B27D-A19C4FEBEC50}" presName="linNode" presStyleCnt="0"/>
      <dgm:spPr/>
    </dgm:pt>
    <dgm:pt modelId="{FD91233E-7FDD-46AA-B621-739D37EBE77A}" type="pres">
      <dgm:prSet presAssocID="{FB408AD3-B921-4E41-B27D-A19C4FEBEC50}" presName="parentText" presStyleLbl="node1" presStyleIdx="1" presStyleCnt="4">
        <dgm:presLayoutVars>
          <dgm:chMax val="1"/>
          <dgm:bulletEnabled val="1"/>
        </dgm:presLayoutVars>
      </dgm:prSet>
      <dgm:spPr/>
    </dgm:pt>
    <dgm:pt modelId="{4985E14F-0E25-4B13-B76C-87BA7803AD48}" type="pres">
      <dgm:prSet presAssocID="{FB408AD3-B921-4E41-B27D-A19C4FEBEC50}" presName="descendantText" presStyleLbl="alignAccFollowNode1" presStyleIdx="1" presStyleCnt="3">
        <dgm:presLayoutVars>
          <dgm:bulletEnabled val="1"/>
        </dgm:presLayoutVars>
      </dgm:prSet>
      <dgm:spPr/>
    </dgm:pt>
    <dgm:pt modelId="{EE532235-9A10-4E22-9646-4EC7342B6401}" type="pres">
      <dgm:prSet presAssocID="{8D2887D0-5238-4125-B4FD-A0D40AC325B3}" presName="sp" presStyleCnt="0"/>
      <dgm:spPr/>
    </dgm:pt>
    <dgm:pt modelId="{22DCE600-D185-4230-9352-6596C7111385}" type="pres">
      <dgm:prSet presAssocID="{9CB8DCEC-5BFC-494B-9D10-762713838DC1}" presName="linNode" presStyleCnt="0"/>
      <dgm:spPr/>
    </dgm:pt>
    <dgm:pt modelId="{D9781D4B-0E49-49BB-9FDA-1B1CC850DE28}" type="pres">
      <dgm:prSet presAssocID="{9CB8DCEC-5BFC-494B-9D10-762713838DC1}" presName="parentText" presStyleLbl="node1" presStyleIdx="2" presStyleCnt="4">
        <dgm:presLayoutVars>
          <dgm:chMax val="1"/>
          <dgm:bulletEnabled val="1"/>
        </dgm:presLayoutVars>
      </dgm:prSet>
      <dgm:spPr/>
    </dgm:pt>
    <dgm:pt modelId="{CED83A31-AF57-4CAE-AE9D-89443ACF95CB}" type="pres">
      <dgm:prSet presAssocID="{9CB8DCEC-5BFC-494B-9D10-762713838DC1}" presName="descendantText" presStyleLbl="alignAccFollowNode1" presStyleIdx="2" presStyleCnt="3">
        <dgm:presLayoutVars>
          <dgm:bulletEnabled val="1"/>
        </dgm:presLayoutVars>
      </dgm:prSet>
      <dgm:spPr/>
    </dgm:pt>
    <dgm:pt modelId="{819BFC0E-E035-41BA-9CFC-52E05B5108A0}" type="pres">
      <dgm:prSet presAssocID="{70CC2F03-C8F8-4C24-9D38-7DF71FC0EF6F}" presName="sp" presStyleCnt="0"/>
      <dgm:spPr/>
    </dgm:pt>
    <dgm:pt modelId="{B719E320-3B17-41CD-A915-FA25E3FE1E23}" type="pres">
      <dgm:prSet presAssocID="{430B1687-66C6-421F-A8AB-CD28D058B84D}" presName="linNode" presStyleCnt="0"/>
      <dgm:spPr/>
    </dgm:pt>
    <dgm:pt modelId="{73E1609E-FB36-4F4A-A7EF-3678077927CD}" type="pres">
      <dgm:prSet presAssocID="{430B1687-66C6-421F-A8AB-CD28D058B84D}" presName="parentText" presStyleLbl="node1" presStyleIdx="3" presStyleCnt="4">
        <dgm:presLayoutVars>
          <dgm:chMax val="1"/>
          <dgm:bulletEnabled val="1"/>
        </dgm:presLayoutVars>
      </dgm:prSet>
      <dgm:spPr/>
    </dgm:pt>
  </dgm:ptLst>
  <dgm:cxnLst>
    <dgm:cxn modelId="{4DF1B70A-5CC4-4443-8116-8BB9A878BDC2}" type="presOf" srcId="{701048C5-6610-42EC-940A-EDC7315D40BA}" destId="{CED83A31-AF57-4CAE-AE9D-89443ACF95CB}" srcOrd="0" destOrd="1" presId="urn:microsoft.com/office/officeart/2005/8/layout/vList5"/>
    <dgm:cxn modelId="{C30C1C13-144A-4809-A0A7-CCAD3226DF3B}" srcId="{99C59B72-160D-47EB-AC8D-2DA987BDCA41}" destId="{D438EE70-435E-42DF-8363-36CE8EB95D3C}" srcOrd="0" destOrd="0" parTransId="{E1F1CFC3-4E13-4C1E-8ECD-A76A44162EBA}" sibTransId="{92403569-D812-4948-8B84-051EA5736A3C}"/>
    <dgm:cxn modelId="{C9903E1C-0837-4165-96D8-1C05215A5FEC}" type="presOf" srcId="{99C59B72-160D-47EB-AC8D-2DA987BDCA41}" destId="{6DD6CEEF-41A7-4579-AFDA-5A9192F09AC1}" srcOrd="0" destOrd="0" presId="urn:microsoft.com/office/officeart/2005/8/layout/vList5"/>
    <dgm:cxn modelId="{82B7F322-2D53-4042-8167-5CE5F28FCC4B}" srcId="{B682F8DF-745A-4DB5-B0B2-347EC5402C1D}" destId="{99C59B72-160D-47EB-AC8D-2DA987BDCA41}" srcOrd="0" destOrd="0" parTransId="{6974AF3E-39C9-4BB3-81C5-31ED6B8B251D}" sibTransId="{2B075331-3998-4DB0-B074-4329BD362485}"/>
    <dgm:cxn modelId="{B8944632-4AA4-4C35-9FAB-3CD6EB5110BE}" srcId="{FB408AD3-B921-4E41-B27D-A19C4FEBEC50}" destId="{9F22087C-BFFE-4854-BA84-7C7A953F13D9}" srcOrd="0" destOrd="0" parTransId="{4EA72560-D0AC-429D-9F37-E09EA96DC515}" sibTransId="{B3E0C63B-ED64-4C04-BD41-8D74D594B3EF}"/>
    <dgm:cxn modelId="{E653663A-2862-47BF-A7B2-7BC9364C7EB1}" srcId="{99C59B72-160D-47EB-AC8D-2DA987BDCA41}" destId="{0009958A-D422-4015-AAEE-877A0A5A7496}" srcOrd="2" destOrd="0" parTransId="{76D3F22A-300D-4A36-B13E-D7E9FB7E31AF}" sibTransId="{2A27E00E-3CE7-436C-9907-92D4A2EF5170}"/>
    <dgm:cxn modelId="{A6E35E64-399A-4844-BF52-AB3CEE5E9728}" srcId="{9CB8DCEC-5BFC-494B-9D10-762713838DC1}" destId="{B6115E17-9F41-45D5-AA8B-055C146A7E71}" srcOrd="2" destOrd="0" parTransId="{DA5D7D74-7F69-46CC-9588-9A49477B24C4}" sibTransId="{2BD058AE-3E2D-49E0-ADAB-0A60B001CD30}"/>
    <dgm:cxn modelId="{00889A44-E83E-4304-BD1F-9A647186FB6B}" type="presOf" srcId="{FB408AD3-B921-4E41-B27D-A19C4FEBEC50}" destId="{FD91233E-7FDD-46AA-B621-739D37EBE77A}" srcOrd="0" destOrd="0" presId="urn:microsoft.com/office/officeart/2005/8/layout/vList5"/>
    <dgm:cxn modelId="{9AA72849-8B75-46C2-9DC3-FFA69FE360CB}" srcId="{B682F8DF-745A-4DB5-B0B2-347EC5402C1D}" destId="{9CB8DCEC-5BFC-494B-9D10-762713838DC1}" srcOrd="2" destOrd="0" parTransId="{222F2A81-7A58-4D67-BE2C-77D8CD22D20A}" sibTransId="{70CC2F03-C8F8-4C24-9D38-7DF71FC0EF6F}"/>
    <dgm:cxn modelId="{29264D72-BEDE-4A09-B37E-A1FD2D61F93C}" type="presOf" srcId="{B6115E17-9F41-45D5-AA8B-055C146A7E71}" destId="{CED83A31-AF57-4CAE-AE9D-89443ACF95CB}" srcOrd="0" destOrd="2" presId="urn:microsoft.com/office/officeart/2005/8/layout/vList5"/>
    <dgm:cxn modelId="{ADFB1758-C150-4BFE-A460-C42714D7E3CB}" srcId="{9CB8DCEC-5BFC-494B-9D10-762713838DC1}" destId="{363C60CF-1521-4A8D-8C3F-2D22473D7FE0}" srcOrd="0" destOrd="0" parTransId="{0F70E46D-CBDD-4120-9FA0-D449F9D3BE27}" sibTransId="{8E1F074F-A536-4118-AB31-DD2F577BFA58}"/>
    <dgm:cxn modelId="{04004158-10DD-4801-A70A-B9FAD6B5CD1E}" srcId="{B682F8DF-745A-4DB5-B0B2-347EC5402C1D}" destId="{FB408AD3-B921-4E41-B27D-A19C4FEBEC50}" srcOrd="1" destOrd="0" parTransId="{454DDB01-4696-471E-87FF-095E3DC7BA59}" sibTransId="{8D2887D0-5238-4125-B4FD-A0D40AC325B3}"/>
    <dgm:cxn modelId="{F469EE7E-4AB5-45A2-BC97-F4343AE31885}" srcId="{B682F8DF-745A-4DB5-B0B2-347EC5402C1D}" destId="{430B1687-66C6-421F-A8AB-CD28D058B84D}" srcOrd="3" destOrd="0" parTransId="{80F8AEE4-4044-4EB6-ACB4-BEF18BFFB06C}" sibTransId="{A00DD9C1-E45F-46B8-A1B0-087A1DA20475}"/>
    <dgm:cxn modelId="{E204E089-BCC0-4EE4-8888-1D040AA8B8F3}" srcId="{FB408AD3-B921-4E41-B27D-A19C4FEBEC50}" destId="{32B2A08F-6F38-49F2-B397-5C0BE29788A3}" srcOrd="1" destOrd="0" parTransId="{32CAC8DD-FEE7-422D-B62F-9D7394ED7F46}" sibTransId="{4F409ED9-A758-44B4-9293-7691D2E35207}"/>
    <dgm:cxn modelId="{D5B46499-4F56-49B8-B55C-E61A0E2C9B10}" srcId="{99C59B72-160D-47EB-AC8D-2DA987BDCA41}" destId="{82081437-D6AD-454B-A619-992A28F19EEB}" srcOrd="1" destOrd="0" parTransId="{4BB677B6-50F1-4A3A-BE27-A4F9313CE95A}" sibTransId="{7D5E506D-67A1-485F-BBC1-A394275796DD}"/>
    <dgm:cxn modelId="{9B1F2BA4-A7B4-47C0-A8E9-F82653447093}" type="presOf" srcId="{0009958A-D422-4015-AAEE-877A0A5A7496}" destId="{0F84721B-9E2F-4CB2-85F1-4DC154A6807B}" srcOrd="0" destOrd="2" presId="urn:microsoft.com/office/officeart/2005/8/layout/vList5"/>
    <dgm:cxn modelId="{01D2BCAB-40D2-41B3-875D-4BCBB372F8CB}" type="presOf" srcId="{9F22087C-BFFE-4854-BA84-7C7A953F13D9}" destId="{4985E14F-0E25-4B13-B76C-87BA7803AD48}" srcOrd="0" destOrd="0" presId="urn:microsoft.com/office/officeart/2005/8/layout/vList5"/>
    <dgm:cxn modelId="{D69AEEAE-B184-4948-9BCE-FDC0FB8B49AA}" type="presOf" srcId="{9CB8DCEC-5BFC-494B-9D10-762713838DC1}" destId="{D9781D4B-0E49-49BB-9FDA-1B1CC850DE28}" srcOrd="0" destOrd="0" presId="urn:microsoft.com/office/officeart/2005/8/layout/vList5"/>
    <dgm:cxn modelId="{482B57C8-97D3-4EA5-B7CD-90EBF93041C0}" type="presOf" srcId="{B682F8DF-745A-4DB5-B0B2-347EC5402C1D}" destId="{43F5EA54-CA57-4BE9-84D4-29866D51B84C}" srcOrd="0" destOrd="0" presId="urn:microsoft.com/office/officeart/2005/8/layout/vList5"/>
    <dgm:cxn modelId="{4462D3D2-D91C-4B47-A557-672879AC92B6}" type="presOf" srcId="{D438EE70-435E-42DF-8363-36CE8EB95D3C}" destId="{0F84721B-9E2F-4CB2-85F1-4DC154A6807B}" srcOrd="0" destOrd="0" presId="urn:microsoft.com/office/officeart/2005/8/layout/vList5"/>
    <dgm:cxn modelId="{A62DEAD5-0F5C-4602-95EE-AF9D6D243B31}" type="presOf" srcId="{82081437-D6AD-454B-A619-992A28F19EEB}" destId="{0F84721B-9E2F-4CB2-85F1-4DC154A6807B}" srcOrd="0" destOrd="1" presId="urn:microsoft.com/office/officeart/2005/8/layout/vList5"/>
    <dgm:cxn modelId="{759182D6-1DDC-4079-84DF-4532F033D8DB}" type="presOf" srcId="{430B1687-66C6-421F-A8AB-CD28D058B84D}" destId="{73E1609E-FB36-4F4A-A7EF-3678077927CD}" srcOrd="0" destOrd="0" presId="urn:microsoft.com/office/officeart/2005/8/layout/vList5"/>
    <dgm:cxn modelId="{80D7FDE6-8FDF-4956-AFA7-E9E8E2B93143}" type="presOf" srcId="{32B2A08F-6F38-49F2-B397-5C0BE29788A3}" destId="{4985E14F-0E25-4B13-B76C-87BA7803AD48}" srcOrd="0" destOrd="1" presId="urn:microsoft.com/office/officeart/2005/8/layout/vList5"/>
    <dgm:cxn modelId="{6A290DEB-8B50-46E2-B461-733BB2538A44}" type="presOf" srcId="{363C60CF-1521-4A8D-8C3F-2D22473D7FE0}" destId="{CED83A31-AF57-4CAE-AE9D-89443ACF95CB}" srcOrd="0" destOrd="0" presId="urn:microsoft.com/office/officeart/2005/8/layout/vList5"/>
    <dgm:cxn modelId="{3036C9FA-DDD8-4104-AAF9-FD09C9D522F2}" srcId="{9CB8DCEC-5BFC-494B-9D10-762713838DC1}" destId="{701048C5-6610-42EC-940A-EDC7315D40BA}" srcOrd="1" destOrd="0" parTransId="{62AFCB3F-41BF-4B96-931C-8FB73B934D0E}" sibTransId="{F75E0B0D-BC91-4D09-9D3C-850D0FC1103B}"/>
    <dgm:cxn modelId="{45EBF7BB-ADB6-40A5-AA99-B6817F8CEAA2}" type="presParOf" srcId="{43F5EA54-CA57-4BE9-84D4-29866D51B84C}" destId="{A6195D37-F808-4D5B-A25C-4D0DACEF8367}" srcOrd="0" destOrd="0" presId="urn:microsoft.com/office/officeart/2005/8/layout/vList5"/>
    <dgm:cxn modelId="{343AA4D0-D06F-402B-ADA6-8F4BF7F97431}" type="presParOf" srcId="{A6195D37-F808-4D5B-A25C-4D0DACEF8367}" destId="{6DD6CEEF-41A7-4579-AFDA-5A9192F09AC1}" srcOrd="0" destOrd="0" presId="urn:microsoft.com/office/officeart/2005/8/layout/vList5"/>
    <dgm:cxn modelId="{DD1E1B8E-1F65-4A03-889B-E0F5BE678614}" type="presParOf" srcId="{A6195D37-F808-4D5B-A25C-4D0DACEF8367}" destId="{0F84721B-9E2F-4CB2-85F1-4DC154A6807B}" srcOrd="1" destOrd="0" presId="urn:microsoft.com/office/officeart/2005/8/layout/vList5"/>
    <dgm:cxn modelId="{BF06909E-9051-42A6-A1FB-E2EC29E4C75B}" type="presParOf" srcId="{43F5EA54-CA57-4BE9-84D4-29866D51B84C}" destId="{EF3EAC6A-337C-4E4F-B428-A462E2161536}" srcOrd="1" destOrd="0" presId="urn:microsoft.com/office/officeart/2005/8/layout/vList5"/>
    <dgm:cxn modelId="{3468F30B-1D39-4ECB-AFA9-B7CBA5AF5D02}" type="presParOf" srcId="{43F5EA54-CA57-4BE9-84D4-29866D51B84C}" destId="{CE54AE3F-D626-4478-BF94-B866C6D78D2B}" srcOrd="2" destOrd="0" presId="urn:microsoft.com/office/officeart/2005/8/layout/vList5"/>
    <dgm:cxn modelId="{1D3BB2FC-7B8D-4A6A-9B52-8B413C5DB085}" type="presParOf" srcId="{CE54AE3F-D626-4478-BF94-B866C6D78D2B}" destId="{FD91233E-7FDD-46AA-B621-739D37EBE77A}" srcOrd="0" destOrd="0" presId="urn:microsoft.com/office/officeart/2005/8/layout/vList5"/>
    <dgm:cxn modelId="{B0315E88-302C-4751-962E-C38B00CC0A49}" type="presParOf" srcId="{CE54AE3F-D626-4478-BF94-B866C6D78D2B}" destId="{4985E14F-0E25-4B13-B76C-87BA7803AD48}" srcOrd="1" destOrd="0" presId="urn:microsoft.com/office/officeart/2005/8/layout/vList5"/>
    <dgm:cxn modelId="{281E8733-836C-48A3-95C2-4079C20124F4}" type="presParOf" srcId="{43F5EA54-CA57-4BE9-84D4-29866D51B84C}" destId="{EE532235-9A10-4E22-9646-4EC7342B6401}" srcOrd="3" destOrd="0" presId="urn:microsoft.com/office/officeart/2005/8/layout/vList5"/>
    <dgm:cxn modelId="{B1FE5A8A-E8D3-4D7E-ADE5-483C5556FBBF}" type="presParOf" srcId="{43F5EA54-CA57-4BE9-84D4-29866D51B84C}" destId="{22DCE600-D185-4230-9352-6596C7111385}" srcOrd="4" destOrd="0" presId="urn:microsoft.com/office/officeart/2005/8/layout/vList5"/>
    <dgm:cxn modelId="{42B75333-7B1F-40F7-8E12-AB87A01BF888}" type="presParOf" srcId="{22DCE600-D185-4230-9352-6596C7111385}" destId="{D9781D4B-0E49-49BB-9FDA-1B1CC850DE28}" srcOrd="0" destOrd="0" presId="urn:microsoft.com/office/officeart/2005/8/layout/vList5"/>
    <dgm:cxn modelId="{46C8C9B0-5080-4D21-B3DB-2EC06E06155F}" type="presParOf" srcId="{22DCE600-D185-4230-9352-6596C7111385}" destId="{CED83A31-AF57-4CAE-AE9D-89443ACF95CB}" srcOrd="1" destOrd="0" presId="urn:microsoft.com/office/officeart/2005/8/layout/vList5"/>
    <dgm:cxn modelId="{90CFFB5F-B0F3-4656-AB3E-FB6C5F838FE1}" type="presParOf" srcId="{43F5EA54-CA57-4BE9-84D4-29866D51B84C}" destId="{819BFC0E-E035-41BA-9CFC-52E05B5108A0}" srcOrd="5" destOrd="0" presId="urn:microsoft.com/office/officeart/2005/8/layout/vList5"/>
    <dgm:cxn modelId="{C2862FA4-EAB9-408C-B5FE-86628C2D10EF}" type="presParOf" srcId="{43F5EA54-CA57-4BE9-84D4-29866D51B84C}" destId="{B719E320-3B17-41CD-A915-FA25E3FE1E23}" srcOrd="6" destOrd="0" presId="urn:microsoft.com/office/officeart/2005/8/layout/vList5"/>
    <dgm:cxn modelId="{2794901D-E06F-4DE9-85F9-73651D7EB95E}" type="presParOf" srcId="{B719E320-3B17-41CD-A915-FA25E3FE1E23}" destId="{73E1609E-FB36-4F4A-A7EF-3678077927CD}"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A744D6-D880-41C4-BBA9-FDD40B7D7A1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7196931-827B-4418-B516-96B28AE23AF7}">
      <dgm:prSet/>
      <dgm:spPr/>
      <dgm:t>
        <a:bodyPr/>
        <a:lstStyle/>
        <a:p>
          <a:r>
            <a:rPr lang="en-US"/>
            <a:t>·         Importance des ressources humaines pour la CSU</a:t>
          </a:r>
        </a:p>
      </dgm:t>
    </dgm:pt>
    <dgm:pt modelId="{EFF7C120-08BE-4A98-9D4F-7194B1FC2CF0}" type="parTrans" cxnId="{75144316-E6FD-4088-8A00-85CDD93E2C51}">
      <dgm:prSet/>
      <dgm:spPr/>
      <dgm:t>
        <a:bodyPr/>
        <a:lstStyle/>
        <a:p>
          <a:endParaRPr lang="en-US"/>
        </a:p>
      </dgm:t>
    </dgm:pt>
    <dgm:pt modelId="{A34E5E73-B1BC-46CA-8264-FEF3FAF9D516}" type="sibTrans" cxnId="{75144316-E6FD-4088-8A00-85CDD93E2C51}">
      <dgm:prSet/>
      <dgm:spPr/>
      <dgm:t>
        <a:bodyPr/>
        <a:lstStyle/>
        <a:p>
          <a:endParaRPr lang="en-US"/>
        </a:p>
      </dgm:t>
    </dgm:pt>
    <dgm:pt modelId="{49C59553-795A-45ED-8D71-71705BF93600}">
      <dgm:prSet/>
      <dgm:spPr/>
      <dgm:t>
        <a:bodyPr/>
        <a:lstStyle/>
        <a:p>
          <a:r>
            <a:rPr lang="en-US"/>
            <a:t>·         Prochaines étapes et recommandations</a:t>
          </a:r>
        </a:p>
      </dgm:t>
    </dgm:pt>
    <dgm:pt modelId="{ED5AD6FB-953A-401E-9A67-99C3CC00290D}" type="parTrans" cxnId="{BA45C08B-55B9-46AE-A186-3427B880F23A}">
      <dgm:prSet/>
      <dgm:spPr/>
      <dgm:t>
        <a:bodyPr/>
        <a:lstStyle/>
        <a:p>
          <a:endParaRPr lang="en-US"/>
        </a:p>
      </dgm:t>
    </dgm:pt>
    <dgm:pt modelId="{5C2D1394-07E5-401E-9D89-05510ABB060F}" type="sibTrans" cxnId="{BA45C08B-55B9-46AE-A186-3427B880F23A}">
      <dgm:prSet/>
      <dgm:spPr/>
      <dgm:t>
        <a:bodyPr/>
        <a:lstStyle/>
        <a:p>
          <a:endParaRPr lang="en-US"/>
        </a:p>
      </dgm:t>
    </dgm:pt>
    <dgm:pt modelId="{8BC67FCB-26D5-4CFB-879C-D4344C33B4DB}" type="pres">
      <dgm:prSet presAssocID="{81A744D6-D880-41C4-BBA9-FDD40B7D7A1E}" presName="root" presStyleCnt="0">
        <dgm:presLayoutVars>
          <dgm:dir/>
          <dgm:resizeHandles val="exact"/>
        </dgm:presLayoutVars>
      </dgm:prSet>
      <dgm:spPr/>
    </dgm:pt>
    <dgm:pt modelId="{58DFD135-F2FA-4E38-8330-9AA0F265FE90}" type="pres">
      <dgm:prSet presAssocID="{17196931-827B-4418-B516-96B28AE23AF7}" presName="compNode" presStyleCnt="0"/>
      <dgm:spPr/>
    </dgm:pt>
    <dgm:pt modelId="{005C4305-A8EE-45FB-9BF2-0856DED224A0}" type="pres">
      <dgm:prSet presAssocID="{17196931-827B-4418-B516-96B28AE23A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95C2B125-8E78-48AD-9C2F-6D6D66D0B21D}" type="pres">
      <dgm:prSet presAssocID="{17196931-827B-4418-B516-96B28AE23AF7}" presName="spaceRect" presStyleCnt="0"/>
      <dgm:spPr/>
    </dgm:pt>
    <dgm:pt modelId="{D7198358-5CC6-4AE2-9176-38DD8B2A7E09}" type="pres">
      <dgm:prSet presAssocID="{17196931-827B-4418-B516-96B28AE23AF7}" presName="textRect" presStyleLbl="revTx" presStyleIdx="0" presStyleCnt="2">
        <dgm:presLayoutVars>
          <dgm:chMax val="1"/>
          <dgm:chPref val="1"/>
        </dgm:presLayoutVars>
      </dgm:prSet>
      <dgm:spPr/>
    </dgm:pt>
    <dgm:pt modelId="{54B12EC5-D601-474F-9A69-51060945C9E1}" type="pres">
      <dgm:prSet presAssocID="{A34E5E73-B1BC-46CA-8264-FEF3FAF9D516}" presName="sibTrans" presStyleCnt="0"/>
      <dgm:spPr/>
    </dgm:pt>
    <dgm:pt modelId="{9475F381-9DCC-4F81-A5EE-862E0D13FC00}" type="pres">
      <dgm:prSet presAssocID="{49C59553-795A-45ED-8D71-71705BF93600}" presName="compNode" presStyleCnt="0"/>
      <dgm:spPr/>
    </dgm:pt>
    <dgm:pt modelId="{13F86756-39C5-4DD8-9D88-AE587677B8F3}" type="pres">
      <dgm:prSet presAssocID="{49C59553-795A-45ED-8D71-71705BF936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nut"/>
        </a:ext>
      </dgm:extLst>
    </dgm:pt>
    <dgm:pt modelId="{FB05CB23-19A7-45FE-A305-1947A0BD5793}" type="pres">
      <dgm:prSet presAssocID="{49C59553-795A-45ED-8D71-71705BF93600}" presName="spaceRect" presStyleCnt="0"/>
      <dgm:spPr/>
    </dgm:pt>
    <dgm:pt modelId="{7D2449A0-0DCA-4B40-A1E3-5C37A2B22BB7}" type="pres">
      <dgm:prSet presAssocID="{49C59553-795A-45ED-8D71-71705BF93600}" presName="textRect" presStyleLbl="revTx" presStyleIdx="1" presStyleCnt="2">
        <dgm:presLayoutVars>
          <dgm:chMax val="1"/>
          <dgm:chPref val="1"/>
        </dgm:presLayoutVars>
      </dgm:prSet>
      <dgm:spPr/>
    </dgm:pt>
  </dgm:ptLst>
  <dgm:cxnLst>
    <dgm:cxn modelId="{CAE62F08-5765-4D53-9D1D-AE8464853E50}" type="presOf" srcId="{81A744D6-D880-41C4-BBA9-FDD40B7D7A1E}" destId="{8BC67FCB-26D5-4CFB-879C-D4344C33B4DB}" srcOrd="0" destOrd="0" presId="urn:microsoft.com/office/officeart/2018/2/layout/IconLabelList"/>
    <dgm:cxn modelId="{75144316-E6FD-4088-8A00-85CDD93E2C51}" srcId="{81A744D6-D880-41C4-BBA9-FDD40B7D7A1E}" destId="{17196931-827B-4418-B516-96B28AE23AF7}" srcOrd="0" destOrd="0" parTransId="{EFF7C120-08BE-4A98-9D4F-7194B1FC2CF0}" sibTransId="{A34E5E73-B1BC-46CA-8264-FEF3FAF9D516}"/>
    <dgm:cxn modelId="{7B534454-765B-4814-8291-D9CC659DD9BB}" type="presOf" srcId="{49C59553-795A-45ED-8D71-71705BF93600}" destId="{7D2449A0-0DCA-4B40-A1E3-5C37A2B22BB7}" srcOrd="0" destOrd="0" presId="urn:microsoft.com/office/officeart/2018/2/layout/IconLabelList"/>
    <dgm:cxn modelId="{BA45C08B-55B9-46AE-A186-3427B880F23A}" srcId="{81A744D6-D880-41C4-BBA9-FDD40B7D7A1E}" destId="{49C59553-795A-45ED-8D71-71705BF93600}" srcOrd="1" destOrd="0" parTransId="{ED5AD6FB-953A-401E-9A67-99C3CC00290D}" sibTransId="{5C2D1394-07E5-401E-9D89-05510ABB060F}"/>
    <dgm:cxn modelId="{92C14FF7-67C2-42D9-8A9F-629B88063523}" type="presOf" srcId="{17196931-827B-4418-B516-96B28AE23AF7}" destId="{D7198358-5CC6-4AE2-9176-38DD8B2A7E09}" srcOrd="0" destOrd="0" presId="urn:microsoft.com/office/officeart/2018/2/layout/IconLabelList"/>
    <dgm:cxn modelId="{1844B01A-5F30-4437-B2D2-5940DE5CDAE2}" type="presParOf" srcId="{8BC67FCB-26D5-4CFB-879C-D4344C33B4DB}" destId="{58DFD135-F2FA-4E38-8330-9AA0F265FE90}" srcOrd="0" destOrd="0" presId="urn:microsoft.com/office/officeart/2018/2/layout/IconLabelList"/>
    <dgm:cxn modelId="{C496672D-A87A-4FDB-953A-CC94555B60CC}" type="presParOf" srcId="{58DFD135-F2FA-4E38-8330-9AA0F265FE90}" destId="{005C4305-A8EE-45FB-9BF2-0856DED224A0}" srcOrd="0" destOrd="0" presId="urn:microsoft.com/office/officeart/2018/2/layout/IconLabelList"/>
    <dgm:cxn modelId="{A087875B-2FD8-4FC0-9E9C-146C07844370}" type="presParOf" srcId="{58DFD135-F2FA-4E38-8330-9AA0F265FE90}" destId="{95C2B125-8E78-48AD-9C2F-6D6D66D0B21D}" srcOrd="1" destOrd="0" presId="urn:microsoft.com/office/officeart/2018/2/layout/IconLabelList"/>
    <dgm:cxn modelId="{D1CFC0C5-06D3-42BF-BA5A-B47FF9AF9FD0}" type="presParOf" srcId="{58DFD135-F2FA-4E38-8330-9AA0F265FE90}" destId="{D7198358-5CC6-4AE2-9176-38DD8B2A7E09}" srcOrd="2" destOrd="0" presId="urn:microsoft.com/office/officeart/2018/2/layout/IconLabelList"/>
    <dgm:cxn modelId="{1D55B0CE-F3B5-498C-B48C-976FD3C801A2}" type="presParOf" srcId="{8BC67FCB-26D5-4CFB-879C-D4344C33B4DB}" destId="{54B12EC5-D601-474F-9A69-51060945C9E1}" srcOrd="1" destOrd="0" presId="urn:microsoft.com/office/officeart/2018/2/layout/IconLabelList"/>
    <dgm:cxn modelId="{C65A3610-62A2-4ED6-AA3E-8A45252C9107}" type="presParOf" srcId="{8BC67FCB-26D5-4CFB-879C-D4344C33B4DB}" destId="{9475F381-9DCC-4F81-A5EE-862E0D13FC00}" srcOrd="2" destOrd="0" presId="urn:microsoft.com/office/officeart/2018/2/layout/IconLabelList"/>
    <dgm:cxn modelId="{15A79050-0698-4154-80A0-173F78FE96EF}" type="presParOf" srcId="{9475F381-9DCC-4F81-A5EE-862E0D13FC00}" destId="{13F86756-39C5-4DD8-9D88-AE587677B8F3}" srcOrd="0" destOrd="0" presId="urn:microsoft.com/office/officeart/2018/2/layout/IconLabelList"/>
    <dgm:cxn modelId="{20DBF7F3-7845-4BCA-847E-C583DFF9BB80}" type="presParOf" srcId="{9475F381-9DCC-4F81-A5EE-862E0D13FC00}" destId="{FB05CB23-19A7-45FE-A305-1947A0BD5793}" srcOrd="1" destOrd="0" presId="urn:microsoft.com/office/officeart/2018/2/layout/IconLabelList"/>
    <dgm:cxn modelId="{AD8BDFD3-DD2C-47BD-A748-F4575B48877A}" type="presParOf" srcId="{9475F381-9DCC-4F81-A5EE-862E0D13FC00}" destId="{7D2449A0-0DCA-4B40-A1E3-5C37A2B22B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7D83-FA04-4706-8AA6-01CC2435B7D2}">
      <dsp:nvSpPr>
        <dsp:cNvPr id="0" name=""/>
        <dsp:cNvSpPr/>
      </dsp:nvSpPr>
      <dsp:spPr>
        <a:xfrm>
          <a:off x="1890915" y="1020156"/>
          <a:ext cx="403571" cy="91440"/>
        </a:xfrm>
        <a:custGeom>
          <a:avLst/>
          <a:gdLst/>
          <a:ahLst/>
          <a:cxnLst/>
          <a:rect l="0" t="0" r="0" b="0"/>
          <a:pathLst>
            <a:path>
              <a:moveTo>
                <a:pt x="0" y="45720"/>
              </a:moveTo>
              <a:lnTo>
                <a:pt x="403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1847" y="1063705"/>
        <a:ext cx="21708" cy="4341"/>
      </dsp:txXfrm>
    </dsp:sp>
    <dsp:sp modelId="{C4F77E57-309C-498B-8B37-8CBC0C25C79E}">
      <dsp:nvSpPr>
        <dsp:cNvPr id="0" name=""/>
        <dsp:cNvSpPr/>
      </dsp:nvSpPr>
      <dsp:spPr>
        <a:xfrm>
          <a:off x="5014" y="499565"/>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Situation des Ressources Humaines de la Santé en RDC</a:t>
          </a:r>
          <a:endParaRPr lang="en-US" sz="1600" kern="1200" dirty="0">
            <a:solidFill>
              <a:prstClr val="white"/>
            </a:solidFill>
            <a:latin typeface="Univers Condensed Light"/>
            <a:ea typeface="+mn-ea"/>
            <a:cs typeface="+mn-cs"/>
          </a:endParaRPr>
        </a:p>
      </dsp:txBody>
      <dsp:txXfrm>
        <a:off x="5014" y="499565"/>
        <a:ext cx="1887701" cy="1132620"/>
      </dsp:txXfrm>
    </dsp:sp>
    <dsp:sp modelId="{CC94B21B-4809-44B2-A94F-5E0F66900434}">
      <dsp:nvSpPr>
        <dsp:cNvPr id="0" name=""/>
        <dsp:cNvSpPr/>
      </dsp:nvSpPr>
      <dsp:spPr>
        <a:xfrm>
          <a:off x="4212788" y="1020156"/>
          <a:ext cx="403571" cy="91440"/>
        </a:xfrm>
        <a:custGeom>
          <a:avLst/>
          <a:gdLst/>
          <a:ahLst/>
          <a:cxnLst/>
          <a:rect l="0" t="0" r="0" b="0"/>
          <a:pathLst>
            <a:path>
              <a:moveTo>
                <a:pt x="0" y="45720"/>
              </a:moveTo>
              <a:lnTo>
                <a:pt x="403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3719" y="1063705"/>
        <a:ext cx="21708" cy="4341"/>
      </dsp:txXfrm>
    </dsp:sp>
    <dsp:sp modelId="{850E0637-CCA8-494A-8688-F55739F8DDF8}">
      <dsp:nvSpPr>
        <dsp:cNvPr id="0" name=""/>
        <dsp:cNvSpPr/>
      </dsp:nvSpPr>
      <dsp:spPr>
        <a:xfrm>
          <a:off x="2326886" y="499565"/>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Causes Sous-jacentes des défis des RHS</a:t>
          </a:r>
          <a:endParaRPr lang="en-US" sz="1600" kern="1200" dirty="0">
            <a:solidFill>
              <a:prstClr val="white"/>
            </a:solidFill>
            <a:latin typeface="Univers Condensed Light"/>
            <a:ea typeface="+mn-ea"/>
            <a:cs typeface="+mn-cs"/>
          </a:endParaRPr>
        </a:p>
      </dsp:txBody>
      <dsp:txXfrm>
        <a:off x="2326886" y="499565"/>
        <a:ext cx="1887701" cy="1132620"/>
      </dsp:txXfrm>
    </dsp:sp>
    <dsp:sp modelId="{7A4ADA2F-8257-4CEE-9B79-497D1E17312D}">
      <dsp:nvSpPr>
        <dsp:cNvPr id="0" name=""/>
        <dsp:cNvSpPr/>
      </dsp:nvSpPr>
      <dsp:spPr>
        <a:xfrm>
          <a:off x="948865" y="1630386"/>
          <a:ext cx="4643744" cy="403571"/>
        </a:xfrm>
        <a:custGeom>
          <a:avLst/>
          <a:gdLst/>
          <a:ahLst/>
          <a:cxnLst/>
          <a:rect l="0" t="0" r="0" b="0"/>
          <a:pathLst>
            <a:path>
              <a:moveTo>
                <a:pt x="4643744" y="0"/>
              </a:moveTo>
              <a:lnTo>
                <a:pt x="4643744" y="218885"/>
              </a:lnTo>
              <a:lnTo>
                <a:pt x="0" y="218885"/>
              </a:lnTo>
              <a:lnTo>
                <a:pt x="0" y="40357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4137" y="1830001"/>
        <a:ext cx="233199" cy="4341"/>
      </dsp:txXfrm>
    </dsp:sp>
    <dsp:sp modelId="{F951AE82-7937-49D5-BE26-210E8DF3DAA2}">
      <dsp:nvSpPr>
        <dsp:cNvPr id="0" name=""/>
        <dsp:cNvSpPr/>
      </dsp:nvSpPr>
      <dsp:spPr>
        <a:xfrm>
          <a:off x="4648759" y="499565"/>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711200">
            <a:lnSpc>
              <a:spcPct val="90000"/>
            </a:lnSpc>
            <a:spcBef>
              <a:spcPct val="0"/>
            </a:spcBef>
            <a:spcAft>
              <a:spcPct val="35000"/>
            </a:spcAft>
            <a:buNone/>
          </a:pPr>
          <a:r>
            <a:rPr lang="fr-FR" sz="1600" kern="1200" noProof="0" dirty="0"/>
            <a:t>Résultats de l’Étude de la Banque Mondiale</a:t>
          </a:r>
        </a:p>
      </dsp:txBody>
      <dsp:txXfrm>
        <a:off x="4648759" y="499565"/>
        <a:ext cx="1887701" cy="1132620"/>
      </dsp:txXfrm>
    </dsp:sp>
    <dsp:sp modelId="{F4EDE2CA-BF88-45EE-9B83-A6983950AA0B}">
      <dsp:nvSpPr>
        <dsp:cNvPr id="0" name=""/>
        <dsp:cNvSpPr/>
      </dsp:nvSpPr>
      <dsp:spPr>
        <a:xfrm>
          <a:off x="1890915" y="2586948"/>
          <a:ext cx="403571" cy="91440"/>
        </a:xfrm>
        <a:custGeom>
          <a:avLst/>
          <a:gdLst/>
          <a:ahLst/>
          <a:cxnLst/>
          <a:rect l="0" t="0" r="0" b="0"/>
          <a:pathLst>
            <a:path>
              <a:moveTo>
                <a:pt x="0" y="45720"/>
              </a:moveTo>
              <a:lnTo>
                <a:pt x="403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1847" y="2630497"/>
        <a:ext cx="21708" cy="4341"/>
      </dsp:txXfrm>
    </dsp:sp>
    <dsp:sp modelId="{282E160B-E703-487B-9537-A52BB4CB1373}">
      <dsp:nvSpPr>
        <dsp:cNvPr id="0" name=""/>
        <dsp:cNvSpPr/>
      </dsp:nvSpPr>
      <dsp:spPr>
        <a:xfrm>
          <a:off x="5014" y="2066357"/>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577850">
            <a:lnSpc>
              <a:spcPct val="90000"/>
            </a:lnSpc>
            <a:spcBef>
              <a:spcPct val="0"/>
            </a:spcBef>
            <a:spcAft>
              <a:spcPct val="35000"/>
            </a:spcAft>
            <a:buNone/>
          </a:pPr>
          <a:r>
            <a:rPr lang="fr-FR" sz="1600" kern="1200" dirty="0">
              <a:solidFill>
                <a:prstClr val="white"/>
              </a:solidFill>
              <a:latin typeface="Univers Condensed Light"/>
              <a:ea typeface="+mn-ea"/>
              <a:cs typeface="+mn-cs"/>
            </a:rPr>
            <a:t>Défis Majeurs à la Professionnalisation des ASC en Afrique</a:t>
          </a:r>
          <a:endParaRPr lang="en-US" sz="1600" kern="1200" dirty="0">
            <a:solidFill>
              <a:prstClr val="white"/>
            </a:solidFill>
            <a:latin typeface="Univers Condensed Light"/>
            <a:ea typeface="+mn-ea"/>
            <a:cs typeface="+mn-cs"/>
          </a:endParaRPr>
        </a:p>
      </dsp:txBody>
      <dsp:txXfrm>
        <a:off x="5014" y="2066357"/>
        <a:ext cx="1887701" cy="1132620"/>
      </dsp:txXfrm>
    </dsp:sp>
    <dsp:sp modelId="{D418BA17-9838-47BE-A91E-FDCE81F64FBA}">
      <dsp:nvSpPr>
        <dsp:cNvPr id="0" name=""/>
        <dsp:cNvSpPr/>
      </dsp:nvSpPr>
      <dsp:spPr>
        <a:xfrm>
          <a:off x="4212788" y="2586948"/>
          <a:ext cx="403571" cy="91440"/>
        </a:xfrm>
        <a:custGeom>
          <a:avLst/>
          <a:gdLst/>
          <a:ahLst/>
          <a:cxnLst/>
          <a:rect l="0" t="0" r="0" b="0"/>
          <a:pathLst>
            <a:path>
              <a:moveTo>
                <a:pt x="0" y="45720"/>
              </a:moveTo>
              <a:lnTo>
                <a:pt x="403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3719" y="2630497"/>
        <a:ext cx="21708" cy="4341"/>
      </dsp:txXfrm>
    </dsp:sp>
    <dsp:sp modelId="{2C19631E-7FB8-4FD5-97B6-1B74E9847560}">
      <dsp:nvSpPr>
        <dsp:cNvPr id="0" name=""/>
        <dsp:cNvSpPr/>
      </dsp:nvSpPr>
      <dsp:spPr>
        <a:xfrm>
          <a:off x="2326886" y="2066357"/>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711200">
            <a:lnSpc>
              <a:spcPct val="90000"/>
            </a:lnSpc>
            <a:spcBef>
              <a:spcPct val="0"/>
            </a:spcBef>
            <a:spcAft>
              <a:spcPct val="35000"/>
            </a:spcAft>
            <a:buNone/>
          </a:pPr>
          <a:r>
            <a:rPr lang="en-US" sz="1600" kern="1200" dirty="0"/>
            <a:t>Directives de </a:t>
          </a:r>
          <a:r>
            <a:rPr lang="en-US" sz="1600" kern="1200" dirty="0" err="1"/>
            <a:t>l’OMS</a:t>
          </a:r>
          <a:r>
            <a:rPr lang="en-US" sz="1600" kern="1200" dirty="0"/>
            <a:t> pour la Professionalization des ASC (2018)</a:t>
          </a:r>
        </a:p>
      </dsp:txBody>
      <dsp:txXfrm>
        <a:off x="2326886" y="2066357"/>
        <a:ext cx="1887701" cy="1132620"/>
      </dsp:txXfrm>
    </dsp:sp>
    <dsp:sp modelId="{841E86EC-E10D-4FA9-ABF0-627C90DE5951}">
      <dsp:nvSpPr>
        <dsp:cNvPr id="0" name=""/>
        <dsp:cNvSpPr/>
      </dsp:nvSpPr>
      <dsp:spPr>
        <a:xfrm>
          <a:off x="948865" y="3197178"/>
          <a:ext cx="4643744" cy="403571"/>
        </a:xfrm>
        <a:custGeom>
          <a:avLst/>
          <a:gdLst/>
          <a:ahLst/>
          <a:cxnLst/>
          <a:rect l="0" t="0" r="0" b="0"/>
          <a:pathLst>
            <a:path>
              <a:moveTo>
                <a:pt x="4643744" y="0"/>
              </a:moveTo>
              <a:lnTo>
                <a:pt x="4643744" y="218885"/>
              </a:lnTo>
              <a:lnTo>
                <a:pt x="0" y="218885"/>
              </a:lnTo>
              <a:lnTo>
                <a:pt x="0" y="40357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4137" y="3396793"/>
        <a:ext cx="233199" cy="4341"/>
      </dsp:txXfrm>
    </dsp:sp>
    <dsp:sp modelId="{906D1C6B-AB16-492F-B668-B0EB92F150A4}">
      <dsp:nvSpPr>
        <dsp:cNvPr id="0" name=""/>
        <dsp:cNvSpPr/>
      </dsp:nvSpPr>
      <dsp:spPr>
        <a:xfrm>
          <a:off x="4648759" y="2066357"/>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711200">
            <a:lnSpc>
              <a:spcPct val="90000"/>
            </a:lnSpc>
            <a:spcBef>
              <a:spcPct val="0"/>
            </a:spcBef>
            <a:spcAft>
              <a:spcPct val="35000"/>
            </a:spcAft>
            <a:buNone/>
          </a:pPr>
          <a:r>
            <a:rPr lang="en-US" sz="1600" kern="1200" dirty="0"/>
            <a:t>Actions </a:t>
          </a:r>
          <a:r>
            <a:rPr lang="fr-FR" sz="1600" kern="1200" dirty="0"/>
            <a:t>Prioritaires</a:t>
          </a:r>
          <a:r>
            <a:rPr lang="en-US" sz="1600" kern="1200" dirty="0"/>
            <a:t> </a:t>
          </a:r>
          <a:r>
            <a:rPr lang="fr-FR" sz="1600" kern="1200" noProof="0" dirty="0"/>
            <a:t>retenues</a:t>
          </a:r>
          <a:r>
            <a:rPr lang="en-US" sz="1600" kern="1200" dirty="0"/>
            <a:t> dans le PNDS-PS 2024-2033</a:t>
          </a:r>
        </a:p>
      </dsp:txBody>
      <dsp:txXfrm>
        <a:off x="4648759" y="2066357"/>
        <a:ext cx="1887701" cy="1132620"/>
      </dsp:txXfrm>
    </dsp:sp>
    <dsp:sp modelId="{B58F981D-8CC4-42E4-A400-56B847B9BF11}">
      <dsp:nvSpPr>
        <dsp:cNvPr id="0" name=""/>
        <dsp:cNvSpPr/>
      </dsp:nvSpPr>
      <dsp:spPr>
        <a:xfrm>
          <a:off x="5014" y="3633149"/>
          <a:ext cx="1887701" cy="113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99" tIns="97094" rIns="92499" bIns="97094" numCol="1" spcCol="1270" anchor="ctr" anchorCtr="0">
          <a:noAutofit/>
        </a:bodyPr>
        <a:lstStyle/>
        <a:p>
          <a:pPr marL="0" lvl="0" indent="0" algn="ctr" defTabSz="711200">
            <a:lnSpc>
              <a:spcPct val="90000"/>
            </a:lnSpc>
            <a:spcBef>
              <a:spcPct val="0"/>
            </a:spcBef>
            <a:spcAft>
              <a:spcPct val="35000"/>
            </a:spcAft>
            <a:buNone/>
          </a:pPr>
          <a:r>
            <a:rPr lang="fr-FR" sz="1600" kern="1200" dirty="0">
              <a:solidFill>
                <a:prstClr val="white"/>
              </a:solidFill>
              <a:latin typeface="Univers Condensed Light"/>
              <a:ea typeface="+mn-ea"/>
              <a:cs typeface="+mn-cs"/>
            </a:rPr>
            <a:t>Points de discussion en groupe</a:t>
          </a:r>
          <a:endParaRPr lang="en-US" sz="1600" kern="1200" dirty="0"/>
        </a:p>
      </dsp:txBody>
      <dsp:txXfrm>
        <a:off x="5014" y="3633149"/>
        <a:ext cx="1887701" cy="1132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4DDC-6F16-4BFC-A3FD-F58A7471E64A}">
      <dsp:nvSpPr>
        <dsp:cNvPr id="0" name=""/>
        <dsp:cNvSpPr/>
      </dsp:nvSpPr>
      <dsp:spPr>
        <a:xfrm>
          <a:off x="0" y="219337"/>
          <a:ext cx="11370945"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512" tIns="249936" rIns="882512" bIns="113792" numCol="1" spcCol="1270" anchor="t" anchorCtr="0">
          <a:noAutofit/>
        </a:bodyPr>
        <a:lstStyle/>
        <a:p>
          <a:pPr marL="171450" lvl="1" indent="-171450" algn="l" defTabSz="711200">
            <a:lnSpc>
              <a:spcPct val="90000"/>
            </a:lnSpc>
            <a:spcBef>
              <a:spcPct val="0"/>
            </a:spcBef>
            <a:spcAft>
              <a:spcPct val="15000"/>
            </a:spcAft>
            <a:buChar char="•"/>
          </a:pPr>
          <a:r>
            <a:rPr lang="fr-BE" sz="1600" i="1" kern="1200" dirty="0"/>
            <a:t>44,6 % infirmiers ,8 % des médecins, 0,3% pharmaciens, 1,1% Accoucheuses/sages femmes, </a:t>
          </a:r>
          <a:r>
            <a:rPr lang="fr-BE" sz="1600" i="1" kern="1200" dirty="0" err="1"/>
            <a:t>etc</a:t>
          </a:r>
          <a:endParaRPr lang="en-US" sz="1600" kern="1200" dirty="0"/>
        </a:p>
        <a:p>
          <a:pPr marL="171450" lvl="1" indent="-171450" algn="l" defTabSz="711200">
            <a:lnSpc>
              <a:spcPct val="90000"/>
            </a:lnSpc>
            <a:spcBef>
              <a:spcPct val="0"/>
            </a:spcBef>
            <a:spcAft>
              <a:spcPct val="15000"/>
            </a:spcAft>
            <a:buChar char="•"/>
          </a:pPr>
          <a:r>
            <a:rPr lang="fr-BE" sz="1600" i="1" kern="1200" dirty="0"/>
            <a:t>KIN.  seul compte 16%</a:t>
          </a:r>
          <a:endParaRPr lang="en-US" sz="1600" kern="1200" dirty="0"/>
        </a:p>
        <a:p>
          <a:pPr marL="171450" lvl="1" indent="-171450" algn="l" defTabSz="711200">
            <a:lnSpc>
              <a:spcPct val="90000"/>
            </a:lnSpc>
            <a:spcBef>
              <a:spcPct val="0"/>
            </a:spcBef>
            <a:spcAft>
              <a:spcPct val="15000"/>
            </a:spcAft>
            <a:buChar char="•"/>
          </a:pPr>
          <a:r>
            <a:rPr lang="fr-BE" sz="1600" i="1" kern="1200" dirty="0"/>
            <a:t>40% sur l’effectif total sont des nouvelles unités (102.632) </a:t>
          </a:r>
          <a:endParaRPr lang="fr-FR" sz="1600" kern="1200" dirty="0"/>
        </a:p>
      </dsp:txBody>
      <dsp:txXfrm>
        <a:off x="0" y="219337"/>
        <a:ext cx="11370945" cy="1134000"/>
      </dsp:txXfrm>
    </dsp:sp>
    <dsp:sp modelId="{122F7E9B-894D-4B4D-A3F5-21157E9F4169}">
      <dsp:nvSpPr>
        <dsp:cNvPr id="0" name=""/>
        <dsp:cNvSpPr/>
      </dsp:nvSpPr>
      <dsp:spPr>
        <a:xfrm>
          <a:off x="568547" y="42217"/>
          <a:ext cx="795966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56" tIns="0" rIns="300856" bIns="0" numCol="1" spcCol="1270" anchor="ctr" anchorCtr="0">
          <a:noAutofit/>
        </a:bodyPr>
        <a:lstStyle/>
        <a:p>
          <a:pPr marL="0" lvl="0" indent="0" algn="l" defTabSz="800100">
            <a:lnSpc>
              <a:spcPct val="90000"/>
            </a:lnSpc>
            <a:spcBef>
              <a:spcPct val="0"/>
            </a:spcBef>
            <a:spcAft>
              <a:spcPct val="35000"/>
            </a:spcAft>
            <a:buNone/>
          </a:pPr>
          <a:r>
            <a:rPr lang="fr-BE" sz="1800" b="1" i="1" kern="1200" dirty="0"/>
            <a:t>256 574 agents dont 61,5 % sont des professionnels de santé</a:t>
          </a:r>
          <a:endParaRPr lang="en-US" sz="1800" b="1" kern="1200" dirty="0"/>
        </a:p>
      </dsp:txBody>
      <dsp:txXfrm>
        <a:off x="585840" y="59510"/>
        <a:ext cx="7925075" cy="319654"/>
      </dsp:txXfrm>
    </dsp:sp>
    <dsp:sp modelId="{B1F522E0-01D6-4733-8B19-0A611FF18C85}">
      <dsp:nvSpPr>
        <dsp:cNvPr id="0" name=""/>
        <dsp:cNvSpPr/>
      </dsp:nvSpPr>
      <dsp:spPr>
        <a:xfrm>
          <a:off x="0" y="1595257"/>
          <a:ext cx="11370945"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512" tIns="249936" rIns="882512" bIns="113792" numCol="1" spcCol="1270" anchor="t" anchorCtr="0">
          <a:noAutofit/>
        </a:bodyPr>
        <a:lstStyle/>
        <a:p>
          <a:pPr marL="171450" lvl="1" indent="-171450" algn="l" defTabSz="711200">
            <a:lnSpc>
              <a:spcPct val="90000"/>
            </a:lnSpc>
            <a:spcBef>
              <a:spcPct val="0"/>
            </a:spcBef>
            <a:spcAft>
              <a:spcPct val="15000"/>
            </a:spcAft>
            <a:buChar char="•"/>
          </a:pPr>
          <a:r>
            <a:rPr lang="fr-BE" sz="1600" i="1" kern="1200" dirty="0"/>
            <a:t>Disparité provinciale : BU 95%, KIN 81%, NU 81% contre KWANGO 33%, MANIEMA 41%, LUALABA 50%...</a:t>
          </a:r>
          <a:endParaRPr lang="en-US" sz="1600" kern="1200" dirty="0"/>
        </a:p>
      </dsp:txBody>
      <dsp:txXfrm>
        <a:off x="0" y="1595257"/>
        <a:ext cx="11370945" cy="595350"/>
      </dsp:txXfrm>
    </dsp:sp>
    <dsp:sp modelId="{3F158507-3876-4F85-B41C-EF44D0297B6F}">
      <dsp:nvSpPr>
        <dsp:cNvPr id="0" name=""/>
        <dsp:cNvSpPr/>
      </dsp:nvSpPr>
      <dsp:spPr>
        <a:xfrm>
          <a:off x="568547" y="1418137"/>
          <a:ext cx="795966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56" tIns="0" rIns="300856" bIns="0" numCol="1" spcCol="1270" anchor="ctr" anchorCtr="0">
          <a:noAutofit/>
        </a:bodyPr>
        <a:lstStyle/>
        <a:p>
          <a:pPr marL="0" lvl="0" indent="0" algn="l" defTabSz="800100">
            <a:lnSpc>
              <a:spcPct val="90000"/>
            </a:lnSpc>
            <a:spcBef>
              <a:spcPct val="0"/>
            </a:spcBef>
            <a:spcAft>
              <a:spcPct val="35000"/>
            </a:spcAft>
            <a:buNone/>
          </a:pPr>
          <a:r>
            <a:rPr lang="fr-BE" sz="1800" b="1" i="1" kern="1200" dirty="0"/>
            <a:t>135.221 des agents de santé ont touché la prime de risque soit 62% </a:t>
          </a:r>
          <a:endParaRPr lang="en-US" sz="1800" b="1" kern="1200" dirty="0"/>
        </a:p>
      </dsp:txBody>
      <dsp:txXfrm>
        <a:off x="585840" y="1435430"/>
        <a:ext cx="7925075" cy="319654"/>
      </dsp:txXfrm>
    </dsp:sp>
    <dsp:sp modelId="{ACE0589C-608F-48D5-BED2-F4F67C50D8A2}">
      <dsp:nvSpPr>
        <dsp:cNvPr id="0" name=""/>
        <dsp:cNvSpPr/>
      </dsp:nvSpPr>
      <dsp:spPr>
        <a:xfrm>
          <a:off x="0" y="2432527"/>
          <a:ext cx="11370945"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512" tIns="249936" rIns="882512" bIns="113792" numCol="1" spcCol="1270" anchor="t" anchorCtr="0">
          <a:noAutofit/>
        </a:bodyPr>
        <a:lstStyle/>
        <a:p>
          <a:pPr marL="171450" lvl="1" indent="-171450" algn="l" defTabSz="711200">
            <a:lnSpc>
              <a:spcPct val="90000"/>
            </a:lnSpc>
            <a:spcBef>
              <a:spcPct val="0"/>
            </a:spcBef>
            <a:spcAft>
              <a:spcPct val="15000"/>
            </a:spcAft>
            <a:buChar char="•"/>
          </a:pPr>
          <a:r>
            <a:rPr lang="fr-BE" sz="1600" i="1" kern="1200" dirty="0"/>
            <a:t>Disparité provinciale : KASAI CENTRAL 91% et KIN. 75%, contre &lt;50% partout ailleurs, avec ITURI et HL même à 7 et 9% respectivement</a:t>
          </a:r>
          <a:endParaRPr lang="en-US" sz="1600" kern="1200" dirty="0"/>
        </a:p>
      </dsp:txBody>
      <dsp:txXfrm>
        <a:off x="0" y="2432527"/>
        <a:ext cx="11370945" cy="831600"/>
      </dsp:txXfrm>
    </dsp:sp>
    <dsp:sp modelId="{2C360FDA-3088-4496-AF40-58D853D7E224}">
      <dsp:nvSpPr>
        <dsp:cNvPr id="0" name=""/>
        <dsp:cNvSpPr/>
      </dsp:nvSpPr>
      <dsp:spPr>
        <a:xfrm>
          <a:off x="568547" y="2255407"/>
          <a:ext cx="795966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56" tIns="0" rIns="300856" bIns="0" numCol="1" spcCol="1270" anchor="ctr" anchorCtr="0">
          <a:noAutofit/>
        </a:bodyPr>
        <a:lstStyle/>
        <a:p>
          <a:pPr marL="0" lvl="0" indent="0" algn="l" defTabSz="800100">
            <a:lnSpc>
              <a:spcPct val="90000"/>
            </a:lnSpc>
            <a:spcBef>
              <a:spcPct val="0"/>
            </a:spcBef>
            <a:spcAft>
              <a:spcPct val="35000"/>
            </a:spcAft>
            <a:buNone/>
          </a:pPr>
          <a:r>
            <a:rPr lang="fr-BE" sz="1800" b="1" i="1" kern="1200" dirty="0"/>
            <a:t>Sur 152.777 sous </a:t>
          </a:r>
          <a:r>
            <a:rPr lang="fr-BE" sz="1800" b="1" i="1" kern="1200" dirty="0" err="1"/>
            <a:t>status</a:t>
          </a:r>
          <a:r>
            <a:rPr lang="fr-BE" sz="1800" b="1" i="1" kern="1200" dirty="0"/>
            <a:t> seulement 33% ont eu le salaire de l’état  </a:t>
          </a:r>
          <a:endParaRPr lang="en-US" sz="1800" b="1" kern="1200" dirty="0"/>
        </a:p>
      </dsp:txBody>
      <dsp:txXfrm>
        <a:off x="585840" y="2272700"/>
        <a:ext cx="7925075" cy="319654"/>
      </dsp:txXfrm>
    </dsp:sp>
    <dsp:sp modelId="{AC168B37-607F-4BA5-BBC4-39553A97EF8A}">
      <dsp:nvSpPr>
        <dsp:cNvPr id="0" name=""/>
        <dsp:cNvSpPr/>
      </dsp:nvSpPr>
      <dsp:spPr>
        <a:xfrm>
          <a:off x="0" y="3506047"/>
          <a:ext cx="11370945"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512" tIns="249936" rIns="882512" bIns="113792" numCol="1" spcCol="1270" anchor="t" anchorCtr="0">
          <a:noAutofit/>
        </a:bodyPr>
        <a:lstStyle/>
        <a:p>
          <a:pPr marL="171450" lvl="1" indent="-171450" algn="l" defTabSz="711200">
            <a:lnSpc>
              <a:spcPct val="90000"/>
            </a:lnSpc>
            <a:spcBef>
              <a:spcPct val="0"/>
            </a:spcBef>
            <a:spcAft>
              <a:spcPct val="15000"/>
            </a:spcAft>
            <a:buChar char="•"/>
          </a:pPr>
          <a:r>
            <a:rPr lang="fr-BE" sz="1600" b="1" i="1" kern="1200" dirty="0"/>
            <a:t>Médecins: </a:t>
          </a:r>
          <a:r>
            <a:rPr lang="fr-BE" sz="1600" i="1" kern="1200" dirty="0"/>
            <a:t>1,6 pour 10 000 </a:t>
          </a:r>
          <a:r>
            <a:rPr lang="fr-BE" sz="1600" i="1" kern="1200" dirty="0" err="1"/>
            <a:t>hab</a:t>
          </a:r>
          <a:r>
            <a:rPr lang="fr-BE" sz="1600" i="1" kern="1200" dirty="0"/>
            <a:t> (&lt;7,8 pour atteindre au moins 70% CSU) avec disparités dans les provinces (KIN. 6,1 et MANIEMA 2,5  contre 0,1 au TANGANYIKA, 0,2 au HL/NU/SK/TSHUAPA)</a:t>
          </a:r>
          <a:endParaRPr lang="en-US" sz="1600" kern="1200" dirty="0"/>
        </a:p>
        <a:p>
          <a:pPr marL="171450" lvl="1" indent="-171450" algn="l" defTabSz="711200">
            <a:lnSpc>
              <a:spcPct val="90000"/>
            </a:lnSpc>
            <a:spcBef>
              <a:spcPct val="0"/>
            </a:spcBef>
            <a:spcAft>
              <a:spcPct val="15000"/>
            </a:spcAft>
            <a:buChar char="•"/>
          </a:pPr>
          <a:r>
            <a:rPr lang="fr-BE" sz="1600" b="1" i="1" kern="1200" dirty="0"/>
            <a:t>Infirmiers</a:t>
          </a:r>
          <a:r>
            <a:rPr lang="fr-BE" sz="1600" i="1" kern="1200" dirty="0"/>
            <a:t>:  5,4 pour 5000 </a:t>
          </a:r>
          <a:r>
            <a:rPr lang="fr-BE" sz="1600" i="1" kern="1200" dirty="0" err="1"/>
            <a:t>hab</a:t>
          </a:r>
          <a:r>
            <a:rPr lang="fr-BE" sz="1600" i="1" kern="1200" dirty="0"/>
            <a:t> (&lt;29,5 requis pour atteindre au moins 70% CSU) avec disparités dans les provinces (EQUATEUR et MAIDOMBE au-delà de 10, alors que plus de 15 provinces sont en dessous de cette moyenne nationale)</a:t>
          </a:r>
          <a:endParaRPr lang="en-US" sz="1600" kern="1200" dirty="0"/>
        </a:p>
        <a:p>
          <a:pPr marL="171450" lvl="1" indent="-171450" algn="l" defTabSz="711200">
            <a:lnSpc>
              <a:spcPct val="90000"/>
            </a:lnSpc>
            <a:spcBef>
              <a:spcPct val="0"/>
            </a:spcBef>
            <a:spcAft>
              <a:spcPct val="15000"/>
            </a:spcAft>
            <a:buChar char="•"/>
          </a:pPr>
          <a:r>
            <a:rPr lang="en-US" sz="1600" b="1" kern="1200" dirty="0"/>
            <a:t>Sages femmes/accoucheuses</a:t>
          </a:r>
          <a:r>
            <a:rPr lang="en-US" sz="1600" kern="1200" dirty="0"/>
            <a:t>: 0,1 pour 5000 </a:t>
          </a:r>
          <a:r>
            <a:rPr lang="en-US" sz="1600" kern="1200" dirty="0" err="1"/>
            <a:t>Hab</a:t>
          </a:r>
          <a:endParaRPr lang="en-US" sz="1600" kern="1200" dirty="0"/>
        </a:p>
      </dsp:txBody>
      <dsp:txXfrm>
        <a:off x="0" y="3506047"/>
        <a:ext cx="11370945" cy="1587600"/>
      </dsp:txXfrm>
    </dsp:sp>
    <dsp:sp modelId="{64B956CC-D2B3-43EE-A0C1-4A9151B7836C}">
      <dsp:nvSpPr>
        <dsp:cNvPr id="0" name=""/>
        <dsp:cNvSpPr/>
      </dsp:nvSpPr>
      <dsp:spPr>
        <a:xfrm>
          <a:off x="568547" y="3328927"/>
          <a:ext cx="795966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56" tIns="0" rIns="300856" bIns="0" numCol="1" spcCol="1270" anchor="ctr" anchorCtr="0">
          <a:noAutofit/>
        </a:bodyPr>
        <a:lstStyle/>
        <a:p>
          <a:pPr marL="0" lvl="0" indent="0" algn="l" defTabSz="800100">
            <a:lnSpc>
              <a:spcPct val="90000"/>
            </a:lnSpc>
            <a:spcBef>
              <a:spcPct val="0"/>
            </a:spcBef>
            <a:spcAft>
              <a:spcPct val="35000"/>
            </a:spcAft>
            <a:buNone/>
          </a:pPr>
          <a:r>
            <a:rPr lang="fr-BE" sz="1800" b="1" i="1" kern="1200" dirty="0"/>
            <a:t>Faible densité des RHS : soit 14,6 pour 10000 </a:t>
          </a:r>
          <a:r>
            <a:rPr lang="fr-BE" sz="1800" b="1" i="1" kern="1200" dirty="0" err="1"/>
            <a:t>Hab</a:t>
          </a:r>
          <a:r>
            <a:rPr lang="fr-BE" sz="1800" b="1" i="1" kern="1200" dirty="0"/>
            <a:t> (&lt;134  ou 109  pour 70% de CSU) </a:t>
          </a:r>
          <a:endParaRPr lang="en-US" sz="1800" b="1" kern="1200" dirty="0"/>
        </a:p>
      </dsp:txBody>
      <dsp:txXfrm>
        <a:off x="585840" y="3346220"/>
        <a:ext cx="7925075"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B3C79-9B1A-48AD-9199-07FA0DBAC6D7}">
      <dsp:nvSpPr>
        <dsp:cNvPr id="0" name=""/>
        <dsp:cNvSpPr/>
      </dsp:nvSpPr>
      <dsp:spPr>
        <a:xfrm>
          <a:off x="0" y="346541"/>
          <a:ext cx="8340966"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352" tIns="479044" rIns="647352" bIns="99568" numCol="1" spcCol="1270" anchor="t" anchorCtr="0">
          <a:noAutofit/>
        </a:bodyPr>
        <a:lstStyle/>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Une croissance rapide et non régulée des effectifs de santé, passant de moins de 100 000 en 2006 à 256 000 en 2023. </a:t>
          </a:r>
          <a:endParaRPr lang="en-US" sz="1400" kern="1200" dirty="0">
            <a:solidFill>
              <a:prstClr val="black">
                <a:hueOff val="0"/>
                <a:satOff val="0"/>
                <a:lumOff val="0"/>
                <a:alphaOff val="0"/>
              </a:prstClr>
            </a:solidFill>
            <a:latin typeface="Univers Condensed Light"/>
            <a:ea typeface="+mn-ea"/>
            <a:cs typeface="+mn-cs"/>
          </a:endParaRPr>
        </a:p>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Augmentation pas le fruit d'une planification stratégique mais résultat de : surproduction de certaines catégories professionnelles et l'influence politique sur les recrutements</a:t>
          </a:r>
        </a:p>
        <a:p>
          <a:pPr marL="171450" lvl="1" indent="-171450" algn="l" defTabSz="7112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Déséquilibre géographique (urbain-rural) </a:t>
          </a:r>
        </a:p>
        <a:p>
          <a:pPr marL="171450" lvl="1" indent="-171450" algn="l" defTabSz="711200">
            <a:lnSpc>
              <a:spcPct val="90000"/>
            </a:lnSpc>
            <a:spcBef>
              <a:spcPct val="0"/>
            </a:spcBef>
            <a:spcAft>
              <a:spcPct val="15000"/>
            </a:spcAft>
            <a:buChar char="•"/>
          </a:pPr>
          <a:r>
            <a:rPr lang="fr-FR" sz="1400" kern="1200" noProof="0" dirty="0">
              <a:solidFill>
                <a:prstClr val="black">
                  <a:hueOff val="0"/>
                  <a:satOff val="0"/>
                  <a:lumOff val="0"/>
                  <a:alphaOff val="0"/>
                </a:prstClr>
              </a:solidFill>
              <a:latin typeface="Univers Condensed Light"/>
              <a:ea typeface="+mn-ea"/>
              <a:cs typeface="+mn-cs"/>
            </a:rPr>
            <a:t>Répartition géographique des professionnels</a:t>
          </a:r>
        </a:p>
      </dsp:txBody>
      <dsp:txXfrm>
        <a:off x="0" y="346541"/>
        <a:ext cx="8340966" cy="1883700"/>
      </dsp:txXfrm>
    </dsp:sp>
    <dsp:sp modelId="{0632CF58-34EF-4153-8511-8A679C46B6E9}">
      <dsp:nvSpPr>
        <dsp:cNvPr id="0" name=""/>
        <dsp:cNvSpPr/>
      </dsp:nvSpPr>
      <dsp:spPr>
        <a:xfrm>
          <a:off x="417048" y="7061"/>
          <a:ext cx="583867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88" tIns="0" rIns="220688" bIns="0" numCol="1" spcCol="1270" anchor="ctr" anchorCtr="0">
          <a:noAutofit/>
        </a:bodyPr>
        <a:lstStyle/>
        <a:p>
          <a:pPr marL="0" lvl="0" indent="0" algn="l" defTabSz="800100">
            <a:lnSpc>
              <a:spcPct val="90000"/>
            </a:lnSpc>
            <a:spcBef>
              <a:spcPct val="0"/>
            </a:spcBef>
            <a:spcAft>
              <a:spcPct val="35000"/>
            </a:spcAft>
            <a:buNone/>
          </a:pPr>
          <a:r>
            <a:rPr lang="fr-FR" sz="1800" kern="1200" noProof="0" dirty="0"/>
            <a:t>Maitrise des effectifs </a:t>
          </a:r>
        </a:p>
      </dsp:txBody>
      <dsp:txXfrm>
        <a:off x="450192" y="40205"/>
        <a:ext cx="5772388" cy="612672"/>
      </dsp:txXfrm>
    </dsp:sp>
    <dsp:sp modelId="{F861F27B-5C81-41BA-A88B-7E07328EAB33}">
      <dsp:nvSpPr>
        <dsp:cNvPr id="0" name=""/>
        <dsp:cNvSpPr/>
      </dsp:nvSpPr>
      <dsp:spPr>
        <a:xfrm>
          <a:off x="0" y="2693921"/>
          <a:ext cx="8340966" cy="14852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352" tIns="479044" rIns="647352" bIns="99568" numCol="1" spcCol="1270" anchor="t" anchorCtr="0">
          <a:noAutofit/>
        </a:bodyPr>
        <a:lstStyle/>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Seulement 18% des RHS perçoivent un salaire de base </a:t>
          </a:r>
          <a:endParaRPr lang="en-US" sz="1400" kern="1200" dirty="0">
            <a:solidFill>
              <a:prstClr val="black">
                <a:hueOff val="0"/>
                <a:satOff val="0"/>
                <a:lumOff val="0"/>
                <a:alphaOff val="0"/>
              </a:prstClr>
            </a:solidFill>
            <a:latin typeface="Univers Condensed Light"/>
            <a:ea typeface="+mn-ea"/>
            <a:cs typeface="+mn-cs"/>
          </a:endParaRPr>
        </a:p>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41% bénéficient de la prime de risque professionnel.</a:t>
          </a:r>
        </a:p>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Disparités salariales et géographiques marquées, avec une gestion complexe et dysfonctionnelle de la paie</a:t>
          </a:r>
        </a:p>
        <a:p>
          <a:pPr marL="114300" lvl="1" indent="-114300" algn="l" defTabSz="5334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Le phénomène des travailleurs fictifs est répandu, aggravant les inefficacités du système </a:t>
          </a:r>
        </a:p>
      </dsp:txBody>
      <dsp:txXfrm>
        <a:off x="0" y="2693921"/>
        <a:ext cx="8340966" cy="1485224"/>
      </dsp:txXfrm>
    </dsp:sp>
    <dsp:sp modelId="{6E29E23C-2F81-461D-A8BD-67DFDC689F99}">
      <dsp:nvSpPr>
        <dsp:cNvPr id="0" name=""/>
        <dsp:cNvSpPr/>
      </dsp:nvSpPr>
      <dsp:spPr>
        <a:xfrm>
          <a:off x="417048" y="2354442"/>
          <a:ext cx="583867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88" tIns="0" rIns="220688" bIns="0" numCol="1" spcCol="1270" anchor="ctr" anchorCtr="0">
          <a:noAutofit/>
        </a:bodyPr>
        <a:lstStyle/>
        <a:p>
          <a:pPr marL="0" lvl="0" indent="0" algn="l" defTabSz="800100">
            <a:lnSpc>
              <a:spcPct val="90000"/>
            </a:lnSpc>
            <a:spcBef>
              <a:spcPct val="0"/>
            </a:spcBef>
            <a:spcAft>
              <a:spcPct val="35000"/>
            </a:spcAft>
            <a:buNone/>
          </a:pPr>
          <a:r>
            <a:rPr lang="fr-FR" sz="1800" kern="1200" noProof="0" dirty="0"/>
            <a:t>Rémunération</a:t>
          </a:r>
        </a:p>
      </dsp:txBody>
      <dsp:txXfrm>
        <a:off x="450192" y="2387586"/>
        <a:ext cx="5772388" cy="612672"/>
      </dsp:txXfrm>
    </dsp:sp>
    <dsp:sp modelId="{FBF43E9D-B5F5-4255-BFFC-C3011144A692}">
      <dsp:nvSpPr>
        <dsp:cNvPr id="0" name=""/>
        <dsp:cNvSpPr/>
      </dsp:nvSpPr>
      <dsp:spPr>
        <a:xfrm>
          <a:off x="0" y="4642827"/>
          <a:ext cx="8340966" cy="1412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352" tIns="479044" rIns="647352" bIns="99568" numCol="1" spcCol="1270" anchor="t" anchorCtr="0">
          <a:noAutofit/>
        </a:bodyPr>
        <a:lstStyle/>
        <a:p>
          <a:pPr marL="57150" lvl="1" indent="-57150" algn="l" defTabSz="48895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La gestion des carrières est déficiente, avec des politiques d'évaluation et de promotion obsolètes. La formation continue est insuffisante et dépendante des partenaires techniques et financiers. </a:t>
          </a:r>
          <a:endParaRPr lang="en-US" sz="1400" kern="1200" dirty="0">
            <a:solidFill>
              <a:prstClr val="black">
                <a:hueOff val="0"/>
                <a:satOff val="0"/>
                <a:lumOff val="0"/>
                <a:alphaOff val="0"/>
              </a:prstClr>
            </a:solidFill>
            <a:latin typeface="Univers Condensed Light"/>
            <a:ea typeface="+mn-ea"/>
            <a:cs typeface="+mn-cs"/>
          </a:endParaRPr>
        </a:p>
        <a:p>
          <a:pPr marL="57150" lvl="1" indent="-57150" algn="l" defTabSz="48895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Le redéploiement du personnel vers les zones rurales est entravé par des conditions de travail et de vie inadéquates </a:t>
          </a:r>
        </a:p>
      </dsp:txBody>
      <dsp:txXfrm>
        <a:off x="0" y="4642827"/>
        <a:ext cx="8340966" cy="1412775"/>
      </dsp:txXfrm>
    </dsp:sp>
    <dsp:sp modelId="{6829ABEE-35E8-4B78-8E83-5BE65EEDD17E}">
      <dsp:nvSpPr>
        <dsp:cNvPr id="0" name=""/>
        <dsp:cNvSpPr/>
      </dsp:nvSpPr>
      <dsp:spPr>
        <a:xfrm>
          <a:off x="417048" y="4303347"/>
          <a:ext cx="583867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88" tIns="0" rIns="220688" bIns="0" numCol="1" spcCol="1270" anchor="ctr" anchorCtr="0">
          <a:noAutofit/>
        </a:bodyPr>
        <a:lstStyle/>
        <a:p>
          <a:pPr marL="0" lvl="0" indent="0" algn="l" defTabSz="800100">
            <a:lnSpc>
              <a:spcPct val="90000"/>
            </a:lnSpc>
            <a:spcBef>
              <a:spcPct val="0"/>
            </a:spcBef>
            <a:spcAft>
              <a:spcPct val="35000"/>
            </a:spcAft>
            <a:buNone/>
          </a:pPr>
          <a:r>
            <a:rPr lang="fr-FR" sz="1800" kern="1200" dirty="0">
              <a:solidFill>
                <a:prstClr val="white"/>
              </a:solidFill>
              <a:latin typeface="Univers Condensed Light"/>
              <a:ea typeface="+mn-ea"/>
              <a:cs typeface="+mn-cs"/>
            </a:rPr>
            <a:t>Gestion des Carrières</a:t>
          </a:r>
          <a:endParaRPr lang="en-US" sz="1800" kern="1200" dirty="0">
            <a:solidFill>
              <a:prstClr val="white"/>
            </a:solidFill>
            <a:latin typeface="Univers Condensed Light"/>
            <a:ea typeface="+mn-ea"/>
            <a:cs typeface="+mn-cs"/>
          </a:endParaRPr>
        </a:p>
      </dsp:txBody>
      <dsp:txXfrm>
        <a:off x="450192" y="4336491"/>
        <a:ext cx="5772388"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0029-11D6-46A6-872C-8B4732D270F6}">
      <dsp:nvSpPr>
        <dsp:cNvPr id="0" name=""/>
        <dsp:cNvSpPr/>
      </dsp:nvSpPr>
      <dsp:spPr>
        <a:xfrm>
          <a:off x="0" y="402202"/>
          <a:ext cx="7505700" cy="413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2526" tIns="1332992" rIns="582526" bIns="113792" numCol="1" spcCol="1270" anchor="t" anchorCtr="0">
          <a:noAutofit/>
        </a:bodyPr>
        <a:lstStyle/>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Établir une </a:t>
          </a:r>
          <a:r>
            <a:rPr lang="fr-FR" sz="1600" b="1" kern="1200" dirty="0">
              <a:solidFill>
                <a:prstClr val="black">
                  <a:hueOff val="0"/>
                  <a:satOff val="0"/>
                  <a:lumOff val="0"/>
                  <a:alphaOff val="0"/>
                </a:prstClr>
              </a:solidFill>
              <a:latin typeface="Univers Condensed Light"/>
              <a:ea typeface="+mn-ea"/>
              <a:cs typeface="+mn-cs"/>
            </a:rPr>
            <a:t>base de données fiable des RHS </a:t>
          </a:r>
          <a:r>
            <a:rPr lang="fr-FR" sz="1600" kern="1200" dirty="0">
              <a:solidFill>
                <a:prstClr val="black">
                  <a:hueOff val="0"/>
                  <a:satOff val="0"/>
                  <a:lumOff val="0"/>
                  <a:alphaOff val="0"/>
                </a:prstClr>
              </a:solidFill>
              <a:latin typeface="Univers Condensed Light"/>
              <a:ea typeface="+mn-ea"/>
              <a:cs typeface="+mn-cs"/>
            </a:rPr>
            <a:t>pour une gestion efficace des effectifs et des rémunérations.</a:t>
          </a:r>
        </a:p>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Promulguer une </a:t>
          </a:r>
          <a:r>
            <a:rPr lang="fr-FR" sz="1600" b="1" kern="1200" dirty="0">
              <a:solidFill>
                <a:prstClr val="black">
                  <a:hueOff val="0"/>
                  <a:satOff val="0"/>
                  <a:lumOff val="0"/>
                  <a:alphaOff val="0"/>
                </a:prstClr>
              </a:solidFill>
              <a:latin typeface="Univers Condensed Light"/>
              <a:ea typeface="+mn-ea"/>
              <a:cs typeface="+mn-cs"/>
            </a:rPr>
            <a:t>loi établissant la structure organique des établissements de santé</a:t>
          </a:r>
          <a:r>
            <a:rPr lang="fr-FR" sz="1600" kern="1200" dirty="0">
              <a:solidFill>
                <a:prstClr val="black">
                  <a:hueOff val="0"/>
                  <a:satOff val="0"/>
                  <a:lumOff val="0"/>
                  <a:alphaOff val="0"/>
                </a:prstClr>
              </a:solidFill>
              <a:latin typeface="Univers Condensed Light"/>
              <a:ea typeface="+mn-ea"/>
              <a:cs typeface="+mn-cs"/>
            </a:rPr>
            <a:t>.</a:t>
          </a:r>
        </a:p>
        <a:p>
          <a:pPr marL="57150" lvl="1" indent="-57150" algn="l" defTabSz="488950">
            <a:lnSpc>
              <a:spcPct val="90000"/>
            </a:lnSpc>
            <a:spcBef>
              <a:spcPct val="0"/>
            </a:spcBef>
            <a:spcAft>
              <a:spcPct val="15000"/>
            </a:spcAft>
            <a:buFont typeface="+mj-lt"/>
            <a:buAutoNum type="arabicPeriod"/>
          </a:pPr>
          <a:r>
            <a:rPr lang="fr-FR" sz="1600" b="1" kern="1200" dirty="0">
              <a:solidFill>
                <a:prstClr val="black">
                  <a:hueOff val="0"/>
                  <a:satOff val="0"/>
                  <a:lumOff val="0"/>
                  <a:alphaOff val="0"/>
                </a:prstClr>
              </a:solidFill>
              <a:latin typeface="Univers Condensed Light"/>
              <a:ea typeface="+mn-ea"/>
              <a:cs typeface="+mn-cs"/>
            </a:rPr>
            <a:t>Externaliser la gestion de la base de données </a:t>
          </a:r>
          <a:r>
            <a:rPr lang="fr-FR" sz="1600" kern="1200" dirty="0">
              <a:solidFill>
                <a:prstClr val="black">
                  <a:hueOff val="0"/>
                  <a:satOff val="0"/>
                  <a:lumOff val="0"/>
                  <a:alphaOff val="0"/>
                </a:prstClr>
              </a:solidFill>
              <a:latin typeface="Univers Condensed Light"/>
              <a:ea typeface="+mn-ea"/>
              <a:cs typeface="+mn-cs"/>
            </a:rPr>
            <a:t>à une entité indépendante pour éviter les pressions administratives.</a:t>
          </a:r>
        </a:p>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Réaliser un </a:t>
          </a:r>
          <a:r>
            <a:rPr lang="fr-FR" sz="1600" b="1" kern="1200" dirty="0">
              <a:solidFill>
                <a:prstClr val="black">
                  <a:hueOff val="0"/>
                  <a:satOff val="0"/>
                  <a:lumOff val="0"/>
                  <a:alphaOff val="0"/>
                </a:prstClr>
              </a:solidFill>
              <a:latin typeface="Univers Condensed Light"/>
              <a:ea typeface="+mn-ea"/>
              <a:cs typeface="+mn-cs"/>
            </a:rPr>
            <a:t>audit du fichier des rémunérations </a:t>
          </a:r>
          <a:r>
            <a:rPr lang="fr-FR" sz="1600" kern="1200" dirty="0">
              <a:solidFill>
                <a:prstClr val="black">
                  <a:hueOff val="0"/>
                  <a:satOff val="0"/>
                  <a:lumOff val="0"/>
                  <a:alphaOff val="0"/>
                </a:prstClr>
              </a:solidFill>
              <a:latin typeface="Univers Condensed Light"/>
              <a:ea typeface="+mn-ea"/>
              <a:cs typeface="+mn-cs"/>
            </a:rPr>
            <a:t>pour éliminer les irrégularités et les travailleurs fictifs.</a:t>
          </a:r>
        </a:p>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Développer des </a:t>
          </a:r>
          <a:r>
            <a:rPr lang="fr-FR" sz="1600" b="1" kern="1200" dirty="0">
              <a:solidFill>
                <a:prstClr val="black">
                  <a:hueOff val="0"/>
                  <a:satOff val="0"/>
                  <a:lumOff val="0"/>
                  <a:alphaOff val="0"/>
                </a:prstClr>
              </a:solidFill>
              <a:latin typeface="Univers Condensed Light"/>
              <a:ea typeface="+mn-ea"/>
              <a:cs typeface="+mn-cs"/>
            </a:rPr>
            <a:t>plans de redéploiement et de mécanisation </a:t>
          </a:r>
          <a:r>
            <a:rPr lang="fr-FR" sz="1600" kern="1200" dirty="0">
              <a:solidFill>
                <a:prstClr val="black">
                  <a:hueOff val="0"/>
                  <a:satOff val="0"/>
                  <a:lumOff val="0"/>
                  <a:alphaOff val="0"/>
                </a:prstClr>
              </a:solidFill>
              <a:latin typeface="Univers Condensed Light"/>
              <a:ea typeface="+mn-ea"/>
              <a:cs typeface="+mn-cs"/>
            </a:rPr>
            <a:t>pour le personnel non rémunéré et non mécanisé.</a:t>
          </a:r>
        </a:p>
        <a:p>
          <a:pPr marL="57150" lvl="1" indent="-57150" algn="l" defTabSz="488950">
            <a:lnSpc>
              <a:spcPct val="90000"/>
            </a:lnSpc>
            <a:spcBef>
              <a:spcPct val="0"/>
            </a:spcBef>
            <a:spcAft>
              <a:spcPct val="15000"/>
            </a:spcAft>
            <a:buFont typeface="+mj-lt"/>
            <a:buAutoNum type="arabicPeriod"/>
          </a:pPr>
          <a:r>
            <a:rPr lang="fr-FR" sz="1600" kern="1200" dirty="0">
              <a:solidFill>
                <a:prstClr val="black">
                  <a:hueOff val="0"/>
                  <a:satOff val="0"/>
                  <a:lumOff val="0"/>
                  <a:alphaOff val="0"/>
                </a:prstClr>
              </a:solidFill>
              <a:latin typeface="Univers Condensed Light"/>
              <a:ea typeface="+mn-ea"/>
              <a:cs typeface="+mn-cs"/>
            </a:rPr>
            <a:t>Adopter un </a:t>
          </a:r>
          <a:r>
            <a:rPr lang="fr-FR" sz="1600" b="1" kern="1200" dirty="0">
              <a:solidFill>
                <a:prstClr val="black">
                  <a:hueOff val="0"/>
                  <a:satOff val="0"/>
                  <a:lumOff val="0"/>
                  <a:alphaOff val="0"/>
                </a:prstClr>
              </a:solidFill>
              <a:latin typeface="Univers Condensed Light"/>
              <a:ea typeface="+mn-ea"/>
              <a:cs typeface="+mn-cs"/>
            </a:rPr>
            <a:t>statut spécifique pour le personnel de santé </a:t>
          </a:r>
          <a:r>
            <a:rPr lang="fr-FR" sz="1600" kern="1200" dirty="0">
              <a:solidFill>
                <a:prstClr val="black">
                  <a:hueOff val="0"/>
                  <a:satOff val="0"/>
                  <a:lumOff val="0"/>
                  <a:alphaOff val="0"/>
                </a:prstClr>
              </a:solidFill>
              <a:latin typeface="Univers Condensed Light"/>
              <a:ea typeface="+mn-ea"/>
              <a:cs typeface="+mn-cs"/>
            </a:rPr>
            <a:t>pour faciliter les négociations salariales et améliorer les pensions </a:t>
          </a:r>
        </a:p>
      </dsp:txBody>
      <dsp:txXfrm>
        <a:off x="0" y="402202"/>
        <a:ext cx="7505700" cy="4132800"/>
      </dsp:txXfrm>
    </dsp:sp>
    <dsp:sp modelId="{2B123473-C759-41F6-B85D-FFDE99CA3529}">
      <dsp:nvSpPr>
        <dsp:cNvPr id="0" name=""/>
        <dsp:cNvSpPr/>
      </dsp:nvSpPr>
      <dsp:spPr>
        <a:xfrm>
          <a:off x="144396" y="346562"/>
          <a:ext cx="7361168" cy="1000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588" tIns="0" rIns="198588" bIns="0" numCol="1" spcCol="1270" anchor="ctr" anchorCtr="0">
          <a:noAutofit/>
        </a:bodyPr>
        <a:lstStyle/>
        <a:p>
          <a:pPr marL="0" lvl="0" indent="0" algn="l" defTabSz="1066800">
            <a:lnSpc>
              <a:spcPct val="90000"/>
            </a:lnSpc>
            <a:spcBef>
              <a:spcPct val="0"/>
            </a:spcBef>
            <a:spcAft>
              <a:spcPct val="35000"/>
            </a:spcAft>
            <a:buNone/>
          </a:pPr>
          <a:r>
            <a:rPr lang="fr-FR" sz="2400" kern="1200" noProof="0" dirty="0"/>
            <a:t>Recommandations</a:t>
          </a:r>
        </a:p>
      </dsp:txBody>
      <dsp:txXfrm>
        <a:off x="193226" y="395392"/>
        <a:ext cx="7263508" cy="902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17948-C955-4889-9094-0BA19C1A1B9E}">
      <dsp:nvSpPr>
        <dsp:cNvPr id="0" name=""/>
        <dsp:cNvSpPr/>
      </dsp:nvSpPr>
      <dsp:spPr>
        <a:xfrm rot="5400000">
          <a:off x="4629829" y="-1961947"/>
          <a:ext cx="682033" cy="467844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242424"/>
              </a:solidFill>
              <a:effectLst/>
              <a:latin typeface="+mn-lt"/>
              <a:ea typeface="Times New Roman" panose="02020603050405020304" pitchFamily="18" charset="0"/>
              <a:cs typeface="Times New Roman" panose="02020603050405020304" pitchFamily="18" charset="0"/>
            </a:rPr>
            <a:t>Inadéquation de la formation </a:t>
          </a:r>
          <a:endParaRPr lang="en-US" sz="1400" kern="1200" dirty="0">
            <a:latin typeface="+mn-lt"/>
          </a:endParaRPr>
        </a:p>
        <a:p>
          <a:pPr marL="114300" lvl="1" indent="-114300" algn="l" defTabSz="622300">
            <a:lnSpc>
              <a:spcPct val="90000"/>
            </a:lnSpc>
            <a:spcBef>
              <a:spcPct val="0"/>
            </a:spcBef>
            <a:spcAft>
              <a:spcPct val="15000"/>
            </a:spcAft>
            <a:buChar char="•"/>
          </a:pPr>
          <a:r>
            <a:rPr lang="fr-FR" sz="1400" kern="1200" dirty="0">
              <a:solidFill>
                <a:srgbClr val="242424"/>
              </a:solidFill>
              <a:effectLst/>
              <a:latin typeface="+mn-lt"/>
              <a:ea typeface="Times New Roman" panose="02020603050405020304" pitchFamily="18" charset="0"/>
              <a:cs typeface="Times New Roman" panose="02020603050405020304" pitchFamily="18" charset="0"/>
            </a:rPr>
            <a:t>Manque de standardisation : ce qui entraîne des disparités dans les compétences et les connaissances</a:t>
          </a:r>
          <a:endParaRPr lang="fr-FR" sz="1400" kern="1200" dirty="0">
            <a:latin typeface="+mn-lt"/>
          </a:endParaRPr>
        </a:p>
      </dsp:txBody>
      <dsp:txXfrm rot="-5400000">
        <a:off x="2631624" y="69552"/>
        <a:ext cx="4645149" cy="615445"/>
      </dsp:txXfrm>
    </dsp:sp>
    <dsp:sp modelId="{AF6D3BC7-7A2E-4ADF-9117-899FCE520451}">
      <dsp:nvSpPr>
        <dsp:cNvPr id="0" name=""/>
        <dsp:cNvSpPr/>
      </dsp:nvSpPr>
      <dsp:spPr>
        <a:xfrm>
          <a:off x="0" y="2094"/>
          <a:ext cx="2631624" cy="852542"/>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Formation et Compétences </a:t>
          </a:r>
          <a:endParaRPr lang="en-US" sz="2000" kern="1200" dirty="0">
            <a:solidFill>
              <a:prstClr val="white"/>
            </a:solidFill>
            <a:latin typeface="Univers Condensed Light"/>
            <a:ea typeface="+mn-ea"/>
            <a:cs typeface="+mn-cs"/>
          </a:endParaRPr>
        </a:p>
      </dsp:txBody>
      <dsp:txXfrm>
        <a:off x="41618" y="43712"/>
        <a:ext cx="2548388" cy="769306"/>
      </dsp:txXfrm>
    </dsp:sp>
    <dsp:sp modelId="{FC6D4B1D-84D6-4870-973F-74CBCE75FA28}">
      <dsp:nvSpPr>
        <dsp:cNvPr id="0" name=""/>
        <dsp:cNvSpPr/>
      </dsp:nvSpPr>
      <dsp:spPr>
        <a:xfrm rot="5400000">
          <a:off x="4396960" y="-919471"/>
          <a:ext cx="1096117" cy="47295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242424"/>
              </a:solidFill>
              <a:effectLst/>
              <a:latin typeface="+mn-lt"/>
              <a:ea typeface="Times New Roman" panose="02020603050405020304" pitchFamily="18" charset="0"/>
              <a:cs typeface="Times New Roman" panose="02020603050405020304" pitchFamily="18" charset="0"/>
            </a:rPr>
            <a:t>Reconnaissance et statut (</a:t>
          </a:r>
          <a:r>
            <a:rPr lang="fr-FR" sz="1400" kern="1200" noProof="0" dirty="0">
              <a:solidFill>
                <a:srgbClr val="242424"/>
              </a:solidFill>
              <a:effectLst/>
              <a:latin typeface="+mn-lt"/>
              <a:ea typeface="Times New Roman" panose="02020603050405020304" pitchFamily="18" charset="0"/>
              <a:cs typeface="Times New Roman" panose="02020603050405020304" pitchFamily="18" charset="0"/>
            </a:rPr>
            <a:t>absence</a:t>
          </a:r>
          <a:r>
            <a:rPr lang="en-US" sz="1400" kern="1200" dirty="0">
              <a:latin typeface="+mn-lt"/>
            </a:rPr>
            <a:t> de certifications </a:t>
          </a:r>
          <a:r>
            <a:rPr lang="fr-FR" sz="1400" kern="1200" noProof="0" dirty="0">
              <a:latin typeface="+mn-lt"/>
            </a:rPr>
            <a:t>reconnues</a:t>
          </a:r>
          <a:r>
            <a:rPr lang="en-US" sz="1400" kern="1200" dirty="0">
              <a:latin typeface="+mn-lt"/>
            </a:rPr>
            <a:t>)</a:t>
          </a:r>
        </a:p>
        <a:p>
          <a:pPr marL="114300" lvl="1" indent="-114300" algn="l" defTabSz="622300">
            <a:lnSpc>
              <a:spcPct val="90000"/>
            </a:lnSpc>
            <a:spcBef>
              <a:spcPct val="0"/>
            </a:spcBef>
            <a:spcAft>
              <a:spcPct val="15000"/>
            </a:spcAft>
            <a:buChar char="•"/>
          </a:pPr>
          <a:r>
            <a:rPr lang="fr-FR" sz="1400" kern="1200" dirty="0">
              <a:solidFill>
                <a:srgbClr val="242424"/>
              </a:solidFill>
              <a:effectLst/>
              <a:latin typeface="+mn-lt"/>
              <a:ea typeface="Times New Roman" panose="02020603050405020304" pitchFamily="18" charset="0"/>
              <a:cs typeface="Times New Roman" panose="02020603050405020304" pitchFamily="18" charset="0"/>
            </a:rPr>
            <a:t>Supervision inadéquate et soutien non continu, avec impact sur la qualité des services fournis</a:t>
          </a:r>
          <a:endParaRPr lang="fr-FR"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Peu de </a:t>
          </a:r>
          <a:r>
            <a:rPr lang="fr-FR" sz="1400" kern="1200" noProof="0" dirty="0">
              <a:latin typeface="+mn-lt"/>
            </a:rPr>
            <a:t>valorisation des compétences acquises</a:t>
          </a:r>
        </a:p>
      </dsp:txBody>
      <dsp:txXfrm rot="-5400000">
        <a:off x="2580225" y="950772"/>
        <a:ext cx="4676079" cy="989101"/>
      </dsp:txXfrm>
    </dsp:sp>
    <dsp:sp modelId="{C1F3B3DD-6D1A-4861-9ABF-1EC51B980878}">
      <dsp:nvSpPr>
        <dsp:cNvPr id="0" name=""/>
        <dsp:cNvSpPr/>
      </dsp:nvSpPr>
      <dsp:spPr>
        <a:xfrm>
          <a:off x="0" y="1019050"/>
          <a:ext cx="2580225" cy="852542"/>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Intégration dans le Système de Santé </a:t>
          </a:r>
          <a:endParaRPr lang="en-US" sz="2000" kern="1200" dirty="0">
            <a:solidFill>
              <a:prstClr val="white"/>
            </a:solidFill>
            <a:latin typeface="Univers Condensed Light"/>
            <a:ea typeface="+mn-ea"/>
            <a:cs typeface="+mn-cs"/>
          </a:endParaRPr>
        </a:p>
      </dsp:txBody>
      <dsp:txXfrm>
        <a:off x="41618" y="1060668"/>
        <a:ext cx="2496989" cy="769306"/>
      </dsp:txXfrm>
    </dsp:sp>
    <dsp:sp modelId="{E2961D21-11E6-4FFA-BDE4-40EA0EFA1D04}">
      <dsp:nvSpPr>
        <dsp:cNvPr id="0" name=""/>
        <dsp:cNvSpPr/>
      </dsp:nvSpPr>
      <dsp:spPr>
        <a:xfrm rot="5400000">
          <a:off x="4629829" y="123057"/>
          <a:ext cx="682033" cy="467844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noProof="0" dirty="0"/>
            <a:t>Salaire ne reflétant pas les compétences (affectant la motivation)</a:t>
          </a:r>
        </a:p>
        <a:p>
          <a:pPr marL="114300" lvl="1" indent="-114300" algn="l" defTabSz="622300">
            <a:lnSpc>
              <a:spcPct val="90000"/>
            </a:lnSpc>
            <a:spcBef>
              <a:spcPct val="0"/>
            </a:spcBef>
            <a:spcAft>
              <a:spcPct val="15000"/>
            </a:spcAft>
            <a:buChar char="•"/>
          </a:pPr>
          <a:r>
            <a:rPr lang="fr-FR" sz="1400" kern="1200" noProof="0" dirty="0"/>
            <a:t>Inégalité de rémunération</a:t>
          </a:r>
        </a:p>
      </dsp:txBody>
      <dsp:txXfrm rot="-5400000">
        <a:off x="2631624" y="2154556"/>
        <a:ext cx="4645149" cy="615445"/>
      </dsp:txXfrm>
    </dsp:sp>
    <dsp:sp modelId="{0474BBD2-7789-452B-9509-001D6FC6D3BE}">
      <dsp:nvSpPr>
        <dsp:cNvPr id="0" name=""/>
        <dsp:cNvSpPr/>
      </dsp:nvSpPr>
      <dsp:spPr>
        <a:xfrm>
          <a:off x="0" y="2036007"/>
          <a:ext cx="2631624" cy="852542"/>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noProof="0" dirty="0">
              <a:solidFill>
                <a:prstClr val="white"/>
              </a:solidFill>
              <a:latin typeface="Univers Condensed Light"/>
              <a:ea typeface="+mn-ea"/>
              <a:cs typeface="+mn-cs"/>
            </a:rPr>
            <a:t>Rémunération</a:t>
          </a:r>
          <a:r>
            <a:rPr lang="en-US" sz="2000" kern="1200" dirty="0">
              <a:solidFill>
                <a:prstClr val="white"/>
              </a:solidFill>
              <a:latin typeface="Univers Condensed Light"/>
              <a:ea typeface="+mn-ea"/>
              <a:cs typeface="+mn-cs"/>
            </a:rPr>
            <a:t> et motivation</a:t>
          </a:r>
        </a:p>
      </dsp:txBody>
      <dsp:txXfrm>
        <a:off x="41618" y="2077625"/>
        <a:ext cx="2548388" cy="769306"/>
      </dsp:txXfrm>
    </dsp:sp>
    <dsp:sp modelId="{82645A96-45E0-4EA2-9148-2A1449D641F1}">
      <dsp:nvSpPr>
        <dsp:cNvPr id="0" name=""/>
        <dsp:cNvSpPr/>
      </dsp:nvSpPr>
      <dsp:spPr>
        <a:xfrm rot="5400000">
          <a:off x="4629829" y="1935459"/>
          <a:ext cx="682033" cy="467844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eaLnBrk="1" latinLnBrk="0" hangingPunct="1">
            <a:lnSpc>
              <a:spcPct val="90000"/>
            </a:lnSpc>
            <a:spcBef>
              <a:spcPct val="0"/>
            </a:spcBef>
            <a:spcAft>
              <a:spcPct val="15000"/>
            </a:spcAft>
            <a:buSzPts val="1000"/>
            <a:buFont typeface="Arial" panose="020B0604020202020204" pitchFamily="34" charset="0"/>
            <a:buChar char="•"/>
            <a:tabLst>
              <a:tab pos="914400" algn="l"/>
            </a:tabLst>
          </a:pPr>
          <a:r>
            <a:rPr lang="fr-FR" sz="1400" kern="1200" dirty="0">
              <a:solidFill>
                <a:srgbClr val="242424"/>
              </a:solidFill>
              <a:effectLst/>
              <a:latin typeface="Univers Condensed Light"/>
              <a:ea typeface="Times New Roman" panose="02020603050405020304" pitchFamily="18" charset="0"/>
              <a:cs typeface="Times New Roman" panose="02020603050405020304" pitchFamily="18" charset="0"/>
            </a:rPr>
            <a:t>Manque de ressources </a:t>
          </a:r>
        </a:p>
        <a:p>
          <a:pPr marL="114300" lvl="1" indent="-114300" algn="l" defTabSz="622300" rtl="0" eaLnBrk="1" latinLnBrk="0" hangingPunct="1">
            <a:lnSpc>
              <a:spcPct val="90000"/>
            </a:lnSpc>
            <a:spcBef>
              <a:spcPct val="0"/>
            </a:spcBef>
            <a:spcAft>
              <a:spcPct val="15000"/>
            </a:spcAft>
            <a:buSzPts val="1000"/>
            <a:buFont typeface="Arial" panose="020B0604020202020204" pitchFamily="34" charset="0"/>
            <a:buChar char="•"/>
            <a:tabLst>
              <a:tab pos="914400" algn="l"/>
            </a:tabLst>
          </a:pPr>
          <a:r>
            <a:rPr lang="fr-FR" sz="1400" kern="1200" dirty="0">
              <a:solidFill>
                <a:srgbClr val="242424"/>
              </a:solidFill>
              <a:effectLst/>
              <a:latin typeface="Univers Condensed Light"/>
              <a:ea typeface="Times New Roman" panose="02020603050405020304" pitchFamily="18" charset="0"/>
              <a:cs typeface="Times New Roman" panose="02020603050405020304" pitchFamily="18" charset="0"/>
            </a:rPr>
            <a:t>Problèmes logistiques, surtout l’accès aux zones rurales et éloignées, limitant l'efficacité des interventions des ASC.</a:t>
          </a:r>
        </a:p>
      </dsp:txBody>
      <dsp:txXfrm rot="-5400000">
        <a:off x="2631624" y="3966958"/>
        <a:ext cx="4645149" cy="615445"/>
      </dsp:txXfrm>
    </dsp:sp>
    <dsp:sp modelId="{87C22A7F-4575-4522-85F5-E4766F581486}">
      <dsp:nvSpPr>
        <dsp:cNvPr id="0" name=""/>
        <dsp:cNvSpPr/>
      </dsp:nvSpPr>
      <dsp:spPr>
        <a:xfrm>
          <a:off x="0" y="2931177"/>
          <a:ext cx="2631624" cy="852542"/>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Cadre Légal et Réglementaire </a:t>
          </a:r>
        </a:p>
      </dsp:txBody>
      <dsp:txXfrm>
        <a:off x="41618" y="2972795"/>
        <a:ext cx="2548388" cy="769306"/>
      </dsp:txXfrm>
    </dsp:sp>
    <dsp:sp modelId="{EC56A463-5B3C-47B0-A915-ACFF5B3F83D2}">
      <dsp:nvSpPr>
        <dsp:cNvPr id="0" name=""/>
        <dsp:cNvSpPr/>
      </dsp:nvSpPr>
      <dsp:spPr>
        <a:xfrm>
          <a:off x="0" y="3826346"/>
          <a:ext cx="2631624" cy="852542"/>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Univers Condensed Light"/>
              <a:ea typeface="+mn-ea"/>
              <a:cs typeface="+mn-cs"/>
            </a:rPr>
            <a:t>Ressources et Logistique </a:t>
          </a:r>
        </a:p>
      </dsp:txBody>
      <dsp:txXfrm>
        <a:off x="41618" y="3867964"/>
        <a:ext cx="2548388" cy="769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A8B20-E367-4D67-BDBF-2AD95F5A967E}">
      <dsp:nvSpPr>
        <dsp:cNvPr id="0" name=""/>
        <dsp:cNvSpPr/>
      </dsp:nvSpPr>
      <dsp:spPr>
        <a:xfrm rot="5400000">
          <a:off x="4431193" y="-1679506"/>
          <a:ext cx="1153804" cy="472793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Critères de Sélection  (nécessité d’é</a:t>
          </a:r>
          <a:r>
            <a:rPr lang="en-US" sz="1400" kern="1200" dirty="0">
              <a:solidFill>
                <a:prstClr val="black">
                  <a:hueOff val="0"/>
                  <a:satOff val="0"/>
                  <a:lumOff val="0"/>
                  <a:alphaOff val="0"/>
                </a:prstClr>
              </a:solidFill>
              <a:latin typeface="Univers Condensed Light"/>
              <a:ea typeface="+mn-ea"/>
              <a:cs typeface="+mn-cs"/>
            </a:rPr>
            <a:t>valuer les </a:t>
          </a:r>
          <a:r>
            <a:rPr lang="fr-FR" sz="1400" kern="1200" noProof="0" dirty="0">
              <a:solidFill>
                <a:prstClr val="black">
                  <a:hueOff val="0"/>
                  <a:satOff val="0"/>
                  <a:lumOff val="0"/>
                  <a:alphaOff val="0"/>
                </a:prstClr>
              </a:solidFill>
              <a:latin typeface="Univers Condensed Light"/>
              <a:ea typeface="+mn-ea"/>
              <a:cs typeface="+mn-cs"/>
            </a:rPr>
            <a:t>compétences des candidats)</a:t>
          </a:r>
        </a:p>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Durée de la Formation </a:t>
          </a:r>
        </a:p>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Compétences du Curriculum </a:t>
          </a:r>
        </a:p>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Modalités de Formation </a:t>
          </a:r>
        </a:p>
      </dsp:txBody>
      <dsp:txXfrm rot="-5400000">
        <a:off x="2644128" y="163883"/>
        <a:ext cx="4671611" cy="1041156"/>
      </dsp:txXfrm>
    </dsp:sp>
    <dsp:sp modelId="{093803BB-F806-4A65-9954-16D84F62DDB4}">
      <dsp:nvSpPr>
        <dsp:cNvPr id="0" name=""/>
        <dsp:cNvSpPr/>
      </dsp:nvSpPr>
      <dsp:spPr>
        <a:xfrm>
          <a:off x="0" y="125341"/>
          <a:ext cx="2643576" cy="9079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None/>
          </a:pPr>
          <a:r>
            <a:rPr lang="fr-FR" sz="1600" kern="1200" noProof="0" dirty="0">
              <a:solidFill>
                <a:prstClr val="white"/>
              </a:solidFill>
              <a:latin typeface="Univers Condensed Light"/>
              <a:ea typeface="+mn-ea"/>
              <a:cs typeface="+mn-cs"/>
            </a:rPr>
            <a:t>Sélection</a:t>
          </a:r>
          <a:r>
            <a:rPr lang="en-US" sz="1600" kern="1200" dirty="0">
              <a:solidFill>
                <a:prstClr val="white"/>
              </a:solidFill>
              <a:latin typeface="Univers Condensed Light"/>
              <a:ea typeface="+mn-ea"/>
              <a:cs typeface="+mn-cs"/>
            </a:rPr>
            <a:t> et formation</a:t>
          </a:r>
        </a:p>
      </dsp:txBody>
      <dsp:txXfrm>
        <a:off x="44324" y="169665"/>
        <a:ext cx="2554928" cy="819333"/>
      </dsp:txXfrm>
    </dsp:sp>
    <dsp:sp modelId="{AE0EBF69-8F24-472A-B316-77DBB5581B42}">
      <dsp:nvSpPr>
        <dsp:cNvPr id="0" name=""/>
        <dsp:cNvSpPr/>
      </dsp:nvSpPr>
      <dsp:spPr>
        <a:xfrm rot="5400000">
          <a:off x="4649810" y="-703436"/>
          <a:ext cx="726385" cy="4718120"/>
        </a:xfrm>
        <a:prstGeom prst="round2SameRect">
          <a:avLst/>
        </a:prstGeom>
        <a:solidFill>
          <a:schemeClr val="accent2">
            <a:tint val="40000"/>
            <a:alpha val="90000"/>
            <a:hueOff val="-4858046"/>
            <a:satOff val="2414"/>
            <a:lumOff val="-1130"/>
            <a:alphaOff val="0"/>
          </a:schemeClr>
        </a:solidFill>
        <a:ln w="12700" cap="flat" cmpd="sng" algn="ctr">
          <a:solidFill>
            <a:schemeClr val="accent2">
              <a:tint val="40000"/>
              <a:alpha val="90000"/>
              <a:hueOff val="-4858046"/>
              <a:satOff val="2414"/>
              <a:lumOff val="-11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1400" kern="1200" dirty="0">
              <a:solidFill>
                <a:prstClr val="black">
                  <a:hueOff val="0"/>
                  <a:satOff val="0"/>
                  <a:lumOff val="0"/>
                  <a:alphaOff val="0"/>
                </a:prstClr>
              </a:solidFill>
              <a:latin typeface="Univers Condensed Light"/>
              <a:ea typeface="+mn-ea"/>
              <a:cs typeface="+mn-cs"/>
            </a:rPr>
            <a:t>Améliorant ainsi leur motivation, crédibilité </a:t>
          </a:r>
          <a:r>
            <a:rPr lang="fr-FR" sz="1400" kern="1200">
              <a:solidFill>
                <a:prstClr val="black">
                  <a:hueOff val="0"/>
                  <a:satOff val="0"/>
                  <a:lumOff val="0"/>
                  <a:alphaOff val="0"/>
                </a:prstClr>
              </a:solidFill>
              <a:latin typeface="Univers Condensed Light"/>
              <a:ea typeface="+mn-ea"/>
              <a:cs typeface="+mn-cs"/>
            </a:rPr>
            <a:t>et employabilité avec des s</a:t>
          </a:r>
          <a:r>
            <a:rPr lang="en-US" sz="1400" kern="1200">
              <a:solidFill>
                <a:prstClr val="black">
                  <a:hueOff val="0"/>
                  <a:satOff val="0"/>
                  <a:lumOff val="0"/>
                  <a:alphaOff val="0"/>
                </a:prstClr>
              </a:solidFill>
              <a:latin typeface="Univers Condensed Light"/>
              <a:ea typeface="+mn-ea"/>
              <a:cs typeface="+mn-cs"/>
            </a:rPr>
            <a:t>essions</a:t>
          </a:r>
          <a:r>
            <a:rPr lang="en-US" sz="1400" kern="1200" dirty="0">
              <a:solidFill>
                <a:prstClr val="black">
                  <a:hueOff val="0"/>
                  <a:satOff val="0"/>
                  <a:lumOff val="0"/>
                  <a:alphaOff val="0"/>
                </a:prstClr>
              </a:solidFill>
              <a:latin typeface="Univers Condensed Light"/>
              <a:ea typeface="+mn-ea"/>
              <a:cs typeface="+mn-cs"/>
            </a:rPr>
            <a:t> de formation continue</a:t>
          </a:r>
        </a:p>
      </dsp:txBody>
      <dsp:txXfrm rot="-5400000">
        <a:off x="2653943" y="1327890"/>
        <a:ext cx="4682661" cy="655467"/>
      </dsp:txXfrm>
    </dsp:sp>
    <dsp:sp modelId="{5623AA2F-09DA-4293-9DD9-1402CCAD4EEE}">
      <dsp:nvSpPr>
        <dsp:cNvPr id="0" name=""/>
        <dsp:cNvSpPr/>
      </dsp:nvSpPr>
      <dsp:spPr>
        <a:xfrm>
          <a:off x="0" y="1201633"/>
          <a:ext cx="2653943" cy="907981"/>
        </a:xfrm>
        <a:prstGeom prst="roundRect">
          <a:avLst/>
        </a:prstGeom>
        <a:solidFill>
          <a:schemeClr val="accent2">
            <a:hueOff val="-3777104"/>
            <a:satOff val="7270"/>
            <a:lumOff val="-5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None/>
          </a:pPr>
          <a:r>
            <a:rPr lang="fr-FR" sz="1600" kern="1200" dirty="0">
              <a:solidFill>
                <a:prstClr val="white"/>
              </a:solidFill>
              <a:latin typeface="Univers Condensed Light"/>
              <a:ea typeface="+mn-ea"/>
              <a:cs typeface="+mn-cs"/>
            </a:rPr>
            <a:t>Certification Basée sur les Compétences</a:t>
          </a:r>
          <a:endParaRPr lang="en-US" sz="1600" kern="1200" dirty="0">
            <a:solidFill>
              <a:prstClr val="white"/>
            </a:solidFill>
            <a:latin typeface="Univers Condensed Light"/>
            <a:ea typeface="+mn-ea"/>
            <a:cs typeface="+mn-cs"/>
          </a:endParaRPr>
        </a:p>
      </dsp:txBody>
      <dsp:txXfrm>
        <a:off x="44324" y="1245957"/>
        <a:ext cx="2565295" cy="819333"/>
      </dsp:txXfrm>
    </dsp:sp>
    <dsp:sp modelId="{B4BBC61F-1D3B-4A16-B573-9930DD4A3168}">
      <dsp:nvSpPr>
        <dsp:cNvPr id="0" name=""/>
        <dsp:cNvSpPr/>
      </dsp:nvSpPr>
      <dsp:spPr>
        <a:xfrm rot="5400000">
          <a:off x="4649810" y="249943"/>
          <a:ext cx="726385" cy="4718120"/>
        </a:xfrm>
        <a:prstGeom prst="round2SameRect">
          <a:avLst/>
        </a:prstGeom>
        <a:solidFill>
          <a:schemeClr val="accent2">
            <a:tint val="40000"/>
            <a:alpha val="90000"/>
            <a:hueOff val="-9716092"/>
            <a:satOff val="4828"/>
            <a:lumOff val="-2260"/>
            <a:alphaOff val="0"/>
          </a:schemeClr>
        </a:solidFill>
        <a:ln w="12700" cap="flat" cmpd="sng" algn="ctr">
          <a:solidFill>
            <a:schemeClr val="accent2">
              <a:tint val="40000"/>
              <a:alpha val="90000"/>
              <a:hueOff val="-9716092"/>
              <a:satOff val="4828"/>
              <a:lumOff val="-2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noProof="0" dirty="0"/>
            <a:t>Encadrement des employés</a:t>
          </a:r>
        </a:p>
        <a:p>
          <a:pPr marL="114300" lvl="1" indent="-114300" algn="l" defTabSz="622300">
            <a:lnSpc>
              <a:spcPct val="90000"/>
            </a:lnSpc>
            <a:spcBef>
              <a:spcPct val="0"/>
            </a:spcBef>
            <a:spcAft>
              <a:spcPct val="15000"/>
            </a:spcAft>
            <a:buChar char="•"/>
          </a:pPr>
          <a:r>
            <a:rPr lang="fr-FR" sz="1400" kern="1200" noProof="0" dirty="0"/>
            <a:t>Fournir des ressources et de l'aide</a:t>
          </a:r>
        </a:p>
      </dsp:txBody>
      <dsp:txXfrm rot="-5400000">
        <a:off x="2653943" y="2281270"/>
        <a:ext cx="4682661" cy="655467"/>
      </dsp:txXfrm>
    </dsp:sp>
    <dsp:sp modelId="{A32DA2C9-4359-4177-8BDD-15CC373183A1}">
      <dsp:nvSpPr>
        <dsp:cNvPr id="0" name=""/>
        <dsp:cNvSpPr/>
      </dsp:nvSpPr>
      <dsp:spPr>
        <a:xfrm>
          <a:off x="0" y="2155013"/>
          <a:ext cx="2653943" cy="907981"/>
        </a:xfrm>
        <a:prstGeom prst="roundRect">
          <a:avLst/>
        </a:prstGeom>
        <a:solidFill>
          <a:schemeClr val="accent2">
            <a:hueOff val="-7554207"/>
            <a:satOff val="14540"/>
            <a:lumOff val="-10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None/>
          </a:pPr>
          <a:r>
            <a:rPr lang="en-US" sz="1600" kern="1200" dirty="0">
              <a:solidFill>
                <a:prstClr val="white"/>
              </a:solidFill>
              <a:latin typeface="Univers Condensed Light"/>
              <a:ea typeface="+mn-ea"/>
              <a:cs typeface="+mn-cs"/>
            </a:rPr>
            <a:t>Supervision et </a:t>
          </a:r>
          <a:r>
            <a:rPr lang="fr-FR" sz="1600" kern="1200" noProof="0" dirty="0">
              <a:solidFill>
                <a:prstClr val="white"/>
              </a:solidFill>
              <a:latin typeface="Univers Condensed Light"/>
              <a:ea typeface="+mn-ea"/>
              <a:cs typeface="+mn-cs"/>
            </a:rPr>
            <a:t>soutien</a:t>
          </a:r>
        </a:p>
      </dsp:txBody>
      <dsp:txXfrm>
        <a:off x="44324" y="2199337"/>
        <a:ext cx="2565295" cy="819333"/>
      </dsp:txXfrm>
    </dsp:sp>
    <dsp:sp modelId="{A066BDEF-E1F6-4345-82DA-BA82C5A36FC2}">
      <dsp:nvSpPr>
        <dsp:cNvPr id="0" name=""/>
        <dsp:cNvSpPr/>
      </dsp:nvSpPr>
      <dsp:spPr>
        <a:xfrm rot="5400000">
          <a:off x="4551117" y="1208628"/>
          <a:ext cx="913981" cy="4713513"/>
        </a:xfrm>
        <a:prstGeom prst="round2SameRect">
          <a:avLst/>
        </a:prstGeom>
        <a:solidFill>
          <a:schemeClr val="accent2">
            <a:tint val="40000"/>
            <a:alpha val="90000"/>
            <a:hueOff val="-14574137"/>
            <a:satOff val="7242"/>
            <a:lumOff val="-3389"/>
            <a:alphaOff val="0"/>
          </a:schemeClr>
        </a:solidFill>
        <a:ln w="12700" cap="flat" cmpd="sng" algn="ctr">
          <a:solidFill>
            <a:schemeClr val="accent2">
              <a:tint val="40000"/>
              <a:alpha val="90000"/>
              <a:hueOff val="-14574137"/>
              <a:satOff val="7242"/>
              <a:lumOff val="-33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prstClr val="black">
                  <a:hueOff val="0"/>
                  <a:satOff val="0"/>
                  <a:lumOff val="0"/>
                  <a:alphaOff val="0"/>
                </a:prstClr>
              </a:solidFill>
              <a:latin typeface="+mn-lt"/>
              <a:ea typeface="+mn-ea"/>
              <a:cs typeface="+mn-cs"/>
            </a:rPr>
            <a:t>Accords Contractuels </a:t>
          </a:r>
          <a:endParaRPr lang="en-US" sz="1400" kern="1200" dirty="0">
            <a:solidFill>
              <a:prstClr val="black">
                <a:hueOff val="0"/>
                <a:satOff val="0"/>
                <a:lumOff val="0"/>
                <a:alphaOff val="0"/>
              </a:prstClr>
            </a:solidFill>
            <a:latin typeface="+mn-lt"/>
            <a:ea typeface="+mn-ea"/>
            <a:cs typeface="+mn-cs"/>
          </a:endParaRPr>
        </a:p>
        <a:p>
          <a:pPr marL="114300" lvl="1" indent="-114300" algn="l" defTabSz="622300">
            <a:lnSpc>
              <a:spcPct val="90000"/>
            </a:lnSpc>
            <a:spcBef>
              <a:spcPct val="0"/>
            </a:spcBef>
            <a:spcAft>
              <a:spcPct val="15000"/>
            </a:spcAft>
            <a:buChar char="•"/>
          </a:pPr>
          <a:r>
            <a:rPr lang="fr-FR" sz="1400" kern="1200" dirty="0">
              <a:solidFill>
                <a:prstClr val="black">
                  <a:hueOff val="0"/>
                  <a:satOff val="0"/>
                  <a:lumOff val="0"/>
                  <a:alphaOff val="0"/>
                </a:prstClr>
              </a:solidFill>
              <a:latin typeface="+mn-lt"/>
              <a:ea typeface="+mn-ea"/>
              <a:cs typeface="+mn-cs"/>
            </a:rPr>
            <a:t>Échelle de Carrière</a:t>
          </a:r>
        </a:p>
        <a:p>
          <a:pPr marL="114300" lvl="1" indent="-114300" algn="l" defTabSz="622300">
            <a:lnSpc>
              <a:spcPct val="90000"/>
            </a:lnSpc>
            <a:spcBef>
              <a:spcPct val="0"/>
            </a:spcBef>
            <a:spcAft>
              <a:spcPct val="15000"/>
            </a:spcAft>
            <a:buChar char="•"/>
          </a:pPr>
          <a:r>
            <a:rPr lang="fr-FR" sz="1400" kern="1200" noProof="0" dirty="0">
              <a:latin typeface="+mn-lt"/>
            </a:rPr>
            <a:t>Systèmes de rémunération compétitifs</a:t>
          </a:r>
        </a:p>
        <a:p>
          <a:pPr marL="114300" lvl="1" indent="-114300" algn="l" defTabSz="622300">
            <a:lnSpc>
              <a:spcPct val="90000"/>
            </a:lnSpc>
            <a:spcBef>
              <a:spcPct val="0"/>
            </a:spcBef>
            <a:spcAft>
              <a:spcPct val="15000"/>
            </a:spcAft>
            <a:buChar char="•"/>
          </a:pPr>
          <a:r>
            <a:rPr lang="fr-FR" sz="1400" kern="1200" noProof="0" dirty="0">
              <a:latin typeface="+mn-lt"/>
            </a:rPr>
            <a:t>Incitations pour la performance</a:t>
          </a:r>
        </a:p>
      </dsp:txBody>
      <dsp:txXfrm rot="-5400000">
        <a:off x="2651352" y="3153011"/>
        <a:ext cx="4668896" cy="824747"/>
      </dsp:txXfrm>
    </dsp:sp>
    <dsp:sp modelId="{0B136AE9-A3C7-4862-99BD-DCBE2E17FCA0}">
      <dsp:nvSpPr>
        <dsp:cNvPr id="0" name=""/>
        <dsp:cNvSpPr/>
      </dsp:nvSpPr>
      <dsp:spPr>
        <a:xfrm>
          <a:off x="0" y="3111394"/>
          <a:ext cx="2651351" cy="907981"/>
        </a:xfrm>
        <a:prstGeom prst="roundRect">
          <a:avLst/>
        </a:prstGeom>
        <a:solidFill>
          <a:schemeClr val="accent2">
            <a:hueOff val="-11331312"/>
            <a:satOff val="21811"/>
            <a:lumOff val="-15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None/>
          </a:pPr>
          <a:r>
            <a:rPr lang="fr-FR" sz="1600" kern="1200" noProof="0" dirty="0">
              <a:solidFill>
                <a:prstClr val="white"/>
              </a:solidFill>
              <a:latin typeface="Univers Condensed Light"/>
              <a:ea typeface="+mn-ea"/>
              <a:cs typeface="+mn-cs"/>
            </a:rPr>
            <a:t>Rémunération et incitations</a:t>
          </a:r>
        </a:p>
      </dsp:txBody>
      <dsp:txXfrm>
        <a:off x="44324" y="3155718"/>
        <a:ext cx="2562703" cy="819333"/>
      </dsp:txXfrm>
    </dsp:sp>
    <dsp:sp modelId="{1F7EEDD1-0F50-466D-BD63-A6B59AD7B683}">
      <dsp:nvSpPr>
        <dsp:cNvPr id="0" name=""/>
        <dsp:cNvSpPr/>
      </dsp:nvSpPr>
      <dsp:spPr>
        <a:xfrm rot="5400000">
          <a:off x="4649810" y="3177711"/>
          <a:ext cx="726385" cy="4718120"/>
        </a:xfrm>
        <a:prstGeom prst="round2SameRect">
          <a:avLst/>
        </a:prstGeom>
        <a:solidFill>
          <a:schemeClr val="accent2">
            <a:tint val="40000"/>
            <a:alpha val="90000"/>
            <a:hueOff val="-19432183"/>
            <a:satOff val="9656"/>
            <a:lumOff val="-4519"/>
            <a:alphaOff val="0"/>
          </a:schemeClr>
        </a:solidFill>
        <a:ln w="12700" cap="flat" cmpd="sng" algn="ctr">
          <a:solidFill>
            <a:schemeClr val="accent2">
              <a:tint val="40000"/>
              <a:alpha val="90000"/>
              <a:hueOff val="-19432183"/>
              <a:satOff val="9656"/>
              <a:lumOff val="-45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eaLnBrk="1" latinLnBrk="0" hangingPunct="1">
            <a:lnSpc>
              <a:spcPct val="90000"/>
            </a:lnSpc>
            <a:spcBef>
              <a:spcPct val="0"/>
            </a:spcBef>
            <a:spcAft>
              <a:spcPct val="15000"/>
            </a:spcAft>
            <a:buSzPts val="1000"/>
            <a:buFont typeface="Courier New" panose="02070309020205020404" pitchFamily="49" charset="0"/>
            <a:buChar char="•"/>
            <a:tabLst>
              <a:tab pos="914400" algn="l"/>
            </a:tabLst>
          </a:pPr>
          <a:r>
            <a:rPr lang="fr-FR" sz="1400" kern="1200" dirty="0">
              <a:solidFill>
                <a:prstClr val="black">
                  <a:hueOff val="0"/>
                  <a:satOff val="0"/>
                  <a:lumOff val="0"/>
                  <a:alphaOff val="0"/>
                </a:prstClr>
              </a:solidFill>
              <a:latin typeface="Univers Condensed Light"/>
              <a:ea typeface="+mn-ea"/>
              <a:cs typeface="+mn-cs"/>
            </a:rPr>
            <a:t>Disponibilité des intrants et autres outils de travail</a:t>
          </a:r>
        </a:p>
      </dsp:txBody>
      <dsp:txXfrm rot="-5400000">
        <a:off x="2653943" y="5209038"/>
        <a:ext cx="4682661" cy="655467"/>
      </dsp:txXfrm>
    </dsp:sp>
    <dsp:sp modelId="{074F7459-8B63-4CDA-979D-C6C279B2DF5F}">
      <dsp:nvSpPr>
        <dsp:cNvPr id="0" name=""/>
        <dsp:cNvSpPr/>
      </dsp:nvSpPr>
      <dsp:spPr>
        <a:xfrm>
          <a:off x="0" y="4067774"/>
          <a:ext cx="2653943" cy="907981"/>
        </a:xfrm>
        <a:prstGeom prst="roundRect">
          <a:avLst/>
        </a:prstGeom>
        <a:solidFill>
          <a:schemeClr val="accent2">
            <a:hueOff val="-15108415"/>
            <a:satOff val="29081"/>
            <a:lumOff val="-20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Font typeface="+mj-lt"/>
            <a:buNone/>
          </a:pPr>
          <a:r>
            <a:rPr lang="fr-FR" sz="1600" kern="1200" dirty="0">
              <a:solidFill>
                <a:prstClr val="white"/>
              </a:solidFill>
              <a:latin typeface="Univers Condensed Light"/>
              <a:ea typeface="+mn-ea"/>
              <a:cs typeface="+mn-cs"/>
            </a:rPr>
            <a:t>Engagement Communautaire et Soutien Systémique</a:t>
          </a:r>
        </a:p>
      </dsp:txBody>
      <dsp:txXfrm>
        <a:off x="44324" y="4112098"/>
        <a:ext cx="2565295" cy="819333"/>
      </dsp:txXfrm>
    </dsp:sp>
    <dsp:sp modelId="{421BBB78-95BD-496E-B1EC-6E13101F77BB}">
      <dsp:nvSpPr>
        <dsp:cNvPr id="0" name=""/>
        <dsp:cNvSpPr/>
      </dsp:nvSpPr>
      <dsp:spPr>
        <a:xfrm>
          <a:off x="0" y="5021155"/>
          <a:ext cx="2653943" cy="907981"/>
        </a:xfrm>
        <a:prstGeom prst="roundRect">
          <a:avLst/>
        </a:prstGeom>
        <a:solidFill>
          <a:schemeClr val="accent2">
            <a:hueOff val="-18885518"/>
            <a:satOff val="36351"/>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66750">
            <a:lnSpc>
              <a:spcPct val="90000"/>
            </a:lnSpc>
            <a:spcBef>
              <a:spcPct val="0"/>
            </a:spcBef>
            <a:spcAft>
              <a:spcPct val="35000"/>
            </a:spcAft>
            <a:buFont typeface="+mj-lt"/>
            <a:buNone/>
          </a:pPr>
          <a:r>
            <a:rPr lang="fr-FR" sz="1600" kern="1200" dirty="0">
              <a:solidFill>
                <a:prstClr val="white"/>
              </a:solidFill>
              <a:latin typeface="Univers Condensed Light"/>
              <a:ea typeface="+mn-ea"/>
              <a:cs typeface="+mn-cs"/>
            </a:rPr>
            <a:t>Ressources</a:t>
          </a:r>
        </a:p>
      </dsp:txBody>
      <dsp:txXfrm>
        <a:off x="44324" y="5065479"/>
        <a:ext cx="2565295" cy="819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4721B-9E2F-4CB2-85F1-4DC154A6807B}">
      <dsp:nvSpPr>
        <dsp:cNvPr id="0" name=""/>
        <dsp:cNvSpPr/>
      </dsp:nvSpPr>
      <dsp:spPr>
        <a:xfrm rot="5400000">
          <a:off x="4207536" y="-1592643"/>
          <a:ext cx="987431" cy="442470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noProof="0" dirty="0"/>
            <a:t>Etendre la couverture de </a:t>
          </a:r>
          <a:r>
            <a:rPr lang="fr-FR" sz="1400" kern="1200" noProof="0" dirty="0" err="1"/>
            <a:t>iHRIS</a:t>
          </a:r>
          <a:r>
            <a:rPr lang="fr-FR" sz="1400" kern="1200" noProof="0" dirty="0"/>
            <a:t> à toutes les provinces</a:t>
          </a:r>
        </a:p>
        <a:p>
          <a:pPr marL="114300" lvl="1" indent="-114300" algn="l" defTabSz="622300">
            <a:lnSpc>
              <a:spcPct val="90000"/>
            </a:lnSpc>
            <a:spcBef>
              <a:spcPct val="0"/>
            </a:spcBef>
            <a:spcAft>
              <a:spcPct val="15000"/>
            </a:spcAft>
            <a:buChar char="•"/>
          </a:pPr>
          <a:r>
            <a:rPr lang="fr-FR" sz="1400" kern="1200" noProof="0" dirty="0"/>
            <a:t>Améliorer la qualité des données (complétude, fiabilité, sécurité et promptitude) </a:t>
          </a:r>
        </a:p>
        <a:p>
          <a:pPr marL="114300" lvl="1" indent="-114300" algn="l" defTabSz="622300">
            <a:lnSpc>
              <a:spcPct val="90000"/>
            </a:lnSpc>
            <a:spcBef>
              <a:spcPct val="0"/>
            </a:spcBef>
            <a:spcAft>
              <a:spcPct val="15000"/>
            </a:spcAft>
            <a:buChar char="•"/>
          </a:pPr>
          <a:r>
            <a:rPr lang="fr-FR" sz="1400" kern="1200" noProof="0" dirty="0"/>
            <a:t>Renforcer l’Inspection et control</a:t>
          </a:r>
        </a:p>
      </dsp:txBody>
      <dsp:txXfrm rot="-5400000">
        <a:off x="2488898" y="174197"/>
        <a:ext cx="4376505" cy="891027"/>
      </dsp:txXfrm>
    </dsp:sp>
    <dsp:sp modelId="{6DD6CEEF-41A7-4579-AFDA-5A9192F09AC1}">
      <dsp:nvSpPr>
        <dsp:cNvPr id="0" name=""/>
        <dsp:cNvSpPr/>
      </dsp:nvSpPr>
      <dsp:spPr>
        <a:xfrm>
          <a:off x="0" y="2566"/>
          <a:ext cx="2488898" cy="1234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noProof="0" dirty="0"/>
            <a:t>Développement du système gestion électronique des effectifs</a:t>
          </a:r>
        </a:p>
      </dsp:txBody>
      <dsp:txXfrm>
        <a:off x="60253" y="62819"/>
        <a:ext cx="2368392" cy="1113782"/>
      </dsp:txXfrm>
    </dsp:sp>
    <dsp:sp modelId="{4985E14F-0E25-4B13-B76C-87BA7803AD48}">
      <dsp:nvSpPr>
        <dsp:cNvPr id="0" name=""/>
        <dsp:cNvSpPr/>
      </dsp:nvSpPr>
      <dsp:spPr>
        <a:xfrm rot="5400000">
          <a:off x="4207536" y="-296640"/>
          <a:ext cx="987431" cy="442470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noProof="0" dirty="0"/>
            <a:t>Développer  et mettre en œuvre un plan de développement et déploiement des  RHS répondant aux besoins du secteur</a:t>
          </a:r>
        </a:p>
        <a:p>
          <a:pPr marL="114300" lvl="1" indent="-114300" algn="l" defTabSz="622300">
            <a:lnSpc>
              <a:spcPct val="90000"/>
            </a:lnSpc>
            <a:spcBef>
              <a:spcPct val="0"/>
            </a:spcBef>
            <a:spcAft>
              <a:spcPct val="15000"/>
            </a:spcAft>
            <a:buChar char="•"/>
          </a:pPr>
          <a:r>
            <a:rPr lang="en-US" sz="1400" kern="1200" dirty="0"/>
            <a:t>Accreditation des institutions de formation (</a:t>
          </a:r>
          <a:r>
            <a:rPr lang="fr-FR" sz="1400" kern="1200" noProof="0" dirty="0"/>
            <a:t>critères</a:t>
          </a:r>
          <a:r>
            <a:rPr lang="en-US" sz="1400" kern="1200" dirty="0"/>
            <a:t> </a:t>
          </a:r>
          <a:r>
            <a:rPr lang="fr-FR" sz="1400" kern="1200" noProof="0" dirty="0"/>
            <a:t>d'accréditation et </a:t>
          </a:r>
          <a:r>
            <a:rPr lang="en-US" sz="1400" kern="1200" dirty="0"/>
            <a:t> processus </a:t>
          </a:r>
          <a:r>
            <a:rPr lang="fr-FR" sz="1400" kern="1200" noProof="0" dirty="0"/>
            <a:t>d'évaluation)</a:t>
          </a:r>
        </a:p>
      </dsp:txBody>
      <dsp:txXfrm rot="-5400000">
        <a:off x="2488898" y="1470200"/>
        <a:ext cx="4376505" cy="891027"/>
      </dsp:txXfrm>
    </dsp:sp>
    <dsp:sp modelId="{FD91233E-7FDD-46AA-B621-739D37EBE77A}">
      <dsp:nvSpPr>
        <dsp:cNvPr id="0" name=""/>
        <dsp:cNvSpPr/>
      </dsp:nvSpPr>
      <dsp:spPr>
        <a:xfrm>
          <a:off x="0" y="1298569"/>
          <a:ext cx="2488898" cy="1234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t>Optimiser l'effectif du personnel de santé équitablement réparti</a:t>
          </a:r>
        </a:p>
      </dsp:txBody>
      <dsp:txXfrm>
        <a:off x="60253" y="1358822"/>
        <a:ext cx="2368392" cy="1113782"/>
      </dsp:txXfrm>
    </dsp:sp>
    <dsp:sp modelId="{CED83A31-AF57-4CAE-AE9D-89443ACF95CB}">
      <dsp:nvSpPr>
        <dsp:cNvPr id="0" name=""/>
        <dsp:cNvSpPr/>
      </dsp:nvSpPr>
      <dsp:spPr>
        <a:xfrm rot="5400000">
          <a:off x="4207536" y="999363"/>
          <a:ext cx="987431" cy="442470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noProof="0" dirty="0"/>
            <a:t>Établissement de critères de rémunération</a:t>
          </a:r>
        </a:p>
        <a:p>
          <a:pPr marL="114300" lvl="1" indent="-114300" algn="l" defTabSz="622300">
            <a:lnSpc>
              <a:spcPct val="90000"/>
            </a:lnSpc>
            <a:spcBef>
              <a:spcPct val="0"/>
            </a:spcBef>
            <a:spcAft>
              <a:spcPct val="15000"/>
            </a:spcAft>
            <a:buChar char="•"/>
          </a:pPr>
          <a:r>
            <a:rPr lang="fr-FR" sz="1400" kern="1200" noProof="0" dirty="0"/>
            <a:t>Promotion de l'égalité salariale</a:t>
          </a:r>
        </a:p>
        <a:p>
          <a:pPr marL="114300" lvl="1" indent="-114300" algn="l" defTabSz="622300">
            <a:lnSpc>
              <a:spcPct val="90000"/>
            </a:lnSpc>
            <a:spcBef>
              <a:spcPct val="0"/>
            </a:spcBef>
            <a:spcAft>
              <a:spcPct val="15000"/>
            </a:spcAft>
            <a:buChar char="•"/>
          </a:pPr>
          <a:r>
            <a:rPr lang="fr-FR" sz="1400" kern="1200" noProof="0" dirty="0">
              <a:solidFill>
                <a:schemeClr val="tx2"/>
              </a:solidFill>
            </a:rPr>
            <a:t>Attirer et retenir les professionnels de santé dans les zones rurales et défavorisées</a:t>
          </a:r>
          <a:endParaRPr lang="fr-FR" sz="1400" kern="1200" noProof="0" dirty="0"/>
        </a:p>
      </dsp:txBody>
      <dsp:txXfrm rot="-5400000">
        <a:off x="2488898" y="2766203"/>
        <a:ext cx="4376505" cy="891027"/>
      </dsp:txXfrm>
    </dsp:sp>
    <dsp:sp modelId="{D9781D4B-0E49-49BB-9FDA-1B1CC850DE28}">
      <dsp:nvSpPr>
        <dsp:cNvPr id="0" name=""/>
        <dsp:cNvSpPr/>
      </dsp:nvSpPr>
      <dsp:spPr>
        <a:xfrm>
          <a:off x="0" y="2594572"/>
          <a:ext cx="2488898" cy="1234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noProof="0" dirty="0"/>
            <a:t>Politique de rémunération équitable et valorisante</a:t>
          </a:r>
        </a:p>
      </dsp:txBody>
      <dsp:txXfrm>
        <a:off x="60253" y="2654825"/>
        <a:ext cx="2368392" cy="1113782"/>
      </dsp:txXfrm>
    </dsp:sp>
    <dsp:sp modelId="{73E1609E-FB36-4F4A-A7EF-3678077927CD}">
      <dsp:nvSpPr>
        <dsp:cNvPr id="0" name=""/>
        <dsp:cNvSpPr/>
      </dsp:nvSpPr>
      <dsp:spPr>
        <a:xfrm>
          <a:off x="0" y="3890575"/>
          <a:ext cx="2488898" cy="1234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t>Professionnalisation des RECO</a:t>
          </a:r>
        </a:p>
      </dsp:txBody>
      <dsp:txXfrm>
        <a:off x="60253" y="3950828"/>
        <a:ext cx="2368392" cy="11137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C4305-A8EE-45FB-9BF2-0856DED224A0}">
      <dsp:nvSpPr>
        <dsp:cNvPr id="0" name=""/>
        <dsp:cNvSpPr/>
      </dsp:nvSpPr>
      <dsp:spPr>
        <a:xfrm>
          <a:off x="1846150" y="18434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98358-5CC6-4AE2-9176-38DD8B2A7E09}">
      <dsp:nvSpPr>
        <dsp:cNvPr id="0" name=""/>
        <dsp:cNvSpPr/>
      </dsp:nvSpPr>
      <dsp:spPr>
        <a:xfrm>
          <a:off x="658150" y="25988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         Importance des ressources humaines pour la CSU</a:t>
          </a:r>
        </a:p>
      </dsp:txBody>
      <dsp:txXfrm>
        <a:off x="658150" y="2598803"/>
        <a:ext cx="4320000" cy="720000"/>
      </dsp:txXfrm>
    </dsp:sp>
    <dsp:sp modelId="{13F86756-39C5-4DD8-9D88-AE587677B8F3}">
      <dsp:nvSpPr>
        <dsp:cNvPr id="0" name=""/>
        <dsp:cNvSpPr/>
      </dsp:nvSpPr>
      <dsp:spPr>
        <a:xfrm>
          <a:off x="6922151" y="18434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449A0-0DCA-4B40-A1E3-5C37A2B22BB7}">
      <dsp:nvSpPr>
        <dsp:cNvPr id="0" name=""/>
        <dsp:cNvSpPr/>
      </dsp:nvSpPr>
      <dsp:spPr>
        <a:xfrm>
          <a:off x="5734150" y="259880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         Prochaines étapes et recommandations</a:t>
          </a:r>
        </a:p>
      </dsp:txBody>
      <dsp:txXfrm>
        <a:off x="5734150" y="259880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1A26D-75BA-407D-B4A2-DB5DCB0E0DD8}" type="datetimeFigureOut">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B2C7B-CC88-4F3F-80A0-2FECBF85D166}" type="slidenum">
              <a:t>‹N°›</a:t>
            </a:fld>
            <a:endParaRPr lang="en-US"/>
          </a:p>
        </p:txBody>
      </p:sp>
    </p:spTree>
    <p:extLst>
      <p:ext uri="{BB962C8B-B14F-4D97-AF65-F5344CB8AC3E}">
        <p14:creationId xmlns:p14="http://schemas.microsoft.com/office/powerpoint/2010/main" val="37807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Cette présentation a été générée automatiquement par PowerPoint Copilot sur la base du contenu trouvé dans ce document :
https://enabelbe-my.sharepoint.com/:w:/r/personal/willem_mbonekube_enabel_be/Documents/Pr%C3%A9sentation_ABH.docx?d=w84340af5643a48e997b21347f1692481&amp;csf=1&amp;web=1&amp;e=u6NPlA
Le contenu généré par l'IA peut être incorrect.</a:t>
            </a:r>
          </a:p>
        </p:txBody>
      </p:sp>
      <p:sp>
        <p:nvSpPr>
          <p:cNvPr id="4" name="Slide Number Placeholder 3"/>
          <p:cNvSpPr>
            <a:spLocks noGrp="1"/>
          </p:cNvSpPr>
          <p:nvPr>
            <p:ph type="sldNum" sz="quarter" idx="5"/>
          </p:nvPr>
        </p:nvSpPr>
        <p:spPr/>
        <p:txBody>
          <a:bodyPr/>
          <a:lstStyle/>
          <a:p>
            <a:fld id="{5CFC7BEB-87BB-4D63-BE08-09C96CB95484}" type="slidenum">
              <a:t>1</a:t>
            </a:fld>
            <a:endParaRPr lang="en-US"/>
          </a:p>
        </p:txBody>
      </p:sp>
    </p:spTree>
    <p:extLst>
      <p:ext uri="{BB962C8B-B14F-4D97-AF65-F5344CB8AC3E}">
        <p14:creationId xmlns:p14="http://schemas.microsoft.com/office/powerpoint/2010/main" val="203541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initiatives clés incluent le développement des systèmes d'enregistrement, l'accréditation des institutions de formation, et la politique de rémunération équitable.
Original Content:
·         Développement des systèmes d'enregistrement
·         Accréditation des institutions de formation
·         Politique de rémunération équitable
</a:t>
            </a:r>
          </a:p>
        </p:txBody>
      </p:sp>
      <p:sp>
        <p:nvSpPr>
          <p:cNvPr id="4" name="Slide Number Placeholder 3"/>
          <p:cNvSpPr>
            <a:spLocks noGrp="1"/>
          </p:cNvSpPr>
          <p:nvPr>
            <p:ph type="sldNum" sz="quarter" idx="5"/>
          </p:nvPr>
        </p:nvSpPr>
        <p:spPr/>
        <p:txBody>
          <a:bodyPr/>
          <a:lstStyle/>
          <a:p>
            <a:fld id="{5CFC7BEB-87BB-4D63-BE08-09C96CB95484}" type="slidenum">
              <a:t>10</a:t>
            </a:fld>
            <a:endParaRPr lang="en-US"/>
          </a:p>
        </p:txBody>
      </p:sp>
    </p:spTree>
    <p:extLst>
      <p:ext uri="{BB962C8B-B14F-4D97-AF65-F5344CB8AC3E}">
        <p14:creationId xmlns:p14="http://schemas.microsoft.com/office/powerpoint/2010/main" val="342048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 diaporama aborde la mise en œuvre des actions prioritaires, la collaboration avec les partenaires internationaux et la mobilisation des ressources nécessaires.
Original Content:
·         Comment aider à la mise en œuvre des actions prioritaires
·         Collaboration avec les partenaires internationaux
·         Mobilisation des ressources
</a:t>
            </a:r>
          </a:p>
        </p:txBody>
      </p:sp>
      <p:sp>
        <p:nvSpPr>
          <p:cNvPr id="4" name="Slide Number Placeholder 3"/>
          <p:cNvSpPr>
            <a:spLocks noGrp="1"/>
          </p:cNvSpPr>
          <p:nvPr>
            <p:ph type="sldNum" sz="quarter" idx="5"/>
          </p:nvPr>
        </p:nvSpPr>
        <p:spPr/>
        <p:txBody>
          <a:bodyPr/>
          <a:lstStyle/>
          <a:p>
            <a:fld id="{5CFC7BEB-87BB-4D63-BE08-09C96CB95484}" type="slidenum">
              <a:t>11</a:t>
            </a:fld>
            <a:endParaRPr lang="en-US"/>
          </a:p>
        </p:txBody>
      </p:sp>
    </p:spTree>
    <p:extLst>
      <p:ext uri="{BB962C8B-B14F-4D97-AF65-F5344CB8AC3E}">
        <p14:creationId xmlns:p14="http://schemas.microsoft.com/office/powerpoint/2010/main" val="38439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ressources humaines sont cruciales pour la CSU. Nous discuterons des prochaines étapes et recommandations.
Original Content:
·         Importance des ressources humaines pour la CSU
·         Prochaines étapes et recommandations
</a:t>
            </a:r>
          </a:p>
        </p:txBody>
      </p:sp>
      <p:sp>
        <p:nvSpPr>
          <p:cNvPr id="4" name="Slide Number Placeholder 3"/>
          <p:cNvSpPr>
            <a:spLocks noGrp="1"/>
          </p:cNvSpPr>
          <p:nvPr>
            <p:ph type="sldNum" sz="quarter" idx="5"/>
          </p:nvPr>
        </p:nvSpPr>
        <p:spPr/>
        <p:txBody>
          <a:bodyPr/>
          <a:lstStyle/>
          <a:p>
            <a:fld id="{5CFC7BEB-87BB-4D63-BE08-09C96CB95484}" type="slidenum">
              <a:t>12</a:t>
            </a:fld>
            <a:endParaRPr lang="en-US"/>
          </a:p>
        </p:txBody>
      </p:sp>
    </p:spTree>
    <p:extLst>
      <p:ext uri="{BB962C8B-B14F-4D97-AF65-F5344CB8AC3E}">
        <p14:creationId xmlns:p14="http://schemas.microsoft.com/office/powerpoint/2010/main" val="385293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Clôture
Original Content:
Clôture
</a:t>
            </a:r>
          </a:p>
        </p:txBody>
      </p:sp>
      <p:sp>
        <p:nvSpPr>
          <p:cNvPr id="4" name="Slide Number Placeholder 3"/>
          <p:cNvSpPr>
            <a:spLocks noGrp="1"/>
          </p:cNvSpPr>
          <p:nvPr>
            <p:ph type="sldNum" sz="quarter" idx="5"/>
          </p:nvPr>
        </p:nvSpPr>
        <p:spPr/>
        <p:txBody>
          <a:bodyPr/>
          <a:lstStyle/>
          <a:p>
            <a:fld id="{5CFC7BEB-87BB-4D63-BE08-09C96CB95484}" type="slidenum">
              <a:t>13</a:t>
            </a:fld>
            <a:endParaRPr lang="en-US"/>
          </a:p>
        </p:txBody>
      </p:sp>
    </p:spTree>
    <p:extLst>
      <p:ext uri="{BB962C8B-B14F-4D97-AF65-F5344CB8AC3E}">
        <p14:creationId xmlns:p14="http://schemas.microsoft.com/office/powerpoint/2010/main" val="196069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Ordre du jour
* Introduction
* Situation des Ressources Humaines de la Santé
* Causes Sous-jacentes des Défis
* Résultats de l’Étude de la Banque Mondiale
* Directives de l’OMS pour le Développement des RHS
* Directives de l’OMS pour la Professionnalisation des ASC
* Défis Majeurs à la Professionnalisation des ASC
* Préalables pour Réussir la Professionnalisation des ASC
* Actions Prioritaires du PNDS
* Actions Prioritaires à Soutenir en RDC
* Points de Discussion
* Conclusion
* Questions et Réponses
* Remerciements
</a:t>
            </a:r>
          </a:p>
        </p:txBody>
      </p:sp>
      <p:sp>
        <p:nvSpPr>
          <p:cNvPr id="4" name="Slide Number Placeholder 3"/>
          <p:cNvSpPr>
            <a:spLocks noGrp="1"/>
          </p:cNvSpPr>
          <p:nvPr>
            <p:ph type="sldNum" sz="quarter" idx="5"/>
          </p:nvPr>
        </p:nvSpPr>
        <p:spPr/>
        <p:txBody>
          <a:bodyPr/>
          <a:lstStyle/>
          <a:p>
            <a:fld id="{5CFC7BEB-87BB-4D63-BE08-09C96CB95484}" type="slidenum">
              <a:t>2</a:t>
            </a:fld>
            <a:endParaRPr lang="en-US"/>
          </a:p>
        </p:txBody>
      </p:sp>
    </p:spTree>
    <p:extLst>
      <p:ext uri="{BB962C8B-B14F-4D97-AF65-F5344CB8AC3E}">
        <p14:creationId xmlns:p14="http://schemas.microsoft.com/office/powerpoint/2010/main" val="182697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Nous devons développer des mécanismes de gouvernance et de leadership pour améliorer la planification et la gestion des ressources humaines dans le secteur de la santé.
Original Content:
·         Action : Développer des mécanismes de gouvernance et de leadership pour une meilleure planification et gestion des ressources humaines de la santé.
</a:t>
            </a:r>
          </a:p>
        </p:txBody>
      </p:sp>
      <p:sp>
        <p:nvSpPr>
          <p:cNvPr id="4" name="Slide Number Placeholder 3"/>
          <p:cNvSpPr>
            <a:spLocks noGrp="1"/>
          </p:cNvSpPr>
          <p:nvPr>
            <p:ph type="sldNum" sz="quarter" idx="5"/>
          </p:nvPr>
        </p:nvSpPr>
        <p:spPr/>
        <p:txBody>
          <a:bodyPr/>
          <a:lstStyle/>
          <a:p>
            <a:fld id="{DDA51D19-349C-43E4-8194-0C823A64A8DD}" type="slidenum">
              <a:t>3</a:t>
            </a:fld>
            <a:endParaRPr lang="en-US"/>
          </a:p>
        </p:txBody>
      </p:sp>
    </p:spTree>
    <p:extLst>
      <p:ext uri="{BB962C8B-B14F-4D97-AF65-F5344CB8AC3E}">
        <p14:creationId xmlns:p14="http://schemas.microsoft.com/office/powerpoint/2010/main" val="185634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besoins en ressources humaines incluent cinq grands défis : formation, rémunération, répartition géographique, gestion des carrières, et gouvernance.
Original Content:
·         Besoins en ressources humaines
·         Cinq grands défis : formation, rémunération, répartition géographique, gestion des carrières, et gouvernance
</a:t>
            </a:r>
          </a:p>
        </p:txBody>
      </p:sp>
      <p:sp>
        <p:nvSpPr>
          <p:cNvPr id="4" name="Slide Number Placeholder 3"/>
          <p:cNvSpPr>
            <a:spLocks noGrp="1"/>
          </p:cNvSpPr>
          <p:nvPr>
            <p:ph type="sldNum" sz="quarter" idx="5"/>
          </p:nvPr>
        </p:nvSpPr>
        <p:spPr/>
        <p:txBody>
          <a:bodyPr/>
          <a:lstStyle/>
          <a:p>
            <a:fld id="{5CFC7BEB-87BB-4D63-BE08-09C96CB95484}" type="slidenum">
              <a:t>4</a:t>
            </a:fld>
            <a:endParaRPr lang="en-US"/>
          </a:p>
        </p:txBody>
      </p:sp>
    </p:spTree>
    <p:extLst>
      <p:ext uri="{BB962C8B-B14F-4D97-AF65-F5344CB8AC3E}">
        <p14:creationId xmlns:p14="http://schemas.microsoft.com/office/powerpoint/2010/main" val="330444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défis dans le secteur de l'emploi incluent les disparités géographiques, la faible rémunération et le manque de formation continue.
Original Content:
·         Disparités géographiques
·         Faible rémunération
·         Manque de formation continue
</a:t>
            </a:r>
          </a:p>
        </p:txBody>
      </p:sp>
      <p:sp>
        <p:nvSpPr>
          <p:cNvPr id="4" name="Slide Number Placeholder 3"/>
          <p:cNvSpPr>
            <a:spLocks noGrp="1"/>
          </p:cNvSpPr>
          <p:nvPr>
            <p:ph type="sldNum" sz="quarter" idx="5"/>
          </p:nvPr>
        </p:nvSpPr>
        <p:spPr/>
        <p:txBody>
          <a:bodyPr/>
          <a:lstStyle/>
          <a:p>
            <a:fld id="{5CFC7BEB-87BB-4D63-BE08-09C96CB95484}" type="slidenum">
              <a:t>5</a:t>
            </a:fld>
            <a:endParaRPr lang="en-US"/>
          </a:p>
        </p:txBody>
      </p:sp>
    </p:spTree>
    <p:extLst>
      <p:ext uri="{BB962C8B-B14F-4D97-AF65-F5344CB8AC3E}">
        <p14:creationId xmlns:p14="http://schemas.microsoft.com/office/powerpoint/2010/main" val="272069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Nous allons examiner les effectifs actuels des professionnels de santé, la densité des médecins et des infirmiers, ainsi que les défis liés à leur répartition et gestion.
Original Content:
·         Effectifs actuels des professionnels de santé
·         Densité des médecins et infirmiers
·         Défis de répartition et de gestion
</a:t>
            </a:r>
          </a:p>
        </p:txBody>
      </p:sp>
      <p:sp>
        <p:nvSpPr>
          <p:cNvPr id="4" name="Slide Number Placeholder 3"/>
          <p:cNvSpPr>
            <a:spLocks noGrp="1"/>
          </p:cNvSpPr>
          <p:nvPr>
            <p:ph type="sldNum" sz="quarter" idx="5"/>
          </p:nvPr>
        </p:nvSpPr>
        <p:spPr/>
        <p:txBody>
          <a:bodyPr/>
          <a:lstStyle/>
          <a:p>
            <a:fld id="{5CFC7BEB-87BB-4D63-BE08-09C96CB95484}" type="slidenum">
              <a:t>6</a:t>
            </a:fld>
            <a:endParaRPr lang="en-US"/>
          </a:p>
        </p:txBody>
      </p:sp>
    </p:spTree>
    <p:extLst>
      <p:ext uri="{BB962C8B-B14F-4D97-AF65-F5344CB8AC3E}">
        <p14:creationId xmlns:p14="http://schemas.microsoft.com/office/powerpoint/2010/main" val="361758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Nous allons examiner les effectifs actuels des professionnels de santé, la densité des médecins et des infirmiers, ainsi que les défis liés à leur répartition et gestion.
Original Content:
·         Effectifs actuels des professionnels de santé
·         Densité des médecins et infirmiers
·         Défis de répartition et de gestion
</a:t>
            </a:r>
          </a:p>
        </p:txBody>
      </p:sp>
      <p:sp>
        <p:nvSpPr>
          <p:cNvPr id="4" name="Slide Number Placeholder 3"/>
          <p:cNvSpPr>
            <a:spLocks noGrp="1"/>
          </p:cNvSpPr>
          <p:nvPr>
            <p:ph type="sldNum" sz="quarter" idx="5"/>
          </p:nvPr>
        </p:nvSpPr>
        <p:spPr/>
        <p:txBody>
          <a:bodyPr/>
          <a:lstStyle/>
          <a:p>
            <a:fld id="{5CFC7BEB-87BB-4D63-BE08-09C96CB95484}" type="slidenum">
              <a:t>7</a:t>
            </a:fld>
            <a:endParaRPr lang="en-US"/>
          </a:p>
        </p:txBody>
      </p:sp>
    </p:spTree>
    <p:extLst>
      <p:ext uri="{BB962C8B-B14F-4D97-AF65-F5344CB8AC3E}">
        <p14:creationId xmlns:p14="http://schemas.microsoft.com/office/powerpoint/2010/main" val="116153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problèmes incluent une formation inadéquate, un manque de reconnaissance officielle et une rémunération insuffisante.
Original Content:
·         Formation inadéquate
·         Manque de reconnaissance officielle
·         Rémunération insuffisante
</a:t>
            </a:r>
          </a:p>
        </p:txBody>
      </p:sp>
      <p:sp>
        <p:nvSpPr>
          <p:cNvPr id="4" name="Slide Number Placeholder 3"/>
          <p:cNvSpPr>
            <a:spLocks noGrp="1"/>
          </p:cNvSpPr>
          <p:nvPr>
            <p:ph type="sldNum" sz="quarter" idx="5"/>
          </p:nvPr>
        </p:nvSpPr>
        <p:spPr/>
        <p:txBody>
          <a:bodyPr/>
          <a:lstStyle/>
          <a:p>
            <a:fld id="{5CFC7BEB-87BB-4D63-BE08-09C96CB95484}" type="slidenum">
              <a:t>8</a:t>
            </a:fld>
            <a:endParaRPr lang="en-US"/>
          </a:p>
        </p:txBody>
      </p:sp>
    </p:spTree>
    <p:extLst>
      <p:ext uri="{BB962C8B-B14F-4D97-AF65-F5344CB8AC3E}">
        <p14:creationId xmlns:p14="http://schemas.microsoft.com/office/powerpoint/2010/main" val="172778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critères de sélection incluent la définition des qualifications et l'évaluation des compétences. La formation initiale comprend des programmes pour les nouveaux employés et des sessions continues. La supervision et le soutien impliquent l'encadrement et la fourniture de ressources. La rémunération et les incitations comprennent des systèmes compétitifs et des incitations pour la performance.
Original Content:
·         Critères de sélection et formation initiale
·         Supervision et soutien
·         Rémunération et incitations
</a:t>
            </a:r>
          </a:p>
        </p:txBody>
      </p:sp>
      <p:sp>
        <p:nvSpPr>
          <p:cNvPr id="4" name="Slide Number Placeholder 3"/>
          <p:cNvSpPr>
            <a:spLocks noGrp="1"/>
          </p:cNvSpPr>
          <p:nvPr>
            <p:ph type="sldNum" sz="quarter" idx="5"/>
          </p:nvPr>
        </p:nvSpPr>
        <p:spPr/>
        <p:txBody>
          <a:bodyPr/>
          <a:lstStyle/>
          <a:p>
            <a:fld id="{5CFC7BEB-87BB-4D63-BE08-09C96CB95484}" type="slidenum">
              <a:t>9</a:t>
            </a:fld>
            <a:endParaRPr lang="en-US"/>
          </a:p>
        </p:txBody>
      </p:sp>
    </p:spTree>
    <p:extLst>
      <p:ext uri="{BB962C8B-B14F-4D97-AF65-F5344CB8AC3E}">
        <p14:creationId xmlns:p14="http://schemas.microsoft.com/office/powerpoint/2010/main" val="191765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01572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29214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90701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12/10/2024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46650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15295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67043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06436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05336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0232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28892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12/10/2024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89163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12/10/2024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a:t>
            </a:fld>
            <a:endParaRPr lang="en-US"/>
          </a:p>
        </p:txBody>
      </p:sp>
    </p:spTree>
    <p:extLst>
      <p:ext uri="{BB962C8B-B14F-4D97-AF65-F5344CB8AC3E}">
        <p14:creationId xmlns:p14="http://schemas.microsoft.com/office/powerpoint/2010/main" val="2204289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jpe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www.duperrin.com/english/2021/03/02/how-to-prioritize-your-employee-experience-initiatives/" TargetMode="External"/><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cev.washington.edu/file/The+World+Bank+Log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cev.washington.edu/file/The+World+Bank+Logo"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ameliorer-ses-ecrits.univ-cotedazur.fr/wp-content/ressources/DefisLexicaux.publi/auroraW/co/module_defisLexicaux_1.html" TargetMode="Externa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ecohousing.es/nuevos-modelos/enlaces-nuevos-modelos/enlaces-salud-y-accesibilid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D9BE00C-69E3-4C14-B043-39A0CBD94C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7660371" cy="92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7168A6-F6FD-4D49-BD0E-99C81A86E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457"/>
            <a:ext cx="1143001" cy="50464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C05ACA-B47A-043D-47A5-F6A280D8A52F}"/>
              </a:ext>
            </a:extLst>
          </p:cNvPr>
          <p:cNvSpPr>
            <a:spLocks noGrp="1"/>
          </p:cNvSpPr>
          <p:nvPr>
            <p:ph type="ctrTitle"/>
          </p:nvPr>
        </p:nvSpPr>
        <p:spPr>
          <a:xfrm>
            <a:off x="1056844" y="1122362"/>
            <a:ext cx="7660371" cy="1963737"/>
          </a:xfrm>
        </p:spPr>
        <p:txBody>
          <a:bodyPr>
            <a:noAutofit/>
          </a:bodyPr>
          <a:lstStyle/>
          <a:p>
            <a:pPr algn="l"/>
            <a:r>
              <a:rPr lang="fr-FR" sz="3600" dirty="0"/>
              <a:t>ECHANGES SUR LE DEVELOPPEMENT ET GESTION DES RHS EN RDC</a:t>
            </a:r>
            <a:endParaRPr lang="en-US" sz="3600" dirty="0"/>
          </a:p>
        </p:txBody>
      </p:sp>
      <p:cxnSp>
        <p:nvCxnSpPr>
          <p:cNvPr id="47" name="Straight Connector 46">
            <a:extLst>
              <a:ext uri="{FF2B5EF4-FFF2-40B4-BE49-F238E27FC236}">
                <a16:creationId xmlns:a16="http://schemas.microsoft.com/office/drawing/2014/main" id="{2703D87C-41E4-40AE-98D9-D2E31F361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502104" y="4608334"/>
            <a:ext cx="3689896" cy="224966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D7B624A-E438-43AA-99EF-F2FF3D6A9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28123" y="0"/>
            <a:ext cx="134863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5" name="Graphic 24" descr="Wind Chime">
            <a:extLst>
              <a:ext uri="{FF2B5EF4-FFF2-40B4-BE49-F238E27FC236}">
                <a16:creationId xmlns:a16="http://schemas.microsoft.com/office/drawing/2014/main" id="{1F050AE1-2D21-1F08-7E7F-C659BAEE3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8989" y="533401"/>
            <a:ext cx="2734732" cy="2734732"/>
          </a:xfrm>
          <a:prstGeom prst="rect">
            <a:avLst/>
          </a:prstGeom>
        </p:spPr>
      </p:pic>
      <p:sp>
        <p:nvSpPr>
          <p:cNvPr id="4" name="Title 1">
            <a:extLst>
              <a:ext uri="{FF2B5EF4-FFF2-40B4-BE49-F238E27FC236}">
                <a16:creationId xmlns:a16="http://schemas.microsoft.com/office/drawing/2014/main" id="{35D3CA0F-564B-F085-DD9C-3CCCB7CC8A71}"/>
              </a:ext>
            </a:extLst>
          </p:cNvPr>
          <p:cNvSpPr txBox="1">
            <a:spLocks/>
          </p:cNvSpPr>
          <p:nvPr/>
        </p:nvSpPr>
        <p:spPr>
          <a:xfrm>
            <a:off x="3361990" y="5045436"/>
            <a:ext cx="5468019" cy="485775"/>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600" i="1" kern="1200" cap="all" baseline="0">
                <a:solidFill>
                  <a:schemeClr val="tx2"/>
                </a:solidFill>
                <a:latin typeface="+mj-lt"/>
                <a:ea typeface="+mj-ea"/>
                <a:cs typeface="+mj-cs"/>
              </a:defRPr>
            </a:lvl1pPr>
          </a:lstStyle>
          <a:p>
            <a:pPr algn="l">
              <a:lnSpc>
                <a:spcPct val="100000"/>
              </a:lnSpc>
              <a:spcBef>
                <a:spcPts val="1000"/>
              </a:spcBef>
              <a:buSzPct val="80000"/>
              <a:tabLst>
                <a:tab pos="457200" algn="l"/>
              </a:tabLst>
            </a:pPr>
            <a:r>
              <a:rPr lang="fr-FR" sz="2400" i="0" cap="none" dirty="0">
                <a:solidFill>
                  <a:schemeClr val="bg1"/>
                </a:solidFill>
                <a:latin typeface="+mn-lt"/>
                <a:ea typeface="+mn-ea"/>
                <a:cs typeface="+mn-cs"/>
              </a:rPr>
              <a:t>Retraite GIBS, Brazzaville Décembre 2024</a:t>
            </a:r>
            <a:endParaRPr lang="en-US" sz="2400" i="0" cap="none" dirty="0">
              <a:solidFill>
                <a:schemeClr val="bg1"/>
              </a:solidFill>
              <a:latin typeface="+mn-lt"/>
              <a:ea typeface="+mn-ea"/>
              <a:cs typeface="+mn-cs"/>
            </a:endParaRPr>
          </a:p>
        </p:txBody>
      </p:sp>
    </p:spTree>
    <p:extLst>
      <p:ext uri="{BB962C8B-B14F-4D97-AF65-F5344CB8AC3E}">
        <p14:creationId xmlns:p14="http://schemas.microsoft.com/office/powerpoint/2010/main" val="273157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3">
            <a:extLst>
              <a:ext uri="{FF2B5EF4-FFF2-40B4-BE49-F238E27FC236}">
                <a16:creationId xmlns:a16="http://schemas.microsoft.com/office/drawing/2014/main" id="{5C569A89-4BBD-4E62-9A37-D553FBF9F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895" y="-11953"/>
            <a:ext cx="8600105"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985167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985167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985167" y="0"/>
                </a:moveTo>
                <a:lnTo>
                  <a:pt x="6430885" y="11953"/>
                </a:lnTo>
                <a:lnTo>
                  <a:pt x="6430885" y="6869951"/>
                </a:lnTo>
                <a:lnTo>
                  <a:pt x="0" y="6869951"/>
                </a:lnTo>
                <a:lnTo>
                  <a:pt x="98516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F6E20-DAC3-DF6D-B086-20565B46E019}"/>
              </a:ext>
            </a:extLst>
          </p:cNvPr>
          <p:cNvSpPr>
            <a:spLocks noGrp="1"/>
          </p:cNvSpPr>
          <p:nvPr>
            <p:ph type="title"/>
          </p:nvPr>
        </p:nvSpPr>
        <p:spPr>
          <a:xfrm>
            <a:off x="5500688" y="99530"/>
            <a:ext cx="6356366" cy="1431979"/>
          </a:xfrm>
        </p:spPr>
        <p:txBody>
          <a:bodyPr>
            <a:normAutofit/>
          </a:bodyPr>
          <a:lstStyle/>
          <a:p>
            <a:r>
              <a:rPr lang="en-US" sz="3200" dirty="0"/>
              <a:t>Actions </a:t>
            </a:r>
            <a:r>
              <a:rPr lang="fr-FR" sz="3200" dirty="0"/>
              <a:t>Prioritaires</a:t>
            </a:r>
            <a:r>
              <a:rPr lang="en-US" sz="3200"/>
              <a:t> RETNUES </a:t>
            </a:r>
            <a:r>
              <a:rPr lang="en-US" sz="3200" dirty="0"/>
              <a:t>DANS LE PNDS-PS 2024-2033</a:t>
            </a:r>
          </a:p>
        </p:txBody>
      </p:sp>
      <p:cxnSp>
        <p:nvCxnSpPr>
          <p:cNvPr id="25" name="Straight Connector 24">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890239" y="1"/>
            <a:ext cx="2499667"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red pencil next to a piece of paper with words&#10;&#10;Description automatically generated">
            <a:extLst>
              <a:ext uri="{FF2B5EF4-FFF2-40B4-BE49-F238E27FC236}">
                <a16:creationId xmlns:a16="http://schemas.microsoft.com/office/drawing/2014/main" id="{4C3E832C-8EF0-DBCA-103F-64603CFFF8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3400" y="1771168"/>
            <a:ext cx="4410049" cy="2943707"/>
          </a:xfrm>
          <a:prstGeom prst="rect">
            <a:avLst/>
          </a:prstGeom>
        </p:spPr>
      </p:pic>
      <p:graphicFrame>
        <p:nvGraphicFramePr>
          <p:cNvPr id="16" name="Content Placeholder 2">
            <a:extLst>
              <a:ext uri="{FF2B5EF4-FFF2-40B4-BE49-F238E27FC236}">
                <a16:creationId xmlns:a16="http://schemas.microsoft.com/office/drawing/2014/main" id="{89D4E11F-38AA-BDA9-7B25-8CEB0A198D29}"/>
              </a:ext>
            </a:extLst>
          </p:cNvPr>
          <p:cNvGraphicFramePr>
            <a:graphicFrameLocks noGrp="1"/>
          </p:cNvGraphicFramePr>
          <p:nvPr>
            <p:ph idx="1"/>
            <p:extLst>
              <p:ext uri="{D42A27DB-BD31-4B8C-83A1-F6EECF244321}">
                <p14:modId xmlns:p14="http://schemas.microsoft.com/office/powerpoint/2010/main" val="3429278965"/>
              </p:ext>
            </p:extLst>
          </p:nvPr>
        </p:nvGraphicFramePr>
        <p:xfrm>
          <a:off x="4943450" y="1631039"/>
          <a:ext cx="6913606" cy="51274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 name="Group 5">
            <a:extLst>
              <a:ext uri="{FF2B5EF4-FFF2-40B4-BE49-F238E27FC236}">
                <a16:creationId xmlns:a16="http://schemas.microsoft.com/office/drawing/2014/main" id="{3FFDE46A-477A-2EC5-07DA-3C6195284D60}"/>
              </a:ext>
            </a:extLst>
          </p:cNvPr>
          <p:cNvGrpSpPr/>
          <p:nvPr/>
        </p:nvGrpSpPr>
        <p:grpSpPr>
          <a:xfrm>
            <a:off x="7462186" y="5740090"/>
            <a:ext cx="4394868" cy="927409"/>
            <a:chOff x="2530538" y="4160597"/>
            <a:chExt cx="4498735" cy="1023492"/>
          </a:xfrm>
          <a:solidFill>
            <a:schemeClr val="bg1">
              <a:lumMod val="85000"/>
            </a:schemeClr>
          </a:solidFill>
        </p:grpSpPr>
        <p:sp>
          <p:nvSpPr>
            <p:cNvPr id="7" name="Rectangle: Top Corners Rounded 6">
              <a:extLst>
                <a:ext uri="{FF2B5EF4-FFF2-40B4-BE49-F238E27FC236}">
                  <a16:creationId xmlns:a16="http://schemas.microsoft.com/office/drawing/2014/main" id="{CA570BC9-BDCC-8D7D-5C4C-3EB1E0D82855}"/>
                </a:ext>
              </a:extLst>
            </p:cNvPr>
            <p:cNvSpPr/>
            <p:nvPr/>
          </p:nvSpPr>
          <p:spPr>
            <a:xfrm rot="5400000">
              <a:off x="4268160" y="2422975"/>
              <a:ext cx="1023492" cy="4498735"/>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8" name="Rectangle: Top Corners Rounded 4">
              <a:extLst>
                <a:ext uri="{FF2B5EF4-FFF2-40B4-BE49-F238E27FC236}">
                  <a16:creationId xmlns:a16="http://schemas.microsoft.com/office/drawing/2014/main" id="{2185E3BC-DEDC-ABB8-2BDC-FD159DF3A0CB}"/>
                </a:ext>
              </a:extLst>
            </p:cNvPr>
            <p:cNvSpPr txBox="1"/>
            <p:nvPr/>
          </p:nvSpPr>
          <p:spPr>
            <a:xfrm>
              <a:off x="2530539" y="4210560"/>
              <a:ext cx="4448772" cy="92356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57150" lvl="1" indent="-57150" defTabSz="444500">
                <a:lnSpc>
                  <a:spcPct val="90000"/>
                </a:lnSpc>
                <a:spcBef>
                  <a:spcPct val="0"/>
                </a:spcBef>
                <a:spcAft>
                  <a:spcPct val="15000"/>
                </a:spcAft>
                <a:buChar char="•"/>
              </a:pPr>
              <a:r>
                <a:rPr lang="fr-FR" sz="1400" dirty="0">
                  <a:solidFill>
                    <a:prstClr val="black">
                      <a:hueOff val="0"/>
                      <a:satOff val="0"/>
                      <a:lumOff val="0"/>
                      <a:alphaOff val="0"/>
                    </a:prstClr>
                  </a:solidFill>
                  <a:latin typeface="Univers Condensed Light"/>
                </a:rPr>
                <a:t>Cadre légal et règlementaire</a:t>
              </a:r>
            </a:p>
            <a:p>
              <a:pPr marL="57150" lvl="1" indent="-57150" defTabSz="444500">
                <a:lnSpc>
                  <a:spcPct val="90000"/>
                </a:lnSpc>
                <a:spcBef>
                  <a:spcPct val="0"/>
                </a:spcBef>
                <a:spcAft>
                  <a:spcPct val="15000"/>
                </a:spcAft>
                <a:buChar char="•"/>
              </a:pPr>
              <a:r>
                <a:rPr lang="fr-FR" sz="1400" dirty="0">
                  <a:solidFill>
                    <a:prstClr val="black">
                      <a:hueOff val="0"/>
                      <a:satOff val="0"/>
                      <a:lumOff val="0"/>
                      <a:alphaOff val="0"/>
                    </a:prstClr>
                  </a:solidFill>
                  <a:latin typeface="Univers Condensed Light"/>
                </a:rPr>
                <a:t>Rémunération appropriée et régulière</a:t>
              </a:r>
            </a:p>
          </p:txBody>
        </p:sp>
      </p:grpSp>
    </p:spTree>
    <p:extLst>
      <p:ext uri="{BB962C8B-B14F-4D97-AF65-F5344CB8AC3E}">
        <p14:creationId xmlns:p14="http://schemas.microsoft.com/office/powerpoint/2010/main" val="2802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6493F34-B007-4F88-83C1-12063F3D5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3">
            <a:extLst>
              <a:ext uri="{FF2B5EF4-FFF2-40B4-BE49-F238E27FC236}">
                <a16:creationId xmlns:a16="http://schemas.microsoft.com/office/drawing/2014/main" id="{2A9F10D5-969B-46A5-8D52-AFF8DFF6C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A83E03-D0E4-044B-0D6D-304517C76A12}"/>
              </a:ext>
            </a:extLst>
          </p:cNvPr>
          <p:cNvSpPr>
            <a:spLocks noGrp="1"/>
          </p:cNvSpPr>
          <p:nvPr>
            <p:ph type="title"/>
          </p:nvPr>
        </p:nvSpPr>
        <p:spPr>
          <a:xfrm>
            <a:off x="680484" y="675166"/>
            <a:ext cx="1871797" cy="2753833"/>
          </a:xfrm>
        </p:spPr>
        <p:txBody>
          <a:bodyPr anchor="t">
            <a:noAutofit/>
          </a:bodyPr>
          <a:lstStyle/>
          <a:p>
            <a:r>
              <a:rPr lang="fr-FR" sz="3200" dirty="0"/>
              <a:t>Points de discussion en groupe</a:t>
            </a:r>
            <a:endParaRPr lang="en-US" sz="3200" dirty="0"/>
          </a:p>
        </p:txBody>
      </p:sp>
      <p:sp>
        <p:nvSpPr>
          <p:cNvPr id="3" name="Content Placeholder 2">
            <a:extLst>
              <a:ext uri="{FF2B5EF4-FFF2-40B4-BE49-F238E27FC236}">
                <a16:creationId xmlns:a16="http://schemas.microsoft.com/office/drawing/2014/main" id="{007F4D16-9325-4C4F-9C91-4DE954942C4F}"/>
              </a:ext>
            </a:extLst>
          </p:cNvPr>
          <p:cNvSpPr>
            <a:spLocks noGrp="1"/>
          </p:cNvSpPr>
          <p:nvPr>
            <p:ph idx="1"/>
          </p:nvPr>
        </p:nvSpPr>
        <p:spPr>
          <a:xfrm>
            <a:off x="3714344" y="533401"/>
            <a:ext cx="4307694" cy="5791199"/>
          </a:xfrm>
        </p:spPr>
        <p:txBody>
          <a:bodyPr anchor="ctr">
            <a:normAutofit lnSpcReduction="10000"/>
          </a:bodyPr>
          <a:lstStyle/>
          <a:p>
            <a:pPr marL="457200" lvl="0" indent="-457200">
              <a:buFont typeface="+mj-lt"/>
              <a:buAutoNum type="arabicPeriod"/>
              <a:tabLst>
                <a:tab pos="457200" algn="l"/>
              </a:tabLst>
            </a:pPr>
            <a:r>
              <a:rPr lang="fr-FR" dirty="0"/>
              <a:t>Au regard de ce qui précède, quelles sont les 3 actions à soutenir par le GIBS ? Considérer la faisabilité vis-à-vis des ressources (temps, financement, AT, etc.), la complexité du problème et niveau d’implication du gouvernement</a:t>
            </a:r>
          </a:p>
          <a:p>
            <a:pPr marL="457200" lvl="0" indent="-457200">
              <a:buFont typeface="+mj-lt"/>
              <a:buAutoNum type="arabicPeriod"/>
              <a:tabLst>
                <a:tab pos="457200" algn="l"/>
              </a:tabLst>
            </a:pPr>
            <a:r>
              <a:rPr lang="fr-BE" dirty="0"/>
              <a:t>Comment contribuer à la digitalisation du fichier unique des RHS ? </a:t>
            </a:r>
            <a:endParaRPr lang="fr-FR" dirty="0"/>
          </a:p>
          <a:p>
            <a:pPr marL="457200" lvl="0" indent="-457200">
              <a:spcAft>
                <a:spcPts val="800"/>
              </a:spcAft>
              <a:buFont typeface="+mj-lt"/>
              <a:buAutoNum type="arabicPeriod"/>
              <a:tabLst>
                <a:tab pos="457200" algn="l"/>
              </a:tabLst>
            </a:pPr>
            <a:r>
              <a:rPr lang="fr-FR" dirty="0"/>
              <a:t>Professionnalisation des ASC : faisabilité et préalable. Quelle alternative présenter au gouvernement dans une vision d’évolution progressive.</a:t>
            </a:r>
          </a:p>
        </p:txBody>
      </p:sp>
      <p:cxnSp>
        <p:nvCxnSpPr>
          <p:cNvPr id="24" name="Straight Connector 23">
            <a:extLst>
              <a:ext uri="{FF2B5EF4-FFF2-40B4-BE49-F238E27FC236}">
                <a16:creationId xmlns:a16="http://schemas.microsoft.com/office/drawing/2014/main" id="{0978701E-0889-4A2E-A270-C42ADEB8CA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Close up image of hands applauding">
            <a:extLst>
              <a:ext uri="{FF2B5EF4-FFF2-40B4-BE49-F238E27FC236}">
                <a16:creationId xmlns:a16="http://schemas.microsoft.com/office/drawing/2014/main" id="{9CAC9E9B-4DC1-4B42-EAD9-9D5EB168ED3D}"/>
              </a:ext>
            </a:extLst>
          </p:cNvPr>
          <p:cNvPicPr>
            <a:picLocks noChangeAspect="1"/>
          </p:cNvPicPr>
          <p:nvPr/>
        </p:nvPicPr>
        <p:blipFill>
          <a:blip r:embed="rId3"/>
          <a:srcRect l="39770" r="25973" b="4"/>
          <a:stretch/>
        </p:blipFill>
        <p:spPr>
          <a:xfrm>
            <a:off x="8679776" y="10"/>
            <a:ext cx="3519894" cy="6857990"/>
          </a:xfrm>
          <a:prstGeom prst="rect">
            <a:avLst/>
          </a:prstGeom>
        </p:spPr>
      </p:pic>
    </p:spTree>
    <p:extLst>
      <p:ext uri="{BB962C8B-B14F-4D97-AF65-F5344CB8AC3E}">
        <p14:creationId xmlns:p14="http://schemas.microsoft.com/office/powerpoint/2010/main" val="363069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902BF3-2CC8-B165-1C1F-D1BBC3D4DBE9}"/>
              </a:ext>
            </a:extLst>
          </p:cNvPr>
          <p:cNvSpPr>
            <a:spLocks noGrp="1"/>
          </p:cNvSpPr>
          <p:nvPr>
            <p:ph type="title"/>
          </p:nvPr>
        </p:nvSpPr>
        <p:spPr>
          <a:xfrm>
            <a:off x="1129553" y="497395"/>
            <a:ext cx="10064376" cy="1229756"/>
          </a:xfrm>
        </p:spPr>
        <p:txBody>
          <a:bodyPr>
            <a:normAutofit/>
          </a:bodyPr>
          <a:lstStyle/>
          <a:p>
            <a:r>
              <a:rPr lang="en-US" sz="3200" dirty="0"/>
              <a:t>Conclusion</a:t>
            </a:r>
          </a:p>
        </p:txBody>
      </p:sp>
      <p:cxnSp>
        <p:nvCxnSpPr>
          <p:cNvPr id="34" name="Straight Connector 33">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F49198DE-25C2-BECC-DED7-6AEBCD4A51E5}"/>
              </a:ext>
            </a:extLst>
          </p:cNvPr>
          <p:cNvGraphicFramePr>
            <a:graphicFrameLocks noGrp="1"/>
          </p:cNvGraphicFramePr>
          <p:nvPr>
            <p:ph idx="1"/>
            <p:extLst>
              <p:ext uri="{D42A27DB-BD31-4B8C-83A1-F6EECF244321}">
                <p14:modId xmlns:p14="http://schemas.microsoft.com/office/powerpoint/2010/main" val="1789445468"/>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97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D205F8-1A88-01B6-EA99-F7B860CE1A81}"/>
              </a:ext>
            </a:extLst>
          </p:cNvPr>
          <p:cNvSpPr>
            <a:spLocks noGrp="1"/>
          </p:cNvSpPr>
          <p:nvPr>
            <p:ph type="title"/>
          </p:nvPr>
        </p:nvSpPr>
        <p:spPr>
          <a:xfrm>
            <a:off x="883920" y="800849"/>
            <a:ext cx="4065767" cy="3510553"/>
          </a:xfrm>
        </p:spPr>
        <p:txBody>
          <a:bodyPr anchor="t">
            <a:normAutofit/>
          </a:bodyPr>
          <a:lstStyle/>
          <a:p>
            <a:r>
              <a:rPr lang="en-US" sz="3200" dirty="0" err="1"/>
              <a:t>Remerciements</a:t>
            </a:r>
            <a:endParaRPr lang="en-US" sz="3200" dirty="0"/>
          </a:p>
        </p:txBody>
      </p:sp>
      <p:sp>
        <p:nvSpPr>
          <p:cNvPr id="3" name="Content Placeholder 2">
            <a:extLst>
              <a:ext uri="{FF2B5EF4-FFF2-40B4-BE49-F238E27FC236}">
                <a16:creationId xmlns:a16="http://schemas.microsoft.com/office/drawing/2014/main" id="{34088345-754D-8B7E-ACD0-C827DAA6E2A0}"/>
              </a:ext>
            </a:extLst>
          </p:cNvPr>
          <p:cNvSpPr>
            <a:spLocks noGrp="1"/>
          </p:cNvSpPr>
          <p:nvPr>
            <p:ph idx="1"/>
          </p:nvPr>
        </p:nvSpPr>
        <p:spPr>
          <a:xfrm>
            <a:off x="5895753" y="533400"/>
            <a:ext cx="5458046" cy="5791200"/>
          </a:xfrm>
        </p:spPr>
        <p:txBody>
          <a:bodyPr anchor="ctr">
            <a:normAutofit/>
          </a:bodyPr>
          <a:lstStyle/>
          <a:p>
            <a:pPr indent="0">
              <a:buNone/>
            </a:pPr>
            <a:r>
              <a:rPr lang="en-US"/>
              <a:t>Clôture</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50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3">
            <a:extLst>
              <a:ext uri="{FF2B5EF4-FFF2-40B4-BE49-F238E27FC236}">
                <a16:creationId xmlns:a16="http://schemas.microsoft.com/office/drawing/2014/main" id="{7AA72C55-67D2-47FE-9C0B-01A954C8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307196"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784" h="6857998">
                <a:moveTo>
                  <a:pt x="2034528" y="0"/>
                </a:moveTo>
                <a:lnTo>
                  <a:pt x="5839784" y="0"/>
                </a:lnTo>
                <a:lnTo>
                  <a:pt x="5839784" y="6857998"/>
                </a:lnTo>
                <a:lnTo>
                  <a:pt x="0" y="6856093"/>
                </a:lnTo>
                <a:lnTo>
                  <a:pt x="203452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A5372A-3C5A-924C-BCCC-7730108FED6A}"/>
              </a:ext>
            </a:extLst>
          </p:cNvPr>
          <p:cNvSpPr>
            <a:spLocks noGrp="1"/>
          </p:cNvSpPr>
          <p:nvPr>
            <p:ph type="title"/>
          </p:nvPr>
        </p:nvSpPr>
        <p:spPr>
          <a:xfrm>
            <a:off x="668908" y="657225"/>
            <a:ext cx="2965938" cy="2921385"/>
          </a:xfrm>
        </p:spPr>
        <p:txBody>
          <a:bodyPr anchor="t">
            <a:normAutofit/>
          </a:bodyPr>
          <a:lstStyle/>
          <a:p>
            <a:r>
              <a:rPr lang="en-US" sz="3200" dirty="0"/>
              <a:t>Ordre du jour</a:t>
            </a:r>
          </a:p>
        </p:txBody>
      </p:sp>
      <p:cxnSp>
        <p:nvCxnSpPr>
          <p:cNvPr id="69" name="Straight Connector 68">
            <a:extLst>
              <a:ext uri="{FF2B5EF4-FFF2-40B4-BE49-F238E27FC236}">
                <a16:creationId xmlns:a16="http://schemas.microsoft.com/office/drawing/2014/main" id="{CED23ACC-C318-4DEB-B776-570408C7FB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0896" y="4496637"/>
            <a:ext cx="3764149" cy="2361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884066"/>
            <a:ext cx="3140110" cy="4973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Content Placeholder 2">
            <a:extLst>
              <a:ext uri="{FF2B5EF4-FFF2-40B4-BE49-F238E27FC236}">
                <a16:creationId xmlns:a16="http://schemas.microsoft.com/office/drawing/2014/main" id="{F5986C1E-6B4D-E49E-6DB0-202470B3F76E}"/>
              </a:ext>
            </a:extLst>
          </p:cNvPr>
          <p:cNvGraphicFramePr>
            <a:graphicFrameLocks noGrp="1"/>
          </p:cNvGraphicFramePr>
          <p:nvPr>
            <p:ph idx="1"/>
            <p:extLst>
              <p:ext uri="{D42A27DB-BD31-4B8C-83A1-F6EECF244321}">
                <p14:modId xmlns:p14="http://schemas.microsoft.com/office/powerpoint/2010/main" val="4160235261"/>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99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DF1E-7A1F-52D8-6BA9-679629CC1C45}"/>
              </a:ext>
            </a:extLst>
          </p:cNvPr>
          <p:cNvSpPr>
            <a:spLocks noGrp="1"/>
          </p:cNvSpPr>
          <p:nvPr>
            <p:ph type="title"/>
          </p:nvPr>
        </p:nvSpPr>
        <p:spPr>
          <a:xfrm>
            <a:off x="640080" y="570750"/>
            <a:ext cx="10980420" cy="686550"/>
          </a:xfrm>
        </p:spPr>
        <p:txBody>
          <a:bodyPr anchor="b">
            <a:normAutofit fontScale="90000"/>
          </a:bodyPr>
          <a:lstStyle/>
          <a:p>
            <a:r>
              <a:rPr lang="fr-FR" sz="4000" dirty="0"/>
              <a:t>Situation DES RHS EN RDC: </a:t>
            </a:r>
            <a:r>
              <a:rPr lang="en-US" sz="4000" dirty="0"/>
              <a:t>ANNUAIRE 2022</a:t>
            </a:r>
          </a:p>
        </p:txBody>
      </p:sp>
      <p:graphicFrame>
        <p:nvGraphicFramePr>
          <p:cNvPr id="12" name="Content Placeholder 2">
            <a:extLst>
              <a:ext uri="{FF2B5EF4-FFF2-40B4-BE49-F238E27FC236}">
                <a16:creationId xmlns:a16="http://schemas.microsoft.com/office/drawing/2014/main" id="{9CBE2FC2-2DD7-401F-A6B0-E215A181E945}"/>
              </a:ext>
            </a:extLst>
          </p:cNvPr>
          <p:cNvGraphicFramePr>
            <a:graphicFrameLocks noGrp="1"/>
          </p:cNvGraphicFramePr>
          <p:nvPr>
            <p:ph idx="1"/>
            <p:extLst>
              <p:ext uri="{D42A27DB-BD31-4B8C-83A1-F6EECF244321}">
                <p14:modId xmlns:p14="http://schemas.microsoft.com/office/powerpoint/2010/main" val="362271570"/>
              </p:ext>
            </p:extLst>
          </p:nvPr>
        </p:nvGraphicFramePr>
        <p:xfrm>
          <a:off x="638175" y="1495425"/>
          <a:ext cx="11370945" cy="513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00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FDF50-9189-C35F-A4AC-8C2F58F47F1B}"/>
              </a:ext>
            </a:extLst>
          </p:cNvPr>
          <p:cNvSpPr>
            <a:spLocks noGrp="1"/>
          </p:cNvSpPr>
          <p:nvPr>
            <p:ph type="title"/>
          </p:nvPr>
        </p:nvSpPr>
        <p:spPr>
          <a:xfrm>
            <a:off x="5230906" y="533401"/>
            <a:ext cx="6427694" cy="1380744"/>
          </a:xfrm>
        </p:spPr>
        <p:txBody>
          <a:bodyPr vert="horz" lIns="91440" tIns="45720" rIns="91440" bIns="45720" rtlCol="0" anchor="ctr">
            <a:noAutofit/>
          </a:bodyPr>
          <a:lstStyle/>
          <a:p>
            <a:r>
              <a:rPr lang="fr-FR" sz="3600" dirty="0"/>
              <a:t>Situation des RHS EN RDC: PROBLEMES PRIORITAIRES</a:t>
            </a:r>
          </a:p>
        </p:txBody>
      </p:sp>
      <p:sp>
        <p:nvSpPr>
          <p:cNvPr id="4" name="Content Placeholder 3">
            <a:extLst>
              <a:ext uri="{FF2B5EF4-FFF2-40B4-BE49-F238E27FC236}">
                <a16:creationId xmlns:a16="http://schemas.microsoft.com/office/drawing/2014/main" id="{28F270AE-46E0-4245-5B61-D93C40008FB5}"/>
              </a:ext>
            </a:extLst>
          </p:cNvPr>
          <p:cNvSpPr>
            <a:spLocks noGrp="1"/>
          </p:cNvSpPr>
          <p:nvPr>
            <p:ph sz="half" idx="2"/>
          </p:nvPr>
        </p:nvSpPr>
        <p:spPr>
          <a:xfrm>
            <a:off x="5049839" y="2105525"/>
            <a:ext cx="6180136" cy="3133225"/>
          </a:xfrm>
          <a:solidFill>
            <a:schemeClr val="accent1"/>
          </a:solidFill>
          <a:ln>
            <a:solidFill>
              <a:schemeClr val="accent1"/>
            </a:solidFill>
          </a:ln>
        </p:spPr>
        <p:txBody>
          <a:bodyPr vert="horz" lIns="91440" tIns="45720" rIns="91440" bIns="45720" rtlCol="0" anchor="ctr">
            <a:normAutofit/>
          </a:bodyPr>
          <a:lstStyle/>
          <a:p>
            <a:pPr marL="457200" lvl="0" indent="-457200">
              <a:buFont typeface="+mj-lt"/>
              <a:buAutoNum type="arabicPeriod"/>
              <a:tabLst>
                <a:tab pos="457200" algn="l"/>
              </a:tabLst>
            </a:pPr>
            <a:r>
              <a:rPr lang="fr-FR" dirty="0">
                <a:solidFill>
                  <a:schemeClr val="bg1"/>
                </a:solidFill>
              </a:rPr>
              <a:t>Prolifération des établissements de formation</a:t>
            </a:r>
          </a:p>
          <a:p>
            <a:pPr marL="457200" lvl="0" indent="-457200">
              <a:buFont typeface="+mj-lt"/>
              <a:buAutoNum type="arabicPeriod"/>
              <a:tabLst>
                <a:tab pos="457200" algn="l"/>
              </a:tabLst>
            </a:pPr>
            <a:r>
              <a:rPr lang="fr-FR" dirty="0">
                <a:solidFill>
                  <a:schemeClr val="bg1"/>
                </a:solidFill>
              </a:rPr>
              <a:t>Inefficience de l'utilisation des ressources humaines</a:t>
            </a:r>
          </a:p>
          <a:p>
            <a:pPr marL="457200" lvl="0" indent="-457200">
              <a:buFont typeface="+mj-lt"/>
              <a:buAutoNum type="arabicPeriod"/>
              <a:tabLst>
                <a:tab pos="457200" algn="l"/>
              </a:tabLst>
            </a:pPr>
            <a:r>
              <a:rPr lang="fr-FR" dirty="0">
                <a:solidFill>
                  <a:schemeClr val="bg1"/>
                </a:solidFill>
              </a:rPr>
              <a:t>Déficit du système de gestion des données</a:t>
            </a:r>
          </a:p>
          <a:p>
            <a:pPr marL="457200" lvl="0" indent="-457200">
              <a:buFont typeface="+mj-lt"/>
              <a:buAutoNum type="arabicPeriod"/>
              <a:tabLst>
                <a:tab pos="457200" algn="l"/>
              </a:tabLst>
            </a:pPr>
            <a:r>
              <a:rPr lang="fr-FR" dirty="0">
                <a:solidFill>
                  <a:schemeClr val="bg1"/>
                </a:solidFill>
              </a:rPr>
              <a:t>Faible motivation des ressources humaines</a:t>
            </a:r>
          </a:p>
          <a:p>
            <a:pPr marL="457200" lvl="0" indent="-457200">
              <a:spcAft>
                <a:spcPts val="800"/>
              </a:spcAft>
              <a:buFont typeface="+mj-lt"/>
              <a:buAutoNum type="arabicPeriod"/>
              <a:tabLst>
                <a:tab pos="457200" algn="l"/>
              </a:tabLst>
            </a:pPr>
            <a:r>
              <a:rPr lang="fr-FR" dirty="0">
                <a:solidFill>
                  <a:schemeClr val="bg1"/>
                </a:solidFill>
              </a:rPr>
              <a:t>Insuffisance du financement</a:t>
            </a:r>
          </a:p>
        </p:txBody>
      </p:sp>
      <p:pic>
        <p:nvPicPr>
          <p:cNvPr id="5" name="Content Placeholder 4" descr="Collage with different profession people on white background sedign element">
            <a:extLst>
              <a:ext uri="{FF2B5EF4-FFF2-40B4-BE49-F238E27FC236}">
                <a16:creationId xmlns:a16="http://schemas.microsoft.com/office/drawing/2014/main" id="{DA353D7A-9818-479C-B7F9-7D4C0B0B30D2}"/>
              </a:ext>
            </a:extLst>
          </p:cNvPr>
          <p:cNvPicPr>
            <a:picLocks noGrp="1" noChangeAspect="1"/>
          </p:cNvPicPr>
          <p:nvPr>
            <p:ph sz="half" idx="1"/>
          </p:nvPr>
        </p:nvPicPr>
        <p:blipFill>
          <a:blip r:embed="rId3"/>
          <a:srcRect l="37122" r="46679"/>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49" name="Straight Connector 48">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77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4837C-AA3E-9D7C-4233-27EBC93A2321}"/>
              </a:ext>
            </a:extLst>
          </p:cNvPr>
          <p:cNvSpPr>
            <a:spLocks noGrp="1"/>
          </p:cNvSpPr>
          <p:nvPr>
            <p:ph type="title"/>
          </p:nvPr>
        </p:nvSpPr>
        <p:spPr>
          <a:xfrm>
            <a:off x="668005" y="657225"/>
            <a:ext cx="3230515" cy="3569822"/>
          </a:xfrm>
        </p:spPr>
        <p:txBody>
          <a:bodyPr anchor="t">
            <a:normAutofit/>
          </a:bodyPr>
          <a:lstStyle/>
          <a:p>
            <a:r>
              <a:rPr lang="en-US" sz="4000" dirty="0"/>
              <a:t>Causes Sous-</a:t>
            </a:r>
            <a:r>
              <a:rPr lang="en-US" sz="4000" dirty="0" err="1"/>
              <a:t>jacentes</a:t>
            </a:r>
            <a:r>
              <a:rPr lang="en-US" sz="4000" dirty="0"/>
              <a:t> des </a:t>
            </a:r>
            <a:r>
              <a:rPr lang="en-US" sz="4000" dirty="0" err="1"/>
              <a:t>Défis</a:t>
            </a:r>
            <a:endParaRPr lang="en-US" sz="4000" dirty="0"/>
          </a:p>
        </p:txBody>
      </p:sp>
      <p:cxnSp>
        <p:nvCxnSpPr>
          <p:cNvPr id="24" name="Straight Connector 23">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213103F-4D50-66F6-35EC-1D0CD1E519DB}"/>
              </a:ext>
            </a:extLst>
          </p:cNvPr>
          <p:cNvPicPr>
            <a:picLocks noChangeAspect="1"/>
          </p:cNvPicPr>
          <p:nvPr/>
        </p:nvPicPr>
        <p:blipFill>
          <a:blip r:embed="rId3"/>
          <a:stretch>
            <a:fillRect/>
          </a:stretch>
        </p:blipFill>
        <p:spPr>
          <a:xfrm>
            <a:off x="692128" y="3431023"/>
            <a:ext cx="2352675" cy="1457325"/>
          </a:xfrm>
          <a:prstGeom prst="rect">
            <a:avLst/>
          </a:prstGeom>
        </p:spPr>
      </p:pic>
      <p:pic>
        <p:nvPicPr>
          <p:cNvPr id="11" name="Picture 10">
            <a:extLst>
              <a:ext uri="{FF2B5EF4-FFF2-40B4-BE49-F238E27FC236}">
                <a16:creationId xmlns:a16="http://schemas.microsoft.com/office/drawing/2014/main" id="{C79A74D6-BB69-5B27-031B-53B4D7312FA0}"/>
              </a:ext>
            </a:extLst>
          </p:cNvPr>
          <p:cNvPicPr>
            <a:picLocks noChangeAspect="1"/>
          </p:cNvPicPr>
          <p:nvPr/>
        </p:nvPicPr>
        <p:blipFill>
          <a:blip r:embed="rId4"/>
          <a:stretch>
            <a:fillRect/>
          </a:stretch>
        </p:blipFill>
        <p:spPr>
          <a:xfrm>
            <a:off x="4886527" y="71118"/>
            <a:ext cx="6687329" cy="6715764"/>
          </a:xfrm>
          <a:prstGeom prst="rect">
            <a:avLst/>
          </a:prstGeom>
        </p:spPr>
      </p:pic>
    </p:spTree>
    <p:extLst>
      <p:ext uri="{BB962C8B-B14F-4D97-AF65-F5344CB8AC3E}">
        <p14:creationId xmlns:p14="http://schemas.microsoft.com/office/powerpoint/2010/main" val="113696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126E3F-7FF4-6635-86BC-490067EDCF47}"/>
              </a:ext>
            </a:extLst>
          </p:cNvPr>
          <p:cNvSpPr>
            <a:spLocks noGrp="1"/>
          </p:cNvSpPr>
          <p:nvPr>
            <p:ph type="title"/>
          </p:nvPr>
        </p:nvSpPr>
        <p:spPr>
          <a:xfrm>
            <a:off x="711810" y="714374"/>
            <a:ext cx="2472454" cy="1857375"/>
          </a:xfrm>
        </p:spPr>
        <p:txBody>
          <a:bodyPr anchor="t">
            <a:noAutofit/>
          </a:bodyPr>
          <a:lstStyle/>
          <a:p>
            <a:r>
              <a:rPr lang="fr-FR" sz="3200" dirty="0"/>
              <a:t>Résultats de l’Étude de la Banque Mondiale</a:t>
            </a:r>
          </a:p>
        </p:txBody>
      </p:sp>
      <p:cxnSp>
        <p:nvCxnSpPr>
          <p:cNvPr id="24" name="Straight Connector 23">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4CCEC7AF-6C5A-1228-2E57-D578FDD0CE8C}"/>
              </a:ext>
            </a:extLst>
          </p:cNvPr>
          <p:cNvGraphicFramePr>
            <a:graphicFrameLocks noGrp="1"/>
          </p:cNvGraphicFramePr>
          <p:nvPr>
            <p:ph idx="1"/>
            <p:extLst>
              <p:ext uri="{D42A27DB-BD31-4B8C-83A1-F6EECF244321}">
                <p14:modId xmlns:p14="http://schemas.microsoft.com/office/powerpoint/2010/main" val="353000293"/>
              </p:ext>
            </p:extLst>
          </p:nvPr>
        </p:nvGraphicFramePr>
        <p:xfrm>
          <a:off x="3612909" y="447676"/>
          <a:ext cx="8340966" cy="606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descr="A white globe on a black background&#10;&#10;Description automatically generated">
            <a:extLst>
              <a:ext uri="{FF2B5EF4-FFF2-40B4-BE49-F238E27FC236}">
                <a16:creationId xmlns:a16="http://schemas.microsoft.com/office/drawing/2014/main" id="{1DFF4F90-94AB-E5A2-22BC-40B06289876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0304" y="3591979"/>
            <a:ext cx="1837707" cy="1662831"/>
          </a:xfrm>
          <a:prstGeom prst="rect">
            <a:avLst/>
          </a:prstGeom>
        </p:spPr>
      </p:pic>
    </p:spTree>
    <p:extLst>
      <p:ext uri="{BB962C8B-B14F-4D97-AF65-F5344CB8AC3E}">
        <p14:creationId xmlns:p14="http://schemas.microsoft.com/office/powerpoint/2010/main" val="56123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126E3F-7FF4-6635-86BC-490067EDCF47}"/>
              </a:ext>
            </a:extLst>
          </p:cNvPr>
          <p:cNvSpPr>
            <a:spLocks noGrp="1"/>
          </p:cNvSpPr>
          <p:nvPr>
            <p:ph type="title"/>
          </p:nvPr>
        </p:nvSpPr>
        <p:spPr>
          <a:xfrm>
            <a:off x="711810" y="714374"/>
            <a:ext cx="2472454" cy="1857375"/>
          </a:xfrm>
        </p:spPr>
        <p:txBody>
          <a:bodyPr anchor="t">
            <a:noAutofit/>
          </a:bodyPr>
          <a:lstStyle/>
          <a:p>
            <a:r>
              <a:rPr lang="fr-FR" sz="3200" dirty="0"/>
              <a:t>Résultats de l’Étude de la Banque Mondiale</a:t>
            </a:r>
          </a:p>
        </p:txBody>
      </p:sp>
      <p:cxnSp>
        <p:nvCxnSpPr>
          <p:cNvPr id="24" name="Straight Connector 23">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4CCEC7AF-6C5A-1228-2E57-D578FDD0CE8C}"/>
              </a:ext>
            </a:extLst>
          </p:cNvPr>
          <p:cNvGraphicFramePr>
            <a:graphicFrameLocks noGrp="1"/>
          </p:cNvGraphicFramePr>
          <p:nvPr>
            <p:ph idx="1"/>
            <p:extLst>
              <p:ext uri="{D42A27DB-BD31-4B8C-83A1-F6EECF244321}">
                <p14:modId xmlns:p14="http://schemas.microsoft.com/office/powerpoint/2010/main" val="3108879426"/>
              </p:ext>
            </p:extLst>
          </p:nvPr>
        </p:nvGraphicFramePr>
        <p:xfrm>
          <a:off x="3974490" y="188865"/>
          <a:ext cx="7505700" cy="4881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descr="A white globe on a black background&#10;&#10;Description automatically generated">
            <a:extLst>
              <a:ext uri="{FF2B5EF4-FFF2-40B4-BE49-F238E27FC236}">
                <a16:creationId xmlns:a16="http://schemas.microsoft.com/office/drawing/2014/main" id="{1DFF4F90-94AB-E5A2-22BC-40B06289876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24131" y="3429000"/>
            <a:ext cx="1837707" cy="1662831"/>
          </a:xfrm>
          <a:prstGeom prst="rect">
            <a:avLst/>
          </a:prstGeom>
        </p:spPr>
      </p:pic>
    </p:spTree>
    <p:extLst>
      <p:ext uri="{BB962C8B-B14F-4D97-AF65-F5344CB8AC3E}">
        <p14:creationId xmlns:p14="http://schemas.microsoft.com/office/powerpoint/2010/main" val="364783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3351C-C12D-C57A-6FA8-C20637E72461}"/>
              </a:ext>
            </a:extLst>
          </p:cNvPr>
          <p:cNvSpPr>
            <a:spLocks noGrp="1"/>
          </p:cNvSpPr>
          <p:nvPr>
            <p:ph type="title"/>
          </p:nvPr>
        </p:nvSpPr>
        <p:spPr>
          <a:xfrm>
            <a:off x="5146158" y="323850"/>
            <a:ext cx="6238688" cy="1382233"/>
          </a:xfrm>
        </p:spPr>
        <p:txBody>
          <a:bodyPr>
            <a:noAutofit/>
          </a:bodyPr>
          <a:lstStyle/>
          <a:p>
            <a:r>
              <a:rPr lang="fr-FR" sz="3200" dirty="0"/>
              <a:t>Défis Majeurs à la Professionnalisation des ASC EN AFRIQUE</a:t>
            </a:r>
          </a:p>
        </p:txBody>
      </p:sp>
      <p:pic>
        <p:nvPicPr>
          <p:cNvPr id="25" name="Picture 24" descr="A person shooting a bow and arrow&#10;&#10;Description automatically generated">
            <a:extLst>
              <a:ext uri="{FF2B5EF4-FFF2-40B4-BE49-F238E27FC236}">
                <a16:creationId xmlns:a16="http://schemas.microsoft.com/office/drawing/2014/main" id="{E9563758-1994-BB84-0862-7BE042ECABDB}"/>
              </a:ext>
            </a:extLst>
          </p:cNvPr>
          <p:cNvPicPr>
            <a:picLocks noChangeAspect="1"/>
          </p:cNvPicPr>
          <p:nvPr/>
        </p:nvPicPr>
        <p:blipFill>
          <a:blip r:embed="rId3">
            <a:extLst>
              <a:ext uri="{837473B0-CC2E-450A-ABE3-18F120FF3D39}">
                <a1611:picAttrSrcUrl xmlns:a1611="http://schemas.microsoft.com/office/drawing/2016/11/main" r:id="rId4"/>
              </a:ext>
            </a:extLst>
          </a:blip>
          <a:srcRect l="27755" r="-2"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cxnSp>
        <p:nvCxnSpPr>
          <p:cNvPr id="35" name="Straight Connector 34">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2FFA9462-6974-2EE2-4091-8A493D0474DD}"/>
              </a:ext>
            </a:extLst>
          </p:cNvPr>
          <p:cNvGraphicFramePr>
            <a:graphicFrameLocks noGrp="1"/>
          </p:cNvGraphicFramePr>
          <p:nvPr>
            <p:ph idx="1"/>
            <p:extLst>
              <p:ext uri="{D42A27DB-BD31-4B8C-83A1-F6EECF244321}">
                <p14:modId xmlns:p14="http://schemas.microsoft.com/office/powerpoint/2010/main" val="3968543521"/>
              </p:ext>
            </p:extLst>
          </p:nvPr>
        </p:nvGraphicFramePr>
        <p:xfrm>
          <a:off x="4339007" y="2029933"/>
          <a:ext cx="7310068" cy="468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 name="Group 2">
            <a:extLst>
              <a:ext uri="{FF2B5EF4-FFF2-40B4-BE49-F238E27FC236}">
                <a16:creationId xmlns:a16="http://schemas.microsoft.com/office/drawing/2014/main" id="{99F4DC96-960F-9EF0-0EC3-AAFFBEA7EC35}"/>
              </a:ext>
            </a:extLst>
          </p:cNvPr>
          <p:cNvGrpSpPr/>
          <p:nvPr/>
        </p:nvGrpSpPr>
        <p:grpSpPr>
          <a:xfrm>
            <a:off x="6982511" y="5009043"/>
            <a:ext cx="4666564" cy="848832"/>
            <a:chOff x="2245926" y="2132368"/>
            <a:chExt cx="3992759" cy="774674"/>
          </a:xfrm>
        </p:grpSpPr>
        <p:sp>
          <p:nvSpPr>
            <p:cNvPr id="4" name="Rectangle: Top Corners Rounded 3">
              <a:extLst>
                <a:ext uri="{FF2B5EF4-FFF2-40B4-BE49-F238E27FC236}">
                  <a16:creationId xmlns:a16="http://schemas.microsoft.com/office/drawing/2014/main" id="{82BFDC09-94E9-5C55-A279-B7E0B157A963}"/>
                </a:ext>
              </a:extLst>
            </p:cNvPr>
            <p:cNvSpPr/>
            <p:nvPr/>
          </p:nvSpPr>
          <p:spPr>
            <a:xfrm rot="5400000">
              <a:off x="3854969" y="523325"/>
              <a:ext cx="774674" cy="3992759"/>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5" name="Rectangle: Top Corners Rounded 4">
              <a:extLst>
                <a:ext uri="{FF2B5EF4-FFF2-40B4-BE49-F238E27FC236}">
                  <a16:creationId xmlns:a16="http://schemas.microsoft.com/office/drawing/2014/main" id="{92880AD9-BEDB-8058-6D76-E7ED647F7DD7}"/>
                </a:ext>
              </a:extLst>
            </p:cNvPr>
            <p:cNvSpPr txBox="1"/>
            <p:nvPr/>
          </p:nvSpPr>
          <p:spPr>
            <a:xfrm>
              <a:off x="2245927" y="2170183"/>
              <a:ext cx="3954943" cy="6990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19050" rIns="38100" bIns="19050" numCol="1" spcCol="1270" anchor="ctr" anchorCtr="0">
              <a:noAutofit/>
            </a:bodyPr>
            <a:lstStyle/>
            <a:p>
              <a:pPr marL="114300" lvl="1" indent="-114300" defTabSz="622300">
                <a:lnSpc>
                  <a:spcPct val="90000"/>
                </a:lnSpc>
                <a:spcBef>
                  <a:spcPct val="0"/>
                </a:spcBef>
                <a:spcAft>
                  <a:spcPct val="15000"/>
                </a:spcAft>
                <a:buSzPts val="1000"/>
                <a:buFont typeface="Arial" panose="020B0604020202020204" pitchFamily="34" charset="0"/>
                <a:buChar char="•"/>
                <a:tabLst>
                  <a:tab pos="914400" algn="l"/>
                </a:tabLst>
              </a:pPr>
              <a:r>
                <a:rPr lang="fr-FR" sz="1400" dirty="0">
                  <a:solidFill>
                    <a:srgbClr val="242424"/>
                  </a:solidFill>
                  <a:latin typeface="Univers Condensed Light"/>
                  <a:cs typeface="Times New Roman" panose="02020603050405020304" pitchFamily="18" charset="0"/>
                </a:rPr>
                <a:t>Absence de cadre légal clair (politiques et de réglementations pour encadrer le rôle et les responsabilités des ASC).</a:t>
              </a:r>
            </a:p>
            <a:p>
              <a:pPr marL="114300" lvl="1" indent="-114300" defTabSz="622300">
                <a:lnSpc>
                  <a:spcPct val="90000"/>
                </a:lnSpc>
                <a:spcBef>
                  <a:spcPct val="0"/>
                </a:spcBef>
                <a:spcAft>
                  <a:spcPct val="15000"/>
                </a:spcAft>
                <a:buSzPts val="1000"/>
                <a:buFont typeface="Arial" panose="020B0604020202020204" pitchFamily="34" charset="0"/>
                <a:buChar char="•"/>
                <a:tabLst>
                  <a:tab pos="914400" algn="l"/>
                </a:tabLst>
              </a:pPr>
              <a:r>
                <a:rPr lang="fr-FR" sz="1400" dirty="0">
                  <a:solidFill>
                    <a:srgbClr val="242424"/>
                  </a:solidFill>
                  <a:latin typeface="Univers Condensed Light"/>
                  <a:cs typeface="Times New Roman" panose="02020603050405020304" pitchFamily="18" charset="0"/>
                </a:rPr>
                <a:t>Absence des mesures de protection sociale </a:t>
              </a:r>
            </a:p>
          </p:txBody>
        </p:sp>
      </p:grpSp>
    </p:spTree>
    <p:extLst>
      <p:ext uri="{BB962C8B-B14F-4D97-AF65-F5344CB8AC3E}">
        <p14:creationId xmlns:p14="http://schemas.microsoft.com/office/powerpoint/2010/main" val="184535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526FBD-A6CA-61F6-A502-41580D3CC715}"/>
              </a:ext>
            </a:extLst>
          </p:cNvPr>
          <p:cNvSpPr>
            <a:spLocks noGrp="1"/>
          </p:cNvSpPr>
          <p:nvPr>
            <p:ph type="title"/>
          </p:nvPr>
        </p:nvSpPr>
        <p:spPr>
          <a:xfrm>
            <a:off x="668005" y="657225"/>
            <a:ext cx="3230515" cy="3569822"/>
          </a:xfrm>
        </p:spPr>
        <p:txBody>
          <a:bodyPr anchor="t">
            <a:normAutofit/>
          </a:bodyPr>
          <a:lstStyle/>
          <a:p>
            <a:r>
              <a:rPr lang="en-US" sz="3200" dirty="0"/>
              <a:t>Directives de </a:t>
            </a:r>
            <a:r>
              <a:rPr lang="en-US" sz="3200" dirty="0" err="1"/>
              <a:t>l’OMS</a:t>
            </a:r>
            <a:r>
              <a:rPr lang="en-US" sz="3200" dirty="0"/>
              <a:t> pour la </a:t>
            </a:r>
            <a:r>
              <a:rPr lang="en-US" sz="3200" dirty="0" err="1"/>
              <a:t>Professionnalisation</a:t>
            </a:r>
            <a:r>
              <a:rPr lang="en-US" sz="3200" dirty="0"/>
              <a:t> des ASC</a:t>
            </a:r>
          </a:p>
        </p:txBody>
      </p:sp>
      <p:cxnSp>
        <p:nvCxnSpPr>
          <p:cNvPr id="24" name="Straight Connector 23">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B88B695-8119-EEC2-06EB-6C78747E3F62}"/>
              </a:ext>
            </a:extLst>
          </p:cNvPr>
          <p:cNvGraphicFramePr>
            <a:graphicFrameLocks noGrp="1"/>
          </p:cNvGraphicFramePr>
          <p:nvPr>
            <p:ph idx="1"/>
            <p:extLst>
              <p:ext uri="{D42A27DB-BD31-4B8C-83A1-F6EECF244321}">
                <p14:modId xmlns:p14="http://schemas.microsoft.com/office/powerpoint/2010/main" val="2866919692"/>
              </p:ext>
            </p:extLst>
          </p:nvPr>
        </p:nvGraphicFramePr>
        <p:xfrm>
          <a:off x="4543711" y="742950"/>
          <a:ext cx="7372064" cy="593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E0D12CA2-5B7C-5A6D-0EDD-B6739F89942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229131" y="3552678"/>
            <a:ext cx="1196235" cy="1196235"/>
          </a:xfrm>
          <a:prstGeom prst="rect">
            <a:avLst/>
          </a:prstGeom>
        </p:spPr>
      </p:pic>
      <p:grpSp>
        <p:nvGrpSpPr>
          <p:cNvPr id="3" name="Group 2">
            <a:extLst>
              <a:ext uri="{FF2B5EF4-FFF2-40B4-BE49-F238E27FC236}">
                <a16:creationId xmlns:a16="http://schemas.microsoft.com/office/drawing/2014/main" id="{C93C4EC9-C736-5C8E-29A4-C673E7C0536C}"/>
              </a:ext>
            </a:extLst>
          </p:cNvPr>
          <p:cNvGrpSpPr/>
          <p:nvPr/>
        </p:nvGrpSpPr>
        <p:grpSpPr>
          <a:xfrm>
            <a:off x="7254543" y="4853688"/>
            <a:ext cx="4661232" cy="1042287"/>
            <a:chOff x="2264207" y="3294837"/>
            <a:chExt cx="4025258" cy="791138"/>
          </a:xfrm>
          <a:solidFill>
            <a:schemeClr val="accent5">
              <a:lumMod val="40000"/>
              <a:lumOff val="60000"/>
            </a:schemeClr>
          </a:solidFill>
        </p:grpSpPr>
        <p:sp>
          <p:nvSpPr>
            <p:cNvPr id="4" name="Rectangle: Top Corners Rounded 3">
              <a:extLst>
                <a:ext uri="{FF2B5EF4-FFF2-40B4-BE49-F238E27FC236}">
                  <a16:creationId xmlns:a16="http://schemas.microsoft.com/office/drawing/2014/main" id="{B9B4F3E7-2983-B375-FB33-F52B7635F2E9}"/>
                </a:ext>
              </a:extLst>
            </p:cNvPr>
            <p:cNvSpPr/>
            <p:nvPr/>
          </p:nvSpPr>
          <p:spPr>
            <a:xfrm rot="5400000">
              <a:off x="3881267" y="1677777"/>
              <a:ext cx="791138" cy="4025258"/>
            </a:xfrm>
            <a:prstGeom prst="round2SameRect">
              <a:avLst/>
            </a:prstGeom>
            <a:grpFill/>
          </p:spPr>
          <p:style>
            <a:lnRef idx="2">
              <a:schemeClr val="accent2">
                <a:tint val="40000"/>
                <a:alpha val="90000"/>
                <a:hueOff val="-19432183"/>
                <a:satOff val="9656"/>
                <a:lumOff val="-4519"/>
                <a:alphaOff val="0"/>
              </a:schemeClr>
            </a:lnRef>
            <a:fillRef idx="1">
              <a:schemeClr val="accent2">
                <a:tint val="40000"/>
                <a:alpha val="90000"/>
                <a:hueOff val="-19432183"/>
                <a:satOff val="9656"/>
                <a:lumOff val="-4519"/>
                <a:alphaOff val="0"/>
              </a:schemeClr>
            </a:fillRef>
            <a:effectRef idx="0">
              <a:schemeClr val="accent2">
                <a:tint val="40000"/>
                <a:alpha val="90000"/>
                <a:hueOff val="-19432183"/>
                <a:satOff val="9656"/>
                <a:lumOff val="-4519"/>
                <a:alphaOff val="0"/>
              </a:schemeClr>
            </a:effectRef>
            <a:fontRef idx="minor">
              <a:schemeClr val="dk1">
                <a:hueOff val="0"/>
                <a:satOff val="0"/>
                <a:lumOff val="0"/>
                <a:alphaOff val="0"/>
              </a:schemeClr>
            </a:fontRef>
          </p:style>
          <p:txBody>
            <a:bodyPr/>
            <a:lstStyle/>
            <a:p>
              <a:endParaRPr lang="fr-FR"/>
            </a:p>
          </p:txBody>
        </p:sp>
        <p:sp>
          <p:nvSpPr>
            <p:cNvPr id="5" name="Rectangle: Top Corners Rounded 4">
              <a:extLst>
                <a:ext uri="{FF2B5EF4-FFF2-40B4-BE49-F238E27FC236}">
                  <a16:creationId xmlns:a16="http://schemas.microsoft.com/office/drawing/2014/main" id="{47453561-4819-03B3-34A5-D1FA2149F6F4}"/>
                </a:ext>
              </a:extLst>
            </p:cNvPr>
            <p:cNvSpPr txBox="1"/>
            <p:nvPr/>
          </p:nvSpPr>
          <p:spPr>
            <a:xfrm>
              <a:off x="2264207" y="3333457"/>
              <a:ext cx="3986638" cy="7138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114300" lvl="1" indent="-114300" defTabSz="533400">
                <a:lnSpc>
                  <a:spcPct val="90000"/>
                </a:lnSpc>
                <a:spcBef>
                  <a:spcPct val="0"/>
                </a:spcBef>
                <a:spcAft>
                  <a:spcPct val="15000"/>
                </a:spcAft>
                <a:buSzPts val="1000"/>
                <a:buFont typeface="Courier New" panose="02070309020205020404" pitchFamily="49" charset="0"/>
                <a:buChar char="•"/>
                <a:tabLst>
                  <a:tab pos="914400" algn="l"/>
                </a:tabLst>
              </a:pPr>
              <a:r>
                <a:rPr lang="fr-FR" sz="1400" dirty="0">
                  <a:solidFill>
                    <a:prstClr val="black">
                      <a:hueOff val="0"/>
                      <a:satOff val="0"/>
                      <a:lumOff val="0"/>
                      <a:alphaOff val="0"/>
                    </a:prstClr>
                  </a:solidFill>
                  <a:latin typeface="Univers Condensed Light"/>
                </a:rPr>
                <a:t>Taille de la Population Cible (fonction de la charge de travail, la fréquence des contacts, la nature des services, l'engagement temporel, la géographie, etc.</a:t>
              </a:r>
            </a:p>
            <a:p>
              <a:pPr marL="114300" lvl="1" indent="-114300" defTabSz="533400">
                <a:lnSpc>
                  <a:spcPct val="90000"/>
                </a:lnSpc>
                <a:spcBef>
                  <a:spcPct val="0"/>
                </a:spcBef>
                <a:spcAft>
                  <a:spcPct val="15000"/>
                </a:spcAft>
                <a:buSzPts val="1000"/>
                <a:buFont typeface="Courier New" panose="02070309020205020404" pitchFamily="49" charset="0"/>
                <a:buChar char="•"/>
                <a:tabLst>
                  <a:tab pos="914400" algn="l"/>
                </a:tabLst>
              </a:pPr>
              <a:r>
                <a:rPr lang="fr-FR" sz="1400" dirty="0">
                  <a:solidFill>
                    <a:prstClr val="black">
                      <a:hueOff val="0"/>
                      <a:satOff val="0"/>
                      <a:lumOff val="0"/>
                      <a:alphaOff val="0"/>
                    </a:prstClr>
                  </a:solidFill>
                  <a:latin typeface="Univers Condensed Light"/>
                </a:rPr>
                <a:t>Collecte et Utilisation des Données </a:t>
              </a:r>
            </a:p>
            <a:p>
              <a:pPr marL="114300" lvl="1" indent="-114300" defTabSz="533400">
                <a:lnSpc>
                  <a:spcPct val="90000"/>
                </a:lnSpc>
                <a:spcBef>
                  <a:spcPct val="0"/>
                </a:spcBef>
                <a:spcAft>
                  <a:spcPct val="15000"/>
                </a:spcAft>
                <a:buSzPts val="1000"/>
                <a:buFont typeface="Courier New" panose="02070309020205020404" pitchFamily="49" charset="0"/>
                <a:buChar char="•"/>
                <a:tabLst>
                  <a:tab pos="914400" algn="l"/>
                </a:tabLst>
              </a:pPr>
              <a:r>
                <a:rPr lang="fr-FR" sz="1400" dirty="0">
                  <a:solidFill>
                    <a:prstClr val="black">
                      <a:hueOff val="0"/>
                      <a:satOff val="0"/>
                      <a:lumOff val="0"/>
                      <a:alphaOff val="0"/>
                    </a:prstClr>
                  </a:solidFill>
                  <a:latin typeface="Univers Condensed Light"/>
                </a:rPr>
                <a:t>Types d'ASC : polyvalents ou spécialisés selon les besoins</a:t>
              </a:r>
            </a:p>
          </p:txBody>
        </p:sp>
      </p:grpSp>
    </p:spTree>
    <p:extLst>
      <p:ext uri="{BB962C8B-B14F-4D97-AF65-F5344CB8AC3E}">
        <p14:creationId xmlns:p14="http://schemas.microsoft.com/office/powerpoint/2010/main" val="394101497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1170</Words>
  <Application>Microsoft Office PowerPoint</Application>
  <PresentationFormat>Grand écran</PresentationFormat>
  <Paragraphs>141</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Courier New</vt:lpstr>
      <vt:lpstr>Times New Roman</vt:lpstr>
      <vt:lpstr>Univers Condensed Light</vt:lpstr>
      <vt:lpstr>Walbaum Display Light</vt:lpstr>
      <vt:lpstr>AngleLinesVTI</vt:lpstr>
      <vt:lpstr>ECHANGES SUR LE DEVELOPPEMENT ET GESTION DES RHS EN RDC</vt:lpstr>
      <vt:lpstr>Ordre du jour</vt:lpstr>
      <vt:lpstr>Situation DES RHS EN RDC: ANNUAIRE 2022</vt:lpstr>
      <vt:lpstr>Situation des RHS EN RDC: PROBLEMES PRIORITAIRES</vt:lpstr>
      <vt:lpstr>Causes Sous-jacentes des Défis</vt:lpstr>
      <vt:lpstr>Résultats de l’Étude de la Banque Mondiale</vt:lpstr>
      <vt:lpstr>Résultats de l’Étude de la Banque Mondiale</vt:lpstr>
      <vt:lpstr>Défis Majeurs à la Professionnalisation des ASC EN AFRIQUE</vt:lpstr>
      <vt:lpstr>Directives de l’OMS pour la Professionnalisation des ASC</vt:lpstr>
      <vt:lpstr>Actions Prioritaires RETNUES DANS LE PNDS-PS 2024-2033</vt:lpstr>
      <vt:lpstr>Points de discussion en groupe</vt:lpstr>
      <vt:lpstr>Conclusion</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Renforcement des Ressources Humaines de la Santé en REPUBLIQUE DEMOCRATIQUE DU CONGO</dc:title>
  <dc:creator>HERI, Aime</dc:creator>
  <cp:lastModifiedBy>Marie Adele MATINGU SENGA</cp:lastModifiedBy>
  <cp:revision>94</cp:revision>
  <dcterms:created xsi:type="dcterms:W3CDTF">2024-11-26T21:30:49Z</dcterms:created>
  <dcterms:modified xsi:type="dcterms:W3CDTF">2024-12-10T07:14:15Z</dcterms:modified>
</cp:coreProperties>
</file>