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ink/ink1.xml" ContentType="application/inkml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1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omments/modernComment_18A_7CDDF693.xml" ContentType="application/vnd.ms-powerpoint.comment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7" r:id="rId1"/>
  </p:sldMasterIdLst>
  <p:notesMasterIdLst>
    <p:notesMasterId r:id="rId30"/>
  </p:notesMasterIdLst>
  <p:sldIdLst>
    <p:sldId id="256" r:id="rId2"/>
    <p:sldId id="257" r:id="rId3"/>
    <p:sldId id="385" r:id="rId4"/>
    <p:sldId id="264" r:id="rId5"/>
    <p:sldId id="349" r:id="rId6"/>
    <p:sldId id="384" r:id="rId7"/>
    <p:sldId id="357" r:id="rId8"/>
    <p:sldId id="370" r:id="rId9"/>
    <p:sldId id="381" r:id="rId10"/>
    <p:sldId id="369" r:id="rId11"/>
    <p:sldId id="374" r:id="rId12"/>
    <p:sldId id="378" r:id="rId13"/>
    <p:sldId id="395" r:id="rId14"/>
    <p:sldId id="396" r:id="rId15"/>
    <p:sldId id="379" r:id="rId16"/>
    <p:sldId id="377" r:id="rId17"/>
    <p:sldId id="376" r:id="rId18"/>
    <p:sldId id="389" r:id="rId19"/>
    <p:sldId id="393" r:id="rId20"/>
    <p:sldId id="388" r:id="rId21"/>
    <p:sldId id="390" r:id="rId22"/>
    <p:sldId id="391" r:id="rId23"/>
    <p:sldId id="373" r:id="rId24"/>
    <p:sldId id="380" r:id="rId25"/>
    <p:sldId id="394" r:id="rId26"/>
    <p:sldId id="386" r:id="rId27"/>
    <p:sldId id="387" r:id="rId28"/>
    <p:sldId id="366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5143AD7-E749-5E1E-371D-A585C0C727CD}" name="User" initials="U" userId="User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Style léger 1 - Accentuation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Style léger 1 - Accentuation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Style léger 1 - Accentuation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Style léger 3 - Accentuation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Style léger 2 - Accentuation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1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ipslcd-my.sharepoint.com/personal/robert_kamba_ipslualaba_com/Documents/Documents/HP%20MIP%20Mars%202024/PEV%202024/MOU/ANALYSE%20FINANCEMENT%20CU%20et%20MoU_DPS%20LB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1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'[ANALYSE FINANCEMENT CU et MoU_DPS LBA.xlsx]CU'!$A$34</c:f>
              <c:strCache>
                <c:ptCount val="1"/>
                <c:pt idx="0">
                  <c:v>2015 à Juin 2017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'[ANALYSE FINANCEMENT CU et MoU_DPS LBA.xlsx]CU'!$B$33:$D$33</c:f>
              <c:strCache>
                <c:ptCount val="3"/>
                <c:pt idx="0">
                  <c:v>Prevision</c:v>
                </c:pt>
                <c:pt idx="1">
                  <c:v>Réalisation</c:v>
                </c:pt>
                <c:pt idx="2">
                  <c:v>TX Décaissement</c:v>
                </c:pt>
              </c:strCache>
            </c:strRef>
          </c:cat>
          <c:val>
            <c:numRef>
              <c:f>'[ANALYSE FINANCEMENT CU et MoU_DPS LBA.xlsx]CU'!$B$34:$D$34</c:f>
              <c:numCache>
                <c:formatCode>General</c:formatCode>
                <c:ptCount val="3"/>
                <c:pt idx="0">
                  <c:v>4082121.5999999996</c:v>
                </c:pt>
                <c:pt idx="1">
                  <c:v>1624157.55</c:v>
                </c:pt>
                <c:pt idx="2" formatCode="0%">
                  <c:v>0.39787093799459577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5C-4E5F-93CA-BE241766ECA8}"/>
            </c:ext>
          </c:extLst>
        </c:ser>
        <c:ser>
          <c:idx val="1"/>
          <c:order val="1"/>
          <c:tx>
            <c:strRef>
              <c:f>'[ANALYSE FINANCEMENT CU et MoU_DPS LBA.xlsx]CU'!$A$35</c:f>
              <c:strCache>
                <c:ptCount val="1"/>
                <c:pt idx="0">
                  <c:v>Juillet 2017 à 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'[ANALYSE FINANCEMENT CU et MoU_DPS LBA.xlsx]CU'!$B$33:$D$33</c:f>
              <c:strCache>
                <c:ptCount val="3"/>
                <c:pt idx="0">
                  <c:v>Prevision</c:v>
                </c:pt>
                <c:pt idx="1">
                  <c:v>Réalisation</c:v>
                </c:pt>
                <c:pt idx="2">
                  <c:v>TX Décaissement</c:v>
                </c:pt>
              </c:strCache>
            </c:strRef>
          </c:cat>
          <c:val>
            <c:numRef>
              <c:f>'[ANALYSE FINANCEMENT CU et MoU_DPS LBA.xlsx]CU'!$B$35:$D$35</c:f>
              <c:numCache>
                <c:formatCode>General</c:formatCode>
                <c:ptCount val="3"/>
                <c:pt idx="0">
                  <c:v>10050325.689999999</c:v>
                </c:pt>
                <c:pt idx="1">
                  <c:v>1973257.04</c:v>
                </c:pt>
                <c:pt idx="2" formatCode="0%">
                  <c:v>0.19633762137314378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D5C-4E5F-93CA-BE241766EC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82814880"/>
        <c:axId val="1682816800"/>
      </c:barChart>
      <c:catAx>
        <c:axId val="1682814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682816800"/>
        <c:crosses val="autoZero"/>
        <c:auto val="1"/>
        <c:lblAlgn val="ctr"/>
        <c:lblOffset val="100"/>
        <c:noMultiLvlLbl val="0"/>
      </c:catAx>
      <c:valAx>
        <c:axId val="168281680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682814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'[ANALYSE FINANCEMENT CU et MoU_DPS LBA.xlsx]CU'!$A$40</c:f>
              <c:strCache>
                <c:ptCount val="1"/>
                <c:pt idx="0">
                  <c:v>2015 à Juin 2017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'[ANALYSE FINANCEMENT CU et MoU_DPS LBA.xlsx]CU'!$B$39:$D$39</c:f>
              <c:strCache>
                <c:ptCount val="3"/>
                <c:pt idx="0">
                  <c:v>Prevision</c:v>
                </c:pt>
                <c:pt idx="1">
                  <c:v>Réalisation</c:v>
                </c:pt>
                <c:pt idx="2">
                  <c:v>TX Décaissement</c:v>
                </c:pt>
              </c:strCache>
            </c:strRef>
          </c:cat>
          <c:val>
            <c:numRef>
              <c:f>'[ANALYSE FINANCEMENT CU et MoU_DPS LBA.xlsx]CU'!$B$40:$D$40</c:f>
              <c:numCache>
                <c:formatCode>General</c:formatCode>
                <c:ptCount val="3"/>
                <c:pt idx="0">
                  <c:v>152659.5</c:v>
                </c:pt>
                <c:pt idx="1">
                  <c:v>36200</c:v>
                </c:pt>
                <c:pt idx="2" formatCode="0%">
                  <c:v>0.23712903553332743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5C-48D2-AFDE-CFC336071136}"/>
            </c:ext>
          </c:extLst>
        </c:ser>
        <c:ser>
          <c:idx val="1"/>
          <c:order val="1"/>
          <c:tx>
            <c:strRef>
              <c:f>'[ANALYSE FINANCEMENT CU et MoU_DPS LBA.xlsx]CU'!$A$41</c:f>
              <c:strCache>
                <c:ptCount val="1"/>
                <c:pt idx="0">
                  <c:v>Juillet 2017 à 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'[ANALYSE FINANCEMENT CU et MoU_DPS LBA.xlsx]CU'!$B$39:$D$39</c:f>
              <c:strCache>
                <c:ptCount val="3"/>
                <c:pt idx="0">
                  <c:v>Prevision</c:v>
                </c:pt>
                <c:pt idx="1">
                  <c:v>Réalisation</c:v>
                </c:pt>
                <c:pt idx="2">
                  <c:v>TX Décaissement</c:v>
                </c:pt>
              </c:strCache>
            </c:strRef>
          </c:cat>
          <c:val>
            <c:numRef>
              <c:f>'[ANALYSE FINANCEMENT CU et MoU_DPS LBA.xlsx]CU'!$B$41:$D$41</c:f>
              <c:numCache>
                <c:formatCode>General</c:formatCode>
                <c:ptCount val="3"/>
                <c:pt idx="0">
                  <c:v>3054252.3</c:v>
                </c:pt>
                <c:pt idx="1">
                  <c:v>33000</c:v>
                </c:pt>
                <c:pt idx="2" formatCode="0%">
                  <c:v>1.0804608381566907E-2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F5C-48D2-AFDE-CFC3360711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82826880"/>
        <c:axId val="1682805280"/>
      </c:barChart>
      <c:catAx>
        <c:axId val="1682826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682805280"/>
        <c:crosses val="autoZero"/>
        <c:auto val="1"/>
        <c:lblAlgn val="ctr"/>
        <c:lblOffset val="100"/>
        <c:noMultiLvlLbl val="0"/>
      </c:catAx>
      <c:valAx>
        <c:axId val="168280528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682826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ANNEE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Feuil1!$B$2:$B$7</c:f>
              <c:numCache>
                <c:formatCode>0.00%</c:formatCode>
                <c:ptCount val="6"/>
                <c:pt idx="0">
                  <c:v>0.82199999999999995</c:v>
                </c:pt>
                <c:pt idx="1">
                  <c:v>0.93600000000000005</c:v>
                </c:pt>
                <c:pt idx="2">
                  <c:v>0.82199999999999995</c:v>
                </c:pt>
                <c:pt idx="3">
                  <c:v>0.625</c:v>
                </c:pt>
                <c:pt idx="4">
                  <c:v>0.57399999999999995</c:v>
                </c:pt>
                <c:pt idx="5">
                  <c:v>0.67200000000000004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56E-4433-A1D1-3FD4BC0A18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30256480"/>
        <c:axId val="1830259200"/>
      </c:lineChart>
      <c:catAx>
        <c:axId val="1830256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830259200"/>
        <c:crosses val="autoZero"/>
        <c:auto val="1"/>
        <c:lblAlgn val="ctr"/>
        <c:lblOffset val="100"/>
        <c:noMultiLvlLbl val="0"/>
      </c:catAx>
      <c:valAx>
        <c:axId val="183025920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crossAx val="1830256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Sheet1!$E$10</c:f>
              <c:strCache>
                <c:ptCount val="1"/>
                <c:pt idx="0">
                  <c:v>BMGF</c:v>
                </c:pt>
              </c:strCache>
            </c:strRef>
          </c:tx>
          <c:spPr>
            <a:solidFill>
              <a:srgbClr val="9B242D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0"/>
                  <c:y val="-2.40935684163672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A06-4A95-8C22-070FA46952A4}"/>
                </c:ext>
              </c:extLst>
            </c:dLbl>
            <c:dLbl>
              <c:idx val="2"/>
              <c:layout>
                <c:manualLayout>
                  <c:x val="-2.0054979067023423E-3"/>
                  <c:y val="-2.10818723643213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A06-4A95-8C22-070FA46952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Sheet1!$F$9:$H$9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Sheet1!$F$10:$H$10</c:f>
              <c:numCache>
                <c:formatCode>General</c:formatCode>
                <c:ptCount val="3"/>
                <c:pt idx="0">
                  <c:v>400</c:v>
                </c:pt>
                <c:pt idx="1">
                  <c:v>200</c:v>
                </c:pt>
                <c:pt idx="2">
                  <c:v>150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A06-4A95-8C22-070FA46952A4}"/>
            </c:ext>
          </c:extLst>
        </c:ser>
        <c:ser>
          <c:idx val="1"/>
          <c:order val="1"/>
          <c:tx>
            <c:strRef>
              <c:f>Sheet1!$E$11</c:f>
              <c:strCache>
                <c:ptCount val="1"/>
                <c:pt idx="0">
                  <c:v>Lualaba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Sheet1!$F$9:$H$9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Sheet1!$F$11:$H$11</c:f>
              <c:numCache>
                <c:formatCode>General</c:formatCode>
                <c:ptCount val="3"/>
                <c:pt idx="0">
                  <c:v>300</c:v>
                </c:pt>
                <c:pt idx="1">
                  <c:v>400</c:v>
                </c:pt>
                <c:pt idx="2">
                  <c:v>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A06-4A95-8C22-070FA46952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44937920"/>
        <c:axId val="644939232"/>
      </c:barChart>
      <c:catAx>
        <c:axId val="644937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44939232"/>
        <c:crosses val="autoZero"/>
        <c:auto val="1"/>
        <c:lblAlgn val="ctr"/>
        <c:lblOffset val="100"/>
        <c:noMultiLvlLbl val="0"/>
      </c:catAx>
      <c:valAx>
        <c:axId val="6449392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44937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Feuil1!$A$2</c:f>
              <c:strCache>
                <c:ptCount val="1"/>
                <c:pt idx="0">
                  <c:v>BMGF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7.596286217537551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4FD-443F-9123-7B97415C22EA}"/>
                </c:ext>
              </c:extLst>
            </c:dLbl>
            <c:dLbl>
              <c:idx val="1"/>
              <c:layout>
                <c:manualLayout>
                  <c:x val="-2.1563371608035744E-3"/>
                  <c:y val="-4.557771730522523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4FD-443F-9123-7B97415C22EA}"/>
                </c:ext>
              </c:extLst>
            </c:dLbl>
            <c:dLbl>
              <c:idx val="2"/>
              <c:layout>
                <c:manualLayout>
                  <c:x val="0"/>
                  <c:y val="-7.900137666239052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4FD-443F-9123-7B97415C22E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Feuil1!$B$1:$D$1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Feuil1!$B$2:$D$2</c:f>
              <c:numCache>
                <c:formatCode>General</c:formatCode>
                <c:ptCount val="3"/>
                <c:pt idx="0">
                  <c:v>450</c:v>
                </c:pt>
                <c:pt idx="1">
                  <c:v>280</c:v>
                </c:pt>
                <c:pt idx="2">
                  <c:v>480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4FD-443F-9123-7B97415C22EA}"/>
            </c:ext>
          </c:extLst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Province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Feuil1!$B$1:$D$1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Feuil1!$B$3:$D$3</c:f>
              <c:numCache>
                <c:formatCode>General</c:formatCode>
                <c:ptCount val="3"/>
                <c:pt idx="0">
                  <c:v>300</c:v>
                </c:pt>
                <c:pt idx="1">
                  <c:v>400</c:v>
                </c:pt>
                <c:pt idx="2">
                  <c:v>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4FD-443F-9123-7B97415C22E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050621552"/>
        <c:axId val="2050622512"/>
      </c:barChart>
      <c:catAx>
        <c:axId val="2050621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050622512"/>
        <c:crosses val="autoZero"/>
        <c:auto val="1"/>
        <c:lblAlgn val="ctr"/>
        <c:lblOffset val="100"/>
        <c:noMultiLvlLbl val="0"/>
      </c:catAx>
      <c:valAx>
        <c:axId val="20506225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050621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Arial" panose="020B0604020202020204" pitchFamily="34" charset="0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'[ANALYSE FINANCEMENT CU et MoU_DPS LBA.xlsx]MoU'!$H$4</c:f>
              <c:strCache>
                <c:ptCount val="1"/>
                <c:pt idx="0">
                  <c:v>BMGF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'[ANALYSE FINANCEMENT CU et MoU_DPS LBA.xlsx]MoU'!$I$3:$K$3</c:f>
              <c:strCache>
                <c:ptCount val="3"/>
                <c:pt idx="0">
                  <c:v>Montant Souscrit</c:v>
                </c:pt>
                <c:pt idx="1">
                  <c:v>Montant contribué</c:v>
                </c:pt>
                <c:pt idx="2">
                  <c:v>%</c:v>
                </c:pt>
              </c:strCache>
            </c:strRef>
          </c:cat>
          <c:val>
            <c:numRef>
              <c:f>'[ANALYSE FINANCEMENT CU et MoU_DPS LBA.xlsx]MoU'!$I$4:$K$4</c:f>
              <c:numCache>
                <c:formatCode>#,##0.00</c:formatCode>
                <c:ptCount val="3"/>
                <c:pt idx="0">
                  <c:v>301000</c:v>
                </c:pt>
                <c:pt idx="1">
                  <c:v>301000</c:v>
                </c:pt>
                <c:pt idx="2" formatCode="0%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89-4343-ADDE-E97ED4696CEF}"/>
            </c:ext>
          </c:extLst>
        </c:ser>
        <c:ser>
          <c:idx val="1"/>
          <c:order val="1"/>
          <c:tx>
            <c:strRef>
              <c:f>'[ANALYSE FINANCEMENT CU et MoU_DPS LBA.xlsx]MoU'!$H$5</c:f>
              <c:strCache>
                <c:ptCount val="1"/>
                <c:pt idx="0">
                  <c:v>USAID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'[ANALYSE FINANCEMENT CU et MoU_DPS LBA.xlsx]MoU'!$I$3:$K$3</c:f>
              <c:strCache>
                <c:ptCount val="3"/>
                <c:pt idx="0">
                  <c:v>Montant Souscrit</c:v>
                </c:pt>
                <c:pt idx="1">
                  <c:v>Montant contribué</c:v>
                </c:pt>
                <c:pt idx="2">
                  <c:v>%</c:v>
                </c:pt>
              </c:strCache>
            </c:strRef>
          </c:cat>
          <c:val>
            <c:numRef>
              <c:f>'[ANALYSE FINANCEMENT CU et MoU_DPS LBA.xlsx]MoU'!$I$5:$K$5</c:f>
              <c:numCache>
                <c:formatCode>#,##0.00</c:formatCode>
                <c:ptCount val="3"/>
                <c:pt idx="0">
                  <c:v>300000</c:v>
                </c:pt>
                <c:pt idx="1">
                  <c:v>245000</c:v>
                </c:pt>
                <c:pt idx="2" formatCode="0%">
                  <c:v>0.81666666666666665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089-4343-ADDE-E97ED4696CEF}"/>
            </c:ext>
          </c:extLst>
        </c:ser>
        <c:ser>
          <c:idx val="2"/>
          <c:order val="2"/>
          <c:tx>
            <c:strRef>
              <c:f>'[ANALYSE FINANCEMENT CU et MoU_DPS LBA.xlsx]MoU'!$H$6</c:f>
              <c:strCache>
                <c:ptCount val="1"/>
                <c:pt idx="0">
                  <c:v>GAVI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'[ANALYSE FINANCEMENT CU et MoU_DPS LBA.xlsx]MoU'!$I$3:$K$3</c:f>
              <c:strCache>
                <c:ptCount val="3"/>
                <c:pt idx="0">
                  <c:v>Montant Souscrit</c:v>
                </c:pt>
                <c:pt idx="1">
                  <c:v>Montant contribué</c:v>
                </c:pt>
                <c:pt idx="2">
                  <c:v>%</c:v>
                </c:pt>
              </c:strCache>
            </c:strRef>
          </c:cat>
          <c:val>
            <c:numRef>
              <c:f>'[ANALYSE FINANCEMENT CU et MoU_DPS LBA.xlsx]MoU'!$I$6:$K$6</c:f>
              <c:numCache>
                <c:formatCode>General</c:formatCode>
                <c:ptCount val="3"/>
                <c:pt idx="0" formatCode="#,##0.00">
                  <c:v>55296</c:v>
                </c:pt>
                <c:pt idx="1">
                  <c:v>0</c:v>
                </c:pt>
                <c:pt idx="2" formatCode="0%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089-4343-ADDE-E97ED4696CEF}"/>
            </c:ext>
          </c:extLst>
        </c:ser>
        <c:ser>
          <c:idx val="3"/>
          <c:order val="3"/>
          <c:tx>
            <c:strRef>
              <c:f>'[ANALYSE FINANCEMENT CU et MoU_DPS LBA.xlsx]MoU'!$H$7</c:f>
              <c:strCache>
                <c:ptCount val="1"/>
                <c:pt idx="0">
                  <c:v>Gouvernement provincial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'[ANALYSE FINANCEMENT CU et MoU_DPS LBA.xlsx]MoU'!$I$3:$K$3</c:f>
              <c:strCache>
                <c:ptCount val="3"/>
                <c:pt idx="0">
                  <c:v>Montant Souscrit</c:v>
                </c:pt>
                <c:pt idx="1">
                  <c:v>Montant contribué</c:v>
                </c:pt>
                <c:pt idx="2">
                  <c:v>%</c:v>
                </c:pt>
              </c:strCache>
            </c:strRef>
          </c:cat>
          <c:val>
            <c:numRef>
              <c:f>'[ANALYSE FINANCEMENT CU et MoU_DPS LBA.xlsx]MoU'!$I$7:$K$7</c:f>
              <c:numCache>
                <c:formatCode>#,##0.00</c:formatCode>
                <c:ptCount val="3"/>
                <c:pt idx="0">
                  <c:v>550000</c:v>
                </c:pt>
                <c:pt idx="1">
                  <c:v>523809</c:v>
                </c:pt>
                <c:pt idx="2" formatCode="0%">
                  <c:v>0.95238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089-4343-ADDE-E97ED4696C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78397280"/>
        <c:axId val="1578392480"/>
      </c:barChart>
      <c:catAx>
        <c:axId val="1578397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578392480"/>
        <c:crosses val="autoZero"/>
        <c:auto val="1"/>
        <c:lblAlgn val="ctr"/>
        <c:lblOffset val="100"/>
        <c:noMultiLvlLbl val="0"/>
      </c:catAx>
      <c:valAx>
        <c:axId val="157839248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578397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fr-F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'[ANALYSE FINANCEMENT CU et MoU_DPS LBA.xlsx]CU'!$A$48</c:f>
              <c:strCache>
                <c:ptCount val="1"/>
                <c:pt idx="0">
                  <c:v>MoU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'[ANALYSE FINANCEMENT CU et MoU_DPS LBA.xlsx]CU'!$B$47:$D$47</c:f>
              <c:strCache>
                <c:ptCount val="3"/>
                <c:pt idx="0">
                  <c:v>Prevision</c:v>
                </c:pt>
                <c:pt idx="1">
                  <c:v>Réalisation</c:v>
                </c:pt>
                <c:pt idx="2">
                  <c:v>TX Décaissement</c:v>
                </c:pt>
              </c:strCache>
            </c:strRef>
          </c:cat>
          <c:val>
            <c:numRef>
              <c:f>'[ANALYSE FINANCEMENT CU et MoU_DPS LBA.xlsx]CU'!$B$48:$D$48</c:f>
              <c:numCache>
                <c:formatCode>General</c:formatCode>
                <c:ptCount val="3"/>
                <c:pt idx="0">
                  <c:v>1750000</c:v>
                </c:pt>
                <c:pt idx="1">
                  <c:v>1723809</c:v>
                </c:pt>
                <c:pt idx="2" formatCode="0%">
                  <c:v>0.98503371428571429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8B-4AB7-9973-43D6D6809CFF}"/>
            </c:ext>
          </c:extLst>
        </c:ser>
        <c:ser>
          <c:idx val="1"/>
          <c:order val="1"/>
          <c:tx>
            <c:strRef>
              <c:f>'[ANALYSE FINANCEMENT CU et MoU_DPS LBA.xlsx]CU'!$A$49</c:f>
              <c:strCache>
                <c:ptCount val="1"/>
                <c:pt idx="0">
                  <c:v>CU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'[ANALYSE FINANCEMENT CU et MoU_DPS LBA.xlsx]CU'!$B$47:$D$47</c:f>
              <c:strCache>
                <c:ptCount val="3"/>
                <c:pt idx="0">
                  <c:v>Prevision</c:v>
                </c:pt>
                <c:pt idx="1">
                  <c:v>Réalisation</c:v>
                </c:pt>
                <c:pt idx="2">
                  <c:v>TX Décaissement</c:v>
                </c:pt>
              </c:strCache>
            </c:strRef>
          </c:cat>
          <c:val>
            <c:numRef>
              <c:f>'[ANALYSE FINANCEMENT CU et MoU_DPS LBA.xlsx]CU'!$B$49:$D$49</c:f>
              <c:numCache>
                <c:formatCode>General</c:formatCode>
                <c:ptCount val="3"/>
                <c:pt idx="0">
                  <c:v>3054252.3</c:v>
                </c:pt>
                <c:pt idx="1">
                  <c:v>33000</c:v>
                </c:pt>
                <c:pt idx="2" formatCode="0%">
                  <c:v>1.0804608381566907E-2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28B-4AB7-9973-43D6D6809C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  <c:axId val="1683954944"/>
        <c:axId val="1683957824"/>
      </c:barChart>
      <c:catAx>
        <c:axId val="1683954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683957824"/>
        <c:crosses val="autoZero"/>
        <c:auto val="1"/>
        <c:lblAlgn val="ctr"/>
        <c:lblOffset val="100"/>
        <c:noMultiLvlLbl val="0"/>
      </c:catAx>
      <c:valAx>
        <c:axId val="168395782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68395494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6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modernComment_18A_7CDDF693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E00671DC-7B3E-4DD6-AECD-C70B089F8B41}" authorId="{D5143AD7-E749-5E1E-371D-A585C0C727CD}" created="2024-12-03T09:09:40.622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094921363" sldId="394"/>
      <ac:spMk id="15" creationId="{620DE215-3210-A237-C7B8-FD1B1C5DB64B}"/>
    </ac:deMkLst>
    <p188:txBody>
      <a:bodyPr/>
      <a:lstStyle/>
      <a:p>
        <a:r>
          <a:rPr lang="en-US"/>
          <a:t>Il est souhaitable d’élaguer cette phrase et laisser au GIBS de se prononcer à ce sujet.</a:t>
        </a:r>
      </a:p>
    </p188:txBody>
  </p188:cm>
</p188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C44E8D-DC94-4F3D-84C8-F5326E4C530A}" type="doc">
      <dgm:prSet loTypeId="urn:microsoft.com/office/officeart/2005/8/layout/radial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D093B8A-7ED1-4A97-9D8D-7135402401DF}">
      <dgm:prSet phldrT="[Texte]"/>
      <dgm:spPr/>
      <dgm:t>
        <a:bodyPr/>
        <a:lstStyle/>
        <a:p>
          <a:r>
            <a:rPr lang="en-US" dirty="0"/>
            <a:t>Sanctions</a:t>
          </a:r>
        </a:p>
      </dgm:t>
    </dgm:pt>
    <dgm:pt modelId="{995B38DC-05F5-4839-97DD-42E897F8640F}" type="parTrans" cxnId="{C19C85FA-EFE6-4770-981E-A159B046C1B8}">
      <dgm:prSet/>
      <dgm:spPr/>
      <dgm:t>
        <a:bodyPr/>
        <a:lstStyle/>
        <a:p>
          <a:endParaRPr lang="en-US"/>
        </a:p>
      </dgm:t>
    </dgm:pt>
    <dgm:pt modelId="{5B541B20-7A7A-4F2E-990A-9926B683B6BA}" type="sibTrans" cxnId="{C19C85FA-EFE6-4770-981E-A159B046C1B8}">
      <dgm:prSet/>
      <dgm:spPr/>
      <dgm:t>
        <a:bodyPr/>
        <a:lstStyle/>
        <a:p>
          <a:endParaRPr lang="en-US"/>
        </a:p>
      </dgm:t>
    </dgm:pt>
    <dgm:pt modelId="{F1306CB0-1CC0-4ADC-888A-3708CDFFA79C}">
      <dgm:prSet phldrT="[Texte]" custT="1"/>
      <dgm:spPr/>
      <dgm:t>
        <a:bodyPr/>
        <a:lstStyle/>
        <a:p>
          <a:r>
            <a:rPr lang="en-US" sz="2400" b="1" dirty="0" err="1"/>
            <a:t>Contrôle</a:t>
          </a:r>
          <a:endParaRPr lang="en-US" sz="2400" b="1" dirty="0"/>
        </a:p>
      </dgm:t>
    </dgm:pt>
    <dgm:pt modelId="{3A2AEB42-0E2E-4312-A618-2A87FD122EB6}" type="parTrans" cxnId="{86DE2E42-2BB5-4F49-93A5-F5C377B35247}">
      <dgm:prSet/>
      <dgm:spPr/>
      <dgm:t>
        <a:bodyPr/>
        <a:lstStyle/>
        <a:p>
          <a:endParaRPr lang="en-US"/>
        </a:p>
      </dgm:t>
    </dgm:pt>
    <dgm:pt modelId="{F3D53DE7-A118-4B42-A4F9-A4F25F6F26D5}" type="sibTrans" cxnId="{86DE2E42-2BB5-4F49-93A5-F5C377B35247}">
      <dgm:prSet/>
      <dgm:spPr/>
      <dgm:t>
        <a:bodyPr/>
        <a:lstStyle/>
        <a:p>
          <a:endParaRPr lang="en-US"/>
        </a:p>
      </dgm:t>
    </dgm:pt>
    <dgm:pt modelId="{D1CCB0C6-F52C-4546-A41C-12C2EA06C17D}">
      <dgm:prSet phldrT="[Texte]" custT="1"/>
      <dgm:spPr/>
      <dgm:t>
        <a:bodyPr vert="vert"/>
        <a:lstStyle/>
        <a:p>
          <a:r>
            <a:rPr lang="en-US" sz="2400" b="1" dirty="0"/>
            <a:t>Audit</a:t>
          </a:r>
        </a:p>
      </dgm:t>
    </dgm:pt>
    <dgm:pt modelId="{A51B8781-AC8B-46A7-A157-EAB07138A239}" type="parTrans" cxnId="{61DF239B-471D-4286-A75B-966BF2EEB614}">
      <dgm:prSet/>
      <dgm:spPr/>
      <dgm:t>
        <a:bodyPr/>
        <a:lstStyle/>
        <a:p>
          <a:endParaRPr lang="en-US"/>
        </a:p>
      </dgm:t>
    </dgm:pt>
    <dgm:pt modelId="{BA2EE395-5C02-4DF9-88BC-3B2EC4E79B28}" type="sibTrans" cxnId="{61DF239B-471D-4286-A75B-966BF2EEB614}">
      <dgm:prSet/>
      <dgm:spPr/>
      <dgm:t>
        <a:bodyPr/>
        <a:lstStyle/>
        <a:p>
          <a:endParaRPr lang="en-US"/>
        </a:p>
      </dgm:t>
    </dgm:pt>
    <dgm:pt modelId="{2DD1BA06-C8D9-4643-A662-8062DFB963DD}">
      <dgm:prSet phldrT="[Texte]" custT="1"/>
      <dgm:spPr/>
      <dgm:t>
        <a:bodyPr/>
        <a:lstStyle/>
        <a:p>
          <a:r>
            <a:rPr lang="en-US" sz="2000" b="1" dirty="0" err="1"/>
            <a:t>Enquête</a:t>
          </a:r>
          <a:r>
            <a:rPr lang="en-US" sz="2000" b="1" dirty="0"/>
            <a:t> </a:t>
          </a:r>
        </a:p>
      </dgm:t>
    </dgm:pt>
    <dgm:pt modelId="{FEEF6836-D7C9-4E92-8F90-21B5CCE4DF0A}" type="parTrans" cxnId="{A21F2D3E-DDE4-49D5-ADFA-E9DF1A1EE6B6}">
      <dgm:prSet/>
      <dgm:spPr/>
      <dgm:t>
        <a:bodyPr/>
        <a:lstStyle/>
        <a:p>
          <a:endParaRPr lang="en-US"/>
        </a:p>
      </dgm:t>
    </dgm:pt>
    <dgm:pt modelId="{4D94865A-66AB-46A7-B810-1ED857A9F9B4}" type="sibTrans" cxnId="{A21F2D3E-DDE4-49D5-ADFA-E9DF1A1EE6B6}">
      <dgm:prSet/>
      <dgm:spPr/>
      <dgm:t>
        <a:bodyPr/>
        <a:lstStyle/>
        <a:p>
          <a:endParaRPr lang="en-US"/>
        </a:p>
      </dgm:t>
    </dgm:pt>
    <dgm:pt modelId="{171390F5-9EE2-40BA-9893-B9BB588AD86E}">
      <dgm:prSet phldrT="[Texte]" custT="1"/>
      <dgm:spPr/>
      <dgm:t>
        <a:bodyPr vert="vert270"/>
        <a:lstStyle/>
        <a:p>
          <a:r>
            <a:rPr lang="en-US" sz="2000" b="1" dirty="0" err="1"/>
            <a:t>Encadrement</a:t>
          </a:r>
          <a:r>
            <a:rPr lang="en-US" sz="1800" b="1" dirty="0"/>
            <a:t> </a:t>
          </a:r>
        </a:p>
      </dgm:t>
    </dgm:pt>
    <dgm:pt modelId="{7F99A0E4-AEBB-4781-A0B9-0D317CF7D5D7}" type="parTrans" cxnId="{D9CCE873-57EB-46E1-B500-77C5BA674C4B}">
      <dgm:prSet/>
      <dgm:spPr/>
      <dgm:t>
        <a:bodyPr/>
        <a:lstStyle/>
        <a:p>
          <a:endParaRPr lang="en-US"/>
        </a:p>
      </dgm:t>
    </dgm:pt>
    <dgm:pt modelId="{F795F0D9-AF27-420E-ABC3-D93AF318F902}" type="sibTrans" cxnId="{D9CCE873-57EB-46E1-B500-77C5BA674C4B}">
      <dgm:prSet/>
      <dgm:spPr/>
      <dgm:t>
        <a:bodyPr/>
        <a:lstStyle/>
        <a:p>
          <a:endParaRPr lang="en-US"/>
        </a:p>
      </dgm:t>
    </dgm:pt>
    <dgm:pt modelId="{68117850-6922-4B46-B867-E9316B95119F}" type="pres">
      <dgm:prSet presAssocID="{60C44E8D-DC94-4F3D-84C8-F5326E4C530A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784B1CE-1DFD-49A0-8FA8-E4FC56304687}" type="pres">
      <dgm:prSet presAssocID="{AD093B8A-7ED1-4A97-9D8D-7135402401DF}" presName="centerShape" presStyleLbl="node0" presStyleIdx="0" presStyleCnt="1" custScaleY="74392"/>
      <dgm:spPr/>
    </dgm:pt>
    <dgm:pt modelId="{972FC0E4-BAA2-498C-BFEC-6684E98F68D9}" type="pres">
      <dgm:prSet presAssocID="{3A2AEB42-0E2E-4312-A618-2A87FD122EB6}" presName="parTrans" presStyleLbl="sibTrans2D1" presStyleIdx="0" presStyleCnt="4" custAng="10800000"/>
      <dgm:spPr/>
    </dgm:pt>
    <dgm:pt modelId="{D6C3CF6C-A877-404E-A8B3-0FF3331B60B7}" type="pres">
      <dgm:prSet presAssocID="{3A2AEB42-0E2E-4312-A618-2A87FD122EB6}" presName="connectorText" presStyleLbl="sibTrans2D1" presStyleIdx="0" presStyleCnt="4"/>
      <dgm:spPr/>
    </dgm:pt>
    <dgm:pt modelId="{AACC017C-F900-4426-B507-DB3355F2B0B4}" type="pres">
      <dgm:prSet presAssocID="{F1306CB0-1CC0-4ADC-888A-3708CDFFA79C}" presName="node" presStyleLbl="node1" presStyleIdx="0" presStyleCnt="4" custScaleX="138864" custScaleY="114375" custRadScaleRad="93310">
        <dgm:presLayoutVars>
          <dgm:bulletEnabled val="1"/>
        </dgm:presLayoutVars>
      </dgm:prSet>
      <dgm:spPr/>
    </dgm:pt>
    <dgm:pt modelId="{8BD9C25C-E764-489B-8F89-8675A1166830}" type="pres">
      <dgm:prSet presAssocID="{A51B8781-AC8B-46A7-A157-EAB07138A239}" presName="parTrans" presStyleLbl="sibTrans2D1" presStyleIdx="1" presStyleCnt="4" custAng="10800000"/>
      <dgm:spPr/>
    </dgm:pt>
    <dgm:pt modelId="{E2DA697F-FB11-4B36-8E0C-6E0E16D4B6A7}" type="pres">
      <dgm:prSet presAssocID="{A51B8781-AC8B-46A7-A157-EAB07138A239}" presName="connectorText" presStyleLbl="sibTrans2D1" presStyleIdx="1" presStyleCnt="4"/>
      <dgm:spPr/>
    </dgm:pt>
    <dgm:pt modelId="{300F4D0F-2D0F-4148-9E19-0CDBA3EE8E13}" type="pres">
      <dgm:prSet presAssocID="{D1CCB0C6-F52C-4546-A41C-12C2EA06C17D}" presName="node" presStyleLbl="node1" presStyleIdx="1" presStyleCnt="4" custAng="16200000" custScaleX="126473" custScaleY="168742" custRadScaleRad="120427">
        <dgm:presLayoutVars>
          <dgm:bulletEnabled val="1"/>
        </dgm:presLayoutVars>
      </dgm:prSet>
      <dgm:spPr/>
    </dgm:pt>
    <dgm:pt modelId="{E241626E-531E-4F7E-A53E-E222F2161435}" type="pres">
      <dgm:prSet presAssocID="{FEEF6836-D7C9-4E92-8F90-21B5CCE4DF0A}" presName="parTrans" presStyleLbl="sibTrans2D1" presStyleIdx="2" presStyleCnt="4" custAng="10800000" custLinFactNeighborY="15080"/>
      <dgm:spPr/>
    </dgm:pt>
    <dgm:pt modelId="{DAB419B8-F2A4-4353-B4F2-A1291DEC7AB8}" type="pres">
      <dgm:prSet presAssocID="{FEEF6836-D7C9-4E92-8F90-21B5CCE4DF0A}" presName="connectorText" presStyleLbl="sibTrans2D1" presStyleIdx="2" presStyleCnt="4"/>
      <dgm:spPr/>
    </dgm:pt>
    <dgm:pt modelId="{A54662EC-89BA-4091-B601-356616B1FF78}" type="pres">
      <dgm:prSet presAssocID="{2DD1BA06-C8D9-4643-A662-8062DFB963DD}" presName="node" presStyleLbl="node1" presStyleIdx="2" presStyleCnt="4" custScaleX="138864" custScaleY="114756" custRadScaleRad="92418">
        <dgm:presLayoutVars>
          <dgm:bulletEnabled val="1"/>
        </dgm:presLayoutVars>
      </dgm:prSet>
      <dgm:spPr/>
    </dgm:pt>
    <dgm:pt modelId="{90A22CCE-166F-45ED-A667-B52944285986}" type="pres">
      <dgm:prSet presAssocID="{7F99A0E4-AEBB-4781-A0B9-0D317CF7D5D7}" presName="parTrans" presStyleLbl="sibTrans2D1" presStyleIdx="3" presStyleCnt="4" custAng="10648896" custLinFactNeighborX="0"/>
      <dgm:spPr/>
    </dgm:pt>
    <dgm:pt modelId="{5E440CD4-F3B0-4BB0-91A9-D17A8295BA5B}" type="pres">
      <dgm:prSet presAssocID="{7F99A0E4-AEBB-4781-A0B9-0D317CF7D5D7}" presName="connectorText" presStyleLbl="sibTrans2D1" presStyleIdx="3" presStyleCnt="4"/>
      <dgm:spPr/>
    </dgm:pt>
    <dgm:pt modelId="{EEF1504B-5479-40F9-811D-BBB5C4B7B625}" type="pres">
      <dgm:prSet presAssocID="{171390F5-9EE2-40BA-9893-B9BB588AD86E}" presName="node" presStyleLbl="node1" presStyleIdx="3" presStyleCnt="4" custAng="5400000" custScaleX="138864" custScaleY="178540" custRadScaleRad="122300">
        <dgm:presLayoutVars>
          <dgm:bulletEnabled val="1"/>
        </dgm:presLayoutVars>
      </dgm:prSet>
      <dgm:spPr/>
    </dgm:pt>
  </dgm:ptLst>
  <dgm:cxnLst>
    <dgm:cxn modelId="{E5FD9026-888E-497D-8DD2-F53BDB4067C4}" type="presOf" srcId="{3A2AEB42-0E2E-4312-A618-2A87FD122EB6}" destId="{D6C3CF6C-A877-404E-A8B3-0FF3331B60B7}" srcOrd="1" destOrd="0" presId="urn:microsoft.com/office/officeart/2005/8/layout/radial5"/>
    <dgm:cxn modelId="{7CA8B233-AD34-4BA6-8411-01D7D7C375F2}" type="presOf" srcId="{A51B8781-AC8B-46A7-A157-EAB07138A239}" destId="{E2DA697F-FB11-4B36-8E0C-6E0E16D4B6A7}" srcOrd="1" destOrd="0" presId="urn:microsoft.com/office/officeart/2005/8/layout/radial5"/>
    <dgm:cxn modelId="{A21F2D3E-DDE4-49D5-ADFA-E9DF1A1EE6B6}" srcId="{AD093B8A-7ED1-4A97-9D8D-7135402401DF}" destId="{2DD1BA06-C8D9-4643-A662-8062DFB963DD}" srcOrd="2" destOrd="0" parTransId="{FEEF6836-D7C9-4E92-8F90-21B5CCE4DF0A}" sibTransId="{4D94865A-66AB-46A7-B810-1ED857A9F9B4}"/>
    <dgm:cxn modelId="{D017655C-A179-4281-9AB8-537B27113E32}" type="presOf" srcId="{7F99A0E4-AEBB-4781-A0B9-0D317CF7D5D7}" destId="{5E440CD4-F3B0-4BB0-91A9-D17A8295BA5B}" srcOrd="1" destOrd="0" presId="urn:microsoft.com/office/officeart/2005/8/layout/radial5"/>
    <dgm:cxn modelId="{86DE2E42-2BB5-4F49-93A5-F5C377B35247}" srcId="{AD093B8A-7ED1-4A97-9D8D-7135402401DF}" destId="{F1306CB0-1CC0-4ADC-888A-3708CDFFA79C}" srcOrd="0" destOrd="0" parTransId="{3A2AEB42-0E2E-4312-A618-2A87FD122EB6}" sibTransId="{F3D53DE7-A118-4B42-A4F9-A4F25F6F26D5}"/>
    <dgm:cxn modelId="{0117E148-2E4F-4213-99E7-246869D1B2D6}" type="presOf" srcId="{60C44E8D-DC94-4F3D-84C8-F5326E4C530A}" destId="{68117850-6922-4B46-B867-E9316B95119F}" srcOrd="0" destOrd="0" presId="urn:microsoft.com/office/officeart/2005/8/layout/radial5"/>
    <dgm:cxn modelId="{D9CCE873-57EB-46E1-B500-77C5BA674C4B}" srcId="{AD093B8A-7ED1-4A97-9D8D-7135402401DF}" destId="{171390F5-9EE2-40BA-9893-B9BB588AD86E}" srcOrd="3" destOrd="0" parTransId="{7F99A0E4-AEBB-4781-A0B9-0D317CF7D5D7}" sibTransId="{F795F0D9-AF27-420E-ABC3-D93AF318F902}"/>
    <dgm:cxn modelId="{39ED2076-4CA1-4AFF-98ED-9FC42230CA72}" type="presOf" srcId="{2DD1BA06-C8D9-4643-A662-8062DFB963DD}" destId="{A54662EC-89BA-4091-B601-356616B1FF78}" srcOrd="0" destOrd="0" presId="urn:microsoft.com/office/officeart/2005/8/layout/radial5"/>
    <dgm:cxn modelId="{2A1EAA79-E6BE-4B6A-B2B2-F8CCBA3AFA29}" type="presOf" srcId="{AD093B8A-7ED1-4A97-9D8D-7135402401DF}" destId="{D784B1CE-1DFD-49A0-8FA8-E4FC56304687}" srcOrd="0" destOrd="0" presId="urn:microsoft.com/office/officeart/2005/8/layout/radial5"/>
    <dgm:cxn modelId="{C1C5AE7D-F9B3-4268-992C-9B12FFD4D847}" type="presOf" srcId="{3A2AEB42-0E2E-4312-A618-2A87FD122EB6}" destId="{972FC0E4-BAA2-498C-BFEC-6684E98F68D9}" srcOrd="0" destOrd="0" presId="urn:microsoft.com/office/officeart/2005/8/layout/radial5"/>
    <dgm:cxn modelId="{61DF239B-471D-4286-A75B-966BF2EEB614}" srcId="{AD093B8A-7ED1-4A97-9D8D-7135402401DF}" destId="{D1CCB0C6-F52C-4546-A41C-12C2EA06C17D}" srcOrd="1" destOrd="0" parTransId="{A51B8781-AC8B-46A7-A157-EAB07138A239}" sibTransId="{BA2EE395-5C02-4DF9-88BC-3B2EC4E79B28}"/>
    <dgm:cxn modelId="{82C886A2-EA22-4DC4-8DA4-754FC333123D}" type="presOf" srcId="{F1306CB0-1CC0-4ADC-888A-3708CDFFA79C}" destId="{AACC017C-F900-4426-B507-DB3355F2B0B4}" srcOrd="0" destOrd="0" presId="urn:microsoft.com/office/officeart/2005/8/layout/radial5"/>
    <dgm:cxn modelId="{B764C8A2-41B8-4E66-8A08-33CFA601A4FD}" type="presOf" srcId="{7F99A0E4-AEBB-4781-A0B9-0D317CF7D5D7}" destId="{90A22CCE-166F-45ED-A667-B52944285986}" srcOrd="0" destOrd="0" presId="urn:microsoft.com/office/officeart/2005/8/layout/radial5"/>
    <dgm:cxn modelId="{983AB9D7-FDA5-4B1E-9D0E-F54C68D7C985}" type="presOf" srcId="{A51B8781-AC8B-46A7-A157-EAB07138A239}" destId="{8BD9C25C-E764-489B-8F89-8675A1166830}" srcOrd="0" destOrd="0" presId="urn:microsoft.com/office/officeart/2005/8/layout/radial5"/>
    <dgm:cxn modelId="{FB39F8DA-497A-4821-8351-9D5F73C35EAA}" type="presOf" srcId="{FEEF6836-D7C9-4E92-8F90-21B5CCE4DF0A}" destId="{E241626E-531E-4F7E-A53E-E222F2161435}" srcOrd="0" destOrd="0" presId="urn:microsoft.com/office/officeart/2005/8/layout/radial5"/>
    <dgm:cxn modelId="{22921ADD-2E5B-4C17-8430-9AA9C4BEEB77}" type="presOf" srcId="{D1CCB0C6-F52C-4546-A41C-12C2EA06C17D}" destId="{300F4D0F-2D0F-4148-9E19-0CDBA3EE8E13}" srcOrd="0" destOrd="0" presId="urn:microsoft.com/office/officeart/2005/8/layout/radial5"/>
    <dgm:cxn modelId="{102072DF-BD65-4BA5-BD16-53D08FB1CF9B}" type="presOf" srcId="{171390F5-9EE2-40BA-9893-B9BB588AD86E}" destId="{EEF1504B-5479-40F9-811D-BBB5C4B7B625}" srcOrd="0" destOrd="0" presId="urn:microsoft.com/office/officeart/2005/8/layout/radial5"/>
    <dgm:cxn modelId="{A18D33E4-A0E9-4D31-BB2D-1B90D70D87C7}" type="presOf" srcId="{FEEF6836-D7C9-4E92-8F90-21B5CCE4DF0A}" destId="{DAB419B8-F2A4-4353-B4F2-A1291DEC7AB8}" srcOrd="1" destOrd="0" presId="urn:microsoft.com/office/officeart/2005/8/layout/radial5"/>
    <dgm:cxn modelId="{C19C85FA-EFE6-4770-981E-A159B046C1B8}" srcId="{60C44E8D-DC94-4F3D-84C8-F5326E4C530A}" destId="{AD093B8A-7ED1-4A97-9D8D-7135402401DF}" srcOrd="0" destOrd="0" parTransId="{995B38DC-05F5-4839-97DD-42E897F8640F}" sibTransId="{5B541B20-7A7A-4F2E-990A-9926B683B6BA}"/>
    <dgm:cxn modelId="{4FDA6FA1-641D-4845-AD38-FFA84B94767A}" type="presParOf" srcId="{68117850-6922-4B46-B867-E9316B95119F}" destId="{D784B1CE-1DFD-49A0-8FA8-E4FC56304687}" srcOrd="0" destOrd="0" presId="urn:microsoft.com/office/officeart/2005/8/layout/radial5"/>
    <dgm:cxn modelId="{BDEBC77A-D3E2-4F9B-B239-678C745AE2B9}" type="presParOf" srcId="{68117850-6922-4B46-B867-E9316B95119F}" destId="{972FC0E4-BAA2-498C-BFEC-6684E98F68D9}" srcOrd="1" destOrd="0" presId="urn:microsoft.com/office/officeart/2005/8/layout/radial5"/>
    <dgm:cxn modelId="{3D3A3A3D-4952-4A49-8353-1582EC0A567D}" type="presParOf" srcId="{972FC0E4-BAA2-498C-BFEC-6684E98F68D9}" destId="{D6C3CF6C-A877-404E-A8B3-0FF3331B60B7}" srcOrd="0" destOrd="0" presId="urn:microsoft.com/office/officeart/2005/8/layout/radial5"/>
    <dgm:cxn modelId="{DFBE5788-CD3D-4F54-81C7-9DD31C4AE437}" type="presParOf" srcId="{68117850-6922-4B46-B867-E9316B95119F}" destId="{AACC017C-F900-4426-B507-DB3355F2B0B4}" srcOrd="2" destOrd="0" presId="urn:microsoft.com/office/officeart/2005/8/layout/radial5"/>
    <dgm:cxn modelId="{1579AAFA-3378-40BB-B631-B99556F1214B}" type="presParOf" srcId="{68117850-6922-4B46-B867-E9316B95119F}" destId="{8BD9C25C-E764-489B-8F89-8675A1166830}" srcOrd="3" destOrd="0" presId="urn:microsoft.com/office/officeart/2005/8/layout/radial5"/>
    <dgm:cxn modelId="{7DDD2D97-1F2F-4979-900A-E2B02F092C34}" type="presParOf" srcId="{8BD9C25C-E764-489B-8F89-8675A1166830}" destId="{E2DA697F-FB11-4B36-8E0C-6E0E16D4B6A7}" srcOrd="0" destOrd="0" presId="urn:microsoft.com/office/officeart/2005/8/layout/radial5"/>
    <dgm:cxn modelId="{A46D037E-F528-49A6-8205-01A7F19596F0}" type="presParOf" srcId="{68117850-6922-4B46-B867-E9316B95119F}" destId="{300F4D0F-2D0F-4148-9E19-0CDBA3EE8E13}" srcOrd="4" destOrd="0" presId="urn:microsoft.com/office/officeart/2005/8/layout/radial5"/>
    <dgm:cxn modelId="{8B88B6BE-1689-4DD3-A2DF-73D6F5972750}" type="presParOf" srcId="{68117850-6922-4B46-B867-E9316B95119F}" destId="{E241626E-531E-4F7E-A53E-E222F2161435}" srcOrd="5" destOrd="0" presId="urn:microsoft.com/office/officeart/2005/8/layout/radial5"/>
    <dgm:cxn modelId="{14F75ABF-0592-4AC3-9AD6-90E232549743}" type="presParOf" srcId="{E241626E-531E-4F7E-A53E-E222F2161435}" destId="{DAB419B8-F2A4-4353-B4F2-A1291DEC7AB8}" srcOrd="0" destOrd="0" presId="urn:microsoft.com/office/officeart/2005/8/layout/radial5"/>
    <dgm:cxn modelId="{A814F559-D118-4EFC-8185-A88EFDB7F6DD}" type="presParOf" srcId="{68117850-6922-4B46-B867-E9316B95119F}" destId="{A54662EC-89BA-4091-B601-356616B1FF78}" srcOrd="6" destOrd="0" presId="urn:microsoft.com/office/officeart/2005/8/layout/radial5"/>
    <dgm:cxn modelId="{95F59C9B-4728-4FDD-BEAF-0E10EE845436}" type="presParOf" srcId="{68117850-6922-4B46-B867-E9316B95119F}" destId="{90A22CCE-166F-45ED-A667-B52944285986}" srcOrd="7" destOrd="0" presId="urn:microsoft.com/office/officeart/2005/8/layout/radial5"/>
    <dgm:cxn modelId="{43574EB7-76CC-4A80-A106-53FBA2577C3E}" type="presParOf" srcId="{90A22CCE-166F-45ED-A667-B52944285986}" destId="{5E440CD4-F3B0-4BB0-91A9-D17A8295BA5B}" srcOrd="0" destOrd="0" presId="urn:microsoft.com/office/officeart/2005/8/layout/radial5"/>
    <dgm:cxn modelId="{2B9C84D4-F632-4C91-A5C3-0A5B0CACB720}" type="presParOf" srcId="{68117850-6922-4B46-B867-E9316B95119F}" destId="{EEF1504B-5479-40F9-811D-BBB5C4B7B625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6C2203-2D5D-4283-99E3-81B7CFCF578A}" type="doc">
      <dgm:prSet loTypeId="urn:microsoft.com/office/officeart/2005/8/layout/lProcess2" loCatId="list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fr-FR"/>
        </a:p>
      </dgm:t>
    </dgm:pt>
    <dgm:pt modelId="{DF790D52-0377-4880-82EE-9E8F93C0031E}">
      <dgm:prSet phldrT="[Texte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fr-CD" sz="2000" b="1" dirty="0">
              <a:solidFill>
                <a:schemeClr val="tx2"/>
              </a:solidFill>
            </a:rPr>
            <a:t>Finance Group</a:t>
          </a:r>
        </a:p>
        <a:p>
          <a:pPr algn="l"/>
          <a:r>
            <a:rPr lang="fr-FR" sz="1200" dirty="0">
              <a:solidFill>
                <a:schemeClr val="tx2"/>
              </a:solidFill>
            </a:rPr>
            <a:t>Rôle: </a:t>
          </a:r>
        </a:p>
        <a:p>
          <a:pPr algn="l"/>
          <a:r>
            <a:rPr lang="fr-FR" sz="1200" dirty="0">
              <a:solidFill>
                <a:schemeClr val="tx2"/>
              </a:solidFill>
            </a:rPr>
            <a:t>-Veiller à la conformité des requêtes</a:t>
          </a:r>
        </a:p>
        <a:p>
          <a:pPr algn="l"/>
          <a:r>
            <a:rPr lang="fr-FR" sz="1200" dirty="0">
              <a:solidFill>
                <a:schemeClr val="tx2"/>
              </a:solidFill>
            </a:rPr>
            <a:t>-Veiller au respect des lignes budgétaires</a:t>
          </a:r>
        </a:p>
        <a:p>
          <a:pPr algn="ctr"/>
          <a:endParaRPr lang="fr-FR" sz="1200" dirty="0"/>
        </a:p>
      </dgm:t>
    </dgm:pt>
    <dgm:pt modelId="{B0039519-59B9-47C5-A0B9-964E5D8B62DF}" type="parTrans" cxnId="{E5173E39-3936-4A24-B57D-B184FD8A8F0C}">
      <dgm:prSet/>
      <dgm:spPr/>
      <dgm:t>
        <a:bodyPr/>
        <a:lstStyle/>
        <a:p>
          <a:endParaRPr lang="fr-FR"/>
        </a:p>
      </dgm:t>
    </dgm:pt>
    <dgm:pt modelId="{DEFE1DBA-ABE8-43B8-905C-230C5B9D4635}" type="sibTrans" cxnId="{E5173E39-3936-4A24-B57D-B184FD8A8F0C}">
      <dgm:prSet/>
      <dgm:spPr/>
      <dgm:t>
        <a:bodyPr/>
        <a:lstStyle/>
        <a:p>
          <a:endParaRPr lang="fr-FR"/>
        </a:p>
      </dgm:t>
    </dgm:pt>
    <dgm:pt modelId="{3450FB1C-015C-4408-9638-3DA9DB323900}">
      <dgm:prSet phldrT="[Texte]" custT="1"/>
      <dgm:spPr>
        <a:ln>
          <a:solidFill>
            <a:schemeClr val="tx2"/>
          </a:solidFill>
        </a:ln>
      </dgm:spPr>
      <dgm:t>
        <a:bodyPr/>
        <a:lstStyle/>
        <a:p>
          <a:pPr algn="l"/>
          <a:r>
            <a:rPr lang="fr-FR" sz="1200" b="1" dirty="0">
              <a:solidFill>
                <a:schemeClr val="tx2"/>
              </a:solidFill>
              <a:latin typeface="+mn-lt"/>
            </a:rPr>
            <a:t>Prés. : MC Bureau Ressources</a:t>
          </a:r>
        </a:p>
      </dgm:t>
    </dgm:pt>
    <dgm:pt modelId="{8E0280CC-AAB7-4AEB-8348-BC71A7280B75}" type="parTrans" cxnId="{6622B27B-ADB3-4633-A865-6B6421A7E45E}">
      <dgm:prSet/>
      <dgm:spPr/>
      <dgm:t>
        <a:bodyPr/>
        <a:lstStyle/>
        <a:p>
          <a:endParaRPr lang="fr-FR"/>
        </a:p>
      </dgm:t>
    </dgm:pt>
    <dgm:pt modelId="{CB4CB814-75F5-4E04-842F-0509111BB34E}" type="sibTrans" cxnId="{6622B27B-ADB3-4633-A865-6B6421A7E45E}">
      <dgm:prSet/>
      <dgm:spPr/>
      <dgm:t>
        <a:bodyPr/>
        <a:lstStyle/>
        <a:p>
          <a:endParaRPr lang="fr-FR"/>
        </a:p>
      </dgm:t>
    </dgm:pt>
    <dgm:pt modelId="{5DD1A87B-C043-4531-9737-06DD7CBCEB5A}">
      <dgm:prSet custT="1"/>
      <dgm:spPr>
        <a:ln>
          <a:solidFill>
            <a:schemeClr val="accent2"/>
          </a:solidFill>
        </a:ln>
      </dgm:spPr>
      <dgm:t>
        <a:bodyPr/>
        <a:lstStyle/>
        <a:p>
          <a:pPr algn="l"/>
          <a:r>
            <a:rPr lang="fr-FR" sz="1200" b="1" dirty="0">
              <a:solidFill>
                <a:schemeClr val="accent2"/>
              </a:solidFill>
              <a:latin typeface="+mn-lt"/>
            </a:rPr>
            <a:t>VP: Agent Fiduciaire du GAF</a:t>
          </a:r>
        </a:p>
      </dgm:t>
    </dgm:pt>
    <dgm:pt modelId="{9082C811-1001-4BB3-86DD-42E2E188E0F1}" type="parTrans" cxnId="{DBFAE235-E0A6-4BDC-BF79-B7368827AF2C}">
      <dgm:prSet/>
      <dgm:spPr/>
      <dgm:t>
        <a:bodyPr/>
        <a:lstStyle/>
        <a:p>
          <a:endParaRPr lang="fr-FR"/>
        </a:p>
      </dgm:t>
    </dgm:pt>
    <dgm:pt modelId="{33B48681-F726-4108-A744-661B8AD076C3}" type="sibTrans" cxnId="{DBFAE235-E0A6-4BDC-BF79-B7368827AF2C}">
      <dgm:prSet/>
      <dgm:spPr/>
      <dgm:t>
        <a:bodyPr/>
        <a:lstStyle/>
        <a:p>
          <a:endParaRPr lang="fr-FR"/>
        </a:p>
      </dgm:t>
    </dgm:pt>
    <dgm:pt modelId="{44631A92-623A-4218-BDC1-167162D7AC31}">
      <dgm:prSet custT="1"/>
      <dgm:spPr>
        <a:solidFill>
          <a:schemeClr val="tx2"/>
        </a:solidFill>
        <a:ln>
          <a:solidFill>
            <a:schemeClr val="tx2"/>
          </a:solidFill>
        </a:ln>
      </dgm:spPr>
      <dgm:t>
        <a:bodyPr/>
        <a:lstStyle/>
        <a:p>
          <a:pPr algn="l"/>
          <a:r>
            <a:rPr lang="fr-FR" sz="1200" b="1" dirty="0">
              <a:solidFill>
                <a:schemeClr val="bg2"/>
              </a:solidFill>
              <a:latin typeface="+mn-lt"/>
            </a:rPr>
            <a:t>Secrétaire :Délégué Min. Finances</a:t>
          </a:r>
        </a:p>
      </dgm:t>
    </dgm:pt>
    <dgm:pt modelId="{3C400269-C00C-4CCF-9ED1-9FB18839E04B}" type="parTrans" cxnId="{03E05E63-4B3F-4908-94A8-F6329654593B}">
      <dgm:prSet/>
      <dgm:spPr/>
      <dgm:t>
        <a:bodyPr/>
        <a:lstStyle/>
        <a:p>
          <a:endParaRPr lang="fr-FR"/>
        </a:p>
      </dgm:t>
    </dgm:pt>
    <dgm:pt modelId="{F75EAB8C-4281-492B-9CC0-194834492C7A}" type="sibTrans" cxnId="{03E05E63-4B3F-4908-94A8-F6329654593B}">
      <dgm:prSet/>
      <dgm:spPr/>
      <dgm:t>
        <a:bodyPr/>
        <a:lstStyle/>
        <a:p>
          <a:endParaRPr lang="fr-FR"/>
        </a:p>
      </dgm:t>
    </dgm:pt>
    <dgm:pt modelId="{26D3A005-28EC-4B88-8B97-B8CAD6A91201}">
      <dgm:prSet custT="1"/>
      <dgm:spPr>
        <a:solidFill>
          <a:schemeClr val="tx2"/>
        </a:solidFill>
        <a:ln>
          <a:solidFill>
            <a:schemeClr val="tx2"/>
          </a:solidFill>
        </a:ln>
      </dgm:spPr>
      <dgm:t>
        <a:bodyPr/>
        <a:lstStyle/>
        <a:p>
          <a:pPr algn="l"/>
          <a:r>
            <a:rPr lang="fr-FR" sz="1200" b="1" dirty="0">
              <a:solidFill>
                <a:schemeClr val="bg2"/>
              </a:solidFill>
              <a:latin typeface="+mn-lt"/>
            </a:rPr>
            <a:t>Cons.: Comptable Coordination Programme</a:t>
          </a:r>
        </a:p>
      </dgm:t>
    </dgm:pt>
    <dgm:pt modelId="{A33043FB-FCDD-4432-B496-33E89D4E064C}" type="parTrans" cxnId="{E3E34799-F9DF-4A72-BFC4-25A9877F0D14}">
      <dgm:prSet/>
      <dgm:spPr/>
      <dgm:t>
        <a:bodyPr/>
        <a:lstStyle/>
        <a:p>
          <a:endParaRPr lang="fr-FR"/>
        </a:p>
      </dgm:t>
    </dgm:pt>
    <dgm:pt modelId="{7F9DA4D4-D0DE-45C2-A83A-65DAEF799802}" type="sibTrans" cxnId="{E3E34799-F9DF-4A72-BFC4-25A9877F0D14}">
      <dgm:prSet/>
      <dgm:spPr/>
      <dgm:t>
        <a:bodyPr/>
        <a:lstStyle/>
        <a:p>
          <a:endParaRPr lang="fr-FR"/>
        </a:p>
      </dgm:t>
    </dgm:pt>
    <dgm:pt modelId="{C14DF1E4-84E2-463E-A783-1919D4690E70}">
      <dgm:prSet custT="1"/>
      <dgm:spPr>
        <a:ln>
          <a:solidFill>
            <a:schemeClr val="tx2"/>
          </a:solidFill>
        </a:ln>
      </dgm:spPr>
      <dgm:t>
        <a:bodyPr/>
        <a:lstStyle/>
        <a:p>
          <a:pPr algn="l"/>
          <a:r>
            <a:rPr lang="fr-FR" sz="1200" b="1" dirty="0">
              <a:solidFill>
                <a:schemeClr val="tx2"/>
              </a:solidFill>
              <a:latin typeface="+mn-lt"/>
            </a:rPr>
            <a:t>2eme Cons. : Analyste Finances DPS</a:t>
          </a:r>
        </a:p>
      </dgm:t>
    </dgm:pt>
    <dgm:pt modelId="{812F18F6-F260-4836-84A4-804D2E5DD173}" type="parTrans" cxnId="{E7662651-31AE-42B9-8033-79A01FD6509E}">
      <dgm:prSet/>
      <dgm:spPr/>
      <dgm:t>
        <a:bodyPr/>
        <a:lstStyle/>
        <a:p>
          <a:endParaRPr lang="fr-FR"/>
        </a:p>
      </dgm:t>
    </dgm:pt>
    <dgm:pt modelId="{F58B5D0E-1D87-45F5-89D9-BF76C91EA087}" type="sibTrans" cxnId="{E7662651-31AE-42B9-8033-79A01FD6509E}">
      <dgm:prSet/>
      <dgm:spPr/>
      <dgm:t>
        <a:bodyPr/>
        <a:lstStyle/>
        <a:p>
          <a:endParaRPr lang="fr-FR"/>
        </a:p>
      </dgm:t>
    </dgm:pt>
    <dgm:pt modelId="{1416EFED-B132-4907-9569-EC678144D8B8}">
      <dgm:prSet custT="1"/>
      <dgm:spPr>
        <a:ln>
          <a:solidFill>
            <a:schemeClr val="tx2"/>
          </a:solidFill>
        </a:ln>
      </dgm:spPr>
      <dgm:t>
        <a:bodyPr/>
        <a:lstStyle/>
        <a:p>
          <a:pPr algn="l"/>
          <a:r>
            <a:rPr lang="fr-FR" sz="1200" b="1" dirty="0">
              <a:solidFill>
                <a:schemeClr val="tx2"/>
              </a:solidFill>
              <a:latin typeface="+mn-lt"/>
            </a:rPr>
            <a:t>Cons.: Chargé Partenariat et Financement DPS</a:t>
          </a:r>
        </a:p>
      </dgm:t>
    </dgm:pt>
    <dgm:pt modelId="{BC1FB20E-5966-4C47-8EDB-0E16C8A8413F}" type="parTrans" cxnId="{F2B9E5B3-9FC6-429D-BB6D-DD87CDEC2FA3}">
      <dgm:prSet/>
      <dgm:spPr/>
      <dgm:t>
        <a:bodyPr/>
        <a:lstStyle/>
        <a:p>
          <a:endParaRPr lang="fr-FR"/>
        </a:p>
      </dgm:t>
    </dgm:pt>
    <dgm:pt modelId="{19060A5E-04BC-4493-9279-372403767D6B}" type="sibTrans" cxnId="{F2B9E5B3-9FC6-429D-BB6D-DD87CDEC2FA3}">
      <dgm:prSet/>
      <dgm:spPr/>
      <dgm:t>
        <a:bodyPr/>
        <a:lstStyle/>
        <a:p>
          <a:endParaRPr lang="fr-FR"/>
        </a:p>
      </dgm:t>
    </dgm:pt>
    <dgm:pt modelId="{3BADAE95-88DE-4448-8D64-78BB2373146E}">
      <dgm:prSet custT="1"/>
      <dgm:spPr>
        <a:ln>
          <a:solidFill>
            <a:schemeClr val="accent2"/>
          </a:solidFill>
        </a:ln>
      </dgm:spPr>
      <dgm:t>
        <a:bodyPr/>
        <a:lstStyle/>
        <a:p>
          <a:pPr algn="l"/>
          <a:r>
            <a:rPr lang="fr-FR" sz="1200" b="1" dirty="0">
              <a:solidFill>
                <a:schemeClr val="accent2"/>
              </a:solidFill>
              <a:latin typeface="+mn-lt"/>
            </a:rPr>
            <a:t>VP: Coordonnateur du GET</a:t>
          </a:r>
        </a:p>
      </dgm:t>
    </dgm:pt>
    <dgm:pt modelId="{362700C7-F9B5-4C44-A4F5-09780EB107CB}" type="parTrans" cxnId="{666C160F-DAC0-41A3-92EC-CF051549FB0C}">
      <dgm:prSet/>
      <dgm:spPr/>
      <dgm:t>
        <a:bodyPr/>
        <a:lstStyle/>
        <a:p>
          <a:endParaRPr lang="fr-FR"/>
        </a:p>
      </dgm:t>
    </dgm:pt>
    <dgm:pt modelId="{CF458953-BA52-4B27-A083-4615385BFF2D}" type="sibTrans" cxnId="{666C160F-DAC0-41A3-92EC-CF051549FB0C}">
      <dgm:prSet/>
      <dgm:spPr/>
      <dgm:t>
        <a:bodyPr/>
        <a:lstStyle/>
        <a:p>
          <a:endParaRPr lang="fr-FR"/>
        </a:p>
      </dgm:t>
    </dgm:pt>
    <dgm:pt modelId="{9CDD67F1-ACC5-42E3-B23C-B6C6DE2CE71B}">
      <dgm:prSet custT="1"/>
      <dgm:spPr>
        <a:ln>
          <a:solidFill>
            <a:schemeClr val="tx2"/>
          </a:solidFill>
        </a:ln>
      </dgm:spPr>
      <dgm:t>
        <a:bodyPr/>
        <a:lstStyle/>
        <a:p>
          <a:pPr algn="l"/>
          <a:r>
            <a:rPr lang="fr-FR" sz="1200" b="1" dirty="0">
              <a:solidFill>
                <a:schemeClr val="tx2"/>
              </a:solidFill>
              <a:latin typeface="+mn-lt"/>
            </a:rPr>
            <a:t>Sec.: Chef Bureau INFOSAN</a:t>
          </a:r>
        </a:p>
      </dgm:t>
    </dgm:pt>
    <dgm:pt modelId="{2BAAC224-13CB-4C5D-BA3A-EEC112DED56B}" type="parTrans" cxnId="{A88074C1-6C7D-40B0-B677-723F6CA8FA76}">
      <dgm:prSet/>
      <dgm:spPr/>
      <dgm:t>
        <a:bodyPr/>
        <a:lstStyle/>
        <a:p>
          <a:endParaRPr lang="fr-FR"/>
        </a:p>
      </dgm:t>
    </dgm:pt>
    <dgm:pt modelId="{5B1C814D-8ED8-4B9A-9FF2-2DA24D6A6618}" type="sibTrans" cxnId="{A88074C1-6C7D-40B0-B677-723F6CA8FA76}">
      <dgm:prSet/>
      <dgm:spPr/>
      <dgm:t>
        <a:bodyPr/>
        <a:lstStyle/>
        <a:p>
          <a:endParaRPr lang="fr-FR"/>
        </a:p>
      </dgm:t>
    </dgm:pt>
    <dgm:pt modelId="{DBD28FA8-0DFB-4FEC-B1FD-AF80EB86660B}">
      <dgm:prSet custT="1"/>
      <dgm:spPr>
        <a:ln>
          <a:solidFill>
            <a:schemeClr val="accent2"/>
          </a:solidFill>
        </a:ln>
      </dgm:spPr>
      <dgm:t>
        <a:bodyPr/>
        <a:lstStyle/>
        <a:p>
          <a:pPr algn="l"/>
          <a:r>
            <a:rPr lang="fr-FR" sz="1200" b="1" dirty="0">
              <a:solidFill>
                <a:schemeClr val="accent2"/>
              </a:solidFill>
              <a:latin typeface="+mn-lt"/>
            </a:rPr>
            <a:t>Cons.: Experts Techniques GET</a:t>
          </a:r>
        </a:p>
      </dgm:t>
    </dgm:pt>
    <dgm:pt modelId="{0BDD4005-C386-4896-89BE-0C86C29CD604}" type="parTrans" cxnId="{4D4ED6AD-BFE8-4973-BE82-EBA482AB169F}">
      <dgm:prSet/>
      <dgm:spPr/>
      <dgm:t>
        <a:bodyPr/>
        <a:lstStyle/>
        <a:p>
          <a:endParaRPr lang="fr-FR"/>
        </a:p>
      </dgm:t>
    </dgm:pt>
    <dgm:pt modelId="{1D76093A-3035-41BC-92CF-8545BF831421}" type="sibTrans" cxnId="{4D4ED6AD-BFE8-4973-BE82-EBA482AB169F}">
      <dgm:prSet/>
      <dgm:spPr/>
      <dgm:t>
        <a:bodyPr/>
        <a:lstStyle/>
        <a:p>
          <a:endParaRPr lang="fr-FR"/>
        </a:p>
      </dgm:t>
    </dgm:pt>
    <dgm:pt modelId="{FE02A2BA-C2A3-4B66-BC45-4DAB8D7B06D9}">
      <dgm:prSet custT="1"/>
      <dgm:spPr>
        <a:solidFill>
          <a:schemeClr val="tx2"/>
        </a:solidFill>
        <a:ln>
          <a:solidFill>
            <a:schemeClr val="tx2"/>
          </a:solidFill>
        </a:ln>
      </dgm:spPr>
      <dgm:t>
        <a:bodyPr/>
        <a:lstStyle/>
        <a:p>
          <a:pPr algn="l"/>
          <a:r>
            <a:rPr lang="fr-FR" sz="1200" b="1" dirty="0">
              <a:solidFill>
                <a:schemeClr val="bg2"/>
              </a:solidFill>
              <a:latin typeface="+mn-lt"/>
            </a:rPr>
            <a:t>2eme Sec.: Délégué Min. Budget</a:t>
          </a:r>
        </a:p>
      </dgm:t>
    </dgm:pt>
    <dgm:pt modelId="{F3FE403B-16A8-4458-AC27-F47EBCC0D2FC}" type="parTrans" cxnId="{08EC570B-C6E0-4610-91F7-19458AB44F11}">
      <dgm:prSet/>
      <dgm:spPr/>
      <dgm:t>
        <a:bodyPr/>
        <a:lstStyle/>
        <a:p>
          <a:endParaRPr lang="fr-FR"/>
        </a:p>
      </dgm:t>
    </dgm:pt>
    <dgm:pt modelId="{0F02D39C-419E-4CA1-8F00-F954485F39F3}" type="sibTrans" cxnId="{08EC570B-C6E0-4610-91F7-19458AB44F11}">
      <dgm:prSet/>
      <dgm:spPr/>
      <dgm:t>
        <a:bodyPr/>
        <a:lstStyle/>
        <a:p>
          <a:endParaRPr lang="fr-FR"/>
        </a:p>
      </dgm:t>
    </dgm:pt>
    <dgm:pt modelId="{E5E09500-2600-4790-B589-15B9D19C156B}">
      <dgm:prSet custT="1"/>
      <dgm:spPr>
        <a:ln w="38100">
          <a:solidFill>
            <a:srgbClr val="FFFF00"/>
          </a:solidFill>
        </a:ln>
      </dgm:spPr>
      <dgm:t>
        <a:bodyPr/>
        <a:lstStyle/>
        <a:p>
          <a:pPr algn="l"/>
          <a:r>
            <a:rPr lang="fr-FR" sz="1200" b="1" dirty="0">
              <a:solidFill>
                <a:schemeClr val="bg2">
                  <a:lumMod val="50000"/>
                </a:schemeClr>
              </a:solidFill>
              <a:latin typeface="+mn-lt"/>
            </a:rPr>
            <a:t>Cons.: Représentants des autres partenaires techniques non-signataires </a:t>
          </a:r>
        </a:p>
      </dgm:t>
    </dgm:pt>
    <dgm:pt modelId="{AA982874-2D50-4D37-9E4E-46CA6F33D5D7}" type="parTrans" cxnId="{9C7CF09F-47AD-4D8D-A9FC-AB3FCCD089D9}">
      <dgm:prSet/>
      <dgm:spPr/>
      <dgm:t>
        <a:bodyPr/>
        <a:lstStyle/>
        <a:p>
          <a:endParaRPr lang="fr-FR"/>
        </a:p>
      </dgm:t>
    </dgm:pt>
    <dgm:pt modelId="{C1ED9705-FE02-4166-9DEE-D0A8D7A4BC7A}" type="sibTrans" cxnId="{9C7CF09F-47AD-4D8D-A9FC-AB3FCCD089D9}">
      <dgm:prSet/>
      <dgm:spPr/>
      <dgm:t>
        <a:bodyPr/>
        <a:lstStyle/>
        <a:p>
          <a:endParaRPr lang="fr-FR"/>
        </a:p>
      </dgm:t>
    </dgm:pt>
    <dgm:pt modelId="{CCD2C001-4585-4A06-9D76-905D1AC583D5}">
      <dgm:prSet custT="1"/>
      <dgm:spPr>
        <a:solidFill>
          <a:schemeClr val="tx2"/>
        </a:solidFill>
        <a:ln>
          <a:solidFill>
            <a:schemeClr val="tx2"/>
          </a:solidFill>
        </a:ln>
      </dgm:spPr>
      <dgm:t>
        <a:bodyPr/>
        <a:lstStyle/>
        <a:p>
          <a:pPr algn="l"/>
          <a:r>
            <a:rPr lang="fr-FR" sz="1200" b="1" dirty="0">
              <a:solidFill>
                <a:schemeClr val="bg2"/>
              </a:solidFill>
              <a:latin typeface="+mn-lt"/>
            </a:rPr>
            <a:t>Cons.: Délégué Min.  Santé</a:t>
          </a:r>
        </a:p>
      </dgm:t>
    </dgm:pt>
    <dgm:pt modelId="{A02E6AC7-7ABB-488F-A3C2-78CE8DAE7555}" type="parTrans" cxnId="{460BCA40-C9BB-40E9-B6E9-8697C9856704}">
      <dgm:prSet/>
      <dgm:spPr/>
      <dgm:t>
        <a:bodyPr/>
        <a:lstStyle/>
        <a:p>
          <a:endParaRPr lang="fr-FR"/>
        </a:p>
      </dgm:t>
    </dgm:pt>
    <dgm:pt modelId="{6258EBF9-57C2-44F0-82E6-A44640938D5C}" type="sibTrans" cxnId="{460BCA40-C9BB-40E9-B6E9-8697C9856704}">
      <dgm:prSet/>
      <dgm:spPr/>
      <dgm:t>
        <a:bodyPr/>
        <a:lstStyle/>
        <a:p>
          <a:endParaRPr lang="fr-FR"/>
        </a:p>
      </dgm:t>
    </dgm:pt>
    <dgm:pt modelId="{0C36A91F-2F6F-4CB5-9ABD-CBFDB9711157}">
      <dgm:prSet custT="1"/>
      <dgm:spPr>
        <a:solidFill>
          <a:schemeClr val="tx2"/>
        </a:solidFill>
        <a:ln>
          <a:solidFill>
            <a:schemeClr val="tx2"/>
          </a:solidFill>
        </a:ln>
      </dgm:spPr>
      <dgm:t>
        <a:bodyPr/>
        <a:lstStyle/>
        <a:p>
          <a:pPr algn="l"/>
          <a:r>
            <a:rPr lang="fr-FR" sz="1200" b="1" dirty="0">
              <a:solidFill>
                <a:schemeClr val="bg2"/>
              </a:solidFill>
              <a:latin typeface="+mn-lt"/>
            </a:rPr>
            <a:t>Cons. Finances du Gouverneur </a:t>
          </a:r>
        </a:p>
      </dgm:t>
    </dgm:pt>
    <dgm:pt modelId="{4F2A8AF3-61C5-495F-9399-B64F796FA05E}" type="parTrans" cxnId="{5561F95B-9D55-4693-B2B9-CDA0E03EA907}">
      <dgm:prSet/>
      <dgm:spPr/>
      <dgm:t>
        <a:bodyPr/>
        <a:lstStyle/>
        <a:p>
          <a:endParaRPr lang="fr-FR"/>
        </a:p>
      </dgm:t>
    </dgm:pt>
    <dgm:pt modelId="{4BA0558A-8BC8-4011-B302-982C3FA331D0}" type="sibTrans" cxnId="{5561F95B-9D55-4693-B2B9-CDA0E03EA907}">
      <dgm:prSet/>
      <dgm:spPr/>
      <dgm:t>
        <a:bodyPr/>
        <a:lstStyle/>
        <a:p>
          <a:endParaRPr lang="fr-FR"/>
        </a:p>
      </dgm:t>
    </dgm:pt>
    <dgm:pt modelId="{8F065558-7807-4BD8-B32C-79060A3BEEF6}">
      <dgm:prSet custT="1"/>
      <dgm:spPr>
        <a:solidFill>
          <a:schemeClr val="tx1">
            <a:lumMod val="50000"/>
            <a:lumOff val="50000"/>
          </a:schemeClr>
        </a:solidFill>
        <a:ln>
          <a:solidFill>
            <a:schemeClr val="bg1"/>
          </a:solidFill>
        </a:ln>
      </dgm:spPr>
      <dgm:t>
        <a:bodyPr/>
        <a:lstStyle/>
        <a:p>
          <a:pPr algn="l"/>
          <a:r>
            <a:rPr lang="fr-FR" sz="1200" b="1" dirty="0">
              <a:solidFill>
                <a:schemeClr val="bg2"/>
              </a:solidFill>
              <a:latin typeface="+mn-lt"/>
            </a:rPr>
            <a:t>Membre: Délégué  Société Civile</a:t>
          </a:r>
        </a:p>
      </dgm:t>
    </dgm:pt>
    <dgm:pt modelId="{E5874588-960A-4739-8CDD-C21F77C75B25}" type="parTrans" cxnId="{026D4F76-B1CA-4D89-AE08-7A86F205B1BD}">
      <dgm:prSet/>
      <dgm:spPr/>
      <dgm:t>
        <a:bodyPr/>
        <a:lstStyle/>
        <a:p>
          <a:endParaRPr lang="fr-FR"/>
        </a:p>
      </dgm:t>
    </dgm:pt>
    <dgm:pt modelId="{7449ECCB-09CC-451B-A1CC-B0BEBA7F950A}" type="sibTrans" cxnId="{026D4F76-B1CA-4D89-AE08-7A86F205B1BD}">
      <dgm:prSet/>
      <dgm:spPr/>
      <dgm:t>
        <a:bodyPr/>
        <a:lstStyle/>
        <a:p>
          <a:endParaRPr lang="fr-FR"/>
        </a:p>
      </dgm:t>
    </dgm:pt>
    <dgm:pt modelId="{C99FE277-19A5-40D6-A29E-C10E83CB3B58}">
      <dgm:prSet phldrT="[Texte]" custT="1"/>
      <dgm:spPr>
        <a:ln>
          <a:solidFill>
            <a:schemeClr val="tx2"/>
          </a:solidFill>
        </a:ln>
      </dgm:spPr>
      <dgm:t>
        <a:bodyPr/>
        <a:lstStyle/>
        <a:p>
          <a:pPr algn="l"/>
          <a:r>
            <a:rPr lang="fr-FR" sz="1200" b="1" dirty="0">
              <a:solidFill>
                <a:schemeClr val="tx2"/>
              </a:solidFill>
              <a:latin typeface="+mn-lt"/>
            </a:rPr>
            <a:t>Prés.: MCP / Chef d’Antenne Programme</a:t>
          </a:r>
        </a:p>
      </dgm:t>
    </dgm:pt>
    <dgm:pt modelId="{92D39D52-926D-467C-9A65-BB48A7D49FFF}" type="sibTrans" cxnId="{847B9BE7-30DB-4085-B7E7-3F64D1487A2F}">
      <dgm:prSet/>
      <dgm:spPr/>
      <dgm:t>
        <a:bodyPr/>
        <a:lstStyle/>
        <a:p>
          <a:endParaRPr lang="fr-FR"/>
        </a:p>
      </dgm:t>
    </dgm:pt>
    <dgm:pt modelId="{A023A6E9-F10B-4F4E-A74D-1FFDB473CA3D}" type="parTrans" cxnId="{847B9BE7-30DB-4085-B7E7-3F64D1487A2F}">
      <dgm:prSet/>
      <dgm:spPr/>
      <dgm:t>
        <a:bodyPr/>
        <a:lstStyle/>
        <a:p>
          <a:endParaRPr lang="fr-FR"/>
        </a:p>
      </dgm:t>
    </dgm:pt>
    <dgm:pt modelId="{47BA96D9-0F86-4E16-8D72-AEDCBAFDCBFE}">
      <dgm:prSet phldrT="[Texte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fr-CD" sz="2000" b="1" dirty="0">
              <a:solidFill>
                <a:schemeClr val="tx2"/>
              </a:solidFill>
            </a:rPr>
            <a:t>Core Group </a:t>
          </a:r>
        </a:p>
        <a:p>
          <a:pPr algn="l"/>
          <a:r>
            <a:rPr lang="fr-CD" sz="1200" dirty="0">
              <a:solidFill>
                <a:schemeClr val="tx2"/>
              </a:solidFill>
            </a:rPr>
            <a:t>Rôle :                                                                 -Validation des requêtes                                    -Suivi de l’exécution du Budget                         -Évaluation du PAO &amp; PTBT</a:t>
          </a:r>
          <a:endParaRPr lang="fr-FR" sz="1200" dirty="0">
            <a:solidFill>
              <a:schemeClr val="tx2"/>
            </a:solidFill>
          </a:endParaRPr>
        </a:p>
      </dgm:t>
    </dgm:pt>
    <dgm:pt modelId="{47AF8D92-7390-4E07-A1AE-71F3B97B503B}" type="sibTrans" cxnId="{BD58113C-FAF6-47A4-8DEB-CB2F5C00CCF8}">
      <dgm:prSet/>
      <dgm:spPr/>
      <dgm:t>
        <a:bodyPr/>
        <a:lstStyle/>
        <a:p>
          <a:endParaRPr lang="fr-FR"/>
        </a:p>
      </dgm:t>
    </dgm:pt>
    <dgm:pt modelId="{40DD712F-92B1-4E0D-882E-1BAE2FDCF184}" type="parTrans" cxnId="{BD58113C-FAF6-47A4-8DEB-CB2F5C00CCF8}">
      <dgm:prSet/>
      <dgm:spPr/>
      <dgm:t>
        <a:bodyPr/>
        <a:lstStyle/>
        <a:p>
          <a:endParaRPr lang="fr-FR"/>
        </a:p>
      </dgm:t>
    </dgm:pt>
    <dgm:pt modelId="{6ADE8694-446E-44B0-89EC-BCF4F043E394}" type="pres">
      <dgm:prSet presAssocID="{8B6C2203-2D5D-4283-99E3-81B7CFCF578A}" presName="theList" presStyleCnt="0">
        <dgm:presLayoutVars>
          <dgm:dir/>
          <dgm:animLvl val="lvl"/>
          <dgm:resizeHandles val="exact"/>
        </dgm:presLayoutVars>
      </dgm:prSet>
      <dgm:spPr/>
    </dgm:pt>
    <dgm:pt modelId="{B86BDFA1-496B-4D9E-92C7-C97615662635}" type="pres">
      <dgm:prSet presAssocID="{DF790D52-0377-4880-82EE-9E8F93C0031E}" presName="compNode" presStyleCnt="0"/>
      <dgm:spPr/>
    </dgm:pt>
    <dgm:pt modelId="{6A1D3369-C163-42D5-BC86-919BE3704296}" type="pres">
      <dgm:prSet presAssocID="{DF790D52-0377-4880-82EE-9E8F93C0031E}" presName="aNode" presStyleLbl="bgShp" presStyleIdx="0" presStyleCnt="2"/>
      <dgm:spPr/>
    </dgm:pt>
    <dgm:pt modelId="{9596B522-8ABB-4058-A635-89F197A3D371}" type="pres">
      <dgm:prSet presAssocID="{DF790D52-0377-4880-82EE-9E8F93C0031E}" presName="textNode" presStyleLbl="bgShp" presStyleIdx="0" presStyleCnt="2"/>
      <dgm:spPr/>
    </dgm:pt>
    <dgm:pt modelId="{E66AF44F-6DA5-46E3-AC68-EAB13D546681}" type="pres">
      <dgm:prSet presAssocID="{DF790D52-0377-4880-82EE-9E8F93C0031E}" presName="compChildNode" presStyleCnt="0"/>
      <dgm:spPr/>
    </dgm:pt>
    <dgm:pt modelId="{F68999B8-535E-49AF-8290-EA16461FC887}" type="pres">
      <dgm:prSet presAssocID="{DF790D52-0377-4880-82EE-9E8F93C0031E}" presName="theInnerList" presStyleCnt="0"/>
      <dgm:spPr/>
    </dgm:pt>
    <dgm:pt modelId="{553F921D-2296-47EE-9E04-D82AFFE451AD}" type="pres">
      <dgm:prSet presAssocID="{3450FB1C-015C-4408-9638-3DA9DB323900}" presName="childNode" presStyleLbl="node1" presStyleIdx="0" presStyleCnt="15" custScaleX="109794" custScaleY="2000000" custLinFactNeighborY="-27431">
        <dgm:presLayoutVars>
          <dgm:bulletEnabled val="1"/>
        </dgm:presLayoutVars>
      </dgm:prSet>
      <dgm:spPr/>
    </dgm:pt>
    <dgm:pt modelId="{0E51E6AC-9F93-458A-9D73-79D3772D2F23}" type="pres">
      <dgm:prSet presAssocID="{3450FB1C-015C-4408-9638-3DA9DB323900}" presName="aSpace2" presStyleCnt="0"/>
      <dgm:spPr/>
    </dgm:pt>
    <dgm:pt modelId="{86878EBB-D81E-47C2-8903-D67A28BC62E1}" type="pres">
      <dgm:prSet presAssocID="{5DD1A87B-C043-4531-9737-06DD7CBCEB5A}" presName="childNode" presStyleLbl="node1" presStyleIdx="1" presStyleCnt="15" custScaleX="109794" custScaleY="2000000" custLinFactNeighborY="-27431">
        <dgm:presLayoutVars>
          <dgm:bulletEnabled val="1"/>
        </dgm:presLayoutVars>
      </dgm:prSet>
      <dgm:spPr/>
    </dgm:pt>
    <dgm:pt modelId="{4F00B99D-7ADF-4F75-B7FB-948E6126447F}" type="pres">
      <dgm:prSet presAssocID="{5DD1A87B-C043-4531-9737-06DD7CBCEB5A}" presName="aSpace2" presStyleCnt="0"/>
      <dgm:spPr/>
    </dgm:pt>
    <dgm:pt modelId="{47F5C9BE-914E-4128-9F3B-3CF07EEF305B}" type="pres">
      <dgm:prSet presAssocID="{44631A92-623A-4218-BDC1-167162D7AC31}" presName="childNode" presStyleLbl="node1" presStyleIdx="2" presStyleCnt="15" custScaleX="109794" custScaleY="2000000" custLinFactNeighborY="-27431">
        <dgm:presLayoutVars>
          <dgm:bulletEnabled val="1"/>
        </dgm:presLayoutVars>
      </dgm:prSet>
      <dgm:spPr/>
    </dgm:pt>
    <dgm:pt modelId="{2C43B7B6-140F-48ED-8ADE-CC829B2FE1A1}" type="pres">
      <dgm:prSet presAssocID="{44631A92-623A-4218-BDC1-167162D7AC31}" presName="aSpace2" presStyleCnt="0"/>
      <dgm:spPr/>
    </dgm:pt>
    <dgm:pt modelId="{FB785D0D-CD98-478B-A078-C6CEB403689F}" type="pres">
      <dgm:prSet presAssocID="{26D3A005-28EC-4B88-8B97-B8CAD6A91201}" presName="childNode" presStyleLbl="node1" presStyleIdx="3" presStyleCnt="15" custScaleX="109794" custScaleY="2000000" custLinFactNeighborY="-27431">
        <dgm:presLayoutVars>
          <dgm:bulletEnabled val="1"/>
        </dgm:presLayoutVars>
      </dgm:prSet>
      <dgm:spPr/>
    </dgm:pt>
    <dgm:pt modelId="{63F91E95-6DB7-45BC-947F-77BA003A9468}" type="pres">
      <dgm:prSet presAssocID="{26D3A005-28EC-4B88-8B97-B8CAD6A91201}" presName="aSpace2" presStyleCnt="0"/>
      <dgm:spPr/>
    </dgm:pt>
    <dgm:pt modelId="{D40E24C4-EFCE-410D-A0FD-8C3CA1DFEFA9}" type="pres">
      <dgm:prSet presAssocID="{C14DF1E4-84E2-463E-A783-1919D4690E70}" presName="childNode" presStyleLbl="node1" presStyleIdx="4" presStyleCnt="15" custScaleX="109794" custScaleY="2000000" custLinFactNeighborY="-27431">
        <dgm:presLayoutVars>
          <dgm:bulletEnabled val="1"/>
        </dgm:presLayoutVars>
      </dgm:prSet>
      <dgm:spPr/>
    </dgm:pt>
    <dgm:pt modelId="{3F3CF091-2452-40EB-A210-B35E1CA9ACA9}" type="pres">
      <dgm:prSet presAssocID="{C14DF1E4-84E2-463E-A783-1919D4690E70}" presName="aSpace2" presStyleCnt="0"/>
      <dgm:spPr/>
    </dgm:pt>
    <dgm:pt modelId="{147274E9-96F0-4A44-87DB-9C2A2C7D54E6}" type="pres">
      <dgm:prSet presAssocID="{1416EFED-B132-4907-9569-EC678144D8B8}" presName="childNode" presStyleLbl="node1" presStyleIdx="5" presStyleCnt="15" custScaleX="109794" custScaleY="2000000" custLinFactNeighborY="-27431">
        <dgm:presLayoutVars>
          <dgm:bulletEnabled val="1"/>
        </dgm:presLayoutVars>
      </dgm:prSet>
      <dgm:spPr/>
    </dgm:pt>
    <dgm:pt modelId="{6BFC6CA8-5B67-4D7E-A022-4CF4D38E76F9}" type="pres">
      <dgm:prSet presAssocID="{DF790D52-0377-4880-82EE-9E8F93C0031E}" presName="aSpace" presStyleCnt="0"/>
      <dgm:spPr/>
    </dgm:pt>
    <dgm:pt modelId="{9CF2B948-9854-4DD0-BA78-02AFA7B0B585}" type="pres">
      <dgm:prSet presAssocID="{47BA96D9-0F86-4E16-8D72-AEDCBAFDCBFE}" presName="compNode" presStyleCnt="0"/>
      <dgm:spPr/>
    </dgm:pt>
    <dgm:pt modelId="{5FFAA49D-145F-4BE4-9163-CDA1FB0D93D7}" type="pres">
      <dgm:prSet presAssocID="{47BA96D9-0F86-4E16-8D72-AEDCBAFDCBFE}" presName="aNode" presStyleLbl="bgShp" presStyleIdx="1" presStyleCnt="2" custLinFactNeighborX="2760" custLinFactNeighborY="69"/>
      <dgm:spPr/>
    </dgm:pt>
    <dgm:pt modelId="{ED38B53A-5D9D-4445-8399-DC3DB72974EC}" type="pres">
      <dgm:prSet presAssocID="{47BA96D9-0F86-4E16-8D72-AEDCBAFDCBFE}" presName="textNode" presStyleLbl="bgShp" presStyleIdx="1" presStyleCnt="2"/>
      <dgm:spPr/>
    </dgm:pt>
    <dgm:pt modelId="{4499E2BA-D4D7-467A-B23A-797DAC131654}" type="pres">
      <dgm:prSet presAssocID="{47BA96D9-0F86-4E16-8D72-AEDCBAFDCBFE}" presName="compChildNode" presStyleCnt="0"/>
      <dgm:spPr/>
    </dgm:pt>
    <dgm:pt modelId="{52E0366D-9612-496A-BFC4-BEAC58B21A9A}" type="pres">
      <dgm:prSet presAssocID="{47BA96D9-0F86-4E16-8D72-AEDCBAFDCBFE}" presName="theInnerList" presStyleCnt="0"/>
      <dgm:spPr/>
    </dgm:pt>
    <dgm:pt modelId="{2A64DEA5-288E-4E3B-AD57-0E9E7F9799E9}" type="pres">
      <dgm:prSet presAssocID="{C99FE277-19A5-40D6-A29E-C10E83CB3B58}" presName="childNode" presStyleLbl="node1" presStyleIdx="6" presStyleCnt="15" custScaleX="109794" custScaleY="2000000">
        <dgm:presLayoutVars>
          <dgm:bulletEnabled val="1"/>
        </dgm:presLayoutVars>
      </dgm:prSet>
      <dgm:spPr/>
    </dgm:pt>
    <dgm:pt modelId="{5547313B-82AA-4429-A4DB-2ABDF0DA58DA}" type="pres">
      <dgm:prSet presAssocID="{C99FE277-19A5-40D6-A29E-C10E83CB3B58}" presName="aSpace2" presStyleCnt="0"/>
      <dgm:spPr/>
    </dgm:pt>
    <dgm:pt modelId="{4AA15711-DD73-425E-BF9C-DAFE15A17FD9}" type="pres">
      <dgm:prSet presAssocID="{3BADAE95-88DE-4448-8D64-78BB2373146E}" presName="childNode" presStyleLbl="node1" presStyleIdx="7" presStyleCnt="15" custScaleX="109794" custScaleY="2000000">
        <dgm:presLayoutVars>
          <dgm:bulletEnabled val="1"/>
        </dgm:presLayoutVars>
      </dgm:prSet>
      <dgm:spPr/>
    </dgm:pt>
    <dgm:pt modelId="{0622EB21-AD30-4B99-82C5-CEC969B9D4EF}" type="pres">
      <dgm:prSet presAssocID="{3BADAE95-88DE-4448-8D64-78BB2373146E}" presName="aSpace2" presStyleCnt="0"/>
      <dgm:spPr/>
    </dgm:pt>
    <dgm:pt modelId="{09E70651-E940-469D-A60F-9BB235194DDE}" type="pres">
      <dgm:prSet presAssocID="{9CDD67F1-ACC5-42E3-B23C-B6C6DE2CE71B}" presName="childNode" presStyleLbl="node1" presStyleIdx="8" presStyleCnt="15" custScaleX="109794" custScaleY="2000000">
        <dgm:presLayoutVars>
          <dgm:bulletEnabled val="1"/>
        </dgm:presLayoutVars>
      </dgm:prSet>
      <dgm:spPr/>
    </dgm:pt>
    <dgm:pt modelId="{23697E7F-454C-4F65-A106-C4817F61063D}" type="pres">
      <dgm:prSet presAssocID="{9CDD67F1-ACC5-42E3-B23C-B6C6DE2CE71B}" presName="aSpace2" presStyleCnt="0"/>
      <dgm:spPr/>
    </dgm:pt>
    <dgm:pt modelId="{5F25159A-36D3-456E-AA99-9DB7DC211A56}" type="pres">
      <dgm:prSet presAssocID="{DBD28FA8-0DFB-4FEC-B1FD-AF80EB86660B}" presName="childNode" presStyleLbl="node1" presStyleIdx="9" presStyleCnt="15" custScaleX="109794" custScaleY="2000000" custLinFactNeighborY="-42174">
        <dgm:presLayoutVars>
          <dgm:bulletEnabled val="1"/>
        </dgm:presLayoutVars>
      </dgm:prSet>
      <dgm:spPr/>
    </dgm:pt>
    <dgm:pt modelId="{7110661B-EB4C-49C3-A617-D070E818A20E}" type="pres">
      <dgm:prSet presAssocID="{DBD28FA8-0DFB-4FEC-B1FD-AF80EB86660B}" presName="aSpace2" presStyleCnt="0"/>
      <dgm:spPr/>
    </dgm:pt>
    <dgm:pt modelId="{1DD75031-D867-4441-B989-5DD467D8716B}" type="pres">
      <dgm:prSet presAssocID="{FE02A2BA-C2A3-4B66-BC45-4DAB8D7B06D9}" presName="childNode" presStyleLbl="node1" presStyleIdx="10" presStyleCnt="15" custScaleX="109794" custScaleY="2000000" custLinFactNeighborY="-42174">
        <dgm:presLayoutVars>
          <dgm:bulletEnabled val="1"/>
        </dgm:presLayoutVars>
      </dgm:prSet>
      <dgm:spPr/>
    </dgm:pt>
    <dgm:pt modelId="{632694A0-B12B-4CF2-901C-8B4BA070CE49}" type="pres">
      <dgm:prSet presAssocID="{FE02A2BA-C2A3-4B66-BC45-4DAB8D7B06D9}" presName="aSpace2" presStyleCnt="0"/>
      <dgm:spPr/>
    </dgm:pt>
    <dgm:pt modelId="{C52067B7-F9A0-4B21-BFC1-A0DC276E06B9}" type="pres">
      <dgm:prSet presAssocID="{CCD2C001-4585-4A06-9D76-905D1AC583D5}" presName="childNode" presStyleLbl="node1" presStyleIdx="11" presStyleCnt="15" custScaleX="109794" custScaleY="2000000" custLinFactNeighborY="-42174">
        <dgm:presLayoutVars>
          <dgm:bulletEnabled val="1"/>
        </dgm:presLayoutVars>
      </dgm:prSet>
      <dgm:spPr/>
    </dgm:pt>
    <dgm:pt modelId="{D7EF6FD9-5EDA-4E45-964C-4216B735EB6E}" type="pres">
      <dgm:prSet presAssocID="{CCD2C001-4585-4A06-9D76-905D1AC583D5}" presName="aSpace2" presStyleCnt="0"/>
      <dgm:spPr/>
    </dgm:pt>
    <dgm:pt modelId="{4F56E133-DA89-4E69-9B55-134A10F408E4}" type="pres">
      <dgm:prSet presAssocID="{0C36A91F-2F6F-4CB5-9ABD-CBFDB9711157}" presName="childNode" presStyleLbl="node1" presStyleIdx="12" presStyleCnt="15" custScaleX="109794" custScaleY="2000000" custLinFactNeighborY="-42174">
        <dgm:presLayoutVars>
          <dgm:bulletEnabled val="1"/>
        </dgm:presLayoutVars>
      </dgm:prSet>
      <dgm:spPr/>
    </dgm:pt>
    <dgm:pt modelId="{E09B7BAB-8A1D-4DD0-BF58-3298749EF946}" type="pres">
      <dgm:prSet presAssocID="{0C36A91F-2F6F-4CB5-9ABD-CBFDB9711157}" presName="aSpace2" presStyleCnt="0"/>
      <dgm:spPr/>
    </dgm:pt>
    <dgm:pt modelId="{68CA1311-B6D4-49F1-8337-D02AFFF788BB}" type="pres">
      <dgm:prSet presAssocID="{E5E09500-2600-4790-B589-15B9D19C156B}" presName="childNode" presStyleLbl="node1" presStyleIdx="13" presStyleCnt="15" custScaleX="109794" custScaleY="2000000" custLinFactNeighborY="-42174">
        <dgm:presLayoutVars>
          <dgm:bulletEnabled val="1"/>
        </dgm:presLayoutVars>
      </dgm:prSet>
      <dgm:spPr/>
    </dgm:pt>
    <dgm:pt modelId="{5F5186B8-5932-48B1-B423-A05C8D33FB36}" type="pres">
      <dgm:prSet presAssocID="{E5E09500-2600-4790-B589-15B9D19C156B}" presName="aSpace2" presStyleCnt="0"/>
      <dgm:spPr/>
    </dgm:pt>
    <dgm:pt modelId="{D67D2487-1B9E-4FCD-9482-49D86ACBC807}" type="pres">
      <dgm:prSet presAssocID="{8F065558-7807-4BD8-B32C-79060A3BEEF6}" presName="childNode" presStyleLbl="node1" presStyleIdx="14" presStyleCnt="15" custScaleX="109794" custScaleY="2000000" custLinFactNeighborY="-42174">
        <dgm:presLayoutVars>
          <dgm:bulletEnabled val="1"/>
        </dgm:presLayoutVars>
      </dgm:prSet>
      <dgm:spPr/>
    </dgm:pt>
  </dgm:ptLst>
  <dgm:cxnLst>
    <dgm:cxn modelId="{08EC570B-C6E0-4610-91F7-19458AB44F11}" srcId="{47BA96D9-0F86-4E16-8D72-AEDCBAFDCBFE}" destId="{FE02A2BA-C2A3-4B66-BC45-4DAB8D7B06D9}" srcOrd="4" destOrd="0" parTransId="{F3FE403B-16A8-4458-AC27-F47EBCC0D2FC}" sibTransId="{0F02D39C-419E-4CA1-8F00-F954485F39F3}"/>
    <dgm:cxn modelId="{666C160F-DAC0-41A3-92EC-CF051549FB0C}" srcId="{47BA96D9-0F86-4E16-8D72-AEDCBAFDCBFE}" destId="{3BADAE95-88DE-4448-8D64-78BB2373146E}" srcOrd="1" destOrd="0" parTransId="{362700C7-F9B5-4C44-A4F5-09780EB107CB}" sibTransId="{CF458953-BA52-4B27-A083-4615385BFF2D}"/>
    <dgm:cxn modelId="{9BC24425-E077-4947-8898-9BB81E0B259E}" type="presOf" srcId="{26D3A005-28EC-4B88-8B97-B8CAD6A91201}" destId="{FB785D0D-CD98-478B-A078-C6CEB403689F}" srcOrd="0" destOrd="0" presId="urn:microsoft.com/office/officeart/2005/8/layout/lProcess2"/>
    <dgm:cxn modelId="{B1D4902E-120D-4C5F-A541-6EE91D8EE035}" type="presOf" srcId="{FE02A2BA-C2A3-4B66-BC45-4DAB8D7B06D9}" destId="{1DD75031-D867-4441-B989-5DD467D8716B}" srcOrd="0" destOrd="0" presId="urn:microsoft.com/office/officeart/2005/8/layout/lProcess2"/>
    <dgm:cxn modelId="{DBFAE235-E0A6-4BDC-BF79-B7368827AF2C}" srcId="{DF790D52-0377-4880-82EE-9E8F93C0031E}" destId="{5DD1A87B-C043-4531-9737-06DD7CBCEB5A}" srcOrd="1" destOrd="0" parTransId="{9082C811-1001-4BB3-86DD-42E2E188E0F1}" sibTransId="{33B48681-F726-4108-A744-661B8AD076C3}"/>
    <dgm:cxn modelId="{E5173E39-3936-4A24-B57D-B184FD8A8F0C}" srcId="{8B6C2203-2D5D-4283-99E3-81B7CFCF578A}" destId="{DF790D52-0377-4880-82EE-9E8F93C0031E}" srcOrd="0" destOrd="0" parTransId="{B0039519-59B9-47C5-A0B9-964E5D8B62DF}" sibTransId="{DEFE1DBA-ABE8-43B8-905C-230C5B9D4635}"/>
    <dgm:cxn modelId="{BD58113C-FAF6-47A4-8DEB-CB2F5C00CCF8}" srcId="{8B6C2203-2D5D-4283-99E3-81B7CFCF578A}" destId="{47BA96D9-0F86-4E16-8D72-AEDCBAFDCBFE}" srcOrd="1" destOrd="0" parTransId="{40DD712F-92B1-4E0D-882E-1BAE2FDCF184}" sibTransId="{47AF8D92-7390-4E07-A1AE-71F3B97B503B}"/>
    <dgm:cxn modelId="{460BCA40-C9BB-40E9-B6E9-8697C9856704}" srcId="{47BA96D9-0F86-4E16-8D72-AEDCBAFDCBFE}" destId="{CCD2C001-4585-4A06-9D76-905D1AC583D5}" srcOrd="5" destOrd="0" parTransId="{A02E6AC7-7ABB-488F-A3C2-78CE8DAE7555}" sibTransId="{6258EBF9-57C2-44F0-82E6-A44640938D5C}"/>
    <dgm:cxn modelId="{5561F95B-9D55-4693-B2B9-CDA0E03EA907}" srcId="{47BA96D9-0F86-4E16-8D72-AEDCBAFDCBFE}" destId="{0C36A91F-2F6F-4CB5-9ABD-CBFDB9711157}" srcOrd="6" destOrd="0" parTransId="{4F2A8AF3-61C5-495F-9399-B64F796FA05E}" sibTransId="{4BA0558A-8BC8-4011-B302-982C3FA331D0}"/>
    <dgm:cxn modelId="{EC02D15F-B5F0-4B94-A8DD-EBA7F0FC0CA9}" type="presOf" srcId="{DBD28FA8-0DFB-4FEC-B1FD-AF80EB86660B}" destId="{5F25159A-36D3-456E-AA99-9DB7DC211A56}" srcOrd="0" destOrd="0" presId="urn:microsoft.com/office/officeart/2005/8/layout/lProcess2"/>
    <dgm:cxn modelId="{03E05E63-4B3F-4908-94A8-F6329654593B}" srcId="{DF790D52-0377-4880-82EE-9E8F93C0031E}" destId="{44631A92-623A-4218-BDC1-167162D7AC31}" srcOrd="2" destOrd="0" parTransId="{3C400269-C00C-4CCF-9ED1-9FB18839E04B}" sibTransId="{F75EAB8C-4281-492B-9CC0-194834492C7A}"/>
    <dgm:cxn modelId="{4274CB66-7FF2-48EE-B689-C53A250AC9A4}" type="presOf" srcId="{44631A92-623A-4218-BDC1-167162D7AC31}" destId="{47F5C9BE-914E-4128-9F3B-3CF07EEF305B}" srcOrd="0" destOrd="0" presId="urn:microsoft.com/office/officeart/2005/8/layout/lProcess2"/>
    <dgm:cxn modelId="{E463FA6A-9449-47D9-A065-E6C5AB849075}" type="presOf" srcId="{8B6C2203-2D5D-4283-99E3-81B7CFCF578A}" destId="{6ADE8694-446E-44B0-89EC-BCF4F043E394}" srcOrd="0" destOrd="0" presId="urn:microsoft.com/office/officeart/2005/8/layout/lProcess2"/>
    <dgm:cxn modelId="{E7662651-31AE-42B9-8033-79A01FD6509E}" srcId="{DF790D52-0377-4880-82EE-9E8F93C0031E}" destId="{C14DF1E4-84E2-463E-A783-1919D4690E70}" srcOrd="4" destOrd="0" parTransId="{812F18F6-F260-4836-84A4-804D2E5DD173}" sibTransId="{F58B5D0E-1D87-45F5-89D9-BF76C91EA087}"/>
    <dgm:cxn modelId="{026D4F76-B1CA-4D89-AE08-7A86F205B1BD}" srcId="{47BA96D9-0F86-4E16-8D72-AEDCBAFDCBFE}" destId="{8F065558-7807-4BD8-B32C-79060A3BEEF6}" srcOrd="8" destOrd="0" parTransId="{E5874588-960A-4739-8CDD-C21F77C75B25}" sibTransId="{7449ECCB-09CC-451B-A1CC-B0BEBA7F950A}"/>
    <dgm:cxn modelId="{6622B27B-ADB3-4633-A865-6B6421A7E45E}" srcId="{DF790D52-0377-4880-82EE-9E8F93C0031E}" destId="{3450FB1C-015C-4408-9638-3DA9DB323900}" srcOrd="0" destOrd="0" parTransId="{8E0280CC-AAB7-4AEB-8348-BC71A7280B75}" sibTransId="{CB4CB814-75F5-4E04-842F-0509111BB34E}"/>
    <dgm:cxn modelId="{1512AA86-B754-42E5-BF3F-A1788FD0AE19}" type="presOf" srcId="{CCD2C001-4585-4A06-9D76-905D1AC583D5}" destId="{C52067B7-F9A0-4B21-BFC1-A0DC276E06B9}" srcOrd="0" destOrd="0" presId="urn:microsoft.com/office/officeart/2005/8/layout/lProcess2"/>
    <dgm:cxn modelId="{93F17187-34FC-41E2-91C8-3E5874499A33}" type="presOf" srcId="{3450FB1C-015C-4408-9638-3DA9DB323900}" destId="{553F921D-2296-47EE-9E04-D82AFFE451AD}" srcOrd="0" destOrd="0" presId="urn:microsoft.com/office/officeart/2005/8/layout/lProcess2"/>
    <dgm:cxn modelId="{9EB4558F-72A9-4FD3-82F7-491DBC31D374}" type="presOf" srcId="{47BA96D9-0F86-4E16-8D72-AEDCBAFDCBFE}" destId="{5FFAA49D-145F-4BE4-9163-CDA1FB0D93D7}" srcOrd="0" destOrd="0" presId="urn:microsoft.com/office/officeart/2005/8/layout/lProcess2"/>
    <dgm:cxn modelId="{3756A692-6F47-4FBE-B74C-D50950661003}" type="presOf" srcId="{DF790D52-0377-4880-82EE-9E8F93C0031E}" destId="{9596B522-8ABB-4058-A635-89F197A3D371}" srcOrd="1" destOrd="0" presId="urn:microsoft.com/office/officeart/2005/8/layout/lProcess2"/>
    <dgm:cxn modelId="{1D794496-66E7-4B2D-A1B9-41D6B55D8FA0}" type="presOf" srcId="{C14DF1E4-84E2-463E-A783-1919D4690E70}" destId="{D40E24C4-EFCE-410D-A0FD-8C3CA1DFEFA9}" srcOrd="0" destOrd="0" presId="urn:microsoft.com/office/officeart/2005/8/layout/lProcess2"/>
    <dgm:cxn modelId="{A1C27796-EBA7-491D-B897-0AD9D5C1B92A}" type="presOf" srcId="{5DD1A87B-C043-4531-9737-06DD7CBCEB5A}" destId="{86878EBB-D81E-47C2-8903-D67A28BC62E1}" srcOrd="0" destOrd="0" presId="urn:microsoft.com/office/officeart/2005/8/layout/lProcess2"/>
    <dgm:cxn modelId="{7DB05297-37DD-4920-8A34-8764DC29146D}" type="presOf" srcId="{1416EFED-B132-4907-9569-EC678144D8B8}" destId="{147274E9-96F0-4A44-87DB-9C2A2C7D54E6}" srcOrd="0" destOrd="0" presId="urn:microsoft.com/office/officeart/2005/8/layout/lProcess2"/>
    <dgm:cxn modelId="{E3E34799-F9DF-4A72-BFC4-25A9877F0D14}" srcId="{DF790D52-0377-4880-82EE-9E8F93C0031E}" destId="{26D3A005-28EC-4B88-8B97-B8CAD6A91201}" srcOrd="3" destOrd="0" parTransId="{A33043FB-FCDD-4432-B496-33E89D4E064C}" sibTransId="{7F9DA4D4-D0DE-45C2-A83A-65DAEF799802}"/>
    <dgm:cxn modelId="{2F38659F-9B13-4962-9D29-36BA29467460}" type="presOf" srcId="{E5E09500-2600-4790-B589-15B9D19C156B}" destId="{68CA1311-B6D4-49F1-8337-D02AFFF788BB}" srcOrd="0" destOrd="0" presId="urn:microsoft.com/office/officeart/2005/8/layout/lProcess2"/>
    <dgm:cxn modelId="{9C7CF09F-47AD-4D8D-A9FC-AB3FCCD089D9}" srcId="{47BA96D9-0F86-4E16-8D72-AEDCBAFDCBFE}" destId="{E5E09500-2600-4790-B589-15B9D19C156B}" srcOrd="7" destOrd="0" parTransId="{AA982874-2D50-4D37-9E4E-46CA6F33D5D7}" sibTransId="{C1ED9705-FE02-4166-9DEE-D0A8D7A4BC7A}"/>
    <dgm:cxn modelId="{B58E5EA2-DF84-4D0E-B3B1-FAADE8C67020}" type="presOf" srcId="{DF790D52-0377-4880-82EE-9E8F93C0031E}" destId="{6A1D3369-C163-42D5-BC86-919BE3704296}" srcOrd="0" destOrd="0" presId="urn:microsoft.com/office/officeart/2005/8/layout/lProcess2"/>
    <dgm:cxn modelId="{1C8022AA-4D25-42B6-8C4F-D7A11B84C124}" type="presOf" srcId="{0C36A91F-2F6F-4CB5-9ABD-CBFDB9711157}" destId="{4F56E133-DA89-4E69-9B55-134A10F408E4}" srcOrd="0" destOrd="0" presId="urn:microsoft.com/office/officeart/2005/8/layout/lProcess2"/>
    <dgm:cxn modelId="{4D4ED6AD-BFE8-4973-BE82-EBA482AB169F}" srcId="{47BA96D9-0F86-4E16-8D72-AEDCBAFDCBFE}" destId="{DBD28FA8-0DFB-4FEC-B1FD-AF80EB86660B}" srcOrd="3" destOrd="0" parTransId="{0BDD4005-C386-4896-89BE-0C86C29CD604}" sibTransId="{1D76093A-3035-41BC-92CF-8545BF831421}"/>
    <dgm:cxn modelId="{F2B9E5B3-9FC6-429D-BB6D-DD87CDEC2FA3}" srcId="{DF790D52-0377-4880-82EE-9E8F93C0031E}" destId="{1416EFED-B132-4907-9569-EC678144D8B8}" srcOrd="5" destOrd="0" parTransId="{BC1FB20E-5966-4C47-8EDB-0E16C8A8413F}" sibTransId="{19060A5E-04BC-4493-9279-372403767D6B}"/>
    <dgm:cxn modelId="{A88074C1-6C7D-40B0-B677-723F6CA8FA76}" srcId="{47BA96D9-0F86-4E16-8D72-AEDCBAFDCBFE}" destId="{9CDD67F1-ACC5-42E3-B23C-B6C6DE2CE71B}" srcOrd="2" destOrd="0" parTransId="{2BAAC224-13CB-4C5D-BA3A-EEC112DED56B}" sibTransId="{5B1C814D-8ED8-4B9A-9FF2-2DA24D6A6618}"/>
    <dgm:cxn modelId="{E18F22C5-88BF-4BEC-A30C-E647BD416C67}" type="presOf" srcId="{8F065558-7807-4BD8-B32C-79060A3BEEF6}" destId="{D67D2487-1B9E-4FCD-9482-49D86ACBC807}" srcOrd="0" destOrd="0" presId="urn:microsoft.com/office/officeart/2005/8/layout/lProcess2"/>
    <dgm:cxn modelId="{81B63FCA-5B91-470E-A637-579B5BDEC471}" type="presOf" srcId="{9CDD67F1-ACC5-42E3-B23C-B6C6DE2CE71B}" destId="{09E70651-E940-469D-A60F-9BB235194DDE}" srcOrd="0" destOrd="0" presId="urn:microsoft.com/office/officeart/2005/8/layout/lProcess2"/>
    <dgm:cxn modelId="{F968D2DD-A8E3-4DB3-8609-FCA783E83BB5}" type="presOf" srcId="{C99FE277-19A5-40D6-A29E-C10E83CB3B58}" destId="{2A64DEA5-288E-4E3B-AD57-0E9E7F9799E9}" srcOrd="0" destOrd="0" presId="urn:microsoft.com/office/officeart/2005/8/layout/lProcess2"/>
    <dgm:cxn modelId="{847B9BE7-30DB-4085-B7E7-3F64D1487A2F}" srcId="{47BA96D9-0F86-4E16-8D72-AEDCBAFDCBFE}" destId="{C99FE277-19A5-40D6-A29E-C10E83CB3B58}" srcOrd="0" destOrd="0" parTransId="{A023A6E9-F10B-4F4E-A74D-1FFDB473CA3D}" sibTransId="{92D39D52-926D-467C-9A65-BB48A7D49FFF}"/>
    <dgm:cxn modelId="{82852AF0-FBB3-4E5B-B343-6DA4A15D2F7C}" type="presOf" srcId="{3BADAE95-88DE-4448-8D64-78BB2373146E}" destId="{4AA15711-DD73-425E-BF9C-DAFE15A17FD9}" srcOrd="0" destOrd="0" presId="urn:microsoft.com/office/officeart/2005/8/layout/lProcess2"/>
    <dgm:cxn modelId="{341D91F7-7308-484B-904F-FED63EC6602E}" type="presOf" srcId="{47BA96D9-0F86-4E16-8D72-AEDCBAFDCBFE}" destId="{ED38B53A-5D9D-4445-8399-DC3DB72974EC}" srcOrd="1" destOrd="0" presId="urn:microsoft.com/office/officeart/2005/8/layout/lProcess2"/>
    <dgm:cxn modelId="{28E4AEAA-E0AE-408E-B85E-0831B0656C7E}" type="presParOf" srcId="{6ADE8694-446E-44B0-89EC-BCF4F043E394}" destId="{B86BDFA1-496B-4D9E-92C7-C97615662635}" srcOrd="0" destOrd="0" presId="urn:microsoft.com/office/officeart/2005/8/layout/lProcess2"/>
    <dgm:cxn modelId="{484E494F-952E-45BE-BD7A-B95ACEDFF5FE}" type="presParOf" srcId="{B86BDFA1-496B-4D9E-92C7-C97615662635}" destId="{6A1D3369-C163-42D5-BC86-919BE3704296}" srcOrd="0" destOrd="0" presId="urn:microsoft.com/office/officeart/2005/8/layout/lProcess2"/>
    <dgm:cxn modelId="{189E29A1-5D34-4361-81A3-979E7863BABC}" type="presParOf" srcId="{B86BDFA1-496B-4D9E-92C7-C97615662635}" destId="{9596B522-8ABB-4058-A635-89F197A3D371}" srcOrd="1" destOrd="0" presId="urn:microsoft.com/office/officeart/2005/8/layout/lProcess2"/>
    <dgm:cxn modelId="{F3494C2F-0569-4330-A422-70A9BEA5918B}" type="presParOf" srcId="{B86BDFA1-496B-4D9E-92C7-C97615662635}" destId="{E66AF44F-6DA5-46E3-AC68-EAB13D546681}" srcOrd="2" destOrd="0" presId="urn:microsoft.com/office/officeart/2005/8/layout/lProcess2"/>
    <dgm:cxn modelId="{247D04DD-74F5-4081-AAFE-7C8613BDB8FC}" type="presParOf" srcId="{E66AF44F-6DA5-46E3-AC68-EAB13D546681}" destId="{F68999B8-535E-49AF-8290-EA16461FC887}" srcOrd="0" destOrd="0" presId="urn:microsoft.com/office/officeart/2005/8/layout/lProcess2"/>
    <dgm:cxn modelId="{89DF19F9-B3F5-474C-B035-2F279EDFA9C6}" type="presParOf" srcId="{F68999B8-535E-49AF-8290-EA16461FC887}" destId="{553F921D-2296-47EE-9E04-D82AFFE451AD}" srcOrd="0" destOrd="0" presId="urn:microsoft.com/office/officeart/2005/8/layout/lProcess2"/>
    <dgm:cxn modelId="{15D47E14-AFF1-4B0D-8E76-AB38B5ABFBCB}" type="presParOf" srcId="{F68999B8-535E-49AF-8290-EA16461FC887}" destId="{0E51E6AC-9F93-458A-9D73-79D3772D2F23}" srcOrd="1" destOrd="0" presId="urn:microsoft.com/office/officeart/2005/8/layout/lProcess2"/>
    <dgm:cxn modelId="{5FBA1078-B113-453A-80CA-63478B567AA4}" type="presParOf" srcId="{F68999B8-535E-49AF-8290-EA16461FC887}" destId="{86878EBB-D81E-47C2-8903-D67A28BC62E1}" srcOrd="2" destOrd="0" presId="urn:microsoft.com/office/officeart/2005/8/layout/lProcess2"/>
    <dgm:cxn modelId="{E6965D3D-28C9-4700-90C8-F0B8ED790577}" type="presParOf" srcId="{F68999B8-535E-49AF-8290-EA16461FC887}" destId="{4F00B99D-7ADF-4F75-B7FB-948E6126447F}" srcOrd="3" destOrd="0" presId="urn:microsoft.com/office/officeart/2005/8/layout/lProcess2"/>
    <dgm:cxn modelId="{24219CCE-EDC2-44F2-8AAB-EE444342B583}" type="presParOf" srcId="{F68999B8-535E-49AF-8290-EA16461FC887}" destId="{47F5C9BE-914E-4128-9F3B-3CF07EEF305B}" srcOrd="4" destOrd="0" presId="urn:microsoft.com/office/officeart/2005/8/layout/lProcess2"/>
    <dgm:cxn modelId="{57B6DD46-6BD9-4357-A622-1958A810D646}" type="presParOf" srcId="{F68999B8-535E-49AF-8290-EA16461FC887}" destId="{2C43B7B6-140F-48ED-8ADE-CC829B2FE1A1}" srcOrd="5" destOrd="0" presId="urn:microsoft.com/office/officeart/2005/8/layout/lProcess2"/>
    <dgm:cxn modelId="{D648DE45-57EA-48F3-A29E-5D532EC5775F}" type="presParOf" srcId="{F68999B8-535E-49AF-8290-EA16461FC887}" destId="{FB785D0D-CD98-478B-A078-C6CEB403689F}" srcOrd="6" destOrd="0" presId="urn:microsoft.com/office/officeart/2005/8/layout/lProcess2"/>
    <dgm:cxn modelId="{B4CBAEFF-2129-45D1-853E-E5C7BB18B9A7}" type="presParOf" srcId="{F68999B8-535E-49AF-8290-EA16461FC887}" destId="{63F91E95-6DB7-45BC-947F-77BA003A9468}" srcOrd="7" destOrd="0" presId="urn:microsoft.com/office/officeart/2005/8/layout/lProcess2"/>
    <dgm:cxn modelId="{280BFF5A-C4BB-48E5-93C7-9EA468414EC4}" type="presParOf" srcId="{F68999B8-535E-49AF-8290-EA16461FC887}" destId="{D40E24C4-EFCE-410D-A0FD-8C3CA1DFEFA9}" srcOrd="8" destOrd="0" presId="urn:microsoft.com/office/officeart/2005/8/layout/lProcess2"/>
    <dgm:cxn modelId="{CD1F7F05-8503-41E6-AECD-5F24FD25E588}" type="presParOf" srcId="{F68999B8-535E-49AF-8290-EA16461FC887}" destId="{3F3CF091-2452-40EB-A210-B35E1CA9ACA9}" srcOrd="9" destOrd="0" presId="urn:microsoft.com/office/officeart/2005/8/layout/lProcess2"/>
    <dgm:cxn modelId="{4A11566A-3F9F-4145-88AF-A34F1DD1557D}" type="presParOf" srcId="{F68999B8-535E-49AF-8290-EA16461FC887}" destId="{147274E9-96F0-4A44-87DB-9C2A2C7D54E6}" srcOrd="10" destOrd="0" presId="urn:microsoft.com/office/officeart/2005/8/layout/lProcess2"/>
    <dgm:cxn modelId="{84EC955C-9957-4628-BDDE-EC40EA589044}" type="presParOf" srcId="{6ADE8694-446E-44B0-89EC-BCF4F043E394}" destId="{6BFC6CA8-5B67-4D7E-A022-4CF4D38E76F9}" srcOrd="1" destOrd="0" presId="urn:microsoft.com/office/officeart/2005/8/layout/lProcess2"/>
    <dgm:cxn modelId="{0DB5E352-B6E5-4AEC-8275-4225F20BBDD5}" type="presParOf" srcId="{6ADE8694-446E-44B0-89EC-BCF4F043E394}" destId="{9CF2B948-9854-4DD0-BA78-02AFA7B0B585}" srcOrd="2" destOrd="0" presId="urn:microsoft.com/office/officeart/2005/8/layout/lProcess2"/>
    <dgm:cxn modelId="{738509A9-151A-4374-BCF2-85CB6A07212A}" type="presParOf" srcId="{9CF2B948-9854-4DD0-BA78-02AFA7B0B585}" destId="{5FFAA49D-145F-4BE4-9163-CDA1FB0D93D7}" srcOrd="0" destOrd="0" presId="urn:microsoft.com/office/officeart/2005/8/layout/lProcess2"/>
    <dgm:cxn modelId="{8914EA1C-9A51-4642-8EB5-A2F9784CCD64}" type="presParOf" srcId="{9CF2B948-9854-4DD0-BA78-02AFA7B0B585}" destId="{ED38B53A-5D9D-4445-8399-DC3DB72974EC}" srcOrd="1" destOrd="0" presId="urn:microsoft.com/office/officeart/2005/8/layout/lProcess2"/>
    <dgm:cxn modelId="{9C11BAA8-A273-4214-B422-2A515B37788D}" type="presParOf" srcId="{9CF2B948-9854-4DD0-BA78-02AFA7B0B585}" destId="{4499E2BA-D4D7-467A-B23A-797DAC131654}" srcOrd="2" destOrd="0" presId="urn:microsoft.com/office/officeart/2005/8/layout/lProcess2"/>
    <dgm:cxn modelId="{D1172A95-2564-4603-81FA-EF6F8484CA47}" type="presParOf" srcId="{4499E2BA-D4D7-467A-B23A-797DAC131654}" destId="{52E0366D-9612-496A-BFC4-BEAC58B21A9A}" srcOrd="0" destOrd="0" presId="urn:microsoft.com/office/officeart/2005/8/layout/lProcess2"/>
    <dgm:cxn modelId="{C559A01D-61FE-4B05-BAAF-67267E3E31AA}" type="presParOf" srcId="{52E0366D-9612-496A-BFC4-BEAC58B21A9A}" destId="{2A64DEA5-288E-4E3B-AD57-0E9E7F9799E9}" srcOrd="0" destOrd="0" presId="urn:microsoft.com/office/officeart/2005/8/layout/lProcess2"/>
    <dgm:cxn modelId="{B1543067-1FA1-403E-B463-DD35D324D9C0}" type="presParOf" srcId="{52E0366D-9612-496A-BFC4-BEAC58B21A9A}" destId="{5547313B-82AA-4429-A4DB-2ABDF0DA58DA}" srcOrd="1" destOrd="0" presId="urn:microsoft.com/office/officeart/2005/8/layout/lProcess2"/>
    <dgm:cxn modelId="{461AFABF-0087-4192-8EE3-CEAC602501E0}" type="presParOf" srcId="{52E0366D-9612-496A-BFC4-BEAC58B21A9A}" destId="{4AA15711-DD73-425E-BF9C-DAFE15A17FD9}" srcOrd="2" destOrd="0" presId="urn:microsoft.com/office/officeart/2005/8/layout/lProcess2"/>
    <dgm:cxn modelId="{541C3F7C-9E38-4D08-A3B0-C5564809F79E}" type="presParOf" srcId="{52E0366D-9612-496A-BFC4-BEAC58B21A9A}" destId="{0622EB21-AD30-4B99-82C5-CEC969B9D4EF}" srcOrd="3" destOrd="0" presId="urn:microsoft.com/office/officeart/2005/8/layout/lProcess2"/>
    <dgm:cxn modelId="{EF8783FA-7974-4F3D-92E5-13A25EC94F51}" type="presParOf" srcId="{52E0366D-9612-496A-BFC4-BEAC58B21A9A}" destId="{09E70651-E940-469D-A60F-9BB235194DDE}" srcOrd="4" destOrd="0" presId="urn:microsoft.com/office/officeart/2005/8/layout/lProcess2"/>
    <dgm:cxn modelId="{C80288EF-E31B-4F12-90A5-55B0D6C06B5E}" type="presParOf" srcId="{52E0366D-9612-496A-BFC4-BEAC58B21A9A}" destId="{23697E7F-454C-4F65-A106-C4817F61063D}" srcOrd="5" destOrd="0" presId="urn:microsoft.com/office/officeart/2005/8/layout/lProcess2"/>
    <dgm:cxn modelId="{9A71445E-34B6-410D-B4E0-10361A9B703E}" type="presParOf" srcId="{52E0366D-9612-496A-BFC4-BEAC58B21A9A}" destId="{5F25159A-36D3-456E-AA99-9DB7DC211A56}" srcOrd="6" destOrd="0" presId="urn:microsoft.com/office/officeart/2005/8/layout/lProcess2"/>
    <dgm:cxn modelId="{43F0A31B-D60A-4068-A0E7-8D0EAD5D409A}" type="presParOf" srcId="{52E0366D-9612-496A-BFC4-BEAC58B21A9A}" destId="{7110661B-EB4C-49C3-A617-D070E818A20E}" srcOrd="7" destOrd="0" presId="urn:microsoft.com/office/officeart/2005/8/layout/lProcess2"/>
    <dgm:cxn modelId="{EEB7A8FE-3720-4FB2-9F04-8F8BD4FAF424}" type="presParOf" srcId="{52E0366D-9612-496A-BFC4-BEAC58B21A9A}" destId="{1DD75031-D867-4441-B989-5DD467D8716B}" srcOrd="8" destOrd="0" presId="urn:microsoft.com/office/officeart/2005/8/layout/lProcess2"/>
    <dgm:cxn modelId="{CF50AEE8-B181-4546-972D-CD014BCAB45D}" type="presParOf" srcId="{52E0366D-9612-496A-BFC4-BEAC58B21A9A}" destId="{632694A0-B12B-4CF2-901C-8B4BA070CE49}" srcOrd="9" destOrd="0" presId="urn:microsoft.com/office/officeart/2005/8/layout/lProcess2"/>
    <dgm:cxn modelId="{2107F64F-7FFF-4797-A0D4-C0E41D8094A1}" type="presParOf" srcId="{52E0366D-9612-496A-BFC4-BEAC58B21A9A}" destId="{C52067B7-F9A0-4B21-BFC1-A0DC276E06B9}" srcOrd="10" destOrd="0" presId="urn:microsoft.com/office/officeart/2005/8/layout/lProcess2"/>
    <dgm:cxn modelId="{5012E263-1C83-4B6D-B412-8166DC86DC2C}" type="presParOf" srcId="{52E0366D-9612-496A-BFC4-BEAC58B21A9A}" destId="{D7EF6FD9-5EDA-4E45-964C-4216B735EB6E}" srcOrd="11" destOrd="0" presId="urn:microsoft.com/office/officeart/2005/8/layout/lProcess2"/>
    <dgm:cxn modelId="{FA8F8F05-FA91-4CB3-A81E-6F7DAC8065D7}" type="presParOf" srcId="{52E0366D-9612-496A-BFC4-BEAC58B21A9A}" destId="{4F56E133-DA89-4E69-9B55-134A10F408E4}" srcOrd="12" destOrd="0" presId="urn:microsoft.com/office/officeart/2005/8/layout/lProcess2"/>
    <dgm:cxn modelId="{E7AAA91D-C043-4634-8F9E-7EE6D12F5EC3}" type="presParOf" srcId="{52E0366D-9612-496A-BFC4-BEAC58B21A9A}" destId="{E09B7BAB-8A1D-4DD0-BF58-3298749EF946}" srcOrd="13" destOrd="0" presId="urn:microsoft.com/office/officeart/2005/8/layout/lProcess2"/>
    <dgm:cxn modelId="{98CBC56A-6F6C-4716-8B55-4AE7407648B3}" type="presParOf" srcId="{52E0366D-9612-496A-BFC4-BEAC58B21A9A}" destId="{68CA1311-B6D4-49F1-8337-D02AFFF788BB}" srcOrd="14" destOrd="0" presId="urn:microsoft.com/office/officeart/2005/8/layout/lProcess2"/>
    <dgm:cxn modelId="{10CDA884-AC3C-45EE-83F1-BE0D6406F6B4}" type="presParOf" srcId="{52E0366D-9612-496A-BFC4-BEAC58B21A9A}" destId="{5F5186B8-5932-48B1-B423-A05C8D33FB36}" srcOrd="15" destOrd="0" presId="urn:microsoft.com/office/officeart/2005/8/layout/lProcess2"/>
    <dgm:cxn modelId="{C8134115-02FE-4AC2-B7FD-B1526E640DAE}" type="presParOf" srcId="{52E0366D-9612-496A-BFC4-BEAC58B21A9A}" destId="{D67D2487-1B9E-4FCD-9482-49D86ACBC807}" srcOrd="16" destOrd="0" presId="urn:microsoft.com/office/officeart/2005/8/layout/lProcess2"/>
  </dgm:cxnLst>
  <dgm:bg/>
  <dgm:whole>
    <a:ln w="12700"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84B1CE-1DFD-49A0-8FA8-E4FC56304687}">
      <dsp:nvSpPr>
        <dsp:cNvPr id="0" name=""/>
        <dsp:cNvSpPr/>
      </dsp:nvSpPr>
      <dsp:spPr>
        <a:xfrm>
          <a:off x="3536159" y="1987506"/>
          <a:ext cx="1107646" cy="8240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Sanctions</a:t>
          </a:r>
        </a:p>
      </dsp:txBody>
      <dsp:txXfrm>
        <a:off x="3698370" y="2108178"/>
        <a:ext cx="783224" cy="582656"/>
      </dsp:txXfrm>
    </dsp:sp>
    <dsp:sp modelId="{972FC0E4-BAA2-498C-BFEC-6684E98F68D9}">
      <dsp:nvSpPr>
        <dsp:cNvPr id="0" name=""/>
        <dsp:cNvSpPr/>
      </dsp:nvSpPr>
      <dsp:spPr>
        <a:xfrm rot="5400000">
          <a:off x="3953293" y="1522810"/>
          <a:ext cx="273376" cy="4290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3994300" y="1567616"/>
        <a:ext cx="191363" cy="257438"/>
      </dsp:txXfrm>
    </dsp:sp>
    <dsp:sp modelId="{AACC017C-F900-4426-B507-DB3355F2B0B4}">
      <dsp:nvSpPr>
        <dsp:cNvPr id="0" name=""/>
        <dsp:cNvSpPr/>
      </dsp:nvSpPr>
      <dsp:spPr>
        <a:xfrm>
          <a:off x="3213787" y="28348"/>
          <a:ext cx="1752390" cy="144335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/>
            <a:t>Contrôle</a:t>
          </a:r>
          <a:endParaRPr lang="en-US" sz="2400" b="1" kern="1200" dirty="0"/>
        </a:p>
      </dsp:txBody>
      <dsp:txXfrm>
        <a:off x="3470419" y="239722"/>
        <a:ext cx="1239126" cy="1020604"/>
      </dsp:txXfrm>
    </dsp:sp>
    <dsp:sp modelId="{8BD9C25C-E764-489B-8F89-8675A1166830}">
      <dsp:nvSpPr>
        <dsp:cNvPr id="0" name=""/>
        <dsp:cNvSpPr/>
      </dsp:nvSpPr>
      <dsp:spPr>
        <a:xfrm rot="10800000">
          <a:off x="4814747" y="2184975"/>
          <a:ext cx="411813" cy="4290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4938291" y="2270787"/>
        <a:ext cx="288269" cy="257438"/>
      </dsp:txXfrm>
    </dsp:sp>
    <dsp:sp modelId="{300F4D0F-2D0F-4148-9E19-0CDBA3EE8E13}">
      <dsp:nvSpPr>
        <dsp:cNvPr id="0" name=""/>
        <dsp:cNvSpPr/>
      </dsp:nvSpPr>
      <dsp:spPr>
        <a:xfrm rot="16200000">
          <a:off x="5420812" y="1334789"/>
          <a:ext cx="1596022" cy="212943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Audit</a:t>
          </a:r>
        </a:p>
      </dsp:txBody>
      <dsp:txXfrm>
        <a:off x="5654544" y="1646638"/>
        <a:ext cx="1128558" cy="1505737"/>
      </dsp:txXfrm>
    </dsp:sp>
    <dsp:sp modelId="{E241626E-531E-4F7E-A53E-E222F2161435}">
      <dsp:nvSpPr>
        <dsp:cNvPr id="0" name=""/>
        <dsp:cNvSpPr/>
      </dsp:nvSpPr>
      <dsp:spPr>
        <a:xfrm rot="16200000">
          <a:off x="3958109" y="2903030"/>
          <a:ext cx="263745" cy="4290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3997671" y="3028404"/>
        <a:ext cx="184622" cy="257438"/>
      </dsp:txXfrm>
    </dsp:sp>
    <dsp:sp modelId="{A54662EC-89BA-4091-B601-356616B1FF78}">
      <dsp:nvSpPr>
        <dsp:cNvPr id="0" name=""/>
        <dsp:cNvSpPr/>
      </dsp:nvSpPr>
      <dsp:spPr>
        <a:xfrm>
          <a:off x="3213787" y="3309140"/>
          <a:ext cx="1752390" cy="144816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/>
            <a:t>Enquête</a:t>
          </a:r>
          <a:r>
            <a:rPr lang="en-US" sz="2000" b="1" kern="1200" dirty="0"/>
            <a:t> </a:t>
          </a:r>
        </a:p>
      </dsp:txBody>
      <dsp:txXfrm>
        <a:off x="3470419" y="3521218"/>
        <a:ext cx="1239126" cy="1024004"/>
      </dsp:txXfrm>
    </dsp:sp>
    <dsp:sp modelId="{90A22CCE-166F-45ED-A667-B52944285986}">
      <dsp:nvSpPr>
        <dsp:cNvPr id="0" name=""/>
        <dsp:cNvSpPr/>
      </dsp:nvSpPr>
      <dsp:spPr>
        <a:xfrm rot="21448896">
          <a:off x="2987209" y="2184975"/>
          <a:ext cx="387924" cy="4290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 rot="10800000">
        <a:off x="2987265" y="2273344"/>
        <a:ext cx="271547" cy="257438"/>
      </dsp:txXfrm>
    </dsp:sp>
    <dsp:sp modelId="{EEF1504B-5479-40F9-811D-BBB5C4B7B625}">
      <dsp:nvSpPr>
        <dsp:cNvPr id="0" name=""/>
        <dsp:cNvSpPr/>
      </dsp:nvSpPr>
      <dsp:spPr>
        <a:xfrm rot="5400000">
          <a:off x="1051836" y="1272966"/>
          <a:ext cx="1752390" cy="225308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/>
            <a:t>Encadrement</a:t>
          </a:r>
          <a:r>
            <a:rPr lang="en-US" sz="1800" b="1" kern="1200" dirty="0"/>
            <a:t> </a:t>
          </a:r>
        </a:p>
      </dsp:txBody>
      <dsp:txXfrm>
        <a:off x="1308468" y="1602922"/>
        <a:ext cx="1239126" cy="15931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1D3369-C163-42D5-BC86-919BE3704296}">
      <dsp:nvSpPr>
        <dsp:cNvPr id="0" name=""/>
        <dsp:cNvSpPr/>
      </dsp:nvSpPr>
      <dsp:spPr>
        <a:xfrm>
          <a:off x="2409" y="0"/>
          <a:ext cx="2318031" cy="5368413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D" sz="2000" b="1" kern="1200" dirty="0">
              <a:solidFill>
                <a:schemeClr val="tx2"/>
              </a:solidFill>
            </a:rPr>
            <a:t>Finance Group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>
              <a:solidFill>
                <a:schemeClr val="tx2"/>
              </a:solidFill>
            </a:rPr>
            <a:t>Rôle: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>
              <a:solidFill>
                <a:schemeClr val="tx2"/>
              </a:solidFill>
            </a:rPr>
            <a:t>-Veiller à la conformité des requêtes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>
              <a:solidFill>
                <a:schemeClr val="tx2"/>
              </a:solidFill>
            </a:rPr>
            <a:t>-Veiller au respect des lignes budgétaires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200" kern="1200" dirty="0"/>
        </a:p>
      </dsp:txBody>
      <dsp:txXfrm>
        <a:off x="2409" y="0"/>
        <a:ext cx="2318031" cy="1610523"/>
      </dsp:txXfrm>
    </dsp:sp>
    <dsp:sp modelId="{553F921D-2296-47EE-9E04-D82AFFE451AD}">
      <dsp:nvSpPr>
        <dsp:cNvPr id="0" name=""/>
        <dsp:cNvSpPr/>
      </dsp:nvSpPr>
      <dsp:spPr>
        <a:xfrm>
          <a:off x="143401" y="1611411"/>
          <a:ext cx="2036047" cy="57717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solidFill>
            <a:schemeClr val="tx2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>
              <a:solidFill>
                <a:schemeClr val="tx2"/>
              </a:solidFill>
              <a:latin typeface="+mn-lt"/>
            </a:rPr>
            <a:t>Prés. : MC Bureau Ressources</a:t>
          </a:r>
        </a:p>
      </dsp:txBody>
      <dsp:txXfrm>
        <a:off x="160306" y="1628316"/>
        <a:ext cx="2002237" cy="543366"/>
      </dsp:txXfrm>
    </dsp:sp>
    <dsp:sp modelId="{86878EBB-D81E-47C2-8903-D67A28BC62E1}">
      <dsp:nvSpPr>
        <dsp:cNvPr id="0" name=""/>
        <dsp:cNvSpPr/>
      </dsp:nvSpPr>
      <dsp:spPr>
        <a:xfrm>
          <a:off x="143401" y="2193027"/>
          <a:ext cx="2036047" cy="57717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solidFill>
            <a:schemeClr val="accent2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>
              <a:solidFill>
                <a:schemeClr val="accent2"/>
              </a:solidFill>
              <a:latin typeface="+mn-lt"/>
            </a:rPr>
            <a:t>VP: Agent Fiduciaire du GAF</a:t>
          </a:r>
        </a:p>
      </dsp:txBody>
      <dsp:txXfrm>
        <a:off x="160306" y="2209932"/>
        <a:ext cx="2002237" cy="543366"/>
      </dsp:txXfrm>
    </dsp:sp>
    <dsp:sp modelId="{47F5C9BE-914E-4128-9F3B-3CF07EEF305B}">
      <dsp:nvSpPr>
        <dsp:cNvPr id="0" name=""/>
        <dsp:cNvSpPr/>
      </dsp:nvSpPr>
      <dsp:spPr>
        <a:xfrm>
          <a:off x="143401" y="2774643"/>
          <a:ext cx="2036047" cy="577176"/>
        </a:xfrm>
        <a:prstGeom prst="roundRect">
          <a:avLst>
            <a:gd name="adj" fmla="val 10000"/>
          </a:avLst>
        </a:prstGeom>
        <a:solidFill>
          <a:schemeClr val="tx2"/>
        </a:solidFill>
        <a:ln>
          <a:solidFill>
            <a:schemeClr val="tx2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>
              <a:solidFill>
                <a:schemeClr val="bg2"/>
              </a:solidFill>
              <a:latin typeface="+mn-lt"/>
            </a:rPr>
            <a:t>Secrétaire :Délégué Min. Finances</a:t>
          </a:r>
        </a:p>
      </dsp:txBody>
      <dsp:txXfrm>
        <a:off x="160306" y="2791548"/>
        <a:ext cx="2002237" cy="543366"/>
      </dsp:txXfrm>
    </dsp:sp>
    <dsp:sp modelId="{FB785D0D-CD98-478B-A078-C6CEB403689F}">
      <dsp:nvSpPr>
        <dsp:cNvPr id="0" name=""/>
        <dsp:cNvSpPr/>
      </dsp:nvSpPr>
      <dsp:spPr>
        <a:xfrm>
          <a:off x="143401" y="3356260"/>
          <a:ext cx="2036047" cy="577176"/>
        </a:xfrm>
        <a:prstGeom prst="roundRect">
          <a:avLst>
            <a:gd name="adj" fmla="val 10000"/>
          </a:avLst>
        </a:prstGeom>
        <a:solidFill>
          <a:schemeClr val="tx2"/>
        </a:solidFill>
        <a:ln>
          <a:solidFill>
            <a:schemeClr val="tx2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>
              <a:solidFill>
                <a:schemeClr val="bg2"/>
              </a:solidFill>
              <a:latin typeface="+mn-lt"/>
            </a:rPr>
            <a:t>Cons.: Comptable Coordination Programme</a:t>
          </a:r>
        </a:p>
      </dsp:txBody>
      <dsp:txXfrm>
        <a:off x="160306" y="3373165"/>
        <a:ext cx="2002237" cy="543366"/>
      </dsp:txXfrm>
    </dsp:sp>
    <dsp:sp modelId="{D40E24C4-EFCE-410D-A0FD-8C3CA1DFEFA9}">
      <dsp:nvSpPr>
        <dsp:cNvPr id="0" name=""/>
        <dsp:cNvSpPr/>
      </dsp:nvSpPr>
      <dsp:spPr>
        <a:xfrm>
          <a:off x="143401" y="3937876"/>
          <a:ext cx="2036047" cy="57717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solidFill>
            <a:schemeClr val="tx2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>
              <a:solidFill>
                <a:schemeClr val="tx2"/>
              </a:solidFill>
              <a:latin typeface="+mn-lt"/>
            </a:rPr>
            <a:t>2eme Cons. : Analyste Finances DPS</a:t>
          </a:r>
        </a:p>
      </dsp:txBody>
      <dsp:txXfrm>
        <a:off x="160306" y="3954781"/>
        <a:ext cx="2002237" cy="543366"/>
      </dsp:txXfrm>
    </dsp:sp>
    <dsp:sp modelId="{147274E9-96F0-4A44-87DB-9C2A2C7D54E6}">
      <dsp:nvSpPr>
        <dsp:cNvPr id="0" name=""/>
        <dsp:cNvSpPr/>
      </dsp:nvSpPr>
      <dsp:spPr>
        <a:xfrm>
          <a:off x="143401" y="4519492"/>
          <a:ext cx="2036047" cy="57717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solidFill>
            <a:schemeClr val="tx2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>
              <a:solidFill>
                <a:schemeClr val="tx2"/>
              </a:solidFill>
              <a:latin typeface="+mn-lt"/>
            </a:rPr>
            <a:t>Cons.: Chargé Partenariat et Financement DPS</a:t>
          </a:r>
        </a:p>
      </dsp:txBody>
      <dsp:txXfrm>
        <a:off x="160306" y="4536397"/>
        <a:ext cx="2002237" cy="543366"/>
      </dsp:txXfrm>
    </dsp:sp>
    <dsp:sp modelId="{5FFAA49D-145F-4BE4-9163-CDA1FB0D93D7}">
      <dsp:nvSpPr>
        <dsp:cNvPr id="0" name=""/>
        <dsp:cNvSpPr/>
      </dsp:nvSpPr>
      <dsp:spPr>
        <a:xfrm>
          <a:off x="2496703" y="0"/>
          <a:ext cx="2318031" cy="5368413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D" sz="2000" b="1" kern="1200" dirty="0">
              <a:solidFill>
                <a:schemeClr val="tx2"/>
              </a:solidFill>
            </a:rPr>
            <a:t>Core Group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D" sz="1200" kern="1200" dirty="0">
              <a:solidFill>
                <a:schemeClr val="tx2"/>
              </a:solidFill>
            </a:rPr>
            <a:t>Rôle :                                                                 -Validation des requêtes                                    -Suivi de l’exécution du Budget                         -Évaluation du PAO &amp; PTBT</a:t>
          </a:r>
          <a:endParaRPr lang="fr-FR" sz="1200" kern="1200" dirty="0">
            <a:solidFill>
              <a:schemeClr val="tx2"/>
            </a:solidFill>
          </a:endParaRPr>
        </a:p>
      </dsp:txBody>
      <dsp:txXfrm>
        <a:off x="2496703" y="0"/>
        <a:ext cx="2318031" cy="1610523"/>
      </dsp:txXfrm>
    </dsp:sp>
    <dsp:sp modelId="{2A64DEA5-288E-4E3B-AD57-0E9E7F9799E9}">
      <dsp:nvSpPr>
        <dsp:cNvPr id="0" name=""/>
        <dsp:cNvSpPr/>
      </dsp:nvSpPr>
      <dsp:spPr>
        <a:xfrm>
          <a:off x="2635285" y="1611085"/>
          <a:ext cx="2036047" cy="38496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solidFill>
            <a:schemeClr val="tx2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>
              <a:solidFill>
                <a:schemeClr val="tx2"/>
              </a:solidFill>
              <a:latin typeface="+mn-lt"/>
            </a:rPr>
            <a:t>Prés.: MCP / Chef d’Antenne Programme</a:t>
          </a:r>
        </a:p>
      </dsp:txBody>
      <dsp:txXfrm>
        <a:off x="2646560" y="1622360"/>
        <a:ext cx="2013497" cy="362411"/>
      </dsp:txXfrm>
    </dsp:sp>
    <dsp:sp modelId="{4AA15711-DD73-425E-BF9C-DAFE15A17FD9}">
      <dsp:nvSpPr>
        <dsp:cNvPr id="0" name=""/>
        <dsp:cNvSpPr/>
      </dsp:nvSpPr>
      <dsp:spPr>
        <a:xfrm>
          <a:off x="2635285" y="1999008"/>
          <a:ext cx="2036047" cy="38496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solidFill>
            <a:schemeClr val="accent2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>
              <a:solidFill>
                <a:schemeClr val="accent2"/>
              </a:solidFill>
              <a:latin typeface="+mn-lt"/>
            </a:rPr>
            <a:t>VP: Coordonnateur du GET</a:t>
          </a:r>
        </a:p>
      </dsp:txBody>
      <dsp:txXfrm>
        <a:off x="2646560" y="2010283"/>
        <a:ext cx="2013497" cy="362411"/>
      </dsp:txXfrm>
    </dsp:sp>
    <dsp:sp modelId="{09E70651-E940-469D-A60F-9BB235194DDE}">
      <dsp:nvSpPr>
        <dsp:cNvPr id="0" name=""/>
        <dsp:cNvSpPr/>
      </dsp:nvSpPr>
      <dsp:spPr>
        <a:xfrm>
          <a:off x="2635285" y="2386931"/>
          <a:ext cx="2036047" cy="38496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solidFill>
            <a:schemeClr val="tx2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>
              <a:solidFill>
                <a:schemeClr val="tx2"/>
              </a:solidFill>
              <a:latin typeface="+mn-lt"/>
            </a:rPr>
            <a:t>Sec.: Chef Bureau INFOSAN</a:t>
          </a:r>
        </a:p>
      </dsp:txBody>
      <dsp:txXfrm>
        <a:off x="2646560" y="2398206"/>
        <a:ext cx="2013497" cy="362411"/>
      </dsp:txXfrm>
    </dsp:sp>
    <dsp:sp modelId="{5F25159A-36D3-456E-AA99-9DB7DC211A56}">
      <dsp:nvSpPr>
        <dsp:cNvPr id="0" name=""/>
        <dsp:cNvSpPr/>
      </dsp:nvSpPr>
      <dsp:spPr>
        <a:xfrm>
          <a:off x="2635285" y="2773605"/>
          <a:ext cx="2036047" cy="38496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solidFill>
            <a:schemeClr val="accent2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>
              <a:solidFill>
                <a:schemeClr val="accent2"/>
              </a:solidFill>
              <a:latin typeface="+mn-lt"/>
            </a:rPr>
            <a:t>Cons.: Experts Techniques GET</a:t>
          </a:r>
        </a:p>
      </dsp:txBody>
      <dsp:txXfrm>
        <a:off x="2646560" y="2784880"/>
        <a:ext cx="2013497" cy="362411"/>
      </dsp:txXfrm>
    </dsp:sp>
    <dsp:sp modelId="{1DD75031-D867-4441-B989-5DD467D8716B}">
      <dsp:nvSpPr>
        <dsp:cNvPr id="0" name=""/>
        <dsp:cNvSpPr/>
      </dsp:nvSpPr>
      <dsp:spPr>
        <a:xfrm>
          <a:off x="2635285" y="3161528"/>
          <a:ext cx="2036047" cy="384961"/>
        </a:xfrm>
        <a:prstGeom prst="roundRect">
          <a:avLst>
            <a:gd name="adj" fmla="val 10000"/>
          </a:avLst>
        </a:prstGeom>
        <a:solidFill>
          <a:schemeClr val="tx2"/>
        </a:solidFill>
        <a:ln>
          <a:solidFill>
            <a:schemeClr val="tx2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>
              <a:solidFill>
                <a:schemeClr val="bg2"/>
              </a:solidFill>
              <a:latin typeface="+mn-lt"/>
            </a:rPr>
            <a:t>2eme Sec.: Délégué Min. Budget</a:t>
          </a:r>
        </a:p>
      </dsp:txBody>
      <dsp:txXfrm>
        <a:off x="2646560" y="3172803"/>
        <a:ext cx="2013497" cy="362411"/>
      </dsp:txXfrm>
    </dsp:sp>
    <dsp:sp modelId="{C52067B7-F9A0-4B21-BFC1-A0DC276E06B9}">
      <dsp:nvSpPr>
        <dsp:cNvPr id="0" name=""/>
        <dsp:cNvSpPr/>
      </dsp:nvSpPr>
      <dsp:spPr>
        <a:xfrm>
          <a:off x="2635285" y="3549451"/>
          <a:ext cx="2036047" cy="384961"/>
        </a:xfrm>
        <a:prstGeom prst="roundRect">
          <a:avLst>
            <a:gd name="adj" fmla="val 10000"/>
          </a:avLst>
        </a:prstGeom>
        <a:solidFill>
          <a:schemeClr val="tx2"/>
        </a:solidFill>
        <a:ln>
          <a:solidFill>
            <a:schemeClr val="tx2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>
              <a:solidFill>
                <a:schemeClr val="bg2"/>
              </a:solidFill>
              <a:latin typeface="+mn-lt"/>
            </a:rPr>
            <a:t>Cons.: Délégué Min.  Santé</a:t>
          </a:r>
        </a:p>
      </dsp:txBody>
      <dsp:txXfrm>
        <a:off x="2646560" y="3560726"/>
        <a:ext cx="2013497" cy="362411"/>
      </dsp:txXfrm>
    </dsp:sp>
    <dsp:sp modelId="{4F56E133-DA89-4E69-9B55-134A10F408E4}">
      <dsp:nvSpPr>
        <dsp:cNvPr id="0" name=""/>
        <dsp:cNvSpPr/>
      </dsp:nvSpPr>
      <dsp:spPr>
        <a:xfrm>
          <a:off x="2635285" y="3937374"/>
          <a:ext cx="2036047" cy="384961"/>
        </a:xfrm>
        <a:prstGeom prst="roundRect">
          <a:avLst>
            <a:gd name="adj" fmla="val 10000"/>
          </a:avLst>
        </a:prstGeom>
        <a:solidFill>
          <a:schemeClr val="tx2"/>
        </a:solidFill>
        <a:ln>
          <a:solidFill>
            <a:schemeClr val="tx2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>
              <a:solidFill>
                <a:schemeClr val="bg2"/>
              </a:solidFill>
              <a:latin typeface="+mn-lt"/>
            </a:rPr>
            <a:t>Cons. Finances du Gouverneur </a:t>
          </a:r>
        </a:p>
      </dsp:txBody>
      <dsp:txXfrm>
        <a:off x="2646560" y="3948649"/>
        <a:ext cx="2013497" cy="362411"/>
      </dsp:txXfrm>
    </dsp:sp>
    <dsp:sp modelId="{68CA1311-B6D4-49F1-8337-D02AFFF788BB}">
      <dsp:nvSpPr>
        <dsp:cNvPr id="0" name=""/>
        <dsp:cNvSpPr/>
      </dsp:nvSpPr>
      <dsp:spPr>
        <a:xfrm>
          <a:off x="2635285" y="4325297"/>
          <a:ext cx="2036047" cy="38496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>
          <a:solidFill>
            <a:srgbClr val="FFFF00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>
              <a:solidFill>
                <a:schemeClr val="bg2">
                  <a:lumMod val="50000"/>
                </a:schemeClr>
              </a:solidFill>
              <a:latin typeface="+mn-lt"/>
            </a:rPr>
            <a:t>Cons.: Représentants des autres partenaires techniques non-signataires </a:t>
          </a:r>
        </a:p>
      </dsp:txBody>
      <dsp:txXfrm>
        <a:off x="2646560" y="4336572"/>
        <a:ext cx="2013497" cy="362411"/>
      </dsp:txXfrm>
    </dsp:sp>
    <dsp:sp modelId="{D67D2487-1B9E-4FCD-9482-49D86ACBC807}">
      <dsp:nvSpPr>
        <dsp:cNvPr id="0" name=""/>
        <dsp:cNvSpPr/>
      </dsp:nvSpPr>
      <dsp:spPr>
        <a:xfrm>
          <a:off x="2635285" y="4713220"/>
          <a:ext cx="2036047" cy="384961"/>
        </a:xfrm>
        <a:prstGeom prst="roundRect">
          <a:avLst>
            <a:gd name="adj" fmla="val 10000"/>
          </a:avLst>
        </a:prstGeom>
        <a:solidFill>
          <a:schemeClr val="tx1">
            <a:lumMod val="50000"/>
            <a:lumOff val="50000"/>
          </a:schemeClr>
        </a:solidFill>
        <a:ln>
          <a:solidFill>
            <a:schemeClr val="bg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>
              <a:solidFill>
                <a:schemeClr val="bg2"/>
              </a:solidFill>
              <a:latin typeface="+mn-lt"/>
            </a:rPr>
            <a:t>Membre: Délégué  Société Civile</a:t>
          </a:r>
        </a:p>
      </dsp:txBody>
      <dsp:txXfrm>
        <a:off x="2646560" y="4724495"/>
        <a:ext cx="2013497" cy="3624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4-12-09T22:19:05.400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14340 6809 0,'-17'0'219,"17"17"0,-36-17-203,36 18-16,-17 0 31,-1-1 78,1-17-78,17 18-15,0-1 31,0 19 15,-18-19-46,0 19 0,18-19 15,0 1 0,-17 0 0,17-1-15,0 1 0,-18-1-16,18 1 15,0 17 32,0-17-31,0 0 31,0-1 0,0 19-32,0-1 16,18-18 1,-18 19-17,17-19 17,1 1-17,0 0 16,-1-18 1,1 17-17,-18 1 1,35 0 15,-17-1-15,-18 1-1,17-18 32,1 0-31,35 35 46,-35-35-30,-18 18-17,35-18 32,0 0-31,-35 17-1,18-17 1,17 0-16,0 18 31,18 0-15,-35-18 0,17 0 46,18 0-46,18 0-1,-36 0 1,-17 17 0,-1-17 15,18 0 0,-17 18 47,53-18-62,-54 0-16,1 0 47,53 0 0,-1 0-32,-35 0 16,-17 0-31,17 0 16,-17 0 0,0 0-1,-1 18 1,18-18 0,1 0-1,-1 0 16,-17 0 1,17 0-17,-17 0 1,-1 0 0,54 0-16,-1 0 15,36 0-15,-35 0 16,-36 0-1,0-18 1,-17 18 62,0 0-62,-1 0-16,1 0 15,35 0 64,-18 0-64,18 0 1,-18 0 15,-17 0-31,17 0 16,0 0-1,1 0-15,-19 0 47,1 0 0,0 0-31,-1-18-1,1 18 1,17 0 15,-17 0 0,-1 0-15,1 0 0,0 0-16,-1-17 15,54-1 17,-18 18-17,-36 0 1,1 0 46,0 0-15,-18-18-16,17 18-15,19-17-16,-19 17 47,-17-18-16,18 18-31,-18-17 47,18-1-31,-1 0-1,18-17 1,-17 17 0,-18 1-1,18 17 48,-18-36-1,0 19-46,0-36 31,0 18-32,0-18 1,0 35-16,17 18 16,-17-35-16,0-1 46,0 19-14,0-1-1,0-17-15,0 17-1,0 1 16,0-1-15,0 0 78,-17 1-79,17-1-15,-18 0 63,0 1-47,1-1-1,-1 1 1,1-1-1,-19 0 1,36 1 0,-17 17-1,-19-18 1,19 18 0,-19-18-16,1 1 15,0 17 1,0 0-16,17-18 15,-70 18 17,70 0-17,-35-18 32,0 18-31,18 0-16,17 0 15,-17 0 1,0 0 0,-18-17-1,35 17-15,-17-18 16,0 18-16,17 0 16,0 0 15,1 0-16,-1 0 1,1 0 0,-1 0-1,0 0 1,-70 0 15,35 0-31,36 0 16,-36 0-1,17 0-15,19 0 16,-54 0 0,53 0 15,-34 0-15,-1 0-1,-36 0-15,37 0 16,34 0-16,0 0 15,1 0-15,-1 0 16,0 0-16,-17 0 16,17 0-1,-17 0 1,18 0 0,-19 0 46,-87 0-31,87 0-15,1 0 93,-53 0-93,17 0 0,36 0-1,0 0 188,-141 71-171,-19-18-17,143-36 16</inkml:trace>
  <inkml:trace contextRef="#ctx0" brushRef="#br0" timeOffset="7433.54">12559 7532 0,'-18'0'125,"1"0"-110,-19-18 1,-34 1 0,-1-1-1,54 18-15,-89 0 16,70 0-1,-16 0 95,34 0-95,0 0 1,1 0 15,-54 0-15,53 0 0,1 0-16,-18 0 31,-18 0-16,0 0 1,-36 0 0,37 0-1,-19 0 1,53 18 0,1-18 62,-1 0-63,-17 0 17,-36 0-17,36 17 1,0-17-1,17 18 48,-17-1-47,35 1 109,-35 17-94,17-17 16,0 0 0,1 17-1,17-17-30,-18-1 15,18 1-15,-18-18 0,18 17 30,0 19-30,-17-36 0,17 17 15,0 1-15,-18-18 15,0 18-16,18-1 1,-17 1 0,17 17 46,-18 0-31,18-17 1,0 17 46,0-17-63,0 0 1,0-1 15,0 19 1,0-19-1,0 1-16,18-18-15,-18 18 0,0-1 16,17 1 15,-17-1-15,18 1 0,0 0 15,-18-1-16,17 1 17,1 35-17,0-53 1,-1 18-16,1-1 16,-18 1 30,53 17-14,0 0-1,-36-17 0,1 0-15,0-1-1,-1-17 1,1 18 0,17 0-1,0-1 1,-17-17 0,0 0-1,17 18 1,0-1-1,-17-17 1,17 0 0,18 0-1,-18 18 17,-17-18-1,17 0-16,18 0 1,0 0 0,-35 0-1,17 0-15,18 0 16,0 0 0,-35 0-16,-1 0 15,1 0 1,35 0-1,-18 0 1,-17 0-16,17 0 31,-17 0 32,34 0-48,-16 0 1,-19 0-16,89 0 16,-18 0-1,-70 0-15,35 0 32,-35 0-1,-1 0-16,19 0 1,-1 0 0,0 0-16,0 0 31,1 0-15,-19 0-16,19 0 31,-19 0-16,18 0 32,36 0-31,-53 0 0,17 0-16,0 0 15,1 0 1,-36-18-1,17 18 17,54 0-17,-54 0 1,19 0 0,140-17-1,-141 17 1,1-18-1,-1 18 1,0 0 0,-17 0-1,-1 0 1,1 0-16,17-17 31,18 17-15,-17-18-1,-19 18-15,36 0 16,-53-18 47,35-17-17,-35 17-14,36 1-17,-36-1 32,17 0-31,-17 1-16,0-1 31,0-17-15,0 17-1,18 1 1,0-19 15,-18 19-15,0-19 15,0 19 32,17-1-32,-17-17-16,18 0 17,-18 17 15,0 0-32,0 1 16,0-19-15,0 19 15,0-1-15,0 0 0,0-17-16,0 18 31,0-1-16,0 0 17,0 1-17,-18-1 1,18 0 31,-53-35-16,18 36-15,-18-18-1,35 35 1,-17-18 15,0 0-15,17 1-1,1 17-15,-36-18 32,35 0-32,-17 18 15,-36 0 1,54 0 31,-36 0-32,35 0 1,0 0-16,-17 0 16,-18-17-1,36 17 1,-36 0 0,35 0-1,-17 0-15,17 0 31,0 0 16,-87 0-31,87 0 0,0 0-1,18-18 16,-35 18 16,-71 0-31,89 0 0,-19-18-16,-17 18 15,18 0 1,17-17-16,-17 17 15,18 0 64,-1 0 30,-17 0-93,17 0-1,0 0-15,-35 0 94,1 0-78,-1 0-1,35 0 1,18 17 203</inkml:trace>
  <inkml:trace contextRef="#ctx0" brushRef="#br0" timeOffset="15508.68">24201 8678 0,'-36'0'172,"-17"0"-156,36 0-16,-1 0 15,-17 0 1,17 0 0,1 0-16,-1 0 0,-88 0 15,-17 0 1,87 0-1,19 0 17,-19 0 15,-52 0-32,71 0 1,-19 0-16,-17 0 31,18 0-31,-18 0 31,0 0-15,0 0 0,18 0-1,0 0-15,-18 18 16,35-18-1,1 0-15,-1 0 16,0 0 0,-17 0-16,17 0 15,1 0 1,-1 18 0,0-18-1,1 17 48,-18-17-16,-18 36-16,0-19-16,35 1 17,0-18-17,1 17 1,-18 1-16,-1-18 0,1 0 31,-18 18-15,53-1-1,-18-17 1,18 18 0,-17-18-1,-19 0 1,19 18 15,-1-18 0,18 17-15,-17-17 0,-19 18-1,19 0 17,-1-1 30,0-17-15,1 18-31,-1-1 62,0-17-63,1 18 79,17 0-78,0-1 15,-18 1 0,18 0-15,-17-1-1,-1-17-15,18 18 16,0 0 0,0-1-1,0 1 1,0-1 0,0 1-1,-18 0 1,18-1-1,0 1 1,0 0 0,0-1 46,0 1-31,0 0-15,0-1-16,0 19 63,0-19-32,0 1-16,0-1 1,0 19 15,0-19-15,0 19 62,0-19-47,0 1 1,18 0-17,-18-1 32,18 1-31,-18-1-16,17 19 31,-17-19 31,18-17-30,-1 53-1,1-35-31,0-18 31,-1 18 0,-17-1-15,18-17-16,0 0 16,35 18 15,-18-1 16,-18-17-32,1 18 17,17-18-17,1 0 1,17 0 0,-18 0 15,0 18-31,-17-18 31,-1 0 16,36 0-31,-35 0-1,53 0 1,-36 0 15,-18 0 0,19 0-31,-1 0 0,18 0 16,-35 0 0,-1 0 30,107 0-14,-89 0-32,-17 0 15,-1 0 1,1 0 0,17 0-1,0 0 1,-17 0-16,0 0 15,-1 0-15,1 0 32,0 0-32,-1 0 15,1 0 17,17 0-1,71-36-16,-88 36 64,-1 0-64,54-17 32,17 17-31,-53 0-1,18 0 1,-17 0 0,-19 0-16,18-18 15,-17 18-15,0 0 16,-1 0-16,19 0 15,-19 0 1,1 0-16,0 0 31,17-17-15,-18-1-16,19 18 31,-1 0-15,-17 0 15,-1-18 0,19 1-31,-19-1 16,1 0-16,17 18 16,-17 0-16,17 0 0,-17 0 31,-1-17 63,1 17-79,0-18 1,35 18-1,-18-18 1,-18 18 0,1-17 46,35-18-46,-35 35-1,-1-18 17,-17 0-1,36 1-15,-19-1-1,1 0 1,-1-35 62,-17 36-62,0-1-1,0-17 1,0-53-1,0 70 1,0 0 0,0-17-1,0 17 1,0 1 0,0-1 30,0-17-14,0 0-17,0 17-15,0-17 16,-17 17 46,-1 0-46,1 1-16,-36-1 16,35 18-16,0-17 47,18-1-32,-35 18 1,17 0-1,-17-18-15,18 18 0,-19-17 32,-52-19-1,70 36 16,-17-35-32,-18 17-15,0 1 0,0 17 32,0 0-17,36 0-15,-1 0 16,1 0 78,-1-18-79,0 1 188,-52-19-187,70 19 15,-18-1 79,-17 0-79</inkml:trace>
  <inkml:trace contextRef="#ctx0" brushRef="#br0" timeOffset="22520.56">26811 6279 0,'-70'0'203,"-124"0"-188,158 0 17,-17 0 46,18 0-63,-71 36 1,53-36 0,-17 17-1,52-17 1,0 0 46,-34 18-46,34 0 0,-17-18-1,35 17-15,-18-17 16,0 0-16,1 0 15,-1 18 48,0 0-47,1-1-1,-18 18 1,-1-17-1,19 0 1,-1-18 0,0 35-1,18-17 1,-17-18-16,-19 17 31,1 19 0,17-1-15,18-18 31,-35 54-31,35-53-1,-17-1 1,17 19-1,0-1 32,0 18-31,0-36 31,0 1-32,0 0-15,0-1 16,0 1 0,0 17 31,0-17-16,0 17-16,17-17 1,1-1 0,-18 1-1,0 0 1,17-1 0,1 1-1,-18 0 1,18-18-1,-1 0-15,1 17 16,0 1 31,-1 0-31,36-18-1,0 17 1,-18 1 15,-17-18 0,0 17-15,-1-17-16,1 0 0,35 18 31,-35-18-15,-1 0-16,1 0 15,-1 18-15,19-18 16,-1 0 0,-17 0-1,-18 17 1,17-17 78,195 0-63,-141 0 0,-36 0 16,18 0-31,-36 0-1,1 0 63,35 0-62,-35 0-16,17 0 16,-18 0-1,1 0 17,0 0-17,17 0 1,0-17 15,1-1-31,-19 18 16,1 0 46,35-18-46,-18 1-16,0-1 15,18 18 1,-35-17 0,0 17-1,-1 0 1,1 0 15,-1-18-15,-17 0-1,36 18 32,17-35 0,-36 35-47,19-18 16,-19 18-1,-17-17 17,35-1-17,-17 18 1,-18-18 0,35-17-16,-17 35 0,-18-17 15,18 17 1,-18-18-1,17 18 1,-17-18-16,0 1 31,18-1-15,0 0 0,-18 1-16,17-1 15,-17 0 1,0-17-16,0 18 15,0-1-15,18 0 16,-18-17 47,17 35-32,-17-18 0,0-17-15,0 17-1,0 1 1,0-1 15,0 0-15,0 1-1,0-18 1,-17 35-16,17-18 31,-18 0 1,1 1-32,-1-1 15,18 0 1,-18 18 46,-52-17-30,52-1-17,0 18-15,1-18 16,-1 18-1,-17 0 1,17 0 0,1-17-16,-36-1 31,35 18-15,0-17-1,1 17 16,-18 0-15,35-18-16,-18 0 16,0 18-16,1 0 15,-1 0 1,0-17 0,1 17-1,-36-18 1,35 18-1,18-18 1,-35 18 93,17 0-93,1 0-16,-1 0 16,-35 0-1,18-17 1,17 17 0,0 0 46,1-18-46,-1 18-1,-17 0 1</inkml:trace>
  <inkml:trace contextRef="#ctx0" brushRef="#br0" timeOffset="80222.89">27146 12629 0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934B16-0162-4753-9BE3-1C97BCCF123F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4797CD-D050-41B3-BB47-0C5809DACDB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752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4797CD-D050-41B3-BB47-0C5809DACDB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66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4797CD-D050-41B3-BB47-0C5809DACDB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7304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4797CD-D050-41B3-BB47-0C5809DACDB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523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0DAC7-B07D-4DDF-B95A-578B9462640C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C3FAF-186E-411F-80E7-2D887A836DC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104517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0DAC7-B07D-4DDF-B95A-578B9462640C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C3FAF-186E-411F-80E7-2D887A836DC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399036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0DAC7-B07D-4DDF-B95A-578B9462640C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C3FAF-186E-411F-80E7-2D887A836DC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23304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0DAC7-B07D-4DDF-B95A-578B9462640C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C3FAF-186E-411F-80E7-2D887A836DC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68773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0DAC7-B07D-4DDF-B95A-578B9462640C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C3FAF-186E-411F-80E7-2D887A836DC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599724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0DAC7-B07D-4DDF-B95A-578B9462640C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C3FAF-186E-411F-80E7-2D887A836DC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171759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0DAC7-B07D-4DDF-B95A-578B9462640C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C3FAF-186E-411F-80E7-2D887A836DC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898300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0DAC7-B07D-4DDF-B95A-578B9462640C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C3FAF-186E-411F-80E7-2D887A836DC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207121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0DAC7-B07D-4DDF-B95A-578B9462640C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C3FAF-186E-411F-80E7-2D887A836DC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967876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0DAC7-B07D-4DDF-B95A-578B9462640C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C3FAF-186E-411F-80E7-2D887A836DC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024423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0DAC7-B07D-4DDF-B95A-578B9462640C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C3FAF-186E-411F-80E7-2D887A836DC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04725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DA0DAC7-B07D-4DDF-B95A-578B9462640C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E10C3FAF-186E-411F-80E7-2D887A836DC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122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4009" r:id="rId2"/>
    <p:sldLayoutId id="2147484010" r:id="rId3"/>
    <p:sldLayoutId id="2147484011" r:id="rId4"/>
    <p:sldLayoutId id="2147484012" r:id="rId5"/>
    <p:sldLayoutId id="2147484013" r:id="rId6"/>
    <p:sldLayoutId id="2147484014" r:id="rId7"/>
    <p:sldLayoutId id="2147484015" r:id="rId8"/>
    <p:sldLayoutId id="2147484016" r:id="rId9"/>
    <p:sldLayoutId id="2147484017" r:id="rId10"/>
    <p:sldLayoutId id="2147484018" r:id="rId11"/>
  </p:sldLayoutIdLst>
  <p:transition spd="med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openxmlformats.org/officeDocument/2006/relationships/customXml" Target="../ink/ink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8A_7CDDF69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C235BE-3D6C-0615-4118-FAAC8EE838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4640" y="2568102"/>
            <a:ext cx="8757920" cy="1831178"/>
          </a:xfrm>
        </p:spPr>
        <p:txBody>
          <a:bodyPr>
            <a:normAutofit fontScale="90000"/>
          </a:bodyPr>
          <a:lstStyle/>
          <a:p>
            <a:pPr marL="0" marR="0" algn="ctr">
              <a:lnSpc>
                <a:spcPct val="115000"/>
              </a:lnSpc>
            </a:pPr>
            <a:r>
              <a:rPr lang="fr-BE" sz="4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Echanges sur le Contrat Unique et </a:t>
            </a:r>
            <a:r>
              <a:rPr lang="fr-BE" sz="4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MoU</a:t>
            </a:r>
            <a:br>
              <a:rPr lang="fr-BE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fr-BE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Retraite d’Evaluation et de Planification du GIBS</a:t>
            </a:r>
            <a:b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fr-BE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Du 09 au 11 décembre 2024</a:t>
            </a:r>
            <a:b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fr-FR" sz="1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Brazzaville – République du Congo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2A140B2-08E6-B2D6-A61C-3BEC42A96E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068112"/>
            <a:ext cx="5958348" cy="646889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fr-FR" dirty="0"/>
              <a:t>Dr Robert KAMBA, MIP Lualaba</a:t>
            </a:r>
          </a:p>
          <a:p>
            <a:pPr algn="ctr"/>
            <a:r>
              <a:rPr lang="fr-FR" dirty="0"/>
              <a:t>Décembre 2024</a:t>
            </a:r>
            <a:endParaRPr lang="en-US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E171175-0785-D290-67A0-B02DFA0A97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920" y="511486"/>
            <a:ext cx="4572000" cy="164740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74F9E0E6-301B-AB56-DC65-D0541B575C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5440" y="2283390"/>
            <a:ext cx="2570480" cy="2121194"/>
          </a:xfrm>
          <a:prstGeom prst="rect">
            <a:avLst/>
          </a:prstGeom>
        </p:spPr>
      </p:pic>
      <p:pic>
        <p:nvPicPr>
          <p:cNvPr id="6" name="Image 5" descr="Description: Description: Description: drapeau-anim012">
            <a:extLst>
              <a:ext uri="{FF2B5EF4-FFF2-40B4-BE49-F238E27FC236}">
                <a16:creationId xmlns:a16="http://schemas.microsoft.com/office/drawing/2014/main" id="{7996738B-75B9-DC89-09C7-9725EF40BB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680" y="788036"/>
            <a:ext cx="1534160" cy="1370858"/>
          </a:xfrm>
          <a:prstGeom prst="rect">
            <a:avLst/>
          </a:prstGeom>
          <a:solidFill>
            <a:srgbClr val="FFFFFF"/>
          </a:solidFill>
          <a:ln w="25400">
            <a:solidFill>
              <a:srgbClr val="FFFFFF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33302788"/>
      </p:ext>
    </p:extLst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21BF0C4B-2F7B-D560-9AA3-8B50C4050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8" y="1123837"/>
            <a:ext cx="3109713" cy="4601183"/>
          </a:xfrm>
        </p:spPr>
        <p:txBody>
          <a:bodyPr>
            <a:normAutofit/>
          </a:bodyPr>
          <a:lstStyle/>
          <a:p>
            <a:r>
              <a:rPr lang="fr-FR" dirty="0"/>
              <a:t>Cadre de MEO : </a:t>
            </a:r>
            <a:br>
              <a:rPr lang="fr-FR" dirty="0"/>
            </a:br>
            <a:r>
              <a:rPr lang="fr-FR" dirty="0"/>
              <a:t>CU versus </a:t>
            </a:r>
            <a:r>
              <a:rPr lang="fr-FR" dirty="0" err="1"/>
              <a:t>MoU</a:t>
            </a:r>
            <a:endParaRPr lang="en-US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04B3885-E59A-5DF1-CE20-2264138A70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06760" y="127819"/>
            <a:ext cx="3312601" cy="648929"/>
          </a:xfrm>
        </p:spPr>
        <p:txBody>
          <a:bodyPr>
            <a:normAutofit/>
          </a:bodyPr>
          <a:lstStyle/>
          <a:p>
            <a:r>
              <a:rPr lang="fr-FR" sz="4000" dirty="0"/>
              <a:t>CU </a:t>
            </a:r>
            <a:endParaRPr lang="en-US" sz="4000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BA4D12B-64C4-58A1-4E8E-02592CD60D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19948" y="855405"/>
            <a:ext cx="3972233" cy="5535562"/>
          </a:xfrm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algn="just"/>
            <a:endParaRPr lang="fr-FR" dirty="0"/>
          </a:p>
          <a:p>
            <a:pPr algn="just"/>
            <a:r>
              <a:rPr lang="fr-FR" dirty="0"/>
              <a:t>PAO validés au CPP;</a:t>
            </a:r>
          </a:p>
          <a:p>
            <a:pPr algn="just"/>
            <a:r>
              <a:rPr lang="fr-FR" dirty="0"/>
              <a:t>Existence d’un </a:t>
            </a:r>
            <a:r>
              <a:rPr lang="fr-FR" b="1" u="sng" dirty="0"/>
              <a:t>cadre règlementaire avec des engagements des parties prenantes</a:t>
            </a:r>
            <a:r>
              <a:rPr lang="fr-FR" dirty="0"/>
              <a:t> (SG, PTF et bénéficiaire);</a:t>
            </a:r>
          </a:p>
          <a:p>
            <a:pPr algn="just"/>
            <a:r>
              <a:rPr lang="fr-FR" dirty="0"/>
              <a:t>Basket </a:t>
            </a:r>
            <a:r>
              <a:rPr lang="fr-FR" dirty="0" err="1"/>
              <a:t>fund</a:t>
            </a:r>
            <a:r>
              <a:rPr lang="fr-FR" dirty="0"/>
              <a:t> virtuel;</a:t>
            </a:r>
          </a:p>
          <a:p>
            <a:pPr algn="just"/>
            <a:r>
              <a:rPr lang="fr-FR" b="1" dirty="0">
                <a:solidFill>
                  <a:srgbClr val="FF0000"/>
                </a:solidFill>
              </a:rPr>
              <a:t>Existence des Groupes de travail/Métiers</a:t>
            </a:r>
          </a:p>
          <a:p>
            <a:pPr algn="just"/>
            <a:r>
              <a:rPr lang="fr-FR" dirty="0"/>
              <a:t>Evaluation périodiques des performances qui conditionne le paiement de la prime de performance ; </a:t>
            </a:r>
            <a:endParaRPr lang="en-US" dirty="0"/>
          </a:p>
          <a:p>
            <a:pPr algn="just"/>
            <a:endParaRPr lang="en-US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20BFE8AD-B786-F1AD-2562-ACD5254306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042786" y="127819"/>
            <a:ext cx="3312601" cy="648929"/>
          </a:xfrm>
        </p:spPr>
        <p:txBody>
          <a:bodyPr>
            <a:normAutofit/>
          </a:bodyPr>
          <a:lstStyle/>
          <a:p>
            <a:r>
              <a:rPr lang="fr-FR" sz="4000" dirty="0" err="1"/>
              <a:t>MoU</a:t>
            </a:r>
            <a:endParaRPr lang="en-US" sz="1000" dirty="0"/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E24DA4B3-80DF-17D3-1F2E-97907FBAB9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728154" y="855406"/>
            <a:ext cx="3972233" cy="5535562"/>
          </a:xfrm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algn="just"/>
            <a:r>
              <a:rPr lang="fr-FR" dirty="0"/>
              <a:t>Existence d’un PAO validé CPP </a:t>
            </a:r>
            <a:r>
              <a:rPr lang="fr-FR" dirty="0">
                <a:solidFill>
                  <a:schemeClr val="tx1"/>
                </a:solidFill>
              </a:rPr>
              <a:t>chaque année ( </a:t>
            </a:r>
            <a:r>
              <a:rPr lang="fr-FR" dirty="0"/>
              <a:t>PEV)</a:t>
            </a:r>
          </a:p>
          <a:p>
            <a:pPr algn="just"/>
            <a:r>
              <a:rPr lang="fr-FR" b="1" u="sng" dirty="0"/>
              <a:t>Mise en place des organes de gestion commun : </a:t>
            </a:r>
            <a:r>
              <a:rPr lang="fr-FR" b="1" u="sng" dirty="0" err="1"/>
              <a:t>Core</a:t>
            </a:r>
            <a:r>
              <a:rPr lang="fr-FR" b="1" u="sng" dirty="0"/>
              <a:t> group et Finance Group</a:t>
            </a:r>
          </a:p>
          <a:p>
            <a:pPr algn="just"/>
            <a:r>
              <a:rPr lang="fr-FR" dirty="0"/>
              <a:t>Implication directe des autorités provinciales dans la gestion du financement à travers le </a:t>
            </a:r>
            <a:r>
              <a:rPr lang="fr-FR" dirty="0" err="1"/>
              <a:t>Core</a:t>
            </a:r>
            <a:r>
              <a:rPr lang="fr-FR" dirty="0"/>
              <a:t> Group;</a:t>
            </a:r>
          </a:p>
          <a:p>
            <a:pPr algn="just"/>
            <a:r>
              <a:rPr lang="fr-FR" dirty="0"/>
              <a:t>Les fonds disponibles dans les comptes des bénéficiaires (DPS)</a:t>
            </a:r>
          </a:p>
          <a:p>
            <a:pPr algn="just"/>
            <a:r>
              <a:rPr lang="fr-FR" b="1" dirty="0">
                <a:solidFill>
                  <a:srgbClr val="FF0000"/>
                </a:solidFill>
              </a:rPr>
              <a:t>Existence des Groupes thématiques;</a:t>
            </a:r>
          </a:p>
          <a:p>
            <a:pPr algn="just"/>
            <a:r>
              <a:rPr lang="fr-FR" dirty="0"/>
              <a:t>Utilisation d’une comptabilité unique à l’aide d’un logiciel comptable Tom²pro web;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123197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51D4F8-C8FB-CA45-9B58-1B879F07B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806246"/>
            <a:ext cx="2947482" cy="3283974"/>
          </a:xfrm>
        </p:spPr>
        <p:txBody>
          <a:bodyPr/>
          <a:lstStyle/>
          <a:p>
            <a:r>
              <a:rPr lang="fr-FR" dirty="0"/>
              <a:t>Contrôle interne et Audit : CU versus </a:t>
            </a:r>
            <a:r>
              <a:rPr lang="fr-FR" dirty="0" err="1"/>
              <a:t>MoU</a:t>
            </a:r>
            <a:r>
              <a:rPr lang="fr-FR" dirty="0"/>
              <a:t> </a:t>
            </a:r>
            <a:endParaRPr lang="en-US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82C3218-1A1E-2815-9DEC-49136D7A81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67912" y="30526"/>
            <a:ext cx="3474720" cy="807720"/>
          </a:xfrm>
        </p:spPr>
        <p:txBody>
          <a:bodyPr>
            <a:normAutofit/>
          </a:bodyPr>
          <a:lstStyle/>
          <a:p>
            <a:r>
              <a:rPr lang="fr-FR" sz="4000" dirty="0"/>
              <a:t>CU</a:t>
            </a:r>
            <a:endParaRPr lang="en-US" sz="4000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009ECCB-A93A-7C9F-21B4-9CB28A5533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67911" y="1085360"/>
            <a:ext cx="3702927" cy="4868936"/>
          </a:xfrm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r>
              <a:rPr lang="fr-FR" dirty="0"/>
              <a:t>Missions d’inspection/Audit par l’IPS  prévues  mais non prises en compte</a:t>
            </a:r>
            <a:endParaRPr lang="en-US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6BA2A92-7369-960D-A30A-9656BF4F1B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818463" y="99352"/>
            <a:ext cx="3474720" cy="813171"/>
          </a:xfrm>
        </p:spPr>
        <p:txBody>
          <a:bodyPr>
            <a:normAutofit/>
          </a:bodyPr>
          <a:lstStyle/>
          <a:p>
            <a:r>
              <a:rPr lang="fr-FR" sz="4000" dirty="0" err="1"/>
              <a:t>MoU</a:t>
            </a:r>
            <a:endParaRPr lang="en-US" sz="4000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DBF9E9F-EC6F-CF96-42AB-57F4620ABC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659330" y="1085360"/>
            <a:ext cx="4060722" cy="4868936"/>
          </a:xfrm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r>
              <a:rPr lang="fr-FR" dirty="0"/>
              <a:t>Des audits/inspections planifiées pour l’IPS conformément au Plan de travail et PAO annuel;</a:t>
            </a:r>
          </a:p>
          <a:p>
            <a:r>
              <a:rPr lang="fr-FR" dirty="0"/>
              <a:t>Un audit financier externe prévu chaque année (</a:t>
            </a:r>
            <a:r>
              <a:rPr lang="fr-FR" dirty="0">
                <a:solidFill>
                  <a:schemeClr val="tx1"/>
                </a:solidFill>
              </a:rPr>
              <a:t>réalisé en 2023 pour l’exercice 2022 Société  Deloitte SARL et en Octobre 2024 par Maison </a:t>
            </a:r>
            <a:r>
              <a:rPr lang="fr-FR" dirty="0" err="1">
                <a:solidFill>
                  <a:schemeClr val="tx1"/>
                </a:solidFill>
              </a:rPr>
              <a:t>Mazard</a:t>
            </a:r>
            <a:r>
              <a:rPr lang="fr-FR" dirty="0">
                <a:solidFill>
                  <a:schemeClr val="tx1"/>
                </a:solidFill>
              </a:rPr>
              <a:t> pour l’exercice 2023</a:t>
            </a:r>
            <a:r>
              <a:rPr lang="fr-FR" dirty="0"/>
              <a:t>)</a:t>
            </a:r>
          </a:p>
          <a:p>
            <a:r>
              <a:rPr lang="fr-FR" dirty="0"/>
              <a:t>Interaction entre les maisons d’audit externe et l’IPS (Audit interne du système)</a:t>
            </a:r>
            <a:endParaRPr lang="en-US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4030D75-A6E6-F07D-2CAB-6C3D2E4882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81553"/>
            <a:ext cx="7570838" cy="204874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688827352"/>
      </p:ext>
    </p:extLst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75C91B-B8F8-4FC0-BD57-9B34D6DF6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58" y="904568"/>
            <a:ext cx="3185652" cy="3785431"/>
          </a:xfrm>
        </p:spPr>
        <p:txBody>
          <a:bodyPr>
            <a:normAutofit/>
          </a:bodyPr>
          <a:lstStyle/>
          <a:p>
            <a:r>
              <a:rPr lang="fr-FR" dirty="0"/>
              <a:t>Nature des prestations à financer : CU versus </a:t>
            </a:r>
            <a:r>
              <a:rPr lang="fr-FR" dirty="0" err="1"/>
              <a:t>MoU</a:t>
            </a:r>
            <a:endParaRPr lang="en-US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6FD5B1D-2791-9E23-8837-D8D128F406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67912" y="109186"/>
            <a:ext cx="3474720" cy="608569"/>
          </a:xfrm>
        </p:spPr>
        <p:txBody>
          <a:bodyPr>
            <a:normAutofit lnSpcReduction="10000"/>
          </a:bodyPr>
          <a:lstStyle/>
          <a:p>
            <a:r>
              <a:rPr lang="fr-FR" sz="4000" dirty="0"/>
              <a:t>CU</a:t>
            </a:r>
            <a:endParaRPr lang="en-US" sz="4000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CB2C65D-8305-AD48-782C-D87E34AD9E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69109" y="835741"/>
            <a:ext cx="3950551" cy="3531307"/>
          </a:xfrm>
          <a:ln>
            <a:solidFill>
              <a:srgbClr val="00B0F0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fr-FR" dirty="0"/>
              <a:t>Le fonctionnement de routine</a:t>
            </a:r>
          </a:p>
          <a:p>
            <a:r>
              <a:rPr lang="fr-FR" dirty="0"/>
              <a:t>Les missions d’encadrement</a:t>
            </a:r>
          </a:p>
          <a:p>
            <a:r>
              <a:rPr lang="fr-FR" dirty="0"/>
              <a:t>La coordination et le pilotage</a:t>
            </a:r>
          </a:p>
          <a:p>
            <a:r>
              <a:rPr lang="fr-FR" dirty="0"/>
              <a:t>L’appui à l’élaboration et au suivi de la MEO du PAO</a:t>
            </a:r>
          </a:p>
          <a:p>
            <a:pPr marL="0" indent="0">
              <a:buNone/>
            </a:pPr>
            <a:r>
              <a:rPr lang="fr-FR" b="1" dirty="0">
                <a:solidFill>
                  <a:srgbClr val="FF0000"/>
                </a:solidFill>
              </a:rPr>
              <a:t>Financement structurel de la DPS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AFAB03C-67B6-AD75-0B23-500C219564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818463" y="109184"/>
            <a:ext cx="3474720" cy="608571"/>
          </a:xfrm>
        </p:spPr>
        <p:txBody>
          <a:bodyPr>
            <a:normAutofit lnSpcReduction="10000"/>
          </a:bodyPr>
          <a:lstStyle/>
          <a:p>
            <a:r>
              <a:rPr lang="fr-FR" sz="4000" dirty="0" err="1"/>
              <a:t>MoU</a:t>
            </a:r>
            <a:endParaRPr lang="en-US" sz="4000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19E3F95-EB60-5D84-D70D-0EA11C916C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818463" y="835742"/>
            <a:ext cx="3950551" cy="3775674"/>
          </a:xfrm>
          <a:ln>
            <a:solidFill>
              <a:srgbClr val="00B0F0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fr-FR" sz="2400" dirty="0"/>
              <a:t>Programme PEV ( PAO et MEO)…des programmes de santé;</a:t>
            </a:r>
          </a:p>
          <a:p>
            <a:r>
              <a:rPr lang="fr-FR" sz="2400" dirty="0"/>
              <a:t>Investissements </a:t>
            </a:r>
          </a:p>
          <a:p>
            <a:r>
              <a:rPr lang="fr-FR" sz="2400" dirty="0"/>
              <a:t>Les missions de supervisions des activités;</a:t>
            </a:r>
          </a:p>
          <a:p>
            <a:r>
              <a:rPr lang="fr-FR" sz="2400" dirty="0"/>
              <a:t>Missions de contrôle/Audit </a:t>
            </a:r>
          </a:p>
          <a:p>
            <a:pPr marL="0" indent="0">
              <a:buNone/>
            </a:pPr>
            <a:endParaRPr lang="fr-FR" sz="2400" dirty="0"/>
          </a:p>
          <a:p>
            <a:pPr marL="0" indent="0" algn="just">
              <a:buNone/>
            </a:pPr>
            <a:r>
              <a:rPr lang="fr-FR" b="1" dirty="0">
                <a:solidFill>
                  <a:srgbClr val="FF0000"/>
                </a:solidFill>
              </a:rPr>
              <a:t>Financement d’un (des) programme(s) avec des objectifs clairs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7" name="Espace réservé du contenu 4">
            <a:extLst>
              <a:ext uri="{FF2B5EF4-FFF2-40B4-BE49-F238E27FC236}">
                <a16:creationId xmlns:a16="http://schemas.microsoft.com/office/drawing/2014/main" id="{9F776458-F56E-C945-F4DE-D605E7972D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46" y="4248565"/>
            <a:ext cx="7470514" cy="2223180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3269237305"/>
      </p:ext>
    </p:extLst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C3C3F-ADB2-7762-BA0D-4EB5E4CD7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123837"/>
            <a:ext cx="2923252" cy="4601183"/>
          </a:xfrm>
        </p:spPr>
        <p:txBody>
          <a:bodyPr>
            <a:normAutofit/>
          </a:bodyPr>
          <a:lstStyle/>
          <a:p>
            <a:r>
              <a:rPr lang="en-US" sz="4000" dirty="0" err="1"/>
              <a:t>Gouvernance</a:t>
            </a:r>
            <a:r>
              <a:rPr lang="en-US" sz="4000" dirty="0"/>
              <a:t> dans le MoU </a:t>
            </a:r>
            <a:r>
              <a:rPr lang="en-US" sz="2400" dirty="0"/>
              <a:t>(…2 </a:t>
            </a:r>
            <a:r>
              <a:rPr lang="en-US" sz="2400" dirty="0" err="1"/>
              <a:t>organes</a:t>
            </a:r>
            <a:r>
              <a:rPr lang="en-US" sz="2400" dirty="0"/>
              <a:t> de gestion </a:t>
            </a:r>
            <a:r>
              <a:rPr lang="en-US" sz="2400" dirty="0" err="1"/>
              <a:t>conjointe</a:t>
            </a:r>
            <a:r>
              <a:rPr lang="en-US" sz="2400" dirty="0"/>
              <a:t>) </a:t>
            </a:r>
            <a:endParaRPr lang="en-US" sz="40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90F39A-B965-A730-3A43-53FD17AE59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37987" y="737419"/>
            <a:ext cx="4201093" cy="6007510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400" b="1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La province assume le rôle du bailleur de fonds </a:t>
            </a:r>
            <a:r>
              <a:rPr lang="fr-FR" sz="14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responsable de la mise en œuvre sous le contrôle de l’</a:t>
            </a:r>
            <a:r>
              <a:rPr lang="fr-FR" sz="1400" b="1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Assemblée provinciale (redevabilité).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400" b="1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La DPS assure la gestion programmatique et financière </a:t>
            </a:r>
            <a:r>
              <a:rPr lang="fr-FR" sz="14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sous la supervision du gouvernement provincial;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4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Le </a:t>
            </a:r>
            <a:r>
              <a:rPr lang="fr-FR" sz="1400" b="1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Consortium</a:t>
            </a:r>
            <a:r>
              <a:rPr lang="fr-FR" sz="14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des bailleurs fournit </a:t>
            </a:r>
            <a:r>
              <a:rPr lang="fr-FR" sz="1400" b="1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une assistance technique et financière </a:t>
            </a:r>
            <a:r>
              <a:rPr lang="fr-FR" sz="14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par le biais des partenaires d’assistance techniques dont l'expertise est mise à disposition des acteurs dans les domaines de la gouvernance, de la gestion des programmes et des finances. 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400" b="1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Les partenaires d'assistance technique </a:t>
            </a:r>
            <a:r>
              <a:rPr lang="fr-FR" sz="14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soutiennent la DPS pour assurer la qualité et la conformité de la planification et de la mise en œuvre.                                                                                  </a:t>
            </a:r>
          </a:p>
          <a:p>
            <a:pPr marL="665226" lvl="1" indent="-400050">
              <a:buFont typeface="+mj-lt"/>
              <a:buAutoNum type="arabicPeriod"/>
            </a:pPr>
            <a:r>
              <a:rPr lang="fr-FR" sz="1400" dirty="0">
                <a:solidFill>
                  <a:schemeClr val="bg2">
                    <a:lumMod val="10000"/>
                  </a:schemeClr>
                </a:solidFill>
              </a:rPr>
              <a:t>Groupe d'Agents Fiduciaires (</a:t>
            </a:r>
            <a:r>
              <a:rPr lang="fr-FR" sz="1400" b="1" dirty="0">
                <a:solidFill>
                  <a:schemeClr val="bg2">
                    <a:lumMod val="10000"/>
                  </a:schemeClr>
                </a:solidFill>
              </a:rPr>
              <a:t>GAF</a:t>
            </a:r>
            <a:r>
              <a:rPr lang="fr-FR" sz="1400" dirty="0">
                <a:solidFill>
                  <a:schemeClr val="bg2">
                    <a:lumMod val="10000"/>
                  </a:schemeClr>
                </a:solidFill>
              </a:rPr>
              <a:t>): appui à la gestion financière </a:t>
            </a:r>
            <a:r>
              <a:rPr lang="fr-FR" sz="1400" b="1" dirty="0">
                <a:solidFill>
                  <a:srgbClr val="00B050"/>
                </a:solidFill>
              </a:rPr>
              <a:t>(</a:t>
            </a:r>
            <a:r>
              <a:rPr lang="fr-FR" sz="1600" b="1" dirty="0">
                <a:solidFill>
                  <a:srgbClr val="00B050"/>
                </a:solidFill>
              </a:rPr>
              <a:t>PATH)</a:t>
            </a:r>
            <a:endParaRPr lang="fr-FR" sz="1400" b="1" dirty="0">
              <a:solidFill>
                <a:srgbClr val="00B050"/>
              </a:solidFill>
            </a:endParaRPr>
          </a:p>
          <a:p>
            <a:pPr marL="665226" lvl="1" indent="-400050">
              <a:buFont typeface="+mj-lt"/>
              <a:buAutoNum type="arabicPeriod"/>
            </a:pPr>
            <a:r>
              <a:rPr lang="fr-FR" sz="1400" dirty="0">
                <a:solidFill>
                  <a:schemeClr val="bg2">
                    <a:lumMod val="10000"/>
                  </a:schemeClr>
                </a:solidFill>
              </a:rPr>
              <a:t>Groupe d'Experts Techniques (</a:t>
            </a:r>
            <a:r>
              <a:rPr lang="fr-FR" sz="1400" b="1" dirty="0">
                <a:solidFill>
                  <a:schemeClr val="bg2">
                    <a:lumMod val="10000"/>
                  </a:schemeClr>
                </a:solidFill>
              </a:rPr>
              <a:t>GET</a:t>
            </a:r>
            <a:r>
              <a:rPr lang="fr-FR" sz="1400" dirty="0">
                <a:solidFill>
                  <a:schemeClr val="bg2">
                    <a:lumMod val="10000"/>
                  </a:schemeClr>
                </a:solidFill>
              </a:rPr>
              <a:t>): </a:t>
            </a:r>
          </a:p>
          <a:p>
            <a:pPr marL="733806" lvl="2" indent="-285750">
              <a:buFont typeface="Courier New" panose="02070309020205020404" pitchFamily="49" charset="0"/>
              <a:buChar char="o"/>
            </a:pPr>
            <a:r>
              <a:rPr lang="fr-FR" sz="1400" dirty="0">
                <a:solidFill>
                  <a:schemeClr val="bg2">
                    <a:lumMod val="10000"/>
                  </a:schemeClr>
                </a:solidFill>
              </a:rPr>
              <a:t>appui à la gouvernance</a:t>
            </a:r>
          </a:p>
          <a:p>
            <a:pPr marL="733806" lvl="2" indent="-285750">
              <a:buFont typeface="Courier New" panose="02070309020205020404" pitchFamily="49" charset="0"/>
              <a:buChar char="o"/>
            </a:pPr>
            <a:r>
              <a:rPr lang="fr-FR" sz="1400" dirty="0">
                <a:solidFill>
                  <a:schemeClr val="bg2">
                    <a:lumMod val="10000"/>
                  </a:schemeClr>
                </a:solidFill>
              </a:rPr>
              <a:t>appui aux programmes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4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Les</a:t>
            </a:r>
            <a:r>
              <a:rPr lang="fr-FR" sz="1400" b="1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OSC </a:t>
            </a:r>
            <a:r>
              <a:rPr lang="fr-FR" sz="14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qui représentent les différentes couches de la population locale ( 30% représentation féminine dans le cadre du </a:t>
            </a:r>
            <a:r>
              <a:rPr lang="fr-FR" sz="14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MoU</a:t>
            </a:r>
            <a:r>
              <a:rPr lang="fr-FR" sz="14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).</a:t>
            </a:r>
          </a:p>
          <a:p>
            <a:endParaRPr lang="en-US" dirty="0"/>
          </a:p>
        </p:txBody>
      </p:sp>
      <p:graphicFrame>
        <p:nvGraphicFramePr>
          <p:cNvPr id="8" name="Espace réservé du contenu 7">
            <a:extLst>
              <a:ext uri="{FF2B5EF4-FFF2-40B4-BE49-F238E27FC236}">
                <a16:creationId xmlns:a16="http://schemas.microsoft.com/office/drawing/2014/main" id="{56DEBB92-74FA-F23A-AFC0-ED8D80E68E22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77414239"/>
              </p:ext>
            </p:extLst>
          </p:nvPr>
        </p:nvGraphicFramePr>
        <p:xfrm>
          <a:off x="2923252" y="740221"/>
          <a:ext cx="4814735" cy="5368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6481629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6D394-0732-02CF-0CFE-183500759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651" y="1123837"/>
            <a:ext cx="2074607" cy="4601183"/>
          </a:xfrm>
        </p:spPr>
        <p:txBody>
          <a:bodyPr/>
          <a:lstStyle/>
          <a:p>
            <a:r>
              <a:rPr lang="en-US" dirty="0"/>
              <a:t>MoU: </a:t>
            </a:r>
            <a:r>
              <a:rPr lang="fr-CD" sz="3600" dirty="0">
                <a:solidFill>
                  <a:schemeClr val="bg1"/>
                </a:solidFill>
              </a:rPr>
              <a:t>Circuits d'analyse et validation des requêtes</a:t>
            </a:r>
            <a:br>
              <a:rPr lang="fr-FR" sz="3600" dirty="0">
                <a:solidFill>
                  <a:schemeClr val="accent2"/>
                </a:solidFill>
              </a:rPr>
            </a:br>
            <a:endParaRPr lang="en-US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5BCFE78D-0C1B-63D7-F272-69ADF162E0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9575" y="324465"/>
            <a:ext cx="9684774" cy="6381135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26882224"/>
      </p:ext>
    </p:extLst>
  </p:cSld>
  <p:clrMapOvr>
    <a:masterClrMapping/>
  </p:clrMapOvr>
  <p:transition spd="med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75C91B-B8F8-4FC0-BD57-9B34D6DF6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316" y="865239"/>
            <a:ext cx="3043085" cy="4859781"/>
          </a:xfrm>
        </p:spPr>
        <p:txBody>
          <a:bodyPr/>
          <a:lstStyle/>
          <a:p>
            <a:r>
              <a:rPr lang="fr-FR" dirty="0"/>
              <a:t>Les obligations des parties prenantes : CU versus </a:t>
            </a:r>
            <a:r>
              <a:rPr lang="fr-FR" dirty="0" err="1"/>
              <a:t>MoU</a:t>
            </a:r>
            <a:endParaRPr lang="en-US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6FD5B1D-2791-9E23-8837-D8D128F406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67912" y="128849"/>
            <a:ext cx="3474720" cy="807720"/>
          </a:xfrm>
        </p:spPr>
        <p:txBody>
          <a:bodyPr>
            <a:normAutofit/>
          </a:bodyPr>
          <a:lstStyle/>
          <a:p>
            <a:r>
              <a:rPr lang="fr-FR" sz="4000" dirty="0"/>
              <a:t>CU</a:t>
            </a:r>
            <a:endParaRPr lang="en-US" sz="4000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CB2C65D-8305-AD48-782C-D87E34AD9E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90451" y="898547"/>
            <a:ext cx="4090219" cy="5158123"/>
          </a:xfrm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r>
              <a:rPr lang="fr-FR" dirty="0"/>
              <a:t>Les obligations de l’Autorité Contractante (</a:t>
            </a:r>
            <a:r>
              <a:rPr lang="fr-FR" dirty="0">
                <a:solidFill>
                  <a:srgbClr val="FF0000"/>
                </a:solidFill>
              </a:rPr>
              <a:t>Ministre Provincial…??? SG….? </a:t>
            </a:r>
            <a:r>
              <a:rPr lang="fr-FR" dirty="0"/>
              <a:t>)</a:t>
            </a:r>
          </a:p>
          <a:p>
            <a:r>
              <a:rPr lang="fr-FR" dirty="0"/>
              <a:t>Les obligations des PTF sous forme d’engagement de financement</a:t>
            </a:r>
          </a:p>
          <a:p>
            <a:r>
              <a:rPr lang="fr-FR" dirty="0"/>
              <a:t>Les obligations du fournisseur des services sous forme d’atteinte des performances (DPS)</a:t>
            </a:r>
            <a:endParaRPr lang="en-US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AFAB03C-67B6-AD75-0B23-500C219564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818463" y="50191"/>
            <a:ext cx="3474720" cy="813171"/>
          </a:xfrm>
        </p:spPr>
        <p:txBody>
          <a:bodyPr>
            <a:normAutofit/>
          </a:bodyPr>
          <a:lstStyle/>
          <a:p>
            <a:r>
              <a:rPr lang="fr-FR" sz="4000" dirty="0" err="1"/>
              <a:t>MoU</a:t>
            </a:r>
            <a:endParaRPr lang="en-US" sz="4000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19E3F95-EB60-5D84-D70D-0EA11C916C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708491" y="898547"/>
            <a:ext cx="4090219" cy="5158123"/>
          </a:xfrm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r>
              <a:rPr lang="fr-FR" dirty="0"/>
              <a:t>Les obligations de la province ( </a:t>
            </a:r>
            <a:r>
              <a:rPr lang="fr-FR" dirty="0" err="1"/>
              <a:t>GouPro</a:t>
            </a:r>
            <a:r>
              <a:rPr lang="fr-FR" dirty="0"/>
              <a:t>…) et des PTF sous forme d’engagement de financement ( PV de validation et de réalignement budgétaire )</a:t>
            </a:r>
          </a:p>
          <a:p>
            <a:r>
              <a:rPr lang="fr-FR" dirty="0"/>
              <a:t>Les objectifs de résultats;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47806"/>
      </p:ext>
    </p:extLst>
  </p:cSld>
  <p:clrMapOvr>
    <a:masterClrMapping/>
  </p:clrMapOvr>
  <p:transition spd="med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1F3EEF-3DBF-ACAD-30D7-F21CB2B01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449314"/>
            <a:ext cx="3139162" cy="3762212"/>
          </a:xfrm>
        </p:spPr>
        <p:txBody>
          <a:bodyPr/>
          <a:lstStyle/>
          <a:p>
            <a:r>
              <a:rPr lang="fr-FR" dirty="0"/>
              <a:t>Communication entre les parties prenantes : CU versus </a:t>
            </a:r>
            <a:r>
              <a:rPr lang="fr-FR" dirty="0" err="1"/>
              <a:t>MoU</a:t>
            </a:r>
            <a:endParaRPr lang="en-US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D140CE4-CB81-436B-515C-93BEF0738A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67912" y="312386"/>
            <a:ext cx="3474720" cy="807720"/>
          </a:xfrm>
        </p:spPr>
        <p:txBody>
          <a:bodyPr>
            <a:normAutofit/>
          </a:bodyPr>
          <a:lstStyle/>
          <a:p>
            <a:r>
              <a:rPr lang="fr-FR" sz="4000" dirty="0"/>
              <a:t>CU</a:t>
            </a:r>
            <a:endParaRPr lang="en-US" sz="4000" dirty="0"/>
          </a:p>
        </p:txBody>
      </p:sp>
      <p:sp>
        <p:nvSpPr>
          <p:cNvPr id="10" name="Espace réservé du contenu 9">
            <a:extLst>
              <a:ext uri="{FF2B5EF4-FFF2-40B4-BE49-F238E27FC236}">
                <a16:creationId xmlns:a16="http://schemas.microsoft.com/office/drawing/2014/main" id="{F20F5CC6-D028-A9F2-089E-AA8D468575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67912" y="1120106"/>
            <a:ext cx="3474720" cy="4834190"/>
          </a:xfrm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r>
              <a:rPr lang="fr-FR" dirty="0"/>
              <a:t>Faible plaidoyer pour l’implication des APA</a:t>
            </a:r>
          </a:p>
          <a:p>
            <a:r>
              <a:rPr lang="fr-FR" dirty="0"/>
              <a:t>Communication limitée dans  la mise en œuvre du CU</a:t>
            </a:r>
            <a:endParaRPr lang="en-US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6219F43-1B87-50CA-5CBA-C106218422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818463" y="292066"/>
            <a:ext cx="3474720" cy="813171"/>
          </a:xfrm>
        </p:spPr>
        <p:txBody>
          <a:bodyPr>
            <a:normAutofit/>
          </a:bodyPr>
          <a:lstStyle/>
          <a:p>
            <a:r>
              <a:rPr lang="fr-FR" sz="4000" dirty="0" err="1"/>
              <a:t>MoU</a:t>
            </a:r>
            <a:endParaRPr lang="en-US" sz="4000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E744380-2612-850A-8BB3-F6A8336EFC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818463" y="1120106"/>
            <a:ext cx="3474720" cy="4834190"/>
          </a:xfrm>
          <a:ln>
            <a:solidFill>
              <a:srgbClr val="00B0F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Redevabilité et suivi de l'avancement du projet par le Gouverneur et le consortium des bailleurs;</a:t>
            </a:r>
          </a:p>
          <a:p>
            <a:r>
              <a:rPr lang="fr-FR" dirty="0"/>
              <a:t>Tenue de réunions régulières et revues entre bailleurs ;</a:t>
            </a:r>
          </a:p>
          <a:p>
            <a:r>
              <a:rPr lang="fr-FR" dirty="0"/>
              <a:t>la communication transparente entre les parties prenantes</a:t>
            </a:r>
            <a:endParaRPr lang="en-US" dirty="0"/>
          </a:p>
        </p:txBody>
      </p:sp>
      <p:pic>
        <p:nvPicPr>
          <p:cNvPr id="11" name="Espace réservé du contenu 7">
            <a:extLst>
              <a:ext uri="{FF2B5EF4-FFF2-40B4-BE49-F238E27FC236}">
                <a16:creationId xmlns:a16="http://schemas.microsoft.com/office/drawing/2014/main" id="{6489EA4C-9293-A8AE-C702-2A796F5B0B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37" y="4398579"/>
            <a:ext cx="7725926" cy="2336905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604100433"/>
      </p:ext>
    </p:extLst>
  </p:cSld>
  <p:clrMapOvr>
    <a:masterClrMapping/>
  </p:clrMapOvr>
  <p:transition spd="med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1485A8-0710-367D-8347-FD0A70363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3139162" cy="3479693"/>
          </a:xfrm>
        </p:spPr>
        <p:txBody>
          <a:bodyPr/>
          <a:lstStyle/>
          <a:p>
            <a:r>
              <a:rPr lang="fr-FR" dirty="0"/>
              <a:t>Sources de financement : CU versus </a:t>
            </a:r>
            <a:r>
              <a:rPr lang="fr-FR" dirty="0" err="1"/>
              <a:t>MoU</a:t>
            </a:r>
            <a:r>
              <a:rPr lang="fr-FR" dirty="0"/>
              <a:t> </a:t>
            </a:r>
            <a:endParaRPr lang="en-US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24E0368-CD67-86D8-5C02-B0FA79C594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67912" y="148515"/>
            <a:ext cx="3474720" cy="807720"/>
          </a:xfrm>
        </p:spPr>
        <p:txBody>
          <a:bodyPr>
            <a:normAutofit/>
          </a:bodyPr>
          <a:lstStyle/>
          <a:p>
            <a:r>
              <a:rPr lang="fr-FR" sz="4000" dirty="0"/>
              <a:t>CU</a:t>
            </a:r>
            <a:endParaRPr lang="en-US" sz="4000" dirty="0"/>
          </a:p>
        </p:txBody>
      </p:sp>
      <p:sp>
        <p:nvSpPr>
          <p:cNvPr id="14" name="Espace réservé du contenu 13">
            <a:extLst>
              <a:ext uri="{FF2B5EF4-FFF2-40B4-BE49-F238E27FC236}">
                <a16:creationId xmlns:a16="http://schemas.microsoft.com/office/drawing/2014/main" id="{F42D2B8A-3B2F-1C1C-64BE-77CC546BD8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67912" y="849383"/>
            <a:ext cx="3474720" cy="4014279"/>
          </a:xfrm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r>
              <a:rPr lang="fr-FR" sz="3200" dirty="0"/>
              <a:t>Gouvernement Central,</a:t>
            </a:r>
          </a:p>
          <a:p>
            <a:r>
              <a:rPr lang="fr-FR" sz="3200" dirty="0"/>
              <a:t>Gouvernement Provincial;</a:t>
            </a:r>
          </a:p>
          <a:p>
            <a:r>
              <a:rPr lang="fr-FR" sz="3200" dirty="0"/>
              <a:t>PTF </a:t>
            </a:r>
            <a:r>
              <a:rPr lang="fr-FR" sz="3200" dirty="0">
                <a:solidFill>
                  <a:srgbClr val="FF0000"/>
                </a:solidFill>
              </a:rPr>
              <a:t>(problème d’alignement);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2F21932-1171-3B6A-84D4-F73E135F18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818463" y="89520"/>
            <a:ext cx="3474720" cy="813171"/>
          </a:xfrm>
        </p:spPr>
        <p:txBody>
          <a:bodyPr>
            <a:normAutofit/>
          </a:bodyPr>
          <a:lstStyle/>
          <a:p>
            <a:r>
              <a:rPr lang="fr-FR" sz="4000" dirty="0" err="1"/>
              <a:t>MoU</a:t>
            </a:r>
            <a:endParaRPr lang="en-US" sz="4000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1BF236C-72A6-39B4-EE0A-9638522575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818463" y="849383"/>
            <a:ext cx="3862260" cy="4014279"/>
          </a:xfrm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r>
              <a:rPr lang="fr-FR" sz="3200" dirty="0"/>
              <a:t>Gouvernement Provincial</a:t>
            </a:r>
          </a:p>
          <a:p>
            <a:r>
              <a:rPr lang="fr-FR" sz="3200" dirty="0"/>
              <a:t>PTF alignés </a:t>
            </a:r>
          </a:p>
          <a:p>
            <a:r>
              <a:rPr lang="fr-FR" sz="3200" dirty="0"/>
              <a:t>Fonds disponibles</a:t>
            </a:r>
            <a:endParaRPr lang="en-US" sz="3200" dirty="0"/>
          </a:p>
        </p:txBody>
      </p:sp>
      <p:pic>
        <p:nvPicPr>
          <p:cNvPr id="15" name="Espace réservé du contenu 7">
            <a:extLst>
              <a:ext uri="{FF2B5EF4-FFF2-40B4-BE49-F238E27FC236}">
                <a16:creationId xmlns:a16="http://schemas.microsoft.com/office/drawing/2014/main" id="{8693087D-E19F-3607-9CED-748C767B5C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08858"/>
            <a:ext cx="7705380" cy="1849142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3032715391"/>
      </p:ext>
    </p:extLst>
  </p:cSld>
  <p:clrMapOvr>
    <a:masterClrMapping/>
  </p:clrMapOvr>
  <p:transition spd="med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50425C-AB5E-9DE4-3F65-765BBB22B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Niveau de Financement DPS Lualaba avant et pendant CU</a:t>
            </a:r>
            <a:endParaRPr lang="en-US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D58BF83-3E17-E490-35A4-6342F030B2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67912" y="550606"/>
            <a:ext cx="3474720" cy="472980"/>
          </a:xfrm>
        </p:spPr>
        <p:txBody>
          <a:bodyPr/>
          <a:lstStyle/>
          <a:p>
            <a:r>
              <a:rPr lang="fr-FR" dirty="0"/>
              <a:t>Financement DPS</a:t>
            </a:r>
            <a:endParaRPr lang="en-US" dirty="0"/>
          </a:p>
        </p:txBody>
      </p:sp>
      <p:graphicFrame>
        <p:nvGraphicFramePr>
          <p:cNvPr id="16" name="Espace réservé du contenu 15">
            <a:extLst>
              <a:ext uri="{FF2B5EF4-FFF2-40B4-BE49-F238E27FC236}">
                <a16:creationId xmlns:a16="http://schemas.microsoft.com/office/drawing/2014/main" id="{E3D060B5-F3F4-7A2B-74C7-638BB6470650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53038997"/>
              </p:ext>
            </p:extLst>
          </p:nvPr>
        </p:nvGraphicFramePr>
        <p:xfrm>
          <a:off x="3867150" y="1353530"/>
          <a:ext cx="3475038" cy="46011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5B621BE-BD6C-4C6E-60A1-47B1640180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818463" y="432620"/>
            <a:ext cx="3474720" cy="590966"/>
          </a:xfrm>
        </p:spPr>
        <p:txBody>
          <a:bodyPr/>
          <a:lstStyle/>
          <a:p>
            <a:r>
              <a:rPr lang="fr-FR" dirty="0"/>
              <a:t>Part du </a:t>
            </a:r>
            <a:r>
              <a:rPr lang="fr-FR" dirty="0" err="1"/>
              <a:t>GouPro</a:t>
            </a:r>
            <a:endParaRPr lang="en-US" dirty="0"/>
          </a:p>
        </p:txBody>
      </p:sp>
      <p:graphicFrame>
        <p:nvGraphicFramePr>
          <p:cNvPr id="13" name="Espace réservé du contenu 12">
            <a:extLst>
              <a:ext uri="{FF2B5EF4-FFF2-40B4-BE49-F238E27FC236}">
                <a16:creationId xmlns:a16="http://schemas.microsoft.com/office/drawing/2014/main" id="{2AD01C28-1E28-9C89-D936-7966D5B9D86D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664867543"/>
              </p:ext>
            </p:extLst>
          </p:nvPr>
        </p:nvGraphicFramePr>
        <p:xfrm>
          <a:off x="7818438" y="1353532"/>
          <a:ext cx="3475037" cy="46011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ZoneTexte 8">
            <a:extLst>
              <a:ext uri="{FF2B5EF4-FFF2-40B4-BE49-F238E27FC236}">
                <a16:creationId xmlns:a16="http://schemas.microsoft.com/office/drawing/2014/main" id="{CAF292A8-ECB0-5AF3-66BE-EF29F73FB949}"/>
              </a:ext>
            </a:extLst>
          </p:cNvPr>
          <p:cNvSpPr txBox="1"/>
          <p:nvPr/>
        </p:nvSpPr>
        <p:spPr>
          <a:xfrm>
            <a:off x="639181" y="6015006"/>
            <a:ext cx="111792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Clr>
                <a:srgbClr val="00B0F0"/>
              </a:buClr>
              <a:buFont typeface="Wingdings" panose="05000000000000000000" pitchFamily="2" charset="2"/>
              <a:buChar char="q"/>
            </a:pPr>
            <a:r>
              <a:rPr lang="fr-FR" sz="1600" b="1" dirty="0"/>
              <a:t>De 2015 à Juin 2017 : DPS sans Contrat Unique   </a:t>
            </a:r>
          </a:p>
          <a:p>
            <a:pPr marL="285750" indent="-285750" algn="ctr">
              <a:buClr>
                <a:srgbClr val="00B0F0"/>
              </a:buClr>
              <a:buFont typeface="Wingdings" panose="05000000000000000000" pitchFamily="2" charset="2"/>
              <a:buChar char="q"/>
            </a:pPr>
            <a:r>
              <a:rPr lang="fr-FR" sz="1600" b="1" dirty="0"/>
              <a:t>Juillet 2017 à 2021 : DPS sous Contrat Unique </a:t>
            </a:r>
            <a:endParaRPr lang="en-US" sz="1600" b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Encre 3">
                <a:extLst>
                  <a:ext uri="{FF2B5EF4-FFF2-40B4-BE49-F238E27FC236}">
                    <a16:creationId xmlns:a16="http://schemas.microsoft.com/office/drawing/2014/main" id="{8A5B0E1E-D77E-59B0-13EF-D0FF61D094DC}"/>
                  </a:ext>
                </a:extLst>
              </p14:cNvPr>
              <p14:cNvContentPartPr/>
              <p14:nvPr/>
            </p14:nvContentPartPr>
            <p14:xfrm>
              <a:off x="4006800" y="2260440"/>
              <a:ext cx="5937480" cy="2286360"/>
            </p14:xfrm>
          </p:contentPart>
        </mc:Choice>
        <mc:Fallback xmlns="">
          <p:pic>
            <p:nvPicPr>
              <p:cNvPr id="4" name="Encre 3">
                <a:extLst>
                  <a:ext uri="{FF2B5EF4-FFF2-40B4-BE49-F238E27FC236}">
                    <a16:creationId xmlns:a16="http://schemas.microsoft.com/office/drawing/2014/main" id="{8A5B0E1E-D77E-59B0-13EF-D0FF61D094D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97440" y="2251080"/>
                <a:ext cx="5956200" cy="2305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74690563"/>
      </p:ext>
    </p:extLst>
  </p:cSld>
  <p:clrMapOvr>
    <a:masterClrMapping/>
  </p:clrMapOvr>
  <p:transition spd="med"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B87C19-E123-3DBF-C592-0B26EE95C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Evolution du cadre Performances DPS de 2016 à 2021 </a:t>
            </a:r>
            <a:r>
              <a:rPr lang="fr-F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(Moyenne annuelle) </a:t>
            </a:r>
            <a:endParaRPr lang="en-US" dirty="0"/>
          </a:p>
        </p:txBody>
      </p:sp>
      <p:graphicFrame>
        <p:nvGraphicFramePr>
          <p:cNvPr id="4" name="Espace réservé du contenu 6">
            <a:extLst>
              <a:ext uri="{FF2B5EF4-FFF2-40B4-BE49-F238E27FC236}">
                <a16:creationId xmlns:a16="http://schemas.microsoft.com/office/drawing/2014/main" id="{D3983712-F577-A346-E130-40AF4DDCC4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0930413"/>
              </p:ext>
            </p:extLst>
          </p:nvPr>
        </p:nvGraphicFramePr>
        <p:xfrm>
          <a:off x="3868738" y="863600"/>
          <a:ext cx="7315200" cy="5121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3DA64613-799D-04E9-D9FF-152F983B8DD0}"/>
              </a:ext>
            </a:extLst>
          </p:cNvPr>
          <p:cNvSpPr txBox="1"/>
          <p:nvPr/>
        </p:nvSpPr>
        <p:spPr>
          <a:xfrm>
            <a:off x="252919" y="6115665"/>
            <a:ext cx="11722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Arrêt des évaluations trimestrielles du cadre de performance de la DPS au T3 2021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450308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90B9B0-73DE-992C-EAE6-24469C451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123837"/>
            <a:ext cx="3350172" cy="4601183"/>
          </a:xfrm>
        </p:spPr>
        <p:txBody>
          <a:bodyPr/>
          <a:lstStyle/>
          <a:p>
            <a:r>
              <a:rPr lang="fr-FR" dirty="0"/>
              <a:t>PLAN DE PRESENTATION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02124A6-9A49-4BF9-BA16-F44E1885A0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endParaRPr lang="fr-FR" sz="2400" dirty="0"/>
          </a:p>
          <a:p>
            <a:pPr marL="457200" indent="-457200" algn="just">
              <a:buFont typeface="+mj-lt"/>
              <a:buAutoNum type="arabicPeriod"/>
            </a:pPr>
            <a:r>
              <a:rPr lang="fr-FR" sz="2400" b="1" dirty="0">
                <a:solidFill>
                  <a:schemeClr val="tx1"/>
                </a:solidFill>
              </a:rPr>
              <a:t>CARTE POSTALE DU LUALABA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fr-FR" sz="2400" b="1" dirty="0">
                <a:solidFill>
                  <a:schemeClr val="tx1"/>
                </a:solidFill>
              </a:rPr>
              <a:t>RAPPEL MISSION et MANDAT DE L’INSPECTION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fr-FR" sz="2400" b="1" dirty="0">
                <a:solidFill>
                  <a:schemeClr val="tx1"/>
                </a:solidFill>
              </a:rPr>
              <a:t>LOGIQUES D’INTERVENTION DE L’IPS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fr-FR" sz="2400" b="1" dirty="0">
                <a:solidFill>
                  <a:schemeClr val="tx1"/>
                </a:solidFill>
              </a:rPr>
              <a:t>QUELQUES RÉALISATIONS IPS LUALABA : JANVIER- NOVEMBRE 2024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fr-FR" sz="2400" b="1" dirty="0">
                <a:solidFill>
                  <a:schemeClr val="tx1"/>
                </a:solidFill>
              </a:rPr>
              <a:t>CONTRAT UNIQUE (CU) versus </a:t>
            </a:r>
            <a:r>
              <a:rPr lang="fr-FR" sz="2400" b="1" dirty="0" err="1">
                <a:solidFill>
                  <a:schemeClr val="tx1"/>
                </a:solidFill>
              </a:rPr>
              <a:t>MoU</a:t>
            </a:r>
            <a:endParaRPr lang="fr-FR" sz="2400" b="1" dirty="0">
              <a:solidFill>
                <a:schemeClr val="tx1"/>
              </a:solidFill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fr-FR" sz="2400" b="1" dirty="0">
                <a:solidFill>
                  <a:schemeClr val="tx1"/>
                </a:solidFill>
              </a:rPr>
              <a:t>CONCLUSION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232073"/>
      </p:ext>
    </p:extLst>
  </p:cSld>
  <p:clrMapOvr>
    <a:masterClrMapping/>
  </p:clrMapOvr>
  <p:transition spd="med"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6D2597-D4CF-BE86-A342-9CB5E3823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58" y="1123837"/>
            <a:ext cx="3121743" cy="4601183"/>
          </a:xfrm>
        </p:spPr>
        <p:txBody>
          <a:bodyPr/>
          <a:lstStyle/>
          <a:p>
            <a:r>
              <a:rPr lang="fr-FR" dirty="0"/>
              <a:t>Financement </a:t>
            </a:r>
            <a:r>
              <a:rPr lang="fr-FR" dirty="0" err="1"/>
              <a:t>MoU</a:t>
            </a:r>
            <a:r>
              <a:rPr lang="fr-FR" dirty="0"/>
              <a:t> 2021-2023</a:t>
            </a:r>
            <a:endParaRPr lang="en-US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CB3D7A8-29C8-EF61-B26B-0BBB0536CB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67912" y="657826"/>
            <a:ext cx="3474720" cy="807720"/>
          </a:xfrm>
        </p:spPr>
        <p:txBody>
          <a:bodyPr>
            <a:normAutofit/>
          </a:bodyPr>
          <a:lstStyle/>
          <a:p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2960">
                    <a:lumMod val="75000"/>
                    <a:lumOff val="25000"/>
                  </a:srgbClr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Calibri" panose="020F0502020204030204" pitchFamily="34" charset="0"/>
                <a:sym typeface="Lato"/>
              </a:rPr>
              <a:t>Financement prévu par source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2960">
                    <a:lumMod val="75000"/>
                    <a:lumOff val="25000"/>
                  </a:srgbClr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Calibri" panose="020F0502020204030204" pitchFamily="34" charset="0"/>
                <a:sym typeface="Lato"/>
              </a:rPr>
              <a:t>[‘000 dollars, 2021-2023]</a:t>
            </a: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rgbClr val="002960">
                  <a:lumMod val="75000"/>
                  <a:lumOff val="25000"/>
                </a:srgbClr>
              </a:solidFill>
              <a:effectLst/>
              <a:uLnTx/>
              <a:uFillTx/>
              <a:latin typeface="+mj-lt"/>
              <a:ea typeface="Calibri" panose="020F0502020204030204" pitchFamily="34" charset="0"/>
              <a:cs typeface="Calibri" panose="020F0502020204030204" pitchFamily="34" charset="0"/>
              <a:sym typeface="Lato"/>
            </a:endParaRPr>
          </a:p>
          <a:p>
            <a:endParaRPr lang="en-US" sz="1400" dirty="0">
              <a:latin typeface="+mj-lt"/>
            </a:endParaRPr>
          </a:p>
        </p:txBody>
      </p:sp>
      <p:graphicFrame>
        <p:nvGraphicFramePr>
          <p:cNvPr id="7" name="Chart 19">
            <a:extLst>
              <a:ext uri="{FF2B5EF4-FFF2-40B4-BE49-F238E27FC236}">
                <a16:creationId xmlns:a16="http://schemas.microsoft.com/office/drawing/2014/main" id="{8C7B66A4-1A95-BEC0-E712-E82EF6534FD6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03165314"/>
              </p:ext>
            </p:extLst>
          </p:nvPr>
        </p:nvGraphicFramePr>
        <p:xfrm>
          <a:off x="3867150" y="1465546"/>
          <a:ext cx="3475038" cy="48946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BE15A6D-CBDC-4244-ADAE-BA0A2DD3E7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818463" y="546066"/>
            <a:ext cx="3474720" cy="813171"/>
          </a:xfrm>
        </p:spPr>
        <p:txBody>
          <a:bodyPr>
            <a:normAutofit/>
          </a:bodyPr>
          <a:lstStyle/>
          <a:p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2960">
                    <a:lumMod val="75000"/>
                    <a:lumOff val="25000"/>
                  </a:srgbClr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Calibri" panose="020F0502020204030204" pitchFamily="34" charset="0"/>
                <a:sym typeface="Lato"/>
              </a:rPr>
              <a:t>Financement effectué par source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2960">
                    <a:lumMod val="75000"/>
                    <a:lumOff val="25000"/>
                  </a:srgbClr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Calibri" panose="020F0502020204030204" pitchFamily="34" charset="0"/>
                <a:sym typeface="Lato"/>
              </a:rPr>
              <a:t>[‘000 dollars, 2021-2023</a:t>
            </a:r>
            <a:endParaRPr lang="en-US" sz="1400" dirty="0"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8" name="Espace réservé du contenu 7">
            <a:extLst>
              <a:ext uri="{FF2B5EF4-FFF2-40B4-BE49-F238E27FC236}">
                <a16:creationId xmlns:a16="http://schemas.microsoft.com/office/drawing/2014/main" id="{14CB9E80-4714-2DD4-4B60-E7535F997644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753610910"/>
              </p:ext>
            </p:extLst>
          </p:nvPr>
        </p:nvGraphicFramePr>
        <p:xfrm>
          <a:off x="7818438" y="1465546"/>
          <a:ext cx="3475037" cy="48946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53512986"/>
      </p:ext>
    </p:extLst>
  </p:cSld>
  <p:clrMapOvr>
    <a:masterClrMapping/>
  </p:clrMapOvr>
  <p:transition spd="med">
    <p:pul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C89A02-E5B6-7177-DC25-25546714C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23837"/>
            <a:ext cx="3200401" cy="4601183"/>
          </a:xfrm>
        </p:spPr>
        <p:txBody>
          <a:bodyPr/>
          <a:lstStyle/>
          <a:p>
            <a:r>
              <a:rPr lang="fr-FR" dirty="0"/>
              <a:t>Financement </a:t>
            </a:r>
            <a:r>
              <a:rPr lang="fr-FR" dirty="0" err="1"/>
              <a:t>MoU</a:t>
            </a:r>
            <a:r>
              <a:rPr lang="fr-FR" dirty="0"/>
              <a:t>  par source  2024</a:t>
            </a:r>
            <a:endParaRPr lang="en-US" dirty="0"/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0836D6F2-AAF6-208D-2CCD-FCF7B95E5B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0721039"/>
              </p:ext>
            </p:extLst>
          </p:nvPr>
        </p:nvGraphicFramePr>
        <p:xfrm>
          <a:off x="3500285" y="493111"/>
          <a:ext cx="8259096" cy="5543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E6D3A8FE-0370-BC15-EB20-9A053911C1A8}"/>
              </a:ext>
            </a:extLst>
          </p:cNvPr>
          <p:cNvSpPr txBox="1"/>
          <p:nvPr/>
        </p:nvSpPr>
        <p:spPr>
          <a:xfrm>
            <a:off x="1221827" y="6120550"/>
            <a:ext cx="107144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GAVI avait transféré le fonds du premier semestre hors panier commun, il est prévu que pour le second semestre que le fonds soit transféré dans le panier commun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862796"/>
      </p:ext>
    </p:extLst>
  </p:cSld>
  <p:clrMapOvr>
    <a:masterClrMapping/>
  </p:clrMapOvr>
  <p:transition spd="med">
    <p:pul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6846DB-4DB7-7242-8963-C5417DF5F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Niveau de contribution </a:t>
            </a:r>
            <a:r>
              <a:rPr lang="fr-FR" dirty="0" err="1"/>
              <a:t>GouPro</a:t>
            </a:r>
            <a:r>
              <a:rPr lang="fr-FR" dirty="0"/>
              <a:t> CU versus </a:t>
            </a:r>
            <a:r>
              <a:rPr lang="fr-FR" dirty="0" err="1"/>
              <a:t>MoU</a:t>
            </a:r>
            <a:endParaRPr lang="en-US" dirty="0"/>
          </a:p>
        </p:txBody>
      </p:sp>
      <p:graphicFrame>
        <p:nvGraphicFramePr>
          <p:cNvPr id="19" name="Espace réservé du contenu 18">
            <a:extLst>
              <a:ext uri="{FF2B5EF4-FFF2-40B4-BE49-F238E27FC236}">
                <a16:creationId xmlns:a16="http://schemas.microsoft.com/office/drawing/2014/main" id="{C2582A6C-B3BA-4124-24E3-31CA5A9D3C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1791594"/>
              </p:ext>
            </p:extLst>
          </p:nvPr>
        </p:nvGraphicFramePr>
        <p:xfrm>
          <a:off x="3588774" y="863600"/>
          <a:ext cx="8062452" cy="56355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59686119"/>
      </p:ext>
    </p:extLst>
  </p:cSld>
  <p:clrMapOvr>
    <a:masterClrMapping/>
  </p:clrMapOvr>
  <p:transition spd="med">
    <p:pull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842668-2363-C080-AECC-1F936781C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Points à Améliorer  : CU versus </a:t>
            </a:r>
            <a:r>
              <a:rPr lang="fr-FR" dirty="0" err="1"/>
              <a:t>MoU</a:t>
            </a:r>
            <a:r>
              <a:rPr lang="fr-FR" dirty="0"/>
              <a:t> </a:t>
            </a:r>
            <a:endParaRPr lang="en-US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C644629-264D-BC27-0EBB-97A863AD98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67912" y="89520"/>
            <a:ext cx="3474720" cy="598738"/>
          </a:xfrm>
        </p:spPr>
        <p:txBody>
          <a:bodyPr>
            <a:normAutofit lnSpcReduction="10000"/>
          </a:bodyPr>
          <a:lstStyle/>
          <a:p>
            <a:r>
              <a:rPr lang="fr-FR" sz="4000" dirty="0"/>
              <a:t>CU</a:t>
            </a:r>
            <a:endParaRPr lang="en-US" sz="4000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8CABB38-F567-8BF9-B4F0-15F49B9B9F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60955" y="619431"/>
            <a:ext cx="4090220" cy="5958349"/>
          </a:xfrm>
          <a:ln>
            <a:solidFill>
              <a:srgbClr val="00B0F0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fr-FR" dirty="0">
                <a:solidFill>
                  <a:schemeClr val="tx1"/>
                </a:solidFill>
              </a:rPr>
              <a:t>Faible implication des Autorités provinciales;</a:t>
            </a:r>
          </a:p>
          <a:p>
            <a:r>
              <a:rPr lang="fr-FR" dirty="0">
                <a:solidFill>
                  <a:schemeClr val="tx1"/>
                </a:solidFill>
              </a:rPr>
              <a:t>Non évaluation de la mise en œuvre du CU par les parties prenantes;  </a:t>
            </a:r>
          </a:p>
          <a:p>
            <a:r>
              <a:rPr lang="fr-FR" dirty="0">
                <a:solidFill>
                  <a:schemeClr val="tx1"/>
                </a:solidFill>
              </a:rPr>
              <a:t>L’argent </a:t>
            </a:r>
            <a:r>
              <a:rPr lang="fr-FR" b="1" dirty="0">
                <a:solidFill>
                  <a:schemeClr val="tx1"/>
                </a:solidFill>
              </a:rPr>
              <a:t>virtuel</a:t>
            </a:r>
            <a:r>
              <a:rPr lang="fr-FR" dirty="0">
                <a:solidFill>
                  <a:schemeClr val="tx1"/>
                </a:solidFill>
              </a:rPr>
              <a:t> et </a:t>
            </a:r>
            <a:r>
              <a:rPr lang="fr-FR" b="1" dirty="0">
                <a:solidFill>
                  <a:schemeClr val="tx1"/>
                </a:solidFill>
              </a:rPr>
              <a:t>sécurisé</a:t>
            </a:r>
            <a:r>
              <a:rPr lang="fr-FR" dirty="0">
                <a:solidFill>
                  <a:schemeClr val="tx1"/>
                </a:solidFill>
              </a:rPr>
              <a:t> par les PTF </a:t>
            </a:r>
            <a:r>
              <a:rPr lang="fr-FR" dirty="0">
                <a:solidFill>
                  <a:srgbClr val="FF0000"/>
                </a:solidFill>
              </a:rPr>
              <a:t>(confiance????);</a:t>
            </a:r>
          </a:p>
          <a:p>
            <a:r>
              <a:rPr lang="fr-FR" dirty="0">
                <a:solidFill>
                  <a:schemeClr val="tx1"/>
                </a:solidFill>
              </a:rPr>
              <a:t>Certains fonds des PTF non captés par la comptabilité de la DPS</a:t>
            </a:r>
          </a:p>
          <a:p>
            <a:r>
              <a:rPr lang="fr-FR" dirty="0">
                <a:solidFill>
                  <a:schemeClr val="tx1"/>
                </a:solidFill>
              </a:rPr>
              <a:t>Faible redevabilité mutuel et alignement des parties prenantes (PTF surtout) ; </a:t>
            </a:r>
          </a:p>
          <a:p>
            <a:r>
              <a:rPr lang="fr-FR" dirty="0">
                <a:solidFill>
                  <a:schemeClr val="tx1"/>
                </a:solidFill>
              </a:rPr>
              <a:t>Non respect des engagements par les parties prenantes;</a:t>
            </a:r>
          </a:p>
          <a:p>
            <a:r>
              <a:rPr lang="fr-FR" dirty="0">
                <a:solidFill>
                  <a:schemeClr val="tx1"/>
                </a:solidFill>
              </a:rPr>
              <a:t>Irrégularité de paiement de la prime de performance;</a:t>
            </a:r>
          </a:p>
          <a:p>
            <a:r>
              <a:rPr lang="fr-FR" dirty="0">
                <a:solidFill>
                  <a:schemeClr val="tx1"/>
                </a:solidFill>
              </a:rPr>
              <a:t>Absence de prise en compte de l’IPS;</a:t>
            </a:r>
          </a:p>
          <a:p>
            <a:r>
              <a:rPr lang="fr-FR" dirty="0">
                <a:solidFill>
                  <a:schemeClr val="tx1"/>
                </a:solidFill>
              </a:rPr>
              <a:t>Absence de manuel des procédures A&amp;F consensuel 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7F28F85-DE9F-284D-0F25-363B03A588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818463" y="30525"/>
            <a:ext cx="3474720" cy="657733"/>
          </a:xfrm>
        </p:spPr>
        <p:txBody>
          <a:bodyPr>
            <a:normAutofit lnSpcReduction="10000"/>
          </a:bodyPr>
          <a:lstStyle/>
          <a:p>
            <a:r>
              <a:rPr lang="fr-FR" sz="4000" dirty="0" err="1"/>
              <a:t>MoU</a:t>
            </a:r>
            <a:endParaRPr lang="en-US" sz="4000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EC05AC6-A68D-50DF-661C-42633C7A80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708490" y="619432"/>
            <a:ext cx="4090220" cy="5958348"/>
          </a:xfrm>
          <a:ln>
            <a:solidFill>
              <a:srgbClr val="00B0F0"/>
            </a:solidFill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fr-FR" dirty="0">
              <a:solidFill>
                <a:schemeClr val="tx1"/>
              </a:solidFill>
            </a:endParaRPr>
          </a:p>
          <a:p>
            <a:r>
              <a:rPr lang="fr-FR" dirty="0">
                <a:solidFill>
                  <a:schemeClr val="tx1"/>
                </a:solidFill>
              </a:rPr>
              <a:t>Non prise en charge du fonctionnement de la DPS;</a:t>
            </a:r>
          </a:p>
          <a:p>
            <a:r>
              <a:rPr lang="fr-FR" dirty="0">
                <a:solidFill>
                  <a:schemeClr val="tx1"/>
                </a:solidFill>
              </a:rPr>
              <a:t>Un programme appuyé jusque là ( possibilité d’</a:t>
            </a:r>
            <a:r>
              <a:rPr lang="fr-FR" dirty="0" err="1">
                <a:solidFill>
                  <a:schemeClr val="tx1"/>
                </a:solidFill>
              </a:rPr>
              <a:t>etendre</a:t>
            </a:r>
            <a:r>
              <a:rPr lang="fr-FR" dirty="0">
                <a:solidFill>
                  <a:schemeClr val="tx1"/>
                </a:solidFill>
              </a:rPr>
              <a:t> l’appui au lieu d’un programme);</a:t>
            </a:r>
          </a:p>
          <a:p>
            <a:r>
              <a:rPr lang="fr-FR" dirty="0">
                <a:solidFill>
                  <a:schemeClr val="tx1"/>
                </a:solidFill>
              </a:rPr>
              <a:t>Quid Président </a:t>
            </a:r>
            <a:r>
              <a:rPr lang="fr-FR" dirty="0" err="1">
                <a:solidFill>
                  <a:schemeClr val="tx1"/>
                </a:solidFill>
              </a:rPr>
              <a:t>Core</a:t>
            </a:r>
            <a:r>
              <a:rPr lang="fr-FR" dirty="0">
                <a:solidFill>
                  <a:schemeClr val="tx1"/>
                </a:solidFill>
              </a:rPr>
              <a:t> Group si extension d’autres programmes ?????</a:t>
            </a:r>
          </a:p>
          <a:p>
            <a:r>
              <a:rPr lang="fr-FR" dirty="0">
                <a:solidFill>
                  <a:srgbClr val="FF0000"/>
                </a:solidFill>
              </a:rPr>
              <a:t>Conflit d’agenda entre les Groupes thématiques et les Groupes de travail CPP </a:t>
            </a:r>
            <a:r>
              <a:rPr lang="fr-FR" dirty="0">
                <a:solidFill>
                  <a:schemeClr val="tx1"/>
                </a:solidFill>
              </a:rPr>
              <a:t>(Propositions encours…l</a:t>
            </a:r>
            <a:r>
              <a:rPr lang="fr-FR" sz="2000" dirty="0">
                <a:solidFill>
                  <a:schemeClr val="tx1"/>
                </a:solidFill>
              </a:rPr>
              <a:t>es deux organes de gestion du </a:t>
            </a:r>
            <a:r>
              <a:rPr lang="fr-FR" sz="2000" dirty="0" err="1">
                <a:solidFill>
                  <a:schemeClr val="tx1"/>
                </a:solidFill>
              </a:rPr>
              <a:t>MoU</a:t>
            </a:r>
            <a:r>
              <a:rPr lang="fr-FR" sz="2000" dirty="0">
                <a:solidFill>
                  <a:schemeClr val="tx1"/>
                </a:solidFill>
              </a:rPr>
              <a:t> sont intégrés au CPP-SS, formant ainsi la Commission de Gestion de Financement Mixte </a:t>
            </a:r>
            <a:r>
              <a:rPr lang="fr-FR" dirty="0">
                <a:solidFill>
                  <a:schemeClr val="tx1"/>
                </a:solidFill>
              </a:rPr>
              <a:t>);</a:t>
            </a:r>
          </a:p>
          <a:p>
            <a:r>
              <a:rPr lang="fr-FR" dirty="0">
                <a:solidFill>
                  <a:schemeClr val="tx1"/>
                </a:solidFill>
              </a:rPr>
              <a:t>Pas de prime de performance;</a:t>
            </a:r>
          </a:p>
          <a:p>
            <a:r>
              <a:rPr lang="fr-FR" dirty="0">
                <a:solidFill>
                  <a:schemeClr val="tx1"/>
                </a:solidFill>
              </a:rPr>
              <a:t>Faible d’autonomie et indépendance pour l’IPS à l’accès au financement de ses missions ( requête à traiter par la cible d’inspection)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646857"/>
      </p:ext>
    </p:extLst>
  </p:cSld>
  <p:clrMapOvr>
    <a:masterClrMapping/>
  </p:clrMapOvr>
  <p:transition spd="med">
    <p:pull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F7BE91-0C85-6460-1072-58E60E706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23" y="1123837"/>
            <a:ext cx="3215148" cy="4601183"/>
          </a:xfrm>
        </p:spPr>
        <p:txBody>
          <a:bodyPr/>
          <a:lstStyle/>
          <a:p>
            <a:r>
              <a:rPr lang="fr-FR" sz="3200" dirty="0"/>
              <a:t>VI</a:t>
            </a:r>
            <a:r>
              <a:rPr lang="fr-FR" sz="2800" dirty="0"/>
              <a:t>. </a:t>
            </a:r>
            <a:r>
              <a:rPr lang="fr-FR" sz="3200" dirty="0"/>
              <a:t>CONCLUSION (1/2)</a:t>
            </a:r>
            <a:endParaRPr lang="en-US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AC0D3BDB-9E3C-90B4-BA54-60A7C98C39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0787" y="216309"/>
            <a:ext cx="8308257" cy="6086167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just"/>
            <a:r>
              <a:rPr lang="fr-FR" dirty="0">
                <a:solidFill>
                  <a:schemeClr val="tx1"/>
                </a:solidFill>
              </a:rPr>
              <a:t>Le </a:t>
            </a:r>
            <a:r>
              <a:rPr lang="fr-FR" dirty="0" err="1">
                <a:solidFill>
                  <a:schemeClr val="tx1"/>
                </a:solidFill>
              </a:rPr>
              <a:t>MoU</a:t>
            </a:r>
            <a:r>
              <a:rPr lang="fr-FR" dirty="0">
                <a:solidFill>
                  <a:schemeClr val="tx1"/>
                </a:solidFill>
              </a:rPr>
              <a:t> a montré son efficacité dans la mobilisation des financements auprès des Autorités Provinciales comme jamais auparavant  et permet à la DPS d’utiliser directement les ressources par lignes budgétaires ;</a:t>
            </a:r>
          </a:p>
          <a:p>
            <a:pPr algn="just"/>
            <a:endParaRPr lang="fr-FR" dirty="0">
              <a:solidFill>
                <a:schemeClr val="tx1"/>
              </a:solidFill>
            </a:endParaRPr>
          </a:p>
          <a:p>
            <a:pPr algn="just"/>
            <a:r>
              <a:rPr lang="fr-FR" dirty="0">
                <a:solidFill>
                  <a:schemeClr val="tx1"/>
                </a:solidFill>
              </a:rPr>
              <a:t>Le </a:t>
            </a:r>
            <a:r>
              <a:rPr lang="fr-FR" dirty="0" err="1">
                <a:solidFill>
                  <a:schemeClr val="tx1"/>
                </a:solidFill>
              </a:rPr>
              <a:t>MoU</a:t>
            </a:r>
            <a:r>
              <a:rPr lang="fr-FR" dirty="0">
                <a:solidFill>
                  <a:schemeClr val="tx1"/>
                </a:solidFill>
              </a:rPr>
              <a:t> doit prendre en compte le fonctionnement, les missions de routine et l’appui à la rémunération des autres cadres de la DPS et IPS ;</a:t>
            </a:r>
          </a:p>
          <a:p>
            <a:pPr algn="just"/>
            <a:endParaRPr lang="fr-FR" dirty="0">
              <a:solidFill>
                <a:schemeClr val="tx1"/>
              </a:solidFill>
            </a:endParaRPr>
          </a:p>
          <a:p>
            <a:pPr algn="just"/>
            <a:r>
              <a:rPr lang="fr-FR" dirty="0">
                <a:solidFill>
                  <a:schemeClr val="tx1"/>
                </a:solidFill>
              </a:rPr>
              <a:t>Enthousiastes au début, les acteurs ont été déçus avec le temps dans la mise en œuvre du CU ( faible alignement des partenaires, non disponibilité des fonds à temps voulu, pas d’évaluation sincère des engagements de toutes les parties prenantes…seulement le fournisseur des services);</a:t>
            </a:r>
          </a:p>
          <a:p>
            <a:pPr algn="just"/>
            <a:r>
              <a:rPr lang="fr-FR" dirty="0">
                <a:solidFill>
                  <a:schemeClr val="tx1"/>
                </a:solidFill>
              </a:rPr>
              <a:t>Le CU est un bon outil de coordination et d’alignement si et seulement si les engagements de toutes les parties prenantes et la redevabilité sont respectés;</a:t>
            </a:r>
          </a:p>
          <a:p>
            <a:pPr algn="just"/>
            <a:endParaRPr lang="fr-FR" dirty="0">
              <a:solidFill>
                <a:schemeClr val="tx1"/>
              </a:solidFill>
            </a:endParaRPr>
          </a:p>
          <a:p>
            <a:pPr algn="just"/>
            <a:r>
              <a:rPr lang="fr-FR" b="1" dirty="0">
                <a:solidFill>
                  <a:schemeClr val="tx1"/>
                </a:solidFill>
              </a:rPr>
              <a:t>L’IPS a un grand rôle à jouer dans la mise en œuvre du CU ainsi que du </a:t>
            </a:r>
            <a:r>
              <a:rPr lang="fr-FR" b="1" dirty="0" err="1">
                <a:solidFill>
                  <a:schemeClr val="tx1"/>
                </a:solidFill>
              </a:rPr>
              <a:t>MoU</a:t>
            </a:r>
            <a:r>
              <a:rPr lang="fr-FR" b="1" dirty="0">
                <a:solidFill>
                  <a:schemeClr val="tx1"/>
                </a:solidFill>
              </a:rPr>
              <a:t> pour une bonne gouvernance</a:t>
            </a:r>
            <a:r>
              <a:rPr lang="fr-FR" dirty="0">
                <a:solidFill>
                  <a:schemeClr val="tx1"/>
                </a:solidFill>
              </a:rPr>
              <a:t>;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956807"/>
      </p:ext>
    </p:extLst>
  </p:cSld>
  <p:clrMapOvr>
    <a:masterClrMapping/>
  </p:clrMapOvr>
  <p:transition spd="med">
    <p:pull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9B534E-CE8B-FF64-6142-86B566446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221924" cy="4601183"/>
          </a:xfrm>
        </p:spPr>
        <p:txBody>
          <a:bodyPr>
            <a:normAutofit/>
          </a:bodyPr>
          <a:lstStyle/>
          <a:p>
            <a:r>
              <a:rPr lang="fr-BE" sz="2400" b="1" dirty="0">
                <a:ea typeface="Times New Roman" panose="02020603050405020304" pitchFamily="18" charset="0"/>
                <a:cs typeface="Calibri" panose="020F0502020204030204" pitchFamily="34" charset="0"/>
              </a:rPr>
              <a:t>CONCLUSION (2/2)</a:t>
            </a:r>
            <a:br>
              <a:rPr lang="fr-BE" sz="2400" b="1" dirty="0">
                <a:ea typeface="Times New Roman" panose="02020603050405020304" pitchFamily="18" charset="0"/>
                <a:cs typeface="Calibri" panose="020F0502020204030204" pitchFamily="34" charset="0"/>
              </a:rPr>
            </a:br>
            <a:br>
              <a:rPr lang="fr-BE" sz="2400" b="1" i="1" dirty="0"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fr-BE" sz="2400" i="1" dirty="0">
                <a:ea typeface="Times New Roman" panose="02020603050405020304" pitchFamily="18" charset="0"/>
                <a:cs typeface="Calibri" panose="020F0502020204030204" pitchFamily="34" charset="0"/>
              </a:rPr>
              <a:t>Q</a:t>
            </a:r>
            <a:r>
              <a:rPr lang="fr-BE" sz="2400" i="1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uelle synergie mettre en route par le GIBS pour appuyer le pays ou quelques provinces à l’utilisation de ces deux outils en 2025 ?</a:t>
            </a:r>
            <a:endParaRPr lang="en-US" sz="4400" dirty="0"/>
          </a:p>
        </p:txBody>
      </p:sp>
      <p:sp>
        <p:nvSpPr>
          <p:cNvPr id="15" name="Flèche : pentagone 14">
            <a:extLst>
              <a:ext uri="{FF2B5EF4-FFF2-40B4-BE49-F238E27FC236}">
                <a16:creationId xmlns:a16="http://schemas.microsoft.com/office/drawing/2014/main" id="{620DE215-3210-A237-C7B8-FD1B1C5DB64B}"/>
              </a:ext>
            </a:extLst>
          </p:cNvPr>
          <p:cNvSpPr/>
          <p:nvPr/>
        </p:nvSpPr>
        <p:spPr>
          <a:xfrm>
            <a:off x="2474844" y="127818"/>
            <a:ext cx="9717156" cy="6577781"/>
          </a:xfrm>
          <a:prstGeom prst="homePlate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en-US" sz="2400" b="1" dirty="0" err="1">
                <a:highlight>
                  <a:srgbClr val="FF00FF"/>
                </a:highlight>
              </a:rPr>
              <a:t>L’Option</a:t>
            </a:r>
            <a:r>
              <a:rPr lang="en-US" sz="2400" b="1" dirty="0">
                <a:highlight>
                  <a:srgbClr val="FF00FF"/>
                </a:highlight>
              </a:rPr>
              <a:t> pour </a:t>
            </a:r>
            <a:r>
              <a:rPr lang="en-US" sz="2400" b="1" dirty="0" err="1">
                <a:highlight>
                  <a:srgbClr val="FF00FF"/>
                </a:highlight>
              </a:rPr>
              <a:t>l’une</a:t>
            </a:r>
            <a:r>
              <a:rPr lang="en-US" sz="2400" b="1" dirty="0">
                <a:highlight>
                  <a:srgbClr val="FF00FF"/>
                </a:highlight>
              </a:rPr>
              <a:t> </a:t>
            </a:r>
            <a:r>
              <a:rPr lang="en-US" sz="2400" b="1" dirty="0" err="1">
                <a:highlight>
                  <a:srgbClr val="FF00FF"/>
                </a:highlight>
              </a:rPr>
              <a:t>ou</a:t>
            </a:r>
            <a:r>
              <a:rPr lang="en-US" sz="2400" b="1" dirty="0">
                <a:highlight>
                  <a:srgbClr val="FF00FF"/>
                </a:highlight>
              </a:rPr>
              <a:t> </a:t>
            </a:r>
            <a:r>
              <a:rPr lang="en-US" sz="2400" b="1" dirty="0" err="1">
                <a:highlight>
                  <a:srgbClr val="FF00FF"/>
                </a:highlight>
              </a:rPr>
              <a:t>l’autre</a:t>
            </a:r>
            <a:r>
              <a:rPr lang="en-US" sz="2400" b="1" dirty="0">
                <a:highlight>
                  <a:srgbClr val="FF00FF"/>
                </a:highlight>
              </a:rPr>
              <a:t> </a:t>
            </a:r>
            <a:r>
              <a:rPr lang="en-US" sz="2400" b="1" dirty="0" err="1">
                <a:highlight>
                  <a:srgbClr val="FF00FF"/>
                </a:highlight>
              </a:rPr>
              <a:t>approche</a:t>
            </a:r>
            <a:r>
              <a:rPr lang="en-US" sz="2400" b="1" dirty="0">
                <a:highlight>
                  <a:srgbClr val="FF00FF"/>
                </a:highlight>
              </a:rPr>
              <a:t> </a:t>
            </a:r>
            <a:r>
              <a:rPr lang="en-US" sz="2400" b="1" dirty="0" err="1">
                <a:highlight>
                  <a:srgbClr val="FF00FF"/>
                </a:highlight>
              </a:rPr>
              <a:t>devrait</a:t>
            </a:r>
            <a:r>
              <a:rPr lang="en-US" sz="2400" b="1" dirty="0">
                <a:highlight>
                  <a:srgbClr val="FF00FF"/>
                </a:highlight>
              </a:rPr>
              <a:t> </a:t>
            </a:r>
            <a:r>
              <a:rPr lang="en-US" sz="2400" b="1" dirty="0" err="1">
                <a:highlight>
                  <a:srgbClr val="FF00FF"/>
                </a:highlight>
              </a:rPr>
              <a:t>tenir</a:t>
            </a:r>
            <a:r>
              <a:rPr lang="en-US" sz="2400" b="1" dirty="0">
                <a:highlight>
                  <a:srgbClr val="FF00FF"/>
                </a:highlight>
              </a:rPr>
              <a:t> </a:t>
            </a:r>
            <a:r>
              <a:rPr lang="en-US" sz="2400" b="1" dirty="0" err="1">
                <a:highlight>
                  <a:srgbClr val="FF00FF"/>
                </a:highlight>
              </a:rPr>
              <a:t>compte</a:t>
            </a:r>
            <a:r>
              <a:rPr lang="en-US" sz="2400" b="1" dirty="0">
                <a:highlight>
                  <a:srgbClr val="FF00FF"/>
                </a:highlight>
              </a:rPr>
              <a:t> de  :</a:t>
            </a:r>
          </a:p>
          <a:p>
            <a:pPr marL="0" indent="0">
              <a:buNone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Points à </a:t>
            </a:r>
            <a:r>
              <a:rPr lang="en-US" sz="2400" dirty="0" err="1"/>
              <a:t>améliorer</a:t>
            </a:r>
            <a:r>
              <a:rPr lang="en-US" sz="2400" dirty="0"/>
              <a:t>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La </a:t>
            </a:r>
            <a:r>
              <a:rPr lang="en-US" sz="2400" dirty="0" err="1"/>
              <a:t>capacité</a:t>
            </a:r>
            <a:r>
              <a:rPr lang="en-US" sz="2400" dirty="0"/>
              <a:t> et la </a:t>
            </a:r>
            <a:r>
              <a:rPr lang="en-US" sz="2400" dirty="0" err="1"/>
              <a:t>volonté</a:t>
            </a:r>
            <a:r>
              <a:rPr lang="en-US" sz="2400" dirty="0"/>
              <a:t> de la province à mobiliser les resources locales;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Identification et </a:t>
            </a:r>
            <a:r>
              <a:rPr lang="en-US" sz="2400" dirty="0" err="1"/>
              <a:t>disponibilité</a:t>
            </a:r>
            <a:r>
              <a:rPr lang="en-US" sz="2400" dirty="0"/>
              <a:t> des </a:t>
            </a:r>
            <a:r>
              <a:rPr lang="en-US" sz="2400" dirty="0" err="1"/>
              <a:t>bailleurs</a:t>
            </a:r>
            <a:r>
              <a:rPr lang="en-US" sz="2400" dirty="0"/>
              <a:t> de fonds </a:t>
            </a:r>
            <a:r>
              <a:rPr lang="en-US" sz="2400" dirty="0" err="1"/>
              <a:t>ou</a:t>
            </a:r>
            <a:r>
              <a:rPr lang="en-US" sz="2400" dirty="0"/>
              <a:t> sources de </a:t>
            </a:r>
            <a:r>
              <a:rPr lang="en-US" sz="2400" dirty="0" err="1"/>
              <a:t>financement</a:t>
            </a:r>
            <a:r>
              <a:rPr lang="en-US" sz="2400" dirty="0"/>
              <a:t> (PTF </a:t>
            </a:r>
            <a:r>
              <a:rPr lang="en-US" sz="2400" dirty="0" err="1"/>
              <a:t>privés</a:t>
            </a:r>
            <a:r>
              <a:rPr lang="en-US" sz="2400" dirty="0"/>
              <a:t> et </a:t>
            </a:r>
            <a:r>
              <a:rPr lang="en-US" sz="2400" dirty="0" err="1"/>
              <a:t>Gouvernementaux</a:t>
            </a:r>
            <a:r>
              <a:rPr lang="en-US" sz="2400" dirty="0"/>
              <a:t>) ;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Le </a:t>
            </a:r>
            <a:r>
              <a:rPr lang="en-US" sz="2400" dirty="0" err="1"/>
              <a:t>consentement</a:t>
            </a:r>
            <a:r>
              <a:rPr lang="en-US" sz="2400" dirty="0"/>
              <a:t>/Engagement libre et </a:t>
            </a:r>
            <a:r>
              <a:rPr lang="en-US" sz="2400" dirty="0" err="1"/>
              <a:t>éclairé</a:t>
            </a:r>
            <a:r>
              <a:rPr lang="en-US" sz="2400" dirty="0"/>
              <a:t> des parties </a:t>
            </a:r>
            <a:r>
              <a:rPr lang="en-US" sz="2400" dirty="0" err="1"/>
              <a:t>prenantes</a:t>
            </a:r>
            <a:r>
              <a:rPr lang="en-US" sz="2400" dirty="0"/>
              <a:t> (PTF </a:t>
            </a:r>
            <a:r>
              <a:rPr lang="en-US" sz="2400" dirty="0" err="1"/>
              <a:t>privés</a:t>
            </a:r>
            <a:r>
              <a:rPr lang="en-US" sz="2400" dirty="0"/>
              <a:t> et </a:t>
            </a:r>
            <a:r>
              <a:rPr lang="en-US" sz="2400" dirty="0" err="1"/>
              <a:t>Gouvernementaux</a:t>
            </a:r>
            <a:r>
              <a:rPr lang="en-US" sz="2400" dirty="0"/>
              <a:t>) 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Le type d’appui : </a:t>
            </a:r>
            <a:r>
              <a:rPr lang="en-US" sz="2400" dirty="0" err="1"/>
              <a:t>Appui</a:t>
            </a:r>
            <a:r>
              <a:rPr lang="en-US" sz="2400" dirty="0"/>
              <a:t> </a:t>
            </a:r>
            <a:r>
              <a:rPr lang="en-US" sz="2400" dirty="0" err="1"/>
              <a:t>programme</a:t>
            </a:r>
            <a:r>
              <a:rPr lang="en-US" sz="2400" dirty="0"/>
              <a:t> </a:t>
            </a:r>
            <a:r>
              <a:rPr lang="en-US" sz="2400" dirty="0" err="1"/>
              <a:t>spécifique</a:t>
            </a:r>
            <a:r>
              <a:rPr lang="en-US" sz="2400" dirty="0"/>
              <a:t> </a:t>
            </a:r>
            <a:r>
              <a:rPr lang="en-US" sz="2400" dirty="0" err="1"/>
              <a:t>ou</a:t>
            </a:r>
            <a:r>
              <a:rPr lang="en-US" sz="2400" dirty="0"/>
              <a:t> </a:t>
            </a:r>
            <a:r>
              <a:rPr lang="en-US" sz="2400" dirty="0" err="1"/>
              <a:t>Structurel</a:t>
            </a:r>
            <a:r>
              <a:rPr lang="en-US" sz="2400" dirty="0"/>
              <a:t>  ;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94921363"/>
      </p:ext>
    </p:extLst>
  </p:cSld>
  <p:clrMapOvr>
    <a:masterClrMapping/>
  </p:clrMapOvr>
  <p:transition spd="med">
    <p:pull/>
  </p:transition>
  <p:extLst>
    <p:ext uri="{6950BFC3-D8DA-4A85-94F7-54DA5524770B}">
      <p188:commentRel xmlns:p188="http://schemas.microsoft.com/office/powerpoint/2018/8/main" xmlns="" r:id="rId3"/>
    </p:ext>
  </p:extLs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AFF6F21B-426B-7FA0-7A45-121E050B3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5280"/>
            <a:ext cx="10866120" cy="618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085870"/>
      </p:ext>
    </p:extLst>
  </p:cSld>
  <p:clrMapOvr>
    <a:masterClrMapping/>
  </p:clrMapOvr>
  <p:transition spd="med">
    <p:pull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AF788924-9DF9-483C-82C0-7AD552209214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0" y="1278194"/>
            <a:ext cx="5653548" cy="4555869"/>
          </a:xfrm>
          <a:prstGeom prst="rect">
            <a:avLst/>
          </a:prstGeom>
        </p:spPr>
      </p:pic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4478E844-5D3B-608B-E719-27378763CF81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6263149" y="1278194"/>
            <a:ext cx="5928852" cy="455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652933"/>
      </p:ext>
    </p:extLst>
  </p:cSld>
  <p:clrMapOvr>
    <a:masterClrMapping/>
  </p:clrMapOvr>
  <p:transition spd="med">
    <p:pull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FAD507-BEA0-F8E1-0B80-24CDE3877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0452" y="933855"/>
            <a:ext cx="7863348" cy="4951379"/>
          </a:xfrm>
        </p:spPr>
        <p:txBody>
          <a:bodyPr>
            <a:normAutofit/>
          </a:bodyPr>
          <a:lstStyle/>
          <a:p>
            <a:pPr algn="ctr"/>
            <a:r>
              <a:rPr lang="fr-FR" sz="16600" dirty="0">
                <a:solidFill>
                  <a:schemeClr val="tx1"/>
                </a:solidFill>
              </a:rPr>
              <a:t>MERCI</a:t>
            </a:r>
            <a:br>
              <a:rPr lang="en-US" sz="16600" dirty="0">
                <a:solidFill>
                  <a:schemeClr val="tx1"/>
                </a:solidFill>
              </a:rPr>
            </a:br>
            <a:endParaRPr lang="en-US" sz="16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288050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2C7BC0-B1C9-DB46-14E2-E5F10CBF0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2477561"/>
          </a:xfrm>
        </p:spPr>
        <p:txBody>
          <a:bodyPr/>
          <a:lstStyle/>
          <a:p>
            <a:r>
              <a:rPr lang="fr-FR" dirty="0"/>
              <a:t>I. Carte Postale du Lualaba</a:t>
            </a:r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19A0078-E9C8-F622-A89E-01D0CCD207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4747" y="1274944"/>
            <a:ext cx="7315200" cy="4471100"/>
          </a:xfrm>
          <a:prstGeom prst="rect">
            <a:avLst/>
          </a:prstGeom>
          <a:noFill/>
        </p:spPr>
      </p:pic>
      <p:pic>
        <p:nvPicPr>
          <p:cNvPr id="5" name="Google Shape;1587;p24" descr="C:\Users\Otocyon\Desktop\EXERCICES QGIS\MES EXPORTATIONS\PROV LBA 1.jpeg">
            <a:extLst>
              <a:ext uri="{FF2B5EF4-FFF2-40B4-BE49-F238E27FC236}">
                <a16:creationId xmlns:a16="http://schemas.microsoft.com/office/drawing/2014/main" id="{0296DFB1-70FD-BADD-C638-B1F0C64A832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79828" y="229995"/>
            <a:ext cx="3132699" cy="2056005"/>
          </a:xfrm>
          <a:prstGeom prst="rect">
            <a:avLst/>
          </a:prstGeom>
          <a:noFill/>
          <a:ln w="28575" cap="flat" cmpd="sng">
            <a:solidFill>
              <a:srgbClr val="33CCF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6" name="Google Shape;1586;p24">
            <a:extLst>
              <a:ext uri="{FF2B5EF4-FFF2-40B4-BE49-F238E27FC236}">
                <a16:creationId xmlns:a16="http://schemas.microsoft.com/office/drawing/2014/main" id="{8344E65A-F90A-C872-AF33-9F16E26EAFD7}"/>
              </a:ext>
            </a:extLst>
          </p:cNvPr>
          <p:cNvSpPr txBox="1"/>
          <p:nvPr/>
        </p:nvSpPr>
        <p:spPr>
          <a:xfrm>
            <a:off x="0" y="3400136"/>
            <a:ext cx="4729655" cy="24775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53819" indent="-153819" defTabSz="914363">
              <a:buClr>
                <a:srgbClr val="000000"/>
              </a:buClr>
              <a:buSzPts val="1400"/>
              <a:buFont typeface="Arial"/>
              <a:buChar char="•"/>
              <a:defRPr/>
            </a:pPr>
            <a:r>
              <a:rPr lang="en-GB" sz="13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Source Serif Pro"/>
                <a:sym typeface="Century Gothic"/>
              </a:rPr>
              <a:t>Située</a:t>
            </a:r>
            <a:r>
              <a:rPr lang="en-GB" sz="13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Source Serif Pro"/>
                <a:sym typeface="Century Gothic"/>
              </a:rPr>
              <a:t> au </a:t>
            </a:r>
            <a:r>
              <a:rPr lang="en-GB" sz="13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Source Serif Pro"/>
                <a:sym typeface="Century Gothic"/>
              </a:rPr>
              <a:t>sud</a:t>
            </a:r>
            <a:r>
              <a:rPr lang="en-GB" sz="13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Source Serif Pro"/>
                <a:sym typeface="Century Gothic"/>
              </a:rPr>
              <a:t> Est de la RDC</a:t>
            </a:r>
            <a:endParaRPr sz="13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Source Serif Pro"/>
              <a:sym typeface="Arial"/>
            </a:endParaRPr>
          </a:p>
          <a:p>
            <a:pPr marL="153819" indent="-153819" defTabSz="914363">
              <a:buClr>
                <a:srgbClr val="000000"/>
              </a:buClr>
              <a:buSzPts val="1400"/>
              <a:buFont typeface="Arial"/>
              <a:buChar char="•"/>
              <a:defRPr/>
            </a:pPr>
            <a:r>
              <a:rPr lang="en-GB" sz="13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Source Serif Pro"/>
                <a:sym typeface="Century Gothic"/>
              </a:rPr>
              <a:t>130 907Km² de </a:t>
            </a:r>
            <a:r>
              <a:rPr lang="en-GB" sz="1300" b="1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Source Serif Pro"/>
                <a:sym typeface="Century Gothic"/>
              </a:rPr>
              <a:t>superficie</a:t>
            </a:r>
            <a:r>
              <a:rPr lang="en-GB" sz="13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Source Serif Pro"/>
                <a:sym typeface="Century Gothic"/>
              </a:rPr>
              <a:t>.</a:t>
            </a:r>
          </a:p>
          <a:p>
            <a:pPr marL="153819" indent="-153819" defTabSz="914363">
              <a:buClr>
                <a:srgbClr val="000000"/>
              </a:buClr>
              <a:buSzPts val="1400"/>
              <a:buFont typeface="Arial"/>
              <a:buChar char="•"/>
              <a:defRPr/>
            </a:pPr>
            <a:r>
              <a:rPr lang="en-GB" sz="13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Century Gothic"/>
              </a:rPr>
              <a:t>Pop : </a:t>
            </a:r>
            <a:r>
              <a:rPr lang="fr-CD" sz="13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3 194 626 Habitant</a:t>
            </a:r>
            <a:endParaRPr sz="1300" b="1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sym typeface="Arial"/>
            </a:endParaRPr>
          </a:p>
          <a:p>
            <a:pPr marL="153819" indent="-153819">
              <a:buClr>
                <a:srgbClr val="000000"/>
              </a:buClr>
              <a:buSzPts val="1400"/>
              <a:buFont typeface="Arial"/>
              <a:buChar char="•"/>
              <a:defRPr/>
            </a:pPr>
            <a:r>
              <a:rPr lang="fr-CD" sz="13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Au Nord par 2 </a:t>
            </a:r>
            <a:r>
              <a:rPr lang="fr-CD" sz="13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Lomami</a:t>
            </a:r>
            <a:r>
              <a:rPr lang="fr-CD" sz="13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Source Serif Pro"/>
              </a:rPr>
              <a:t> et du Kasaï-Central</a:t>
            </a:r>
            <a:endParaRPr lang="en-GB" sz="13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Source Serif Pro"/>
              <a:sym typeface="Century Gothic"/>
            </a:endParaRPr>
          </a:p>
          <a:p>
            <a:pPr marL="153819" indent="-153819">
              <a:buClr>
                <a:srgbClr val="000000"/>
              </a:buClr>
              <a:buSzPts val="1400"/>
              <a:buFont typeface="Arial"/>
              <a:buChar char="•"/>
              <a:defRPr/>
            </a:pPr>
            <a:r>
              <a:rPr lang="fr-FR" sz="13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Source Serif Pro"/>
              </a:rPr>
              <a:t>Au Sud par 1 Pays, la </a:t>
            </a:r>
            <a:r>
              <a:rPr lang="fr-FR" sz="13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Source Serif Pro"/>
              </a:rPr>
              <a:t>Rép</a:t>
            </a:r>
            <a:r>
              <a:rPr lang="fr-FR" sz="13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Source Serif Pro"/>
              </a:rPr>
              <a:t>. d’Angola et la </a:t>
            </a:r>
            <a:r>
              <a:rPr lang="fr-FR" sz="13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Source Serif Pro"/>
              </a:rPr>
              <a:t>Rép</a:t>
            </a:r>
            <a:r>
              <a:rPr lang="fr-FR" sz="13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Source Serif Pro"/>
              </a:rPr>
              <a:t>. de Zambie</a:t>
            </a:r>
            <a:r>
              <a:rPr lang="fr-FR" sz="13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Source Serif Pro"/>
                <a:sym typeface="Century Gothic"/>
              </a:rPr>
              <a:t>.</a:t>
            </a:r>
            <a:endParaRPr lang="fr-FR" sz="13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Source Serif Pro"/>
              <a:sym typeface="Arial"/>
            </a:endParaRPr>
          </a:p>
          <a:p>
            <a:pPr marL="153819" indent="-153819">
              <a:buClr>
                <a:srgbClr val="000000"/>
              </a:buClr>
              <a:buSzPts val="1400"/>
              <a:buFont typeface="Arial"/>
              <a:buChar char="•"/>
              <a:defRPr/>
            </a:pPr>
            <a:r>
              <a:rPr lang="fr-FR" sz="13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Source Serif Pro"/>
              </a:rPr>
              <a:t>A l’Est par 2</a:t>
            </a:r>
            <a:r>
              <a:rPr lang="fr-FR" sz="13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Source Serif Pro"/>
                <a:sym typeface="Century Gothic"/>
              </a:rPr>
              <a:t> provinces voisines (Haut Katanga </a:t>
            </a:r>
            <a:r>
              <a:rPr lang="fr-FR" sz="13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Source Serif Pro"/>
              </a:rPr>
              <a:t>et</a:t>
            </a:r>
            <a:r>
              <a:rPr lang="fr-FR" sz="13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Source Serif Pro"/>
                <a:cs typeface="Times New Roman" panose="02020603050405020304" pitchFamily="18" charset="0"/>
                <a:sym typeface="Century Gothic"/>
              </a:rPr>
              <a:t> </a:t>
            </a:r>
            <a:r>
              <a:rPr lang="fr-FR" sz="13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Source Serif Pro"/>
                <a:sym typeface="Century Gothic"/>
              </a:rPr>
              <a:t>Haut </a:t>
            </a:r>
            <a:r>
              <a:rPr lang="fr-FR" sz="13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Source Serif Pro"/>
                <a:sym typeface="Century Gothic"/>
              </a:rPr>
              <a:t>Lomami</a:t>
            </a:r>
            <a:r>
              <a:rPr lang="fr-FR" sz="13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Source Serif Pro"/>
                <a:sym typeface="Century Gothic"/>
              </a:rPr>
              <a:t>).</a:t>
            </a:r>
          </a:p>
          <a:p>
            <a:pPr marL="153819" indent="-153819">
              <a:buClr>
                <a:srgbClr val="000000"/>
              </a:buClr>
              <a:buSzPts val="1400"/>
              <a:buFont typeface="Arial"/>
              <a:buChar char="•"/>
              <a:defRPr/>
            </a:pPr>
            <a:r>
              <a:rPr lang="fr-CD" sz="13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Source Serif Pro"/>
              </a:rPr>
              <a:t>A l’Ouest  par 1</a:t>
            </a:r>
            <a:r>
              <a:rPr lang="en-GB" sz="13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Source Serif Pro"/>
                <a:sym typeface="Century Gothic"/>
              </a:rPr>
              <a:t> Pays,</a:t>
            </a:r>
            <a:r>
              <a:rPr lang="fr-CD" sz="13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Source Serif Pro"/>
              </a:rPr>
              <a:t> la </a:t>
            </a:r>
            <a:r>
              <a:rPr lang="fr-CD" sz="13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Source Serif Pro"/>
              </a:rPr>
              <a:t>Rép</a:t>
            </a:r>
            <a:r>
              <a:rPr lang="fr-CD" sz="13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Source Serif Pro"/>
              </a:rPr>
              <a:t>.</a:t>
            </a:r>
            <a:r>
              <a:rPr lang="en-GB" sz="13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Source Serif Pro"/>
                <a:sym typeface="Century Gothic"/>
              </a:rPr>
              <a:t> </a:t>
            </a:r>
            <a:r>
              <a:rPr lang="en-GB" sz="13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Source Serif Pro"/>
                <a:sym typeface="Century Gothic"/>
              </a:rPr>
              <a:t>d’Angola</a:t>
            </a:r>
            <a:r>
              <a:rPr lang="en-GB" sz="13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Source Serif Pro"/>
                <a:sym typeface="Century Gothic"/>
              </a:rPr>
              <a:t> </a:t>
            </a:r>
          </a:p>
          <a:p>
            <a:pPr marL="153819" indent="-153819" defTabSz="914363">
              <a:buClr>
                <a:srgbClr val="000000"/>
              </a:buClr>
              <a:buSzPts val="1400"/>
              <a:buFont typeface="Arial"/>
              <a:buChar char="•"/>
              <a:defRPr/>
            </a:pPr>
            <a:r>
              <a:rPr lang="en-GB" sz="13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Source Serif Pro"/>
                <a:sym typeface="Century Gothic"/>
              </a:rPr>
              <a:t>24 </a:t>
            </a:r>
            <a:r>
              <a:rPr lang="en-GB" sz="13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Source Serif Pro"/>
                <a:sym typeface="Century Gothic"/>
              </a:rPr>
              <a:t>hab</a:t>
            </a:r>
            <a:r>
              <a:rPr lang="en-GB" sz="13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Source Serif Pro"/>
                <a:sym typeface="Century Gothic"/>
              </a:rPr>
              <a:t> au Km² </a:t>
            </a:r>
            <a:r>
              <a:rPr lang="en-GB" sz="13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Source Serif Pro"/>
                <a:sym typeface="Century Gothic"/>
              </a:rPr>
              <a:t>densité</a:t>
            </a:r>
            <a:r>
              <a:rPr lang="en-GB" sz="13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Source Serif Pro"/>
                <a:sym typeface="Century Gothic"/>
              </a:rPr>
              <a:t>.</a:t>
            </a:r>
            <a:endParaRPr sz="13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Source Serif Pro"/>
              <a:sym typeface="Arial"/>
            </a:endParaRPr>
          </a:p>
          <a:p>
            <a:pPr marL="153819" indent="-153819" defTabSz="914363">
              <a:buClr>
                <a:srgbClr val="000000"/>
              </a:buClr>
              <a:buSzPts val="1400"/>
              <a:buFont typeface="Arial"/>
              <a:buChar char="•"/>
              <a:defRPr/>
            </a:pPr>
            <a:r>
              <a:rPr lang="en-GB" sz="13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Source Serif Pro"/>
                <a:sym typeface="Century Gothic"/>
              </a:rPr>
              <a:t>14 ZS, 243 Aires de </a:t>
            </a:r>
            <a:r>
              <a:rPr lang="en-GB" sz="13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Source Serif Pro"/>
                <a:sym typeface="Century Gothic"/>
              </a:rPr>
              <a:t>santé</a:t>
            </a:r>
            <a:r>
              <a:rPr lang="en-GB" sz="13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Source Serif Pro"/>
                <a:sym typeface="Century Gothic"/>
              </a:rPr>
              <a:t>.</a:t>
            </a:r>
            <a:endParaRPr sz="13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Source Serif Pro"/>
              <a:sym typeface="Arial"/>
            </a:endParaRPr>
          </a:p>
          <a:p>
            <a:pPr marL="153819" indent="-153819" defTabSz="914363">
              <a:buClr>
                <a:srgbClr val="000000"/>
              </a:buClr>
              <a:buSzPts val="1400"/>
              <a:buFont typeface="Arial"/>
              <a:buChar char="•"/>
              <a:defRPr/>
            </a:pPr>
            <a:r>
              <a:rPr lang="en-GB" sz="13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Source Serif Pro"/>
                <a:sym typeface="Century Gothic"/>
              </a:rPr>
              <a:t>2 ZS avec </a:t>
            </a:r>
            <a:r>
              <a:rPr lang="en-GB" sz="13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Source Serif Pro"/>
                <a:sym typeface="Century Gothic"/>
              </a:rPr>
              <a:t>accessibilité</a:t>
            </a:r>
            <a:r>
              <a:rPr lang="en-GB" sz="13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Source Serif Pro"/>
                <a:sym typeface="Century Gothic"/>
              </a:rPr>
              <a:t> </a:t>
            </a:r>
            <a:r>
              <a:rPr lang="en-GB" sz="13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Source Serif Pro"/>
                <a:sym typeface="Century Gothic"/>
              </a:rPr>
              <a:t>géographique</a:t>
            </a:r>
            <a:r>
              <a:rPr lang="en-GB" sz="13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Source Serif Pro"/>
                <a:sym typeface="Century Gothic"/>
              </a:rPr>
              <a:t> très difficile (ZS de </a:t>
            </a:r>
            <a:r>
              <a:rPr lang="en-GB" sz="13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Source Serif Pro"/>
                <a:sym typeface="Century Gothic"/>
              </a:rPr>
              <a:t>Kalamba</a:t>
            </a:r>
            <a:r>
              <a:rPr lang="en-GB" sz="13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Source Serif Pro"/>
                <a:sym typeface="Century Gothic"/>
              </a:rPr>
              <a:t> et de </a:t>
            </a:r>
            <a:r>
              <a:rPr lang="en-GB" sz="13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Source Serif Pro"/>
                <a:sym typeface="Century Gothic"/>
              </a:rPr>
              <a:t>Kapanga</a:t>
            </a:r>
            <a:r>
              <a:rPr lang="en-GB" sz="13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Source Serif Pro"/>
                <a:sym typeface="Century Gothic"/>
              </a:rPr>
              <a:t>). </a:t>
            </a:r>
            <a:endParaRPr sz="13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Source Serif Pro"/>
              <a:sym typeface="Arial"/>
            </a:endParaRPr>
          </a:p>
          <a:p>
            <a:pPr marL="153819" indent="-153819" defTabSz="914363">
              <a:buClr>
                <a:srgbClr val="000000"/>
              </a:buClr>
              <a:buSzPts val="1400"/>
              <a:buFont typeface="Arial"/>
              <a:buChar char="•"/>
              <a:defRPr/>
            </a:pPr>
            <a:r>
              <a:rPr lang="en-GB" sz="13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Source Serif Pro"/>
                <a:sym typeface="Century Gothic"/>
              </a:rPr>
              <a:t>Infrastructures </a:t>
            </a:r>
            <a:r>
              <a:rPr lang="en-GB" sz="13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Source Serif Pro"/>
                <a:sym typeface="Century Gothic"/>
              </a:rPr>
              <a:t>routières</a:t>
            </a:r>
            <a:r>
              <a:rPr lang="en-GB" sz="13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Source Serif Pro"/>
                <a:sym typeface="Century Gothic"/>
              </a:rPr>
              <a:t> </a:t>
            </a:r>
            <a:r>
              <a:rPr lang="en-GB" sz="13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Source Serif Pro"/>
                <a:sym typeface="Century Gothic"/>
              </a:rPr>
              <a:t>d’accès</a:t>
            </a:r>
            <a:r>
              <a:rPr lang="en-GB" sz="13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Source Serif Pro"/>
                <a:sym typeface="Century Gothic"/>
              </a:rPr>
              <a:t> </a:t>
            </a:r>
            <a:r>
              <a:rPr lang="en-GB" sz="13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Source Serif Pro"/>
                <a:sym typeface="Century Gothic"/>
              </a:rPr>
              <a:t>dificile</a:t>
            </a:r>
            <a:r>
              <a:rPr lang="en-GB" sz="13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Source Serif Pro"/>
                <a:sym typeface="Century Gothic"/>
              </a:rPr>
              <a:t> sur </a:t>
            </a:r>
            <a:r>
              <a:rPr lang="en-GB" sz="13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Source Serif Pro"/>
                <a:sym typeface="Century Gothic"/>
              </a:rPr>
              <a:t>l’axe</a:t>
            </a:r>
            <a:r>
              <a:rPr lang="en-GB" sz="13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Source Serif Pro"/>
                <a:sym typeface="Century Gothic"/>
              </a:rPr>
              <a:t> </a:t>
            </a:r>
            <a:r>
              <a:rPr lang="en-GB" sz="13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Source Serif Pro"/>
                <a:sym typeface="Century Gothic"/>
              </a:rPr>
              <a:t>Kasaji</a:t>
            </a:r>
            <a:r>
              <a:rPr lang="en-GB" sz="13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Source Serif Pro"/>
                <a:sym typeface="Century Gothic"/>
              </a:rPr>
              <a:t> avec 6 ZS</a:t>
            </a:r>
            <a:endParaRPr sz="13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Source Serif Pro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97507446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657AE9-67E7-7354-2611-4B0B33121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271" y="1444017"/>
            <a:ext cx="2947482" cy="4601183"/>
          </a:xfrm>
        </p:spPr>
        <p:txBody>
          <a:bodyPr/>
          <a:lstStyle/>
          <a:p>
            <a:r>
              <a:rPr lang="fr-FR" dirty="0"/>
              <a:t>II. Rappel: MISSION et MANDAT DE L’IPS </a:t>
            </a:r>
            <a:endParaRPr lang="en-US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F87655A7-882D-9054-4574-4918A1C741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15360" y="804134"/>
            <a:ext cx="8209280" cy="5241066"/>
          </a:xfrm>
        </p:spPr>
      </p:pic>
      <p:pic>
        <p:nvPicPr>
          <p:cNvPr id="2050" name="Picture 2" descr="Criminal investigation detective icon private investigator drawing ...">
            <a:extLst>
              <a:ext uri="{FF2B5EF4-FFF2-40B4-BE49-F238E27FC236}">
                <a16:creationId xmlns:a16="http://schemas.microsoft.com/office/drawing/2014/main" id="{5D2A6285-04C7-3584-70A1-B705920543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439" y="804134"/>
            <a:ext cx="1560931" cy="1776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7986703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Espace réservé du contenu 2">
            <a:extLst>
              <a:ext uri="{FF2B5EF4-FFF2-40B4-BE49-F238E27FC236}">
                <a16:creationId xmlns:a16="http://schemas.microsoft.com/office/drawing/2014/main" id="{09E052B4-38AF-5CEC-9A1E-07E7C919CE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1" y="836713"/>
            <a:ext cx="3261360" cy="5376763"/>
          </a:xfrm>
        </p:spPr>
        <p:txBody>
          <a:bodyPr>
            <a:normAutofit/>
          </a:bodyPr>
          <a:lstStyle/>
          <a:p>
            <a:pPr marL="895350" indent="0">
              <a:lnSpc>
                <a:spcPct val="100000"/>
              </a:lnSpc>
              <a:buNone/>
            </a:pPr>
            <a:r>
              <a:rPr lang="fr-BE" altLang="fr-FR" sz="36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w Cen MT" panose="020B0602020104020603" pitchFamily="34" charset="0"/>
                <a:cs typeface="Helvetica" panose="020B0604020202020204" pitchFamily="34" charset="0"/>
              </a:rPr>
              <a:t>III. LOGIQUES D’INTERVENTION DE L’IPS</a:t>
            </a:r>
            <a:endParaRPr lang="fr-BE" altLang="fr-FR" sz="3600" b="1" dirty="0">
              <a:solidFill>
                <a:schemeClr val="bg1"/>
              </a:solidFill>
              <a:latin typeface="Tw Cen MT" panose="020B0602020104020603" pitchFamily="34" charset="0"/>
              <a:cs typeface="Helvetica" panose="020B0604020202020204" pitchFamily="34" charset="0"/>
            </a:endParaRPr>
          </a:p>
        </p:txBody>
      </p:sp>
      <p:sp>
        <p:nvSpPr>
          <p:cNvPr id="52230" name="Espace réservé de la date 4">
            <a:extLst>
              <a:ext uri="{FF2B5EF4-FFF2-40B4-BE49-F238E27FC236}">
                <a16:creationId xmlns:a16="http://schemas.microsoft.com/office/drawing/2014/main" id="{39C6B747-ECFD-5ECF-C10D-78E60518315F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7CEA057-345A-4ED5-B3CE-498882AF831D}" type="datetime1">
              <a:rPr lang="fr-BE" altLang="fr-FR" smtClean="0">
                <a:solidFill>
                  <a:srgbClr val="898989"/>
                </a:solidFill>
              </a:rPr>
              <a:t>10-12-24</a:t>
            </a:fld>
            <a:endParaRPr lang="fr-BE" altLang="fr-FR" dirty="0">
              <a:solidFill>
                <a:srgbClr val="898989"/>
              </a:solidFill>
            </a:endParaRPr>
          </a:p>
        </p:txBody>
      </p:sp>
      <p:sp>
        <p:nvSpPr>
          <p:cNvPr id="52231" name="Espace réservé du numéro de diapositive 7">
            <a:extLst>
              <a:ext uri="{FF2B5EF4-FFF2-40B4-BE49-F238E27FC236}">
                <a16:creationId xmlns:a16="http://schemas.microsoft.com/office/drawing/2014/main" id="{D5F3C8AD-9056-7DF5-20C9-83C66F8F7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45B250D-F2B5-4B16-A8AF-FF72C2D4F8FF}" type="slidenum">
              <a:rPr lang="fr-BE" altLang="fr-FR">
                <a:solidFill>
                  <a:srgbClr val="898989"/>
                </a:solidFill>
              </a:rPr>
              <a:pPr/>
              <a:t>5</a:t>
            </a:fld>
            <a:endParaRPr lang="fr-BE" altLang="fr-FR">
              <a:solidFill>
                <a:srgbClr val="898989"/>
              </a:solidFill>
            </a:endParaRPr>
          </a:p>
        </p:txBody>
      </p:sp>
      <p:graphicFrame>
        <p:nvGraphicFramePr>
          <p:cNvPr id="3" name="Diagramme 2">
            <a:extLst>
              <a:ext uri="{FF2B5EF4-FFF2-40B4-BE49-F238E27FC236}">
                <a16:creationId xmlns:a16="http://schemas.microsoft.com/office/drawing/2014/main" id="{D822CFA1-BF97-1CEA-E9E3-A491FF413B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7935124"/>
              </p:ext>
            </p:extLst>
          </p:nvPr>
        </p:nvGraphicFramePr>
        <p:xfrm>
          <a:off x="3598605" y="508001"/>
          <a:ext cx="8101781" cy="48014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5353EE1A-CC2A-7972-74B2-B67D9247F664}"/>
              </a:ext>
            </a:extLst>
          </p:cNvPr>
          <p:cNvSpPr/>
          <p:nvPr/>
        </p:nvSpPr>
        <p:spPr>
          <a:xfrm>
            <a:off x="1012723" y="5742038"/>
            <a:ext cx="11097996" cy="806246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b="1" i="1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fr-FR" sz="1800" b="1" dirty="0">
                <a:solidFill>
                  <a:schemeClr val="bg1"/>
                </a:solidFill>
                <a:latin typeface="Corbel" panose="020B0503020204020204" pitchFamily="34" charset="0"/>
                <a:cs typeface="Helvetica" panose="020B0604020202020204" pitchFamily="34" charset="0"/>
              </a:rPr>
              <a:t>Sanction : comme instrument essentiel pour  renforcer la gouvernance dans le Système de Santé (Mesures conservatoires, administratives, ordinales et judiciaires)</a:t>
            </a:r>
            <a:endParaRPr lang="fr-BE" altLang="fr-FR" sz="1800" dirty="0">
              <a:solidFill>
                <a:schemeClr val="bg1"/>
              </a:solidFill>
              <a:latin typeface="Corbel" panose="020B0503020204020204" pitchFamily="34" charset="0"/>
              <a:cs typeface="Helvetica" panose="020B0604020202020204" pitchFamily="34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801389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20C757-8817-119F-30ED-47F2F504A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IV. Quelques Réalisations : Janvier- Novembre 2024</a:t>
            </a:r>
            <a:endParaRPr lang="en-US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022C577-E2F2-E6A0-0C88-CA3428C68E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32241" y="215285"/>
            <a:ext cx="3474720" cy="479815"/>
          </a:xfrm>
        </p:spPr>
        <p:txBody>
          <a:bodyPr>
            <a:normAutofit fontScale="92500" lnSpcReduction="20000"/>
          </a:bodyPr>
          <a:lstStyle/>
          <a:p>
            <a:r>
              <a:rPr lang="fr-FR" dirty="0" err="1"/>
              <a:t>MoU</a:t>
            </a:r>
            <a:endParaRPr lang="en-US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CF6C51B-430B-65DE-2373-B2FBFE30B9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41291" y="765010"/>
            <a:ext cx="3647768" cy="5773441"/>
          </a:xfrm>
          <a:ln>
            <a:solidFill>
              <a:srgbClr val="00B0F0"/>
            </a:solidFill>
          </a:ln>
        </p:spPr>
        <p:txBody>
          <a:bodyPr>
            <a:normAutofit fontScale="47500" lnSpcReduction="20000"/>
          </a:bodyPr>
          <a:lstStyle/>
          <a:p>
            <a:pPr algn="just"/>
            <a:r>
              <a:rPr lang="fr-FR" sz="3600" dirty="0">
                <a:solidFill>
                  <a:schemeClr val="tx1"/>
                </a:solidFill>
              </a:rPr>
              <a:t>3 sur 4 missions d’inspections des activités PEV de routine ( ODK : Plan MASHAKO);</a:t>
            </a:r>
          </a:p>
          <a:p>
            <a:pPr algn="just"/>
            <a:r>
              <a:rPr lang="fr-FR" sz="3600" dirty="0">
                <a:solidFill>
                  <a:schemeClr val="tx1"/>
                </a:solidFill>
              </a:rPr>
              <a:t>210 sur 243 CS inspectées soit 86% </a:t>
            </a:r>
          </a:p>
          <a:p>
            <a:pPr algn="just"/>
            <a:r>
              <a:rPr lang="fr-FR" sz="3600" dirty="0">
                <a:solidFill>
                  <a:schemeClr val="tx1"/>
                </a:solidFill>
              </a:rPr>
              <a:t>14 sur 14 BCZ inspectés soit 100%</a:t>
            </a:r>
          </a:p>
          <a:p>
            <a:pPr algn="just"/>
            <a:r>
              <a:rPr lang="fr-FR" sz="3600" dirty="0">
                <a:solidFill>
                  <a:schemeClr val="tx1"/>
                </a:solidFill>
              </a:rPr>
              <a:t>Deux missions d’audit financier dans  8 ZS et 16 CS et 1 Antenne PEV (</a:t>
            </a:r>
            <a:r>
              <a:rPr lang="fr-FR" sz="3600" dirty="0" err="1">
                <a:solidFill>
                  <a:schemeClr val="tx1"/>
                </a:solidFill>
              </a:rPr>
              <a:t>Kisenge</a:t>
            </a:r>
            <a:r>
              <a:rPr lang="fr-FR" sz="3600" dirty="0">
                <a:solidFill>
                  <a:schemeClr val="tx1"/>
                </a:solidFill>
              </a:rPr>
              <a:t>)</a:t>
            </a:r>
          </a:p>
          <a:p>
            <a:pPr algn="just"/>
            <a:r>
              <a:rPr lang="fr-FR" sz="3600" dirty="0">
                <a:solidFill>
                  <a:schemeClr val="tx1"/>
                </a:solidFill>
              </a:rPr>
              <a:t>Une mission d’Audit financier réalisé auprès du Fournisseur-Payeur BADIANYAMA (Dossier au parquet: justification de 57761.22USD sur un montant 522528,14$ mis à sa disposition;)</a:t>
            </a:r>
          </a:p>
          <a:p>
            <a:pPr algn="just"/>
            <a:r>
              <a:rPr lang="fr-FR" sz="3600" dirty="0">
                <a:solidFill>
                  <a:schemeClr val="tx1"/>
                </a:solidFill>
              </a:rPr>
              <a:t>15 sur 23 réunions GT réalisées soit 63% (</a:t>
            </a:r>
            <a:r>
              <a:rPr lang="fr-FR" sz="3600" dirty="0" err="1">
                <a:solidFill>
                  <a:schemeClr val="tx1"/>
                </a:solidFill>
              </a:rPr>
              <a:t>Janv-Nov</a:t>
            </a:r>
            <a:r>
              <a:rPr lang="fr-FR" sz="3600" dirty="0">
                <a:solidFill>
                  <a:schemeClr val="tx1"/>
                </a:solidFill>
              </a:rPr>
              <a:t> 2024);</a:t>
            </a:r>
          </a:p>
          <a:p>
            <a:pPr algn="just"/>
            <a:r>
              <a:rPr lang="fr-FR" sz="3600" dirty="0">
                <a:solidFill>
                  <a:schemeClr val="tx1"/>
                </a:solidFill>
              </a:rPr>
              <a:t>Dotation en matériel informatique : Laptop</a:t>
            </a:r>
          </a:p>
          <a:p>
            <a:pPr algn="just"/>
            <a:endParaRPr lang="fr-FR" sz="3600" dirty="0">
              <a:solidFill>
                <a:schemeClr val="tx1"/>
              </a:solidFill>
            </a:endParaRPr>
          </a:p>
          <a:p>
            <a:pPr algn="just"/>
            <a:endParaRPr lang="fr-FR" sz="3600" dirty="0">
              <a:solidFill>
                <a:schemeClr val="tx1"/>
              </a:solidFill>
            </a:endParaRPr>
          </a:p>
          <a:p>
            <a:pPr algn="just"/>
            <a:endParaRPr lang="en-US" sz="300" dirty="0">
              <a:solidFill>
                <a:schemeClr val="tx1"/>
              </a:solidFill>
            </a:endParaRP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F7E5DEB-B326-054E-29EC-F85605D6DF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256207" y="161912"/>
            <a:ext cx="4601496" cy="533188"/>
          </a:xfrm>
        </p:spPr>
        <p:txBody>
          <a:bodyPr>
            <a:normAutofit fontScale="92500" lnSpcReduction="20000"/>
          </a:bodyPr>
          <a:lstStyle/>
          <a:p>
            <a:r>
              <a:rPr lang="fr-FR" dirty="0"/>
              <a:t>Autres en dehors </a:t>
            </a:r>
            <a:r>
              <a:rPr lang="fr-FR" dirty="0" err="1"/>
              <a:t>MoU</a:t>
            </a:r>
            <a:r>
              <a:rPr lang="fr-FR" dirty="0"/>
              <a:t> avec appui PROSANI et GAVI</a:t>
            </a:r>
            <a:endParaRPr lang="en-US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B6FA09F-8257-138A-79D7-DACB1D938D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256207" y="741401"/>
            <a:ext cx="4682874" cy="5797050"/>
          </a:xfrm>
          <a:ln>
            <a:solidFill>
              <a:srgbClr val="00B0F0"/>
            </a:solidFill>
          </a:ln>
        </p:spPr>
        <p:txBody>
          <a:bodyPr>
            <a:normAutofit fontScale="47500" lnSpcReduction="20000"/>
          </a:bodyPr>
          <a:lstStyle/>
          <a:p>
            <a:pPr algn="just"/>
            <a:r>
              <a:rPr lang="fr-FR" sz="3400" dirty="0">
                <a:solidFill>
                  <a:schemeClr val="tx1"/>
                </a:solidFill>
              </a:rPr>
              <a:t>Audit des ressources matérielles, financières et RH dans les 14 ZS ( </a:t>
            </a:r>
            <a:r>
              <a:rPr lang="fr-FR" sz="3400" dirty="0" err="1">
                <a:solidFill>
                  <a:schemeClr val="tx1"/>
                </a:solidFill>
              </a:rPr>
              <a:t>Prosani</a:t>
            </a:r>
            <a:r>
              <a:rPr lang="fr-FR" sz="3400" dirty="0">
                <a:solidFill>
                  <a:schemeClr val="tx1"/>
                </a:solidFill>
              </a:rPr>
              <a:t> USAID);</a:t>
            </a:r>
          </a:p>
          <a:p>
            <a:pPr algn="just"/>
            <a:r>
              <a:rPr lang="fr-FR" sz="3400" dirty="0">
                <a:solidFill>
                  <a:schemeClr val="tx1"/>
                </a:solidFill>
              </a:rPr>
              <a:t>IC de l’effectivité et de l’utilisation des matériels et équipements médicaux dotés par </a:t>
            </a:r>
            <a:r>
              <a:rPr lang="fr-FR" sz="3400" dirty="0" err="1">
                <a:solidFill>
                  <a:schemeClr val="tx1"/>
                </a:solidFill>
              </a:rPr>
              <a:t>Prosani</a:t>
            </a:r>
            <a:r>
              <a:rPr lang="fr-FR" sz="3400" dirty="0">
                <a:solidFill>
                  <a:schemeClr val="tx1"/>
                </a:solidFill>
              </a:rPr>
              <a:t> dans 8O ESS;</a:t>
            </a:r>
          </a:p>
          <a:p>
            <a:pPr algn="just"/>
            <a:r>
              <a:rPr lang="fr-FR" sz="3400" dirty="0">
                <a:solidFill>
                  <a:schemeClr val="tx1"/>
                </a:solidFill>
              </a:rPr>
              <a:t>IC de site de construction des ESS et maternités appuyées par PDSS</a:t>
            </a:r>
          </a:p>
          <a:p>
            <a:pPr algn="just"/>
            <a:r>
              <a:rPr lang="fr-FR" sz="3400" dirty="0">
                <a:solidFill>
                  <a:schemeClr val="tx1"/>
                </a:solidFill>
              </a:rPr>
              <a:t>IC de la fonctionnalité des BCZ (organes de pilotage, fonctionnalité ECZ…)</a:t>
            </a:r>
          </a:p>
          <a:p>
            <a:pPr algn="just"/>
            <a:r>
              <a:rPr lang="fr-FR" sz="3400" dirty="0">
                <a:solidFill>
                  <a:schemeClr val="tx1"/>
                </a:solidFill>
              </a:rPr>
              <a:t>IC de  la légalité de fonctionnement des ESS privées</a:t>
            </a:r>
          </a:p>
          <a:p>
            <a:pPr algn="just"/>
            <a:r>
              <a:rPr lang="fr-FR" sz="3400" dirty="0">
                <a:solidFill>
                  <a:schemeClr val="tx1"/>
                </a:solidFill>
              </a:rPr>
              <a:t>Mission de sensibilisation sur la ligne verte de redevabilité 45001</a:t>
            </a:r>
          </a:p>
          <a:p>
            <a:pPr algn="just"/>
            <a:r>
              <a:rPr lang="fr-FR" sz="3400" dirty="0">
                <a:solidFill>
                  <a:schemeClr val="tx1"/>
                </a:solidFill>
              </a:rPr>
              <a:t>Mission d’investigations des alertes (HOTLINE) :  156 sur </a:t>
            </a:r>
            <a:r>
              <a:rPr lang="en-US" sz="3600" dirty="0">
                <a:solidFill>
                  <a:schemeClr val="tx1"/>
                </a:solidFill>
              </a:rPr>
              <a:t>193 </a:t>
            </a:r>
            <a:r>
              <a:rPr lang="en-US" sz="3600" dirty="0" err="1">
                <a:solidFill>
                  <a:schemeClr val="tx1"/>
                </a:solidFill>
              </a:rPr>
              <a:t>soit</a:t>
            </a:r>
            <a:r>
              <a:rPr lang="en-US" sz="3600" dirty="0">
                <a:solidFill>
                  <a:schemeClr val="tx1"/>
                </a:solidFill>
              </a:rPr>
              <a:t> 82% (105 </a:t>
            </a:r>
            <a:r>
              <a:rPr lang="en-US" sz="3600" dirty="0" err="1">
                <a:solidFill>
                  <a:schemeClr val="tx1"/>
                </a:solidFill>
              </a:rPr>
              <a:t>confirmées</a:t>
            </a:r>
            <a:r>
              <a:rPr lang="en-US" sz="3600" dirty="0">
                <a:solidFill>
                  <a:schemeClr val="tx1"/>
                </a:solidFill>
              </a:rPr>
              <a:t> et 97 sanctions)</a:t>
            </a:r>
            <a:endParaRPr lang="fr-FR" sz="3400" dirty="0">
              <a:solidFill>
                <a:schemeClr val="tx1"/>
              </a:solidFill>
            </a:endParaRPr>
          </a:p>
          <a:p>
            <a:pPr algn="just"/>
            <a:r>
              <a:rPr lang="fr-FR" sz="3400" dirty="0">
                <a:solidFill>
                  <a:schemeClr val="tx1"/>
                </a:solidFill>
              </a:rPr>
              <a:t>IC des bonnes pratiques pharmaceutiques dans les EVG et CDR</a:t>
            </a:r>
          </a:p>
          <a:p>
            <a:pPr algn="just"/>
            <a:r>
              <a:rPr lang="fr-FR" sz="3400" dirty="0">
                <a:solidFill>
                  <a:schemeClr val="tx1"/>
                </a:solidFill>
              </a:rPr>
              <a:t>IC de parcours des élèves des ITM</a:t>
            </a:r>
          </a:p>
          <a:p>
            <a:pPr algn="just"/>
            <a:r>
              <a:rPr lang="fr-FR" sz="3400" dirty="0">
                <a:solidFill>
                  <a:schemeClr val="tx1"/>
                </a:solidFill>
              </a:rPr>
              <a:t>Inspection contrôle de passation des jury des classes montantes et finalistes des ITM </a:t>
            </a:r>
          </a:p>
          <a:p>
            <a:pPr algn="just"/>
            <a:r>
              <a:rPr lang="fr-FR" sz="3400" dirty="0">
                <a:solidFill>
                  <a:schemeClr val="tx1"/>
                </a:solidFill>
              </a:rPr>
              <a:t>Dotation en Kit informatique( LCD, Laptop, Imprimante, photocopieuse et modem )</a:t>
            </a:r>
          </a:p>
          <a:p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837542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3637E1-24F9-897E-0FF9-AECB8BB6D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89" y="365126"/>
            <a:ext cx="3283976" cy="5622720"/>
          </a:xfrm>
        </p:spPr>
        <p:txBody>
          <a:bodyPr>
            <a:norm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V. Contrat Unique versus </a:t>
            </a:r>
            <a:r>
              <a:rPr lang="fr-FR" dirty="0" err="1">
                <a:solidFill>
                  <a:schemeClr val="bg1"/>
                </a:solidFill>
              </a:rPr>
              <a:t>MoU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24D0110-34C9-00EE-AD2A-91AC963F3B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2930" y="1873604"/>
            <a:ext cx="4846320" cy="3227730"/>
          </a:xfrm>
          <a:prstGeom prst="rect">
            <a:avLst/>
          </a:prstGeom>
        </p:spPr>
      </p:pic>
      <p:pic>
        <p:nvPicPr>
          <p:cNvPr id="4" name="Picture 2" descr="Great confines ability must uniform from officeholder firm earns ...">
            <a:extLst>
              <a:ext uri="{FF2B5EF4-FFF2-40B4-BE49-F238E27FC236}">
                <a16:creationId xmlns:a16="http://schemas.microsoft.com/office/drawing/2014/main" id="{1C0EA4B3-A37D-1DAA-362B-3C8786E03F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611" y="2532370"/>
            <a:ext cx="2926080" cy="2153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8619544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37FB89-DCF9-043F-F93E-BD338A2E5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Rôle joué par l’IPS dans le CU versus </a:t>
            </a:r>
            <a:r>
              <a:rPr lang="fr-FR" dirty="0" err="1"/>
              <a:t>MoU</a:t>
            </a:r>
            <a:endParaRPr lang="en-US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4541B42-5AEB-2AE2-681A-087CB460B9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67912" y="187842"/>
            <a:ext cx="3474720" cy="441423"/>
          </a:xfrm>
        </p:spPr>
        <p:txBody>
          <a:bodyPr>
            <a:normAutofit/>
          </a:bodyPr>
          <a:lstStyle/>
          <a:p>
            <a:r>
              <a:rPr lang="fr-FR" sz="2400" dirty="0"/>
              <a:t>CU</a:t>
            </a:r>
            <a:endParaRPr lang="en-US" sz="12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810A56B-3D6A-3277-F0E6-0A5C42F65E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29781" y="629265"/>
            <a:ext cx="3952567" cy="5938683"/>
          </a:xfrm>
          <a:ln>
            <a:solidFill>
              <a:srgbClr val="00B0F0"/>
            </a:solidFill>
          </a:ln>
        </p:spPr>
        <p:txBody>
          <a:bodyPr>
            <a:normAutofit fontScale="85000" lnSpcReduction="10000"/>
          </a:bodyPr>
          <a:lstStyle/>
          <a:p>
            <a:pPr algn="just"/>
            <a:endParaRPr lang="fr-FR" sz="2800" dirty="0"/>
          </a:p>
          <a:p>
            <a:pPr algn="just"/>
            <a:r>
              <a:rPr lang="fr-FR" sz="2800" dirty="0"/>
              <a:t>IPS n’a jamais signé de contrat Unique;</a:t>
            </a:r>
          </a:p>
          <a:p>
            <a:pPr algn="just"/>
            <a:r>
              <a:rPr lang="fr-FR" sz="2800" dirty="0"/>
              <a:t>Participation à la signature du CU;</a:t>
            </a:r>
          </a:p>
          <a:p>
            <a:pPr algn="just"/>
            <a:r>
              <a:rPr lang="fr-FR" sz="2800" dirty="0"/>
              <a:t>Participation à l’évaluation des performances de la DPS en </a:t>
            </a:r>
            <a:r>
              <a:rPr lang="fr-FR" sz="2800" dirty="0">
                <a:solidFill>
                  <a:srgbClr val="FF0000"/>
                </a:solidFill>
              </a:rPr>
              <a:t>2017-2019</a:t>
            </a:r>
          </a:p>
          <a:p>
            <a:pPr algn="just"/>
            <a:r>
              <a:rPr lang="fr-FR" sz="2800" dirty="0"/>
              <a:t>Contre-évaluation des performances des BDPS en 2020</a:t>
            </a:r>
          </a:p>
          <a:p>
            <a:pPr algn="just"/>
            <a:r>
              <a:rPr lang="fr-FR" sz="2800" dirty="0"/>
              <a:t>Audit multisectoriel de la fonctionnalité de la DPS</a:t>
            </a:r>
          </a:p>
          <a:p>
            <a:endParaRPr lang="fr-FR" sz="2800" dirty="0"/>
          </a:p>
          <a:p>
            <a:endParaRPr lang="en-US" sz="1800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4E31130-CB47-6B6F-6858-9DDA77E69F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818463" y="168178"/>
            <a:ext cx="3474720" cy="461087"/>
          </a:xfrm>
        </p:spPr>
        <p:txBody>
          <a:bodyPr>
            <a:normAutofit/>
          </a:bodyPr>
          <a:lstStyle/>
          <a:p>
            <a:r>
              <a:rPr lang="fr-FR" sz="2400" dirty="0" err="1"/>
              <a:t>MoU</a:t>
            </a:r>
            <a:endParaRPr lang="en-US" sz="2400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2F3DA8C-E9D0-3FD1-EDA2-E968230F37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561006" y="629265"/>
            <a:ext cx="4378075" cy="5938683"/>
          </a:xfrm>
          <a:ln>
            <a:solidFill>
              <a:srgbClr val="00B0F0"/>
            </a:solidFill>
          </a:ln>
        </p:spPr>
        <p:txBody>
          <a:bodyPr>
            <a:normAutofit fontScale="85000" lnSpcReduction="10000"/>
          </a:bodyPr>
          <a:lstStyle/>
          <a:p>
            <a:endParaRPr lang="fr-FR" dirty="0"/>
          </a:p>
          <a:p>
            <a:r>
              <a:rPr lang="fr-FR" dirty="0"/>
              <a:t>Participation à la signature de </a:t>
            </a:r>
            <a:r>
              <a:rPr lang="fr-FR" dirty="0" err="1"/>
              <a:t>MoU</a:t>
            </a:r>
            <a:r>
              <a:rPr lang="fr-FR" dirty="0"/>
              <a:t>;</a:t>
            </a:r>
          </a:p>
          <a:p>
            <a:r>
              <a:rPr lang="fr-FR" dirty="0"/>
              <a:t>Participation à l’installation du REPACAV</a:t>
            </a:r>
          </a:p>
          <a:p>
            <a:r>
              <a:rPr lang="fr-FR" dirty="0"/>
              <a:t>Participation à l’élaboration et approbation du manuel des procédures du mécanisme commun de financement ;</a:t>
            </a:r>
          </a:p>
          <a:p>
            <a:r>
              <a:rPr lang="fr-FR" dirty="0"/>
              <a:t>Formation d’un inspecteur sur le Tom²Pro web (gestion de fonds);</a:t>
            </a:r>
          </a:p>
          <a:p>
            <a:r>
              <a:rPr lang="fr-FR" dirty="0"/>
              <a:t>Existence d’un Groupe Thématique Inspection Contrôle ( Décision ministérielle ) ;</a:t>
            </a:r>
          </a:p>
          <a:p>
            <a:r>
              <a:rPr lang="fr-FR" dirty="0"/>
              <a:t>Participation aux réunions de coordination par le président du GT;</a:t>
            </a:r>
          </a:p>
          <a:p>
            <a:r>
              <a:rPr lang="fr-FR" dirty="0"/>
              <a:t>Participation à la validation du budget PAO PEV</a:t>
            </a:r>
            <a:r>
              <a:rPr lang="fr-FR" dirty="0">
                <a:solidFill>
                  <a:schemeClr val="tx1"/>
                </a:solidFill>
              </a:rPr>
              <a:t>(2021-2024 et 2024 révisé); </a:t>
            </a:r>
          </a:p>
          <a:p>
            <a:r>
              <a:rPr lang="fr-FR" dirty="0"/>
              <a:t>Organe de contrôle de la conformité de la mise en œuvre ;</a:t>
            </a:r>
          </a:p>
          <a:p>
            <a:r>
              <a:rPr lang="fr-FR" dirty="0"/>
              <a:t>Mission d’audit financier (1 fois/Sem) : Sous-commission finances, les 2 antennes, le fournisseur-payeur et les </a:t>
            </a:r>
            <a:r>
              <a:rPr lang="fr-FR" dirty="0">
                <a:solidFill>
                  <a:schemeClr val="tx1"/>
                </a:solidFill>
              </a:rPr>
              <a:t>ZS </a:t>
            </a:r>
            <a:r>
              <a:rPr lang="fr-FR" sz="2000" dirty="0">
                <a:solidFill>
                  <a:schemeClr val="tx1"/>
                </a:solidFill>
              </a:rPr>
              <a:t>(confirmation de décaissement du GP et des PTF) </a:t>
            </a:r>
            <a:r>
              <a:rPr lang="fr-FR" dirty="0">
                <a:solidFill>
                  <a:schemeClr val="tx1"/>
                </a:solidFill>
              </a:rPr>
              <a:t> 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700334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BB1C72-D8EB-FDE0-A616-F74828EBC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58" y="943897"/>
            <a:ext cx="3313423" cy="5010399"/>
          </a:xfrm>
        </p:spPr>
        <p:txBody>
          <a:bodyPr/>
          <a:lstStyle/>
          <a:p>
            <a:r>
              <a:rPr lang="fr-FR" dirty="0"/>
              <a:t>Philosophie et but :</a:t>
            </a:r>
            <a:br>
              <a:rPr lang="fr-FR" dirty="0"/>
            </a:br>
            <a:r>
              <a:rPr lang="fr-FR" dirty="0"/>
              <a:t>CU versus </a:t>
            </a:r>
            <a:r>
              <a:rPr lang="fr-FR" dirty="0" err="1"/>
              <a:t>MoU</a:t>
            </a:r>
            <a:endParaRPr lang="en-US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ACC80AC-C22F-388F-E835-9BF303CD4C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67912" y="158346"/>
            <a:ext cx="3474720" cy="807720"/>
          </a:xfrm>
        </p:spPr>
        <p:txBody>
          <a:bodyPr>
            <a:normAutofit/>
          </a:bodyPr>
          <a:lstStyle/>
          <a:p>
            <a:r>
              <a:rPr lang="fr-FR" sz="4000" dirty="0"/>
              <a:t>CU</a:t>
            </a:r>
            <a:endParaRPr lang="en-US" sz="3600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EBD8EF4-19A9-7405-3852-4B6F698BF7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90452" y="1050175"/>
            <a:ext cx="3852180" cy="4904121"/>
          </a:xfrm>
          <a:ln>
            <a:solidFill>
              <a:srgbClr val="00B0F0"/>
            </a:solidFill>
          </a:ln>
        </p:spPr>
        <p:txBody>
          <a:bodyPr>
            <a:noAutofit/>
          </a:bodyPr>
          <a:lstStyle/>
          <a:p>
            <a:pPr algn="just"/>
            <a:r>
              <a:rPr lang="fr-FR" dirty="0">
                <a:solidFill>
                  <a:srgbClr val="FF0000"/>
                </a:solidFill>
              </a:rPr>
              <a:t>Outil d’engagement mutuel Gouv, DPS et PTF</a:t>
            </a:r>
          </a:p>
          <a:p>
            <a:pPr algn="just"/>
            <a:endParaRPr lang="fr-FR" dirty="0">
              <a:solidFill>
                <a:srgbClr val="FF0000"/>
              </a:solidFill>
            </a:endParaRPr>
          </a:p>
          <a:p>
            <a:pPr algn="just"/>
            <a:r>
              <a:rPr lang="fr-FR" dirty="0">
                <a:solidFill>
                  <a:srgbClr val="FF0000"/>
                </a:solidFill>
              </a:rPr>
              <a:t>Mise en commun</a:t>
            </a:r>
            <a:r>
              <a:rPr lang="fr-FR" dirty="0"/>
              <a:t> et </a:t>
            </a:r>
            <a:r>
              <a:rPr lang="fr-FR" dirty="0">
                <a:solidFill>
                  <a:srgbClr val="0070C0"/>
                </a:solidFill>
              </a:rPr>
              <a:t>la gestion rationnelle </a:t>
            </a:r>
            <a:r>
              <a:rPr lang="fr-FR" dirty="0"/>
              <a:t>des ressources au sein de la DPS chargée de la coordination et accompagnement technique des ZS </a:t>
            </a:r>
            <a:r>
              <a:rPr lang="fr-FR" dirty="0">
                <a:solidFill>
                  <a:srgbClr val="00B050"/>
                </a:solidFill>
              </a:rPr>
              <a:t>en vue d’améliorer la qualité de l’offre des soins et les conditions sanitaires </a:t>
            </a:r>
            <a:r>
              <a:rPr lang="fr-FR" dirty="0"/>
              <a:t>de la population</a:t>
            </a:r>
            <a:endParaRPr lang="en-US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A45658F-F1B5-9DF7-25FD-C57FC88ABB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818463" y="237004"/>
            <a:ext cx="3474720" cy="813171"/>
          </a:xfrm>
        </p:spPr>
        <p:txBody>
          <a:bodyPr>
            <a:normAutofit/>
          </a:bodyPr>
          <a:lstStyle/>
          <a:p>
            <a:r>
              <a:rPr lang="fr-FR" sz="4000" dirty="0" err="1"/>
              <a:t>MoU</a:t>
            </a:r>
            <a:endParaRPr lang="en-US" sz="4000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3D0A887-E4F4-6288-D3BF-6D35E366C8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41003" y="1050176"/>
            <a:ext cx="4486837" cy="4904120"/>
          </a:xfrm>
          <a:ln>
            <a:solidFill>
              <a:srgbClr val="00B0F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>
                <a:solidFill>
                  <a:schemeClr val="tx1"/>
                </a:solidFill>
              </a:rPr>
              <a:t>Un </a:t>
            </a:r>
            <a:r>
              <a:rPr lang="fr-FR" dirty="0">
                <a:solidFill>
                  <a:srgbClr val="0070C0"/>
                </a:solidFill>
              </a:rPr>
              <a:t>protocole d'entente</a:t>
            </a:r>
            <a:r>
              <a:rPr lang="fr-FR" dirty="0">
                <a:solidFill>
                  <a:schemeClr val="tx1"/>
                </a:solidFill>
              </a:rPr>
              <a:t> signé en vue de renforcer le programme de la vaccination systématique ( et autres programmes de soins ) ;</a:t>
            </a:r>
          </a:p>
          <a:p>
            <a:r>
              <a:rPr lang="fr-FR" dirty="0">
                <a:solidFill>
                  <a:schemeClr val="tx1"/>
                </a:solidFill>
              </a:rPr>
              <a:t>C’est </a:t>
            </a:r>
            <a:r>
              <a:rPr lang="fr-FR" dirty="0">
                <a:solidFill>
                  <a:srgbClr val="FF0000"/>
                </a:solidFill>
              </a:rPr>
              <a:t>un mécanisme commun de financement</a:t>
            </a:r>
            <a:endParaRPr lang="fr-FR" dirty="0">
              <a:solidFill>
                <a:schemeClr val="tx1"/>
              </a:solidFill>
            </a:endParaRPr>
          </a:p>
          <a:p>
            <a:r>
              <a:rPr lang="fr-FR" dirty="0">
                <a:solidFill>
                  <a:schemeClr val="tx1"/>
                </a:solidFill>
              </a:rPr>
              <a:t>Un </a:t>
            </a:r>
            <a:r>
              <a:rPr lang="fr-FR" dirty="0">
                <a:solidFill>
                  <a:srgbClr val="0070C0"/>
                </a:solidFill>
              </a:rPr>
              <a:t>accord de </a:t>
            </a:r>
            <a:r>
              <a:rPr lang="fr-FR" b="1" dirty="0">
                <a:solidFill>
                  <a:srgbClr val="0070C0"/>
                </a:solidFill>
              </a:rPr>
              <a:t>cogestion</a:t>
            </a:r>
            <a:r>
              <a:rPr lang="fr-FR" dirty="0">
                <a:solidFill>
                  <a:srgbClr val="0070C0"/>
                </a:solidFill>
              </a:rPr>
              <a:t> impliquant une contribution financière </a:t>
            </a:r>
            <a:r>
              <a:rPr lang="fr-FR" dirty="0">
                <a:solidFill>
                  <a:schemeClr val="tx1"/>
                </a:solidFill>
              </a:rPr>
              <a:t>déterminée en fonction d'un pourcentage, </a:t>
            </a:r>
            <a:r>
              <a:rPr lang="fr-FR" dirty="0">
                <a:solidFill>
                  <a:srgbClr val="00B050"/>
                </a:solidFill>
              </a:rPr>
              <a:t>conformément aux besoins exprimés dans le Plan d’Actions Opérationnel </a:t>
            </a:r>
            <a:r>
              <a:rPr lang="fr-FR" dirty="0">
                <a:solidFill>
                  <a:schemeClr val="tx1"/>
                </a:solidFill>
              </a:rPr>
              <a:t>(PAO);</a:t>
            </a:r>
          </a:p>
          <a:p>
            <a:endParaRPr lang="fr-FR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156943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Cadre">
  <a:themeElements>
    <a:clrScheme name="Office 2007 - 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dr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ad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Cadre</Template>
  <TotalTime>12992</TotalTime>
  <Words>1966</Words>
  <Application>Microsoft Office PowerPoint</Application>
  <PresentationFormat>Grand écran</PresentationFormat>
  <Paragraphs>231</Paragraphs>
  <Slides>28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13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42" baseType="lpstr">
      <vt:lpstr>Arial</vt:lpstr>
      <vt:lpstr>Arial Narrow</vt:lpstr>
      <vt:lpstr>Calibri</vt:lpstr>
      <vt:lpstr>Century Gothic</vt:lpstr>
      <vt:lpstr>Corbel</vt:lpstr>
      <vt:lpstr>Courier New</vt:lpstr>
      <vt:lpstr>Helvetica</vt:lpstr>
      <vt:lpstr>Lato</vt:lpstr>
      <vt:lpstr>Source Serif Pro</vt:lpstr>
      <vt:lpstr>Times New Roman</vt:lpstr>
      <vt:lpstr>Tw Cen MT</vt:lpstr>
      <vt:lpstr>Wingdings</vt:lpstr>
      <vt:lpstr>Wingdings 2</vt:lpstr>
      <vt:lpstr>Cadre</vt:lpstr>
      <vt:lpstr>Echanges sur le Contrat Unique et MoU Retraite d’Evaluation et de Planification du GIBS Du 09 au 11 décembre 2024 Brazzaville – République du Congo</vt:lpstr>
      <vt:lpstr>PLAN DE PRESENTATION</vt:lpstr>
      <vt:lpstr>I. Carte Postale du Lualaba</vt:lpstr>
      <vt:lpstr>II. Rappel: MISSION et MANDAT DE L’IPS </vt:lpstr>
      <vt:lpstr>Présentation PowerPoint</vt:lpstr>
      <vt:lpstr>IV. Quelques Réalisations : Janvier- Novembre 2024</vt:lpstr>
      <vt:lpstr>V. Contrat Unique versus MoU</vt:lpstr>
      <vt:lpstr>Rôle joué par l’IPS dans le CU versus MoU</vt:lpstr>
      <vt:lpstr>Philosophie et but : CU versus MoU</vt:lpstr>
      <vt:lpstr>Cadre de MEO :  CU versus MoU</vt:lpstr>
      <vt:lpstr>Contrôle interne et Audit : CU versus MoU </vt:lpstr>
      <vt:lpstr>Nature des prestations à financer : CU versus MoU</vt:lpstr>
      <vt:lpstr>Gouvernance dans le MoU (…2 organes de gestion conjointe) </vt:lpstr>
      <vt:lpstr>MoU: Circuits d'analyse et validation des requêtes </vt:lpstr>
      <vt:lpstr>Les obligations des parties prenantes : CU versus MoU</vt:lpstr>
      <vt:lpstr>Communication entre les parties prenantes : CU versus MoU</vt:lpstr>
      <vt:lpstr>Sources de financement : CU versus MoU </vt:lpstr>
      <vt:lpstr>Niveau de Financement DPS Lualaba avant et pendant CU</vt:lpstr>
      <vt:lpstr>Evolution du cadre Performances DPS de 2016 à 2021 (Moyenne annuelle) </vt:lpstr>
      <vt:lpstr>Financement MoU 2021-2023</vt:lpstr>
      <vt:lpstr>Financement MoU  par source  2024</vt:lpstr>
      <vt:lpstr>Niveau de contribution GouPro CU versus MoU</vt:lpstr>
      <vt:lpstr>Points à Améliorer  : CU versus MoU </vt:lpstr>
      <vt:lpstr>VI. CONCLUSION (1/2)</vt:lpstr>
      <vt:lpstr>CONCLUSION (2/2)  Quelle synergie mettre en route par le GIBS pour appuyer le pays ou quelques provinces à l’utilisation de ces deux outils en 2025 ?</vt:lpstr>
      <vt:lpstr>Présentation PowerPoint</vt:lpstr>
      <vt:lpstr>Présentation PowerPoint</vt:lpstr>
      <vt:lpstr>MERCI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Echanges sur le Contrat Unique et MoU Retraite d’Evaluation et de Planification du GIBS Du 09 au 11 décembre 2024 Brazzaville – République du Congo</dc:title>
  <dc:creator>Robert KAMBA</dc:creator>
  <cp:lastModifiedBy>Marie Adele MATINGU SENGA</cp:lastModifiedBy>
  <cp:revision>44</cp:revision>
  <dcterms:created xsi:type="dcterms:W3CDTF">2024-08-23T06:26:52Z</dcterms:created>
  <dcterms:modified xsi:type="dcterms:W3CDTF">2024-12-10T07:25:12Z</dcterms:modified>
</cp:coreProperties>
</file>