
<file path=[Content_Types].xml><?xml version="1.0" encoding="utf-8"?>
<Types xmlns="http://schemas.openxmlformats.org/package/2006/content-types">
  <Default Extension="png" ContentType="image/png"/>
  <Default Extension="jfif" ContentType="image/jpe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media/image11.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4.jpg" ContentType="image/jpg"/>
  <Override PartName="/ppt/media/image25.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3.jpg" ContentType="image/jpg"/>
  <Override PartName="/ppt/media/image34.jpg" ContentType="image/jpg"/>
  <Override PartName="/ppt/media/image35.jpg" ContentType="image/jpg"/>
  <Override PartName="/ppt/media/image36.jpg" ContentType="image/jpg"/>
  <Override PartName="/ppt/media/image38.jpg" ContentType="image/jpg"/>
  <Override PartName="/ppt/media/image39.jpg" ContentType="image/jpg"/>
  <Override PartName="/ppt/media/image40.jpg" ContentType="image/jpg"/>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8.xml" ContentType="application/vnd.openxmlformats-officedocument.presentationml.notesSlide+xml"/>
  <Override PartName="/ppt/media/image47.jpg" ContentType="image/jpg"/>
  <Override PartName="/ppt/notesSlides/notesSlide19.xml" ContentType="application/vnd.openxmlformats-officedocument.presentationml.notesSlide+xml"/>
  <Override PartName="/ppt/media/image48.jpg" ContentType="image/jpg"/>
  <Override PartName="/ppt/media/image49.jpg" ContentType="image/jpg"/>
  <Override PartName="/ppt/notesSlides/notesSlide20.xml" ContentType="application/vnd.openxmlformats-officedocument.presentationml.notesSlide+xml"/>
  <Override PartName="/ppt/media/image50.jpg" ContentType="image/jpg"/>
  <Override PartName="/ppt/media/image51.jpg" ContentType="image/jpg"/>
  <Override PartName="/ppt/notesSlides/notesSlide21.xml" ContentType="application/vnd.openxmlformats-officedocument.presentationml.notesSlide+xml"/>
  <Override PartName="/ppt/media/image53.jpg" ContentType="image/jpg"/>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73.jpg" ContentType="image/jpg"/>
  <Override PartName="/ppt/media/image77.jpg" ContentType="image/jpg"/>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2" r:id="rId5"/>
    <p:sldMasterId id="2147483725" r:id="rId6"/>
    <p:sldMasterId id="2147483738" r:id="rId7"/>
    <p:sldMasterId id="2147483765" r:id="rId8"/>
    <p:sldMasterId id="2147483794" r:id="rId9"/>
    <p:sldMasterId id="2147483815" r:id="rId10"/>
  </p:sldMasterIdLst>
  <p:notesMasterIdLst>
    <p:notesMasterId r:id="rId89"/>
  </p:notesMasterIdLst>
  <p:sldIdLst>
    <p:sldId id="480" r:id="rId11"/>
    <p:sldId id="562" r:id="rId12"/>
    <p:sldId id="895" r:id="rId13"/>
    <p:sldId id="876" r:id="rId14"/>
    <p:sldId id="878" r:id="rId15"/>
    <p:sldId id="547" r:id="rId16"/>
    <p:sldId id="436" r:id="rId17"/>
    <p:sldId id="841" r:id="rId18"/>
    <p:sldId id="546" r:id="rId19"/>
    <p:sldId id="549" r:id="rId20"/>
    <p:sldId id="293" r:id="rId21"/>
    <p:sldId id="893" r:id="rId22"/>
    <p:sldId id="390" r:id="rId23"/>
    <p:sldId id="325" r:id="rId24"/>
    <p:sldId id="891" r:id="rId25"/>
    <p:sldId id="545" r:id="rId26"/>
    <p:sldId id="848" r:id="rId27"/>
    <p:sldId id="551" r:id="rId28"/>
    <p:sldId id="413" r:id="rId29"/>
    <p:sldId id="423" r:id="rId30"/>
    <p:sldId id="879" r:id="rId31"/>
    <p:sldId id="881" r:id="rId32"/>
    <p:sldId id="883" r:id="rId33"/>
    <p:sldId id="899" r:id="rId34"/>
    <p:sldId id="903" r:id="rId35"/>
    <p:sldId id="897" r:id="rId36"/>
    <p:sldId id="901" r:id="rId37"/>
    <p:sldId id="502" r:id="rId38"/>
    <p:sldId id="580" r:id="rId39"/>
    <p:sldId id="554" r:id="rId40"/>
    <p:sldId id="261" r:id="rId41"/>
    <p:sldId id="262" r:id="rId42"/>
    <p:sldId id="563" r:id="rId43"/>
    <p:sldId id="572" r:id="rId44"/>
    <p:sldId id="380" r:id="rId45"/>
    <p:sldId id="383" r:id="rId46"/>
    <p:sldId id="874" r:id="rId47"/>
    <p:sldId id="269" r:id="rId48"/>
    <p:sldId id="271" r:id="rId49"/>
    <p:sldId id="274" r:id="rId50"/>
    <p:sldId id="275" r:id="rId51"/>
    <p:sldId id="445" r:id="rId52"/>
    <p:sldId id="386" r:id="rId53"/>
    <p:sldId id="272" r:id="rId54"/>
    <p:sldId id="448" r:id="rId55"/>
    <p:sldId id="257" r:id="rId56"/>
    <p:sldId id="855" r:id="rId57"/>
    <p:sldId id="260" r:id="rId58"/>
    <p:sldId id="266" r:id="rId59"/>
    <p:sldId id="2147469250" r:id="rId60"/>
    <p:sldId id="3367" r:id="rId61"/>
    <p:sldId id="2147469248" r:id="rId62"/>
    <p:sldId id="2147469267" r:id="rId63"/>
    <p:sldId id="2147469268" r:id="rId64"/>
    <p:sldId id="586" r:id="rId65"/>
    <p:sldId id="539" r:id="rId66"/>
    <p:sldId id="2147469271" r:id="rId67"/>
    <p:sldId id="2147469272" r:id="rId68"/>
    <p:sldId id="2147469273" r:id="rId69"/>
    <p:sldId id="892" r:id="rId70"/>
    <p:sldId id="2147469262" r:id="rId71"/>
    <p:sldId id="2147469256" r:id="rId72"/>
    <p:sldId id="2147469235" r:id="rId73"/>
    <p:sldId id="2147469263" r:id="rId74"/>
    <p:sldId id="263" r:id="rId75"/>
    <p:sldId id="265" r:id="rId76"/>
    <p:sldId id="2147469264" r:id="rId77"/>
    <p:sldId id="2147469265" r:id="rId78"/>
    <p:sldId id="2147469266" r:id="rId79"/>
    <p:sldId id="279" r:id="rId80"/>
    <p:sldId id="3363" r:id="rId81"/>
    <p:sldId id="889" r:id="rId82"/>
    <p:sldId id="686" r:id="rId83"/>
    <p:sldId id="687" r:id="rId84"/>
    <p:sldId id="697" r:id="rId85"/>
    <p:sldId id="278" r:id="rId86"/>
    <p:sldId id="258" r:id="rId87"/>
    <p:sldId id="497" r:id="rId88"/>
  </p:sldIdLst>
  <p:sldSz cx="9144000" cy="6858000" type="screen4x3"/>
  <p:notesSz cx="6797675" cy="9874250"/>
  <p:defaultTextStyle>
    <a:lvl1pPr>
      <a:defRPr>
        <a:latin typeface="Arial"/>
        <a:ea typeface="Arial"/>
        <a:cs typeface="Arial"/>
        <a:sym typeface="Arial"/>
      </a:defRPr>
    </a:lvl1pPr>
    <a:lvl2pPr indent="451748">
      <a:defRPr>
        <a:latin typeface="Arial"/>
        <a:ea typeface="Arial"/>
        <a:cs typeface="Arial"/>
        <a:sym typeface="Arial"/>
      </a:defRPr>
    </a:lvl2pPr>
    <a:lvl3pPr indent="903492">
      <a:defRPr>
        <a:latin typeface="Arial"/>
        <a:ea typeface="Arial"/>
        <a:cs typeface="Arial"/>
        <a:sym typeface="Arial"/>
      </a:defRPr>
    </a:lvl3pPr>
    <a:lvl4pPr indent="1355236">
      <a:defRPr>
        <a:latin typeface="Arial"/>
        <a:ea typeface="Arial"/>
        <a:cs typeface="Arial"/>
        <a:sym typeface="Arial"/>
      </a:defRPr>
    </a:lvl4pPr>
    <a:lvl5pPr indent="1806993">
      <a:defRPr>
        <a:latin typeface="Arial"/>
        <a:ea typeface="Arial"/>
        <a:cs typeface="Arial"/>
        <a:sym typeface="Arial"/>
      </a:defRPr>
    </a:lvl5pPr>
    <a:lvl6pPr indent="2258733">
      <a:defRPr>
        <a:latin typeface="Arial"/>
        <a:ea typeface="Arial"/>
        <a:cs typeface="Arial"/>
        <a:sym typeface="Arial"/>
      </a:defRPr>
    </a:lvl6pPr>
    <a:lvl7pPr indent="2710476">
      <a:defRPr>
        <a:latin typeface="Arial"/>
        <a:ea typeface="Arial"/>
        <a:cs typeface="Arial"/>
        <a:sym typeface="Arial"/>
      </a:defRPr>
    </a:lvl7pPr>
    <a:lvl8pPr indent="3162229">
      <a:defRPr>
        <a:latin typeface="Arial"/>
        <a:ea typeface="Arial"/>
        <a:cs typeface="Arial"/>
        <a:sym typeface="Arial"/>
      </a:defRPr>
    </a:lvl8pPr>
    <a:lvl9pPr indent="3613975">
      <a:defRPr>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99FF"/>
    <a:srgbClr val="0066CC"/>
    <a:srgbClr val="006699"/>
    <a:srgbClr val="003366"/>
    <a:srgbClr val="6666FF"/>
    <a:srgbClr val="0000CC"/>
    <a:srgbClr val="3333CC"/>
    <a:srgbClr val="00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00F33-618F-49CC-80A9-AAB4C024BA66}" v="112" dt="2024-12-10T08:16:01.025"/>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DEEE"/>
          </a:solidFill>
        </a:fill>
      </a:tcStyle>
    </a:wholeTbl>
    <a:band2H>
      <a:tcTxStyle/>
      <a:tcStyle>
        <a:tcBdr/>
        <a:fill>
          <a:solidFill>
            <a:srgbClr val="EAEFF7"/>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9DD1"/>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9DD1"/>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9DD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BE1"/>
          </a:solidFill>
        </a:fill>
      </a:tcStyle>
    </a:wholeTbl>
    <a:band2H>
      <a:tcTxStyle/>
      <a:tcStyle>
        <a:tcBdr/>
        <a:fill>
          <a:solidFill>
            <a:srgbClr val="ECEEF1"/>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8FA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8FA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F8FA9"/>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DBDF"/>
          </a:solidFill>
        </a:fill>
      </a:tcStyle>
    </a:wholeTbl>
    <a:band2H>
      <a:tcTxStyle/>
      <a:tcStyle>
        <a:tcBdr/>
        <a:fill>
          <a:solidFill>
            <a:srgbClr val="EFEEF0"/>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90A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90A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90A0"/>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29DD1"/>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629DD1"/>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97050" autoAdjust="0"/>
  </p:normalViewPr>
  <p:slideViewPr>
    <p:cSldViewPr snapToGrid="0" snapToObjects="1">
      <p:cViewPr varScale="1">
        <p:scale>
          <a:sx n="102" d="100"/>
          <a:sy n="102" d="100"/>
        </p:scale>
        <p:origin x="758" y="5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presProps" Target="pres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172B3-939D-438B-8D96-6920038D039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fr-FR"/>
        </a:p>
      </dgm:t>
    </dgm:pt>
    <dgm:pt modelId="{F28B5AF7-2AA7-4819-9038-A666DC82F350}">
      <dgm:prSet phldrT="[Texte]" custT="1">
        <dgm:style>
          <a:lnRef idx="1">
            <a:schemeClr val="accent4"/>
          </a:lnRef>
          <a:fillRef idx="2">
            <a:schemeClr val="accent4"/>
          </a:fillRef>
          <a:effectRef idx="1">
            <a:schemeClr val="accent4"/>
          </a:effectRef>
          <a:fontRef idx="minor">
            <a:schemeClr val="dk1"/>
          </a:fontRef>
        </dgm:style>
      </dgm:prSet>
      <dgm:spPr/>
      <dgm:t>
        <a:bodyPr anchor="t"/>
        <a:lstStyle/>
        <a:p>
          <a:endParaRPr lang="fr-FR" sz="2800" b="1" dirty="0">
            <a:effectLst>
              <a:outerShdw blurRad="38100" dist="38100" dir="2700000" algn="tl">
                <a:srgbClr val="000000">
                  <a:alpha val="43137"/>
                </a:srgbClr>
              </a:outerShdw>
            </a:effectLst>
          </a:endParaRPr>
        </a:p>
        <a:p>
          <a:endParaRPr lang="fr-FR" sz="2400" b="1" dirty="0">
            <a:effectLst>
              <a:outerShdw blurRad="38100" dist="38100" dir="2700000" algn="tl">
                <a:srgbClr val="000000">
                  <a:alpha val="43137"/>
                </a:srgbClr>
              </a:outerShdw>
            </a:effectLst>
          </a:endParaRPr>
        </a:p>
        <a:p>
          <a:r>
            <a:rPr lang="fr-FR" sz="2100" b="1" dirty="0">
              <a:solidFill>
                <a:srgbClr val="002060"/>
              </a:solidFill>
              <a:effectLst>
                <a:outerShdw blurRad="38100" dist="38100" dir="2700000" algn="tl">
                  <a:srgbClr val="000000">
                    <a:alpha val="43137"/>
                  </a:srgbClr>
                </a:outerShdw>
              </a:effectLst>
            </a:rPr>
            <a:t>SYSTEME NATIONAL D’APPROVISIONNEMENT PHARMACEUTIQUE</a:t>
          </a:r>
        </a:p>
      </dgm:t>
    </dgm:pt>
    <dgm:pt modelId="{657555EA-5F8A-4310-AAF1-D3DC7C58AC44}" type="parTrans" cxnId="{228C4EB2-8DF9-495D-AFFD-150126D40391}">
      <dgm:prSet/>
      <dgm:spPr/>
      <dgm:t>
        <a:bodyPr/>
        <a:lstStyle/>
        <a:p>
          <a:endParaRPr lang="fr-FR"/>
        </a:p>
      </dgm:t>
    </dgm:pt>
    <dgm:pt modelId="{8850545E-7612-4648-AA29-E916FC54B563}" type="sibTrans" cxnId="{228C4EB2-8DF9-495D-AFFD-150126D40391}">
      <dgm:prSet/>
      <dgm:spPr/>
      <dgm:t>
        <a:bodyPr/>
        <a:lstStyle/>
        <a:p>
          <a:endParaRPr lang="fr-FR"/>
        </a:p>
      </dgm:t>
    </dgm:pt>
    <dgm:pt modelId="{40F584BD-E015-4F88-931F-94CB905B96CE}">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400" b="1" dirty="0">
              <a:solidFill>
                <a:srgbClr val="002060"/>
              </a:solidFill>
              <a:effectLst>
                <a:outerShdw blurRad="38100" dist="38100" dir="2700000" algn="tl">
                  <a:srgbClr val="000000">
                    <a:alpha val="43137"/>
                  </a:srgbClr>
                </a:outerShdw>
              </a:effectLst>
            </a:rPr>
            <a:t>Réglementation Pharmaceutique</a:t>
          </a:r>
        </a:p>
      </dgm:t>
    </dgm:pt>
    <dgm:pt modelId="{FB83B5D2-9EEB-427C-BE3D-15237CA7907C}" type="parTrans" cxnId="{5D8A85A2-36DF-4231-8743-18739C822258}">
      <dgm:prSet/>
      <dgm:spPr/>
      <dgm:t>
        <a:bodyPr/>
        <a:lstStyle/>
        <a:p>
          <a:endParaRPr lang="fr-FR"/>
        </a:p>
      </dgm:t>
    </dgm:pt>
    <dgm:pt modelId="{00C73298-12CE-4F6F-B368-AFBA802E29AA}" type="sibTrans" cxnId="{5D8A85A2-36DF-4231-8743-18739C822258}">
      <dgm:prSet/>
      <dgm:spPr/>
      <dgm:t>
        <a:bodyPr/>
        <a:lstStyle/>
        <a:p>
          <a:endParaRPr lang="fr-FR"/>
        </a:p>
      </dgm:t>
    </dgm:pt>
    <dgm:pt modelId="{AEAB1875-9E83-4173-9A6B-A4C40A4850A2}">
      <dgm:prSet phldrT="[Texte]" custT="1">
        <dgm:style>
          <a:lnRef idx="0">
            <a:schemeClr val="accent3"/>
          </a:lnRef>
          <a:fillRef idx="3">
            <a:schemeClr val="accent3"/>
          </a:fillRef>
          <a:effectRef idx="3">
            <a:schemeClr val="accent3"/>
          </a:effectRef>
          <a:fontRef idx="minor">
            <a:schemeClr val="lt1"/>
          </a:fontRef>
        </dgm:style>
      </dgm:prSet>
      <dgm:spPr/>
      <dgm:t>
        <a:bodyPr/>
        <a:lstStyle/>
        <a:p>
          <a:r>
            <a:rPr lang="fr-FR" sz="2100" b="1" dirty="0">
              <a:solidFill>
                <a:srgbClr val="002060"/>
              </a:solidFill>
              <a:effectLst>
                <a:outerShdw blurRad="38100" dist="38100" dir="2700000" algn="tl">
                  <a:srgbClr val="000000">
                    <a:alpha val="43137"/>
                  </a:srgbClr>
                </a:outerShdw>
              </a:effectLst>
            </a:rPr>
            <a:t>Système de gestion de la Qualité</a:t>
          </a:r>
        </a:p>
      </dgm:t>
    </dgm:pt>
    <dgm:pt modelId="{AABFE7AB-32B2-4F8E-BE6C-46D4DE093E16}" type="parTrans" cxnId="{972BBA87-41C5-4622-A2F1-3458146C7D54}">
      <dgm:prSet/>
      <dgm:spPr/>
      <dgm:t>
        <a:bodyPr/>
        <a:lstStyle/>
        <a:p>
          <a:endParaRPr lang="fr-FR"/>
        </a:p>
      </dgm:t>
    </dgm:pt>
    <dgm:pt modelId="{D75BF34E-FB94-406D-8B62-078CAF5DB7AE}" type="sibTrans" cxnId="{972BBA87-41C5-4622-A2F1-3458146C7D54}">
      <dgm:prSet/>
      <dgm:spPr/>
      <dgm:t>
        <a:bodyPr/>
        <a:lstStyle/>
        <a:p>
          <a:endParaRPr lang="fr-FR"/>
        </a:p>
      </dgm:t>
    </dgm:pt>
    <dgm:pt modelId="{0576B888-C4EE-414B-87EB-2E9087476BDB}">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2100" b="1" dirty="0">
              <a:solidFill>
                <a:srgbClr val="002060"/>
              </a:solidFill>
              <a:effectLst>
                <a:outerShdw blurRad="38100" dist="38100" dir="2700000" algn="tl">
                  <a:srgbClr val="000000">
                    <a:alpha val="43137"/>
                  </a:srgbClr>
                </a:outerShdw>
              </a:effectLst>
            </a:rPr>
            <a:t>Système d’Information en Gestion Logistique</a:t>
          </a:r>
        </a:p>
      </dgm:t>
    </dgm:pt>
    <dgm:pt modelId="{34F24BE9-43F4-43C1-954E-E22D534F3AAF}" type="parTrans" cxnId="{9E83FB5D-DC5B-4711-9E34-D9B259D8B472}">
      <dgm:prSet/>
      <dgm:spPr/>
      <dgm:t>
        <a:bodyPr/>
        <a:lstStyle/>
        <a:p>
          <a:endParaRPr lang="fr-FR"/>
        </a:p>
      </dgm:t>
    </dgm:pt>
    <dgm:pt modelId="{F6CEF817-A865-40EA-834C-C9AF578E9B1C}" type="sibTrans" cxnId="{9E83FB5D-DC5B-4711-9E34-D9B259D8B472}">
      <dgm:prSet/>
      <dgm:spPr/>
      <dgm:t>
        <a:bodyPr/>
        <a:lstStyle/>
        <a:p>
          <a:endParaRPr lang="fr-FR"/>
        </a:p>
      </dgm:t>
    </dgm:pt>
    <dgm:pt modelId="{ACB68BCD-EE11-4EB8-975C-6572070D082B}" type="pres">
      <dgm:prSet presAssocID="{0C7172B3-939D-438B-8D96-6920038D0395}" presName="composite" presStyleCnt="0">
        <dgm:presLayoutVars>
          <dgm:chMax val="1"/>
          <dgm:dir/>
          <dgm:resizeHandles val="exact"/>
        </dgm:presLayoutVars>
      </dgm:prSet>
      <dgm:spPr/>
    </dgm:pt>
    <dgm:pt modelId="{AF9C97D9-1B7C-4CA1-8EC0-9AD2167418FE}" type="pres">
      <dgm:prSet presAssocID="{0C7172B3-939D-438B-8D96-6920038D0395}" presName="radial" presStyleCnt="0">
        <dgm:presLayoutVars>
          <dgm:animLvl val="ctr"/>
        </dgm:presLayoutVars>
      </dgm:prSet>
      <dgm:spPr/>
    </dgm:pt>
    <dgm:pt modelId="{47A37837-7E67-40B4-BE6B-0DE5A5869EB3}" type="pres">
      <dgm:prSet presAssocID="{F28B5AF7-2AA7-4819-9038-A666DC82F350}" presName="centerShape" presStyleLbl="vennNode1" presStyleIdx="0" presStyleCnt="4" custScaleX="212273" custScaleY="151188" custLinFactNeighborX="-1333" custLinFactNeighborY="-14433"/>
      <dgm:spPr/>
    </dgm:pt>
    <dgm:pt modelId="{5C295A18-E4E3-4BEE-9E3A-A19C83C2C9EE}" type="pres">
      <dgm:prSet presAssocID="{40F584BD-E015-4F88-931F-94CB905B96CE}" presName="node" presStyleLbl="vennNode1" presStyleIdx="1" presStyleCnt="4" custScaleX="317704" custScaleY="158938" custRadScaleRad="98782" custRadScaleInc="-368">
        <dgm:presLayoutVars>
          <dgm:bulletEnabled val="1"/>
        </dgm:presLayoutVars>
      </dgm:prSet>
      <dgm:spPr/>
    </dgm:pt>
    <dgm:pt modelId="{0E376C19-7A6C-408F-BBE3-FCC5A57BDF82}" type="pres">
      <dgm:prSet presAssocID="{AEAB1875-9E83-4173-9A6B-A4C40A4850A2}" presName="node" presStyleLbl="vennNode1" presStyleIdx="2" presStyleCnt="4" custScaleX="276388" custScaleY="141571" custRadScaleRad="107042" custRadScaleInc="-1795">
        <dgm:presLayoutVars>
          <dgm:bulletEnabled val="1"/>
        </dgm:presLayoutVars>
      </dgm:prSet>
      <dgm:spPr/>
    </dgm:pt>
    <dgm:pt modelId="{1509E8C7-1218-444C-8E04-9CE3988CE4E7}" type="pres">
      <dgm:prSet presAssocID="{0576B888-C4EE-414B-87EB-2E9087476BDB}" presName="node" presStyleLbl="vennNode1" presStyleIdx="3" presStyleCnt="4" custScaleX="294223" custScaleY="128054" custRadScaleRad="106254" custRadScaleInc="1606">
        <dgm:presLayoutVars>
          <dgm:bulletEnabled val="1"/>
        </dgm:presLayoutVars>
      </dgm:prSet>
      <dgm:spPr/>
    </dgm:pt>
  </dgm:ptLst>
  <dgm:cxnLst>
    <dgm:cxn modelId="{9E83FB5D-DC5B-4711-9E34-D9B259D8B472}" srcId="{F28B5AF7-2AA7-4819-9038-A666DC82F350}" destId="{0576B888-C4EE-414B-87EB-2E9087476BDB}" srcOrd="2" destOrd="0" parTransId="{34F24BE9-43F4-43C1-954E-E22D534F3AAF}" sibTransId="{F6CEF817-A865-40EA-834C-C9AF578E9B1C}"/>
    <dgm:cxn modelId="{78DEAA83-318C-A640-84FB-15D656C5D1E4}" type="presOf" srcId="{0576B888-C4EE-414B-87EB-2E9087476BDB}" destId="{1509E8C7-1218-444C-8E04-9CE3988CE4E7}" srcOrd="0" destOrd="0" presId="urn:microsoft.com/office/officeart/2005/8/layout/radial3"/>
    <dgm:cxn modelId="{972BBA87-41C5-4622-A2F1-3458146C7D54}" srcId="{F28B5AF7-2AA7-4819-9038-A666DC82F350}" destId="{AEAB1875-9E83-4173-9A6B-A4C40A4850A2}" srcOrd="1" destOrd="0" parTransId="{AABFE7AB-32B2-4F8E-BE6C-46D4DE093E16}" sibTransId="{D75BF34E-FB94-406D-8B62-078CAF5DB7AE}"/>
    <dgm:cxn modelId="{5D8A85A2-36DF-4231-8743-18739C822258}" srcId="{F28B5AF7-2AA7-4819-9038-A666DC82F350}" destId="{40F584BD-E015-4F88-931F-94CB905B96CE}" srcOrd="0" destOrd="0" parTransId="{FB83B5D2-9EEB-427C-BE3D-15237CA7907C}" sibTransId="{00C73298-12CE-4F6F-B368-AFBA802E29AA}"/>
    <dgm:cxn modelId="{562800A3-2300-2B4C-9C14-589C2255EBDF}" type="presOf" srcId="{AEAB1875-9E83-4173-9A6B-A4C40A4850A2}" destId="{0E376C19-7A6C-408F-BBE3-FCC5A57BDF82}" srcOrd="0" destOrd="0" presId="urn:microsoft.com/office/officeart/2005/8/layout/radial3"/>
    <dgm:cxn modelId="{228C4EB2-8DF9-495D-AFFD-150126D40391}" srcId="{0C7172B3-939D-438B-8D96-6920038D0395}" destId="{F28B5AF7-2AA7-4819-9038-A666DC82F350}" srcOrd="0" destOrd="0" parTransId="{657555EA-5F8A-4310-AAF1-D3DC7C58AC44}" sibTransId="{8850545E-7612-4648-AA29-E916FC54B563}"/>
    <dgm:cxn modelId="{823A64CA-9133-1B4E-9A3E-AE0B99CF2EA5}" type="presOf" srcId="{F28B5AF7-2AA7-4819-9038-A666DC82F350}" destId="{47A37837-7E67-40B4-BE6B-0DE5A5869EB3}" srcOrd="0" destOrd="0" presId="urn:microsoft.com/office/officeart/2005/8/layout/radial3"/>
    <dgm:cxn modelId="{A355DCCC-AD91-264C-9F92-884D44015FD5}" type="presOf" srcId="{0C7172B3-939D-438B-8D96-6920038D0395}" destId="{ACB68BCD-EE11-4EB8-975C-6572070D082B}" srcOrd="0" destOrd="0" presId="urn:microsoft.com/office/officeart/2005/8/layout/radial3"/>
    <dgm:cxn modelId="{ACD22ECF-572E-1842-9D3E-5C5D8450CDA6}" type="presOf" srcId="{40F584BD-E015-4F88-931F-94CB905B96CE}" destId="{5C295A18-E4E3-4BEE-9E3A-A19C83C2C9EE}" srcOrd="0" destOrd="0" presId="urn:microsoft.com/office/officeart/2005/8/layout/radial3"/>
    <dgm:cxn modelId="{1E21EF1C-183B-E64F-A5E8-FA0EFC8856BC}" type="presParOf" srcId="{ACB68BCD-EE11-4EB8-975C-6572070D082B}" destId="{AF9C97D9-1B7C-4CA1-8EC0-9AD2167418FE}" srcOrd="0" destOrd="0" presId="urn:microsoft.com/office/officeart/2005/8/layout/radial3"/>
    <dgm:cxn modelId="{288004B6-80EB-E04F-87C6-D1C803BBE481}" type="presParOf" srcId="{AF9C97D9-1B7C-4CA1-8EC0-9AD2167418FE}" destId="{47A37837-7E67-40B4-BE6B-0DE5A5869EB3}" srcOrd="0" destOrd="0" presId="urn:microsoft.com/office/officeart/2005/8/layout/radial3"/>
    <dgm:cxn modelId="{2C23F978-29F2-3746-8508-C58F4707F432}" type="presParOf" srcId="{AF9C97D9-1B7C-4CA1-8EC0-9AD2167418FE}" destId="{5C295A18-E4E3-4BEE-9E3A-A19C83C2C9EE}" srcOrd="1" destOrd="0" presId="urn:microsoft.com/office/officeart/2005/8/layout/radial3"/>
    <dgm:cxn modelId="{4F6002CC-4E90-8248-8569-8E8A892DA5C4}" type="presParOf" srcId="{AF9C97D9-1B7C-4CA1-8EC0-9AD2167418FE}" destId="{0E376C19-7A6C-408F-BBE3-FCC5A57BDF82}" srcOrd="2" destOrd="0" presId="urn:microsoft.com/office/officeart/2005/8/layout/radial3"/>
    <dgm:cxn modelId="{8562B90A-5558-6949-BBD4-3CA357656AC1}" type="presParOf" srcId="{AF9C97D9-1B7C-4CA1-8EC0-9AD2167418FE}" destId="{1509E8C7-1218-444C-8E04-9CE3988CE4E7}"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85128-8888-41A4-A4AD-D8A79C3E93A2}"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30182F04-D00E-47C0-BCE4-871DE50E7358}">
      <dgm:prSet phldrT="[Text]"/>
      <dgm:spPr>
        <a:xfrm>
          <a:off x="787836" y="4638"/>
          <a:ext cx="2537742" cy="1522645"/>
        </a:xfrm>
        <a:solidFill>
          <a:srgbClr val="00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Légalité</a:t>
          </a:r>
          <a:endParaRPr lang="en-GB" dirty="0">
            <a:solidFill>
              <a:srgbClr val="000066"/>
            </a:solidFill>
            <a:latin typeface="Arial"/>
            <a:ea typeface="+mn-ea"/>
            <a:cs typeface="Arial"/>
          </a:endParaRPr>
        </a:p>
      </dgm:t>
    </dgm:pt>
    <dgm:pt modelId="{736B81D5-CD6C-4D52-934A-9B8AA536FFD4}" type="parTrans" cxnId="{7221D930-46BC-424D-8517-8ABAC4BE57F4}">
      <dgm:prSet/>
      <dgm:spPr/>
      <dgm:t>
        <a:bodyPr/>
        <a:lstStyle/>
        <a:p>
          <a:endParaRPr lang="en-GB"/>
        </a:p>
      </dgm:t>
    </dgm:pt>
    <dgm:pt modelId="{1007AA61-057F-4921-86D9-89930D0FD0F7}" type="sibTrans" cxnId="{7221D930-46BC-424D-8517-8ABAC4BE57F4}">
      <dgm:prSet/>
      <dgm:spPr/>
      <dgm:t>
        <a:bodyPr/>
        <a:lstStyle/>
        <a:p>
          <a:endParaRPr lang="en-GB"/>
        </a:p>
      </dgm:t>
    </dgm:pt>
    <dgm:pt modelId="{79B0A2D0-D5A3-4675-9438-D75421EA21DB}">
      <dgm:prSet phldrT="[Text]"/>
      <dgm:spPr>
        <a:xfrm>
          <a:off x="3579353" y="4638"/>
          <a:ext cx="2537742" cy="1522645"/>
        </a:xfrm>
        <a:solidFill>
          <a:srgbClr val="33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Impartialité</a:t>
          </a:r>
          <a:endParaRPr lang="en-GB" dirty="0">
            <a:solidFill>
              <a:srgbClr val="000066"/>
            </a:solidFill>
            <a:latin typeface="Arial"/>
            <a:ea typeface="+mn-ea"/>
            <a:cs typeface="Arial"/>
          </a:endParaRPr>
        </a:p>
      </dgm:t>
    </dgm:pt>
    <dgm:pt modelId="{2372CFD1-0CBE-4840-997A-3DEC00444BEA}" type="parTrans" cxnId="{566689B4-D4FE-41D2-AD74-3EA22D4559D5}">
      <dgm:prSet/>
      <dgm:spPr/>
      <dgm:t>
        <a:bodyPr/>
        <a:lstStyle/>
        <a:p>
          <a:endParaRPr lang="en-GB"/>
        </a:p>
      </dgm:t>
    </dgm:pt>
    <dgm:pt modelId="{5AF01B10-ED3B-4338-8598-EB3751FC1B28}" type="sibTrans" cxnId="{566689B4-D4FE-41D2-AD74-3EA22D4559D5}">
      <dgm:prSet/>
      <dgm:spPr/>
      <dgm:t>
        <a:bodyPr/>
        <a:lstStyle/>
        <a:p>
          <a:endParaRPr lang="en-GB"/>
        </a:p>
      </dgm:t>
    </dgm:pt>
    <dgm:pt modelId="{6855E885-5EBC-4CB4-BD4D-07463C713E45}">
      <dgm:prSet phldrT="[Text]"/>
      <dgm:spPr>
        <a:xfrm>
          <a:off x="787836" y="1781058"/>
          <a:ext cx="2537742" cy="1522645"/>
        </a:xfr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Proportionnalité</a:t>
          </a:r>
          <a:endParaRPr lang="en-GB" dirty="0">
            <a:solidFill>
              <a:srgbClr val="000066"/>
            </a:solidFill>
            <a:latin typeface="Arial"/>
            <a:ea typeface="+mn-ea"/>
            <a:cs typeface="Arial"/>
          </a:endParaRPr>
        </a:p>
      </dgm:t>
    </dgm:pt>
    <dgm:pt modelId="{F45755B9-9D30-4759-ADD4-CAD99A210881}" type="parTrans" cxnId="{396909F2-E55F-45D0-95B4-3031C0C47742}">
      <dgm:prSet/>
      <dgm:spPr/>
      <dgm:t>
        <a:bodyPr/>
        <a:lstStyle/>
        <a:p>
          <a:endParaRPr lang="en-GB"/>
        </a:p>
      </dgm:t>
    </dgm:pt>
    <dgm:pt modelId="{B98CF9DE-776D-478A-AF0E-3ED1FF7D8942}" type="sibTrans" cxnId="{396909F2-E55F-45D0-95B4-3031C0C47742}">
      <dgm:prSet/>
      <dgm:spPr/>
      <dgm:t>
        <a:bodyPr/>
        <a:lstStyle/>
        <a:p>
          <a:endParaRPr lang="en-GB"/>
        </a:p>
      </dgm:t>
    </dgm:pt>
    <dgm:pt modelId="{F48FF416-32D4-4E26-AFD3-288F07AA8E02}">
      <dgm:prSet phldrT="[Text]"/>
      <dgm:spPr>
        <a:xfrm>
          <a:off x="3579353" y="1781058"/>
          <a:ext cx="2537742" cy="1522645"/>
        </a:xfrm>
        <a:solidFill>
          <a:srgbClr val="00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Flexibilité</a:t>
          </a:r>
          <a:endParaRPr lang="en-GB" dirty="0">
            <a:solidFill>
              <a:srgbClr val="000066"/>
            </a:solidFill>
            <a:latin typeface="Arial"/>
            <a:ea typeface="+mn-ea"/>
            <a:cs typeface="Arial"/>
          </a:endParaRPr>
        </a:p>
      </dgm:t>
    </dgm:pt>
    <dgm:pt modelId="{01DB6422-194D-4A58-AA8D-5A053495BAD9}" type="parTrans" cxnId="{79DD2A8D-1F90-41C0-B5BF-E4945ECB5420}">
      <dgm:prSet/>
      <dgm:spPr/>
      <dgm:t>
        <a:bodyPr/>
        <a:lstStyle/>
        <a:p>
          <a:endParaRPr lang="en-GB"/>
        </a:p>
      </dgm:t>
    </dgm:pt>
    <dgm:pt modelId="{3FC0E296-643C-4B50-9914-D2076CA7D5D6}" type="sibTrans" cxnId="{79DD2A8D-1F90-41C0-B5BF-E4945ECB5420}">
      <dgm:prSet/>
      <dgm:spPr/>
      <dgm:t>
        <a:bodyPr/>
        <a:lstStyle/>
        <a:p>
          <a:endParaRPr lang="en-GB"/>
        </a:p>
      </dgm:t>
    </dgm:pt>
    <dgm:pt modelId="{5B92824D-A1DF-4367-91AE-0F376C04EA0A}">
      <dgm:prSet phldrT="[Text]"/>
      <dgm:spPr>
        <a:xfrm>
          <a:off x="787836" y="3557478"/>
          <a:ext cx="2537742" cy="1522645"/>
        </a:xfrm>
        <a:solidFill>
          <a:srgbClr val="00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Efficacité</a:t>
          </a:r>
          <a:endParaRPr lang="en-GB" dirty="0">
            <a:solidFill>
              <a:srgbClr val="000066"/>
            </a:solidFill>
            <a:latin typeface="Arial"/>
            <a:ea typeface="+mn-ea"/>
            <a:cs typeface="Arial"/>
          </a:endParaRPr>
        </a:p>
      </dgm:t>
    </dgm:pt>
    <dgm:pt modelId="{BDEC24F2-B144-4DB2-91BD-B9F45F4EBFCA}" type="parTrans" cxnId="{57D06DF2-AD9B-4A6C-A7B5-B294F257F04C}">
      <dgm:prSet/>
      <dgm:spPr/>
      <dgm:t>
        <a:bodyPr/>
        <a:lstStyle/>
        <a:p>
          <a:endParaRPr lang="en-GB"/>
        </a:p>
      </dgm:t>
    </dgm:pt>
    <dgm:pt modelId="{93126329-4936-43E4-9892-F8480749DEAE}" type="sibTrans" cxnId="{57D06DF2-AD9B-4A6C-A7B5-B294F257F04C}">
      <dgm:prSet/>
      <dgm:spPr/>
      <dgm:t>
        <a:bodyPr/>
        <a:lstStyle/>
        <a:p>
          <a:endParaRPr lang="en-GB"/>
        </a:p>
      </dgm:t>
    </dgm:pt>
    <dgm:pt modelId="{367C0FFB-B815-4ABA-A4EF-5A00BCE9E5F6}">
      <dgm:prSet phldrT="[Text]"/>
      <dgm:spPr>
        <a:xfrm>
          <a:off x="3579353" y="3557478"/>
          <a:ext cx="2537742" cy="1522645"/>
        </a:xfrm>
        <a:solidFill>
          <a:srgbClr val="3333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GB" dirty="0" err="1">
              <a:solidFill>
                <a:schemeClr val="bg1"/>
              </a:solidFill>
              <a:latin typeface="Arial"/>
              <a:ea typeface="+mn-ea"/>
              <a:cs typeface="Arial"/>
            </a:rPr>
            <a:t>Clarté</a:t>
          </a:r>
          <a:endParaRPr lang="en-GB" dirty="0">
            <a:solidFill>
              <a:schemeClr val="bg1"/>
            </a:solidFill>
            <a:latin typeface="Arial"/>
            <a:ea typeface="+mn-ea"/>
            <a:cs typeface="Arial"/>
          </a:endParaRPr>
        </a:p>
      </dgm:t>
    </dgm:pt>
    <dgm:pt modelId="{BCF4F415-B73C-4ABB-9EE4-48E280D12B66}" type="parTrans" cxnId="{136BD173-F5E7-424D-AC50-2D99AD70AEE5}">
      <dgm:prSet/>
      <dgm:spPr/>
      <dgm:t>
        <a:bodyPr/>
        <a:lstStyle/>
        <a:p>
          <a:endParaRPr lang="en-GB"/>
        </a:p>
      </dgm:t>
    </dgm:pt>
    <dgm:pt modelId="{10D6FF55-C009-4634-B526-84981A56A7E6}" type="sibTrans" cxnId="{136BD173-F5E7-424D-AC50-2D99AD70AEE5}">
      <dgm:prSet/>
      <dgm:spPr/>
      <dgm:t>
        <a:bodyPr/>
        <a:lstStyle/>
        <a:p>
          <a:endParaRPr lang="en-GB"/>
        </a:p>
      </dgm:t>
    </dgm:pt>
    <dgm:pt modelId="{AB1EBC82-3F68-4A9F-BF1E-B4052941E061}">
      <dgm:prSet phldrT="[Text]"/>
      <dgm:spPr>
        <a:xfrm>
          <a:off x="6370870" y="3557478"/>
          <a:ext cx="2537742" cy="1522645"/>
        </a:xfrm>
        <a:solidFill>
          <a:srgbClr val="66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Transparence</a:t>
          </a:r>
          <a:endParaRPr lang="en-GB" dirty="0">
            <a:solidFill>
              <a:srgbClr val="000066"/>
            </a:solidFill>
            <a:latin typeface="Arial"/>
            <a:ea typeface="+mn-ea"/>
            <a:cs typeface="Arial"/>
          </a:endParaRPr>
        </a:p>
      </dgm:t>
    </dgm:pt>
    <dgm:pt modelId="{9EACEDB9-85B7-4315-80E2-3C3A83E41FDC}" type="parTrans" cxnId="{C0EED75A-FD2C-42F2-B295-A2A783873B1B}">
      <dgm:prSet/>
      <dgm:spPr/>
      <dgm:t>
        <a:bodyPr/>
        <a:lstStyle/>
        <a:p>
          <a:endParaRPr lang="en-GB"/>
        </a:p>
      </dgm:t>
    </dgm:pt>
    <dgm:pt modelId="{45AE32BB-E123-492E-A9FF-A4360C92406E}" type="sibTrans" cxnId="{C0EED75A-FD2C-42F2-B295-A2A783873B1B}">
      <dgm:prSet/>
      <dgm:spPr/>
      <dgm:t>
        <a:bodyPr/>
        <a:lstStyle/>
        <a:p>
          <a:endParaRPr lang="en-GB"/>
        </a:p>
      </dgm:t>
    </dgm:pt>
    <dgm:pt modelId="{B4842C1A-4357-45ED-8B56-2A59B185495D}">
      <dgm:prSet phldrT="[Text]"/>
      <dgm:spPr>
        <a:xfrm>
          <a:off x="6370870" y="4638"/>
          <a:ext cx="2537742" cy="1522645"/>
        </a:xfrm>
        <a:solidFill>
          <a:srgbClr val="66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fr-FR" b="0" dirty="0"/>
            <a:t>Cohérence</a:t>
          </a:r>
          <a:endParaRPr lang="en-GB" dirty="0">
            <a:solidFill>
              <a:srgbClr val="000066"/>
            </a:solidFill>
            <a:latin typeface="Arial"/>
            <a:ea typeface="+mn-ea"/>
            <a:cs typeface="Arial"/>
          </a:endParaRPr>
        </a:p>
      </dgm:t>
    </dgm:pt>
    <dgm:pt modelId="{4AD8AF2B-AB44-4873-9A38-4635EBD3AF1C}" type="parTrans" cxnId="{412523B4-5AB1-43C8-9CAF-C045F8A7E54A}">
      <dgm:prSet/>
      <dgm:spPr/>
      <dgm:t>
        <a:bodyPr/>
        <a:lstStyle/>
        <a:p>
          <a:endParaRPr lang="en-GB"/>
        </a:p>
      </dgm:t>
    </dgm:pt>
    <dgm:pt modelId="{5F8A4858-4814-46A2-A1D3-0D66BC8C65D4}" type="sibTrans" cxnId="{412523B4-5AB1-43C8-9CAF-C045F8A7E54A}">
      <dgm:prSet/>
      <dgm:spPr/>
      <dgm:t>
        <a:bodyPr/>
        <a:lstStyle/>
        <a:p>
          <a:endParaRPr lang="en-GB"/>
        </a:p>
      </dgm:t>
    </dgm:pt>
    <dgm:pt modelId="{E3885EB3-75F1-4CD9-864B-8357F7FFA3D0}">
      <dgm:prSet phldrT="[Text]"/>
      <dgm:spPr>
        <a:xfrm>
          <a:off x="6370870" y="1781058"/>
          <a:ext cx="2537742" cy="1522645"/>
        </a:xfrm>
        <a:solidFill>
          <a:srgbClr val="00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GB" dirty="0" err="1">
              <a:solidFill>
                <a:schemeClr val="bg1"/>
              </a:solidFill>
              <a:latin typeface="Arial"/>
              <a:ea typeface="+mn-ea"/>
              <a:cs typeface="Arial"/>
            </a:rPr>
            <a:t>Indépendance</a:t>
          </a:r>
          <a:endParaRPr lang="en-GB" dirty="0">
            <a:solidFill>
              <a:schemeClr val="bg1"/>
            </a:solidFill>
            <a:latin typeface="Arial"/>
            <a:ea typeface="+mn-ea"/>
            <a:cs typeface="Arial"/>
          </a:endParaRPr>
        </a:p>
      </dgm:t>
    </dgm:pt>
    <dgm:pt modelId="{B2AA5ACE-BF3C-4AE0-A166-2AA8715812B2}" type="parTrans" cxnId="{73417B4D-F59D-43BC-B0E3-B1EC9A9A39F2}">
      <dgm:prSet/>
      <dgm:spPr/>
      <dgm:t>
        <a:bodyPr/>
        <a:lstStyle/>
        <a:p>
          <a:endParaRPr lang="en-GB"/>
        </a:p>
      </dgm:t>
    </dgm:pt>
    <dgm:pt modelId="{F5E68E7E-635D-4298-A13F-15E3122D06FA}" type="sibTrans" cxnId="{73417B4D-F59D-43BC-B0E3-B1EC9A9A39F2}">
      <dgm:prSet/>
      <dgm:spPr/>
      <dgm:t>
        <a:bodyPr/>
        <a:lstStyle/>
        <a:p>
          <a:endParaRPr lang="en-GB"/>
        </a:p>
      </dgm:t>
    </dgm:pt>
    <dgm:pt modelId="{8BF55CFC-A239-4767-B3E9-3837467B7EEB}" type="pres">
      <dgm:prSet presAssocID="{CA685128-8888-41A4-A4AD-D8A79C3E93A2}" presName="diagram" presStyleCnt="0">
        <dgm:presLayoutVars>
          <dgm:dir/>
          <dgm:resizeHandles val="exact"/>
        </dgm:presLayoutVars>
      </dgm:prSet>
      <dgm:spPr/>
    </dgm:pt>
    <dgm:pt modelId="{6E5E79CD-D708-4305-AD3B-0338B732EA19}" type="pres">
      <dgm:prSet presAssocID="{30182F04-D00E-47C0-BCE4-871DE50E7358}" presName="node" presStyleLbl="node1" presStyleIdx="0" presStyleCnt="9">
        <dgm:presLayoutVars>
          <dgm:bulletEnabled val="1"/>
        </dgm:presLayoutVars>
      </dgm:prSet>
      <dgm:spPr>
        <a:prstGeom prst="rect">
          <a:avLst/>
        </a:prstGeom>
      </dgm:spPr>
    </dgm:pt>
    <dgm:pt modelId="{3CC3727B-D20C-488D-8261-B8B8FBCA92B4}" type="pres">
      <dgm:prSet presAssocID="{1007AA61-057F-4921-86D9-89930D0FD0F7}" presName="sibTrans" presStyleCnt="0"/>
      <dgm:spPr/>
    </dgm:pt>
    <dgm:pt modelId="{9B28C597-F4F0-434B-9E2D-8613FF55E8A4}" type="pres">
      <dgm:prSet presAssocID="{79B0A2D0-D5A3-4675-9438-D75421EA21DB}" presName="node" presStyleLbl="node1" presStyleIdx="1" presStyleCnt="9" custLinFactNeighborX="0" custLinFactNeighborY="-248">
        <dgm:presLayoutVars>
          <dgm:bulletEnabled val="1"/>
        </dgm:presLayoutVars>
      </dgm:prSet>
      <dgm:spPr>
        <a:prstGeom prst="rect">
          <a:avLst/>
        </a:prstGeom>
      </dgm:spPr>
    </dgm:pt>
    <dgm:pt modelId="{15E93EC3-54FA-4B1E-9AAB-7331870DEDE2}" type="pres">
      <dgm:prSet presAssocID="{5AF01B10-ED3B-4338-8598-EB3751FC1B28}" presName="sibTrans" presStyleCnt="0"/>
      <dgm:spPr/>
    </dgm:pt>
    <dgm:pt modelId="{54A5CD88-3042-420B-84F2-21094A3EFD67}" type="pres">
      <dgm:prSet presAssocID="{B4842C1A-4357-45ED-8B56-2A59B185495D}" presName="node" presStyleLbl="node1" presStyleIdx="2" presStyleCnt="9" custLinFactNeighborY="-248">
        <dgm:presLayoutVars>
          <dgm:bulletEnabled val="1"/>
        </dgm:presLayoutVars>
      </dgm:prSet>
      <dgm:spPr>
        <a:prstGeom prst="rect">
          <a:avLst/>
        </a:prstGeom>
      </dgm:spPr>
    </dgm:pt>
    <dgm:pt modelId="{C9AF14EF-8168-4061-8BA2-AA21F7676903}" type="pres">
      <dgm:prSet presAssocID="{5F8A4858-4814-46A2-A1D3-0D66BC8C65D4}" presName="sibTrans" presStyleCnt="0"/>
      <dgm:spPr/>
    </dgm:pt>
    <dgm:pt modelId="{5FEB4FB5-7926-48E7-BFC3-33C1436427A3}" type="pres">
      <dgm:prSet presAssocID="{6855E885-5EBC-4CB4-BD4D-07463C713E45}" presName="node" presStyleLbl="node1" presStyleIdx="3" presStyleCnt="9" custLinFactNeighborX="-2357">
        <dgm:presLayoutVars>
          <dgm:bulletEnabled val="1"/>
        </dgm:presLayoutVars>
      </dgm:prSet>
      <dgm:spPr>
        <a:prstGeom prst="rect">
          <a:avLst/>
        </a:prstGeom>
      </dgm:spPr>
    </dgm:pt>
    <dgm:pt modelId="{F1429734-E4F4-4BA3-BEC8-D43347E18EC3}" type="pres">
      <dgm:prSet presAssocID="{B98CF9DE-776D-478A-AF0E-3ED1FF7D8942}" presName="sibTrans" presStyleCnt="0"/>
      <dgm:spPr/>
    </dgm:pt>
    <dgm:pt modelId="{6AE14F78-97D0-4A70-8D2A-41DC7874E144}" type="pres">
      <dgm:prSet presAssocID="{F48FF416-32D4-4E26-AFD3-288F07AA8E02}" presName="node" presStyleLbl="node1" presStyleIdx="4" presStyleCnt="9" custLinFactNeighborX="0">
        <dgm:presLayoutVars>
          <dgm:bulletEnabled val="1"/>
        </dgm:presLayoutVars>
      </dgm:prSet>
      <dgm:spPr>
        <a:prstGeom prst="rect">
          <a:avLst/>
        </a:prstGeom>
      </dgm:spPr>
    </dgm:pt>
    <dgm:pt modelId="{9F98B383-60D5-48F8-AAB9-04F64E480C73}" type="pres">
      <dgm:prSet presAssocID="{3FC0E296-643C-4B50-9914-D2076CA7D5D6}" presName="sibTrans" presStyleCnt="0"/>
      <dgm:spPr/>
    </dgm:pt>
    <dgm:pt modelId="{5357FC74-9C24-4F4B-81BF-F358C5776EA3}" type="pres">
      <dgm:prSet presAssocID="{E3885EB3-75F1-4CD9-864B-8357F7FFA3D0}" presName="node" presStyleLbl="node1" presStyleIdx="5" presStyleCnt="9">
        <dgm:presLayoutVars>
          <dgm:bulletEnabled val="1"/>
        </dgm:presLayoutVars>
      </dgm:prSet>
      <dgm:spPr>
        <a:prstGeom prst="rect">
          <a:avLst/>
        </a:prstGeom>
      </dgm:spPr>
    </dgm:pt>
    <dgm:pt modelId="{50B7479A-13D5-4AEC-8526-AC3B803B7D43}" type="pres">
      <dgm:prSet presAssocID="{F5E68E7E-635D-4298-A13F-15E3122D06FA}" presName="sibTrans" presStyleCnt="0"/>
      <dgm:spPr/>
    </dgm:pt>
    <dgm:pt modelId="{7C483E48-A41B-4A3F-89F2-8457E9DC7C46}" type="pres">
      <dgm:prSet presAssocID="{5B92824D-A1DF-4367-91AE-0F376C04EA0A}" presName="node" presStyleLbl="node1" presStyleIdx="6" presStyleCnt="9" custLinFactNeighborX="-2357" custLinFactNeighborY="248">
        <dgm:presLayoutVars>
          <dgm:bulletEnabled val="1"/>
        </dgm:presLayoutVars>
      </dgm:prSet>
      <dgm:spPr>
        <a:prstGeom prst="rect">
          <a:avLst/>
        </a:prstGeom>
      </dgm:spPr>
    </dgm:pt>
    <dgm:pt modelId="{244D2F0C-075C-418C-947E-2C676D0E16A8}" type="pres">
      <dgm:prSet presAssocID="{93126329-4936-43E4-9892-F8480749DEAE}" presName="sibTrans" presStyleCnt="0"/>
      <dgm:spPr/>
    </dgm:pt>
    <dgm:pt modelId="{C3589994-AEB8-45D6-9246-416329AF26D0}" type="pres">
      <dgm:prSet presAssocID="{367C0FFB-B815-4ABA-A4EF-5A00BCE9E5F6}" presName="node" presStyleLbl="node1" presStyleIdx="7" presStyleCnt="9" custLinFactNeighborY="180">
        <dgm:presLayoutVars>
          <dgm:bulletEnabled val="1"/>
        </dgm:presLayoutVars>
      </dgm:prSet>
      <dgm:spPr>
        <a:prstGeom prst="rect">
          <a:avLst/>
        </a:prstGeom>
      </dgm:spPr>
    </dgm:pt>
    <dgm:pt modelId="{ADDA09C9-34DB-40A2-9940-32373298C508}" type="pres">
      <dgm:prSet presAssocID="{10D6FF55-C009-4634-B526-84981A56A7E6}" presName="sibTrans" presStyleCnt="0"/>
      <dgm:spPr/>
    </dgm:pt>
    <dgm:pt modelId="{87092733-354B-422B-A8B6-81869A4F5887}" type="pres">
      <dgm:prSet presAssocID="{AB1EBC82-3F68-4A9F-BF1E-B4052941E061}" presName="node" presStyleLbl="node1" presStyleIdx="8" presStyleCnt="9">
        <dgm:presLayoutVars>
          <dgm:bulletEnabled val="1"/>
        </dgm:presLayoutVars>
      </dgm:prSet>
      <dgm:spPr>
        <a:prstGeom prst="rect">
          <a:avLst/>
        </a:prstGeom>
      </dgm:spPr>
    </dgm:pt>
  </dgm:ptLst>
  <dgm:cxnLst>
    <dgm:cxn modelId="{C2822D1F-92E0-4F0F-8B1C-C8B906F83731}" type="presOf" srcId="{CA685128-8888-41A4-A4AD-D8A79C3E93A2}" destId="{8BF55CFC-A239-4767-B3E9-3837467B7EEB}" srcOrd="0" destOrd="0" presId="urn:microsoft.com/office/officeart/2005/8/layout/default"/>
    <dgm:cxn modelId="{7A4C7023-3FE8-42EF-A042-2DD0302FC5B3}" type="presOf" srcId="{367C0FFB-B815-4ABA-A4EF-5A00BCE9E5F6}" destId="{C3589994-AEB8-45D6-9246-416329AF26D0}" srcOrd="0" destOrd="0" presId="urn:microsoft.com/office/officeart/2005/8/layout/default"/>
    <dgm:cxn modelId="{7221D930-46BC-424D-8517-8ABAC4BE57F4}" srcId="{CA685128-8888-41A4-A4AD-D8A79C3E93A2}" destId="{30182F04-D00E-47C0-BCE4-871DE50E7358}" srcOrd="0" destOrd="0" parTransId="{736B81D5-CD6C-4D52-934A-9B8AA536FFD4}" sibTransId="{1007AA61-057F-4921-86D9-89930D0FD0F7}"/>
    <dgm:cxn modelId="{BD50F740-0C78-4BDD-AC61-9C9D8B55884E}" type="presOf" srcId="{AB1EBC82-3F68-4A9F-BF1E-B4052941E061}" destId="{87092733-354B-422B-A8B6-81869A4F5887}" srcOrd="0" destOrd="0" presId="urn:microsoft.com/office/officeart/2005/8/layout/default"/>
    <dgm:cxn modelId="{73417B4D-F59D-43BC-B0E3-B1EC9A9A39F2}" srcId="{CA685128-8888-41A4-A4AD-D8A79C3E93A2}" destId="{E3885EB3-75F1-4CD9-864B-8357F7FFA3D0}" srcOrd="5" destOrd="0" parTransId="{B2AA5ACE-BF3C-4AE0-A166-2AA8715812B2}" sibTransId="{F5E68E7E-635D-4298-A13F-15E3122D06FA}"/>
    <dgm:cxn modelId="{136BD173-F5E7-424D-AC50-2D99AD70AEE5}" srcId="{CA685128-8888-41A4-A4AD-D8A79C3E93A2}" destId="{367C0FFB-B815-4ABA-A4EF-5A00BCE9E5F6}" srcOrd="7" destOrd="0" parTransId="{BCF4F415-B73C-4ABB-9EE4-48E280D12B66}" sibTransId="{10D6FF55-C009-4634-B526-84981A56A7E6}"/>
    <dgm:cxn modelId="{2FDA2A58-3FD7-43A6-8BB1-846FCDFB086D}" type="presOf" srcId="{5B92824D-A1DF-4367-91AE-0F376C04EA0A}" destId="{7C483E48-A41B-4A3F-89F2-8457E9DC7C46}" srcOrd="0" destOrd="0" presId="urn:microsoft.com/office/officeart/2005/8/layout/default"/>
    <dgm:cxn modelId="{C0EED75A-FD2C-42F2-B295-A2A783873B1B}" srcId="{CA685128-8888-41A4-A4AD-D8A79C3E93A2}" destId="{AB1EBC82-3F68-4A9F-BF1E-B4052941E061}" srcOrd="8" destOrd="0" parTransId="{9EACEDB9-85B7-4315-80E2-3C3A83E41FDC}" sibTransId="{45AE32BB-E123-492E-A9FF-A4360C92406E}"/>
    <dgm:cxn modelId="{82AB1989-4A5C-431F-9F99-4660D7272258}" type="presOf" srcId="{E3885EB3-75F1-4CD9-864B-8357F7FFA3D0}" destId="{5357FC74-9C24-4F4B-81BF-F358C5776EA3}" srcOrd="0" destOrd="0" presId="urn:microsoft.com/office/officeart/2005/8/layout/default"/>
    <dgm:cxn modelId="{79DD2A8D-1F90-41C0-B5BF-E4945ECB5420}" srcId="{CA685128-8888-41A4-A4AD-D8A79C3E93A2}" destId="{F48FF416-32D4-4E26-AFD3-288F07AA8E02}" srcOrd="4" destOrd="0" parTransId="{01DB6422-194D-4A58-AA8D-5A053495BAD9}" sibTransId="{3FC0E296-643C-4B50-9914-D2076CA7D5D6}"/>
    <dgm:cxn modelId="{1859BE9F-34D5-4466-9E4E-B788E676353D}" type="presOf" srcId="{B4842C1A-4357-45ED-8B56-2A59B185495D}" destId="{54A5CD88-3042-420B-84F2-21094A3EFD67}" srcOrd="0" destOrd="0" presId="urn:microsoft.com/office/officeart/2005/8/layout/default"/>
    <dgm:cxn modelId="{7353EEAF-5DEF-4689-9499-4C0C18571722}" type="presOf" srcId="{79B0A2D0-D5A3-4675-9438-D75421EA21DB}" destId="{9B28C597-F4F0-434B-9E2D-8613FF55E8A4}" srcOrd="0" destOrd="0" presId="urn:microsoft.com/office/officeart/2005/8/layout/default"/>
    <dgm:cxn modelId="{412523B4-5AB1-43C8-9CAF-C045F8A7E54A}" srcId="{CA685128-8888-41A4-A4AD-D8A79C3E93A2}" destId="{B4842C1A-4357-45ED-8B56-2A59B185495D}" srcOrd="2" destOrd="0" parTransId="{4AD8AF2B-AB44-4873-9A38-4635EBD3AF1C}" sibTransId="{5F8A4858-4814-46A2-A1D3-0D66BC8C65D4}"/>
    <dgm:cxn modelId="{566689B4-D4FE-41D2-AD74-3EA22D4559D5}" srcId="{CA685128-8888-41A4-A4AD-D8A79C3E93A2}" destId="{79B0A2D0-D5A3-4675-9438-D75421EA21DB}" srcOrd="1" destOrd="0" parTransId="{2372CFD1-0CBE-4840-997A-3DEC00444BEA}" sibTransId="{5AF01B10-ED3B-4338-8598-EB3751FC1B28}"/>
    <dgm:cxn modelId="{BB0D18D0-E6E7-482C-B1E7-7F7C95974764}" type="presOf" srcId="{6855E885-5EBC-4CB4-BD4D-07463C713E45}" destId="{5FEB4FB5-7926-48E7-BFC3-33C1436427A3}" srcOrd="0" destOrd="0" presId="urn:microsoft.com/office/officeart/2005/8/layout/default"/>
    <dgm:cxn modelId="{908770D1-0836-4BE4-AD0D-B4A2E5A22BCA}" type="presOf" srcId="{F48FF416-32D4-4E26-AFD3-288F07AA8E02}" destId="{6AE14F78-97D0-4A70-8D2A-41DC7874E144}" srcOrd="0" destOrd="0" presId="urn:microsoft.com/office/officeart/2005/8/layout/default"/>
    <dgm:cxn modelId="{CFF205F2-E41C-4126-B91E-2FC4D6ADFA1A}" type="presOf" srcId="{30182F04-D00E-47C0-BCE4-871DE50E7358}" destId="{6E5E79CD-D708-4305-AD3B-0338B732EA19}" srcOrd="0" destOrd="0" presId="urn:microsoft.com/office/officeart/2005/8/layout/default"/>
    <dgm:cxn modelId="{396909F2-E55F-45D0-95B4-3031C0C47742}" srcId="{CA685128-8888-41A4-A4AD-D8A79C3E93A2}" destId="{6855E885-5EBC-4CB4-BD4D-07463C713E45}" srcOrd="3" destOrd="0" parTransId="{F45755B9-9D30-4759-ADD4-CAD99A210881}" sibTransId="{B98CF9DE-776D-478A-AF0E-3ED1FF7D8942}"/>
    <dgm:cxn modelId="{57D06DF2-AD9B-4A6C-A7B5-B294F257F04C}" srcId="{CA685128-8888-41A4-A4AD-D8A79C3E93A2}" destId="{5B92824D-A1DF-4367-91AE-0F376C04EA0A}" srcOrd="6" destOrd="0" parTransId="{BDEC24F2-B144-4DB2-91BD-B9F45F4EBFCA}" sibTransId="{93126329-4936-43E4-9892-F8480749DEAE}"/>
    <dgm:cxn modelId="{074D1023-A6B6-41C4-AA20-62618D0E713B}" type="presParOf" srcId="{8BF55CFC-A239-4767-B3E9-3837467B7EEB}" destId="{6E5E79CD-D708-4305-AD3B-0338B732EA19}" srcOrd="0" destOrd="0" presId="urn:microsoft.com/office/officeart/2005/8/layout/default"/>
    <dgm:cxn modelId="{67BDE1D3-70CF-4839-A182-11240970D3D7}" type="presParOf" srcId="{8BF55CFC-A239-4767-B3E9-3837467B7EEB}" destId="{3CC3727B-D20C-488D-8261-B8B8FBCA92B4}" srcOrd="1" destOrd="0" presId="urn:microsoft.com/office/officeart/2005/8/layout/default"/>
    <dgm:cxn modelId="{47B18076-4758-4163-BE80-9574EDA1A63E}" type="presParOf" srcId="{8BF55CFC-A239-4767-B3E9-3837467B7EEB}" destId="{9B28C597-F4F0-434B-9E2D-8613FF55E8A4}" srcOrd="2" destOrd="0" presId="urn:microsoft.com/office/officeart/2005/8/layout/default"/>
    <dgm:cxn modelId="{A52518A7-A7DD-4437-A8D8-4292B7F61119}" type="presParOf" srcId="{8BF55CFC-A239-4767-B3E9-3837467B7EEB}" destId="{15E93EC3-54FA-4B1E-9AAB-7331870DEDE2}" srcOrd="3" destOrd="0" presId="urn:microsoft.com/office/officeart/2005/8/layout/default"/>
    <dgm:cxn modelId="{A635036E-B831-40FE-AD5B-82BCEFEB05CB}" type="presParOf" srcId="{8BF55CFC-A239-4767-B3E9-3837467B7EEB}" destId="{54A5CD88-3042-420B-84F2-21094A3EFD67}" srcOrd="4" destOrd="0" presId="urn:microsoft.com/office/officeart/2005/8/layout/default"/>
    <dgm:cxn modelId="{20E9EC13-B0EE-434B-9E88-8EE6B5139064}" type="presParOf" srcId="{8BF55CFC-A239-4767-B3E9-3837467B7EEB}" destId="{C9AF14EF-8168-4061-8BA2-AA21F7676903}" srcOrd="5" destOrd="0" presId="urn:microsoft.com/office/officeart/2005/8/layout/default"/>
    <dgm:cxn modelId="{D74E2B67-195B-4D8C-84DA-38B7CFFB6914}" type="presParOf" srcId="{8BF55CFC-A239-4767-B3E9-3837467B7EEB}" destId="{5FEB4FB5-7926-48E7-BFC3-33C1436427A3}" srcOrd="6" destOrd="0" presId="urn:microsoft.com/office/officeart/2005/8/layout/default"/>
    <dgm:cxn modelId="{F9E1F217-BD78-4512-BA87-429AF04ABDCA}" type="presParOf" srcId="{8BF55CFC-A239-4767-B3E9-3837467B7EEB}" destId="{F1429734-E4F4-4BA3-BEC8-D43347E18EC3}" srcOrd="7" destOrd="0" presId="urn:microsoft.com/office/officeart/2005/8/layout/default"/>
    <dgm:cxn modelId="{55E4F19E-BEFF-4221-A556-91327284D6B9}" type="presParOf" srcId="{8BF55CFC-A239-4767-B3E9-3837467B7EEB}" destId="{6AE14F78-97D0-4A70-8D2A-41DC7874E144}" srcOrd="8" destOrd="0" presId="urn:microsoft.com/office/officeart/2005/8/layout/default"/>
    <dgm:cxn modelId="{1AEB5EB9-6BE0-4FBE-A369-78A844D5EB49}" type="presParOf" srcId="{8BF55CFC-A239-4767-B3E9-3837467B7EEB}" destId="{9F98B383-60D5-48F8-AAB9-04F64E480C73}" srcOrd="9" destOrd="0" presId="urn:microsoft.com/office/officeart/2005/8/layout/default"/>
    <dgm:cxn modelId="{B83822FB-7536-41FB-9B22-B960DB4BA52C}" type="presParOf" srcId="{8BF55CFC-A239-4767-B3E9-3837467B7EEB}" destId="{5357FC74-9C24-4F4B-81BF-F358C5776EA3}" srcOrd="10" destOrd="0" presId="urn:microsoft.com/office/officeart/2005/8/layout/default"/>
    <dgm:cxn modelId="{C6ABBDE1-F7AF-42BE-87A3-303131317569}" type="presParOf" srcId="{8BF55CFC-A239-4767-B3E9-3837467B7EEB}" destId="{50B7479A-13D5-4AEC-8526-AC3B803B7D43}" srcOrd="11" destOrd="0" presId="urn:microsoft.com/office/officeart/2005/8/layout/default"/>
    <dgm:cxn modelId="{27B29A5C-8712-4ACC-85AF-72D3C9590081}" type="presParOf" srcId="{8BF55CFC-A239-4767-B3E9-3837467B7EEB}" destId="{7C483E48-A41B-4A3F-89F2-8457E9DC7C46}" srcOrd="12" destOrd="0" presId="urn:microsoft.com/office/officeart/2005/8/layout/default"/>
    <dgm:cxn modelId="{C82E7E79-AD9F-4CA7-8068-7FCB038F6D10}" type="presParOf" srcId="{8BF55CFC-A239-4767-B3E9-3837467B7EEB}" destId="{244D2F0C-075C-418C-947E-2C676D0E16A8}" srcOrd="13" destOrd="0" presId="urn:microsoft.com/office/officeart/2005/8/layout/default"/>
    <dgm:cxn modelId="{1978A543-D558-48EC-829B-580A473E4188}" type="presParOf" srcId="{8BF55CFC-A239-4767-B3E9-3837467B7EEB}" destId="{C3589994-AEB8-45D6-9246-416329AF26D0}" srcOrd="14" destOrd="0" presId="urn:microsoft.com/office/officeart/2005/8/layout/default"/>
    <dgm:cxn modelId="{5432DAA1-B3F3-4D63-8162-EA7F2C8E406F}" type="presParOf" srcId="{8BF55CFC-A239-4767-B3E9-3837467B7EEB}" destId="{ADDA09C9-34DB-40A2-9940-32373298C508}" srcOrd="15" destOrd="0" presId="urn:microsoft.com/office/officeart/2005/8/layout/default"/>
    <dgm:cxn modelId="{A152005A-BB25-46DF-A157-FBED415E0AD7}" type="presParOf" srcId="{8BF55CFC-A239-4767-B3E9-3837467B7EEB}" destId="{87092733-354B-422B-A8B6-81869A4F588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5F314-F153-4F18-B8E0-7201BCAB442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109A497B-1FBE-4437-83D0-720A3772037E}">
      <dgm:prSet phldrT="[Text]" custT="1"/>
      <dgm:spPr/>
      <dgm:t>
        <a:bodyPr/>
        <a:lstStyle/>
        <a:p>
          <a:r>
            <a:rPr lang="en-GB" sz="1000" b="1" dirty="0">
              <a:solidFill>
                <a:srgbClr val="000066"/>
              </a:solidFill>
              <a:latin typeface="Arial" panose="020B0604020202020204" pitchFamily="34" charset="0"/>
              <a:cs typeface="Arial" panose="020B0604020202020204" pitchFamily="34" charset="0"/>
            </a:rPr>
            <a:t>R&amp;D et innovation</a:t>
          </a:r>
        </a:p>
      </dgm:t>
    </dgm:pt>
    <dgm:pt modelId="{ADF4FA94-AB01-4E13-AD2C-BF16EF179A4C}" type="parTrans" cxnId="{CB3A63EB-6AE1-4A1B-8653-C8574D56A610}">
      <dgm:prSet/>
      <dgm:spPr/>
      <dgm:t>
        <a:bodyPr/>
        <a:lstStyle/>
        <a:p>
          <a:endParaRPr lang="en-GB" sz="1800" b="1">
            <a:solidFill>
              <a:srgbClr val="000066"/>
            </a:solidFill>
          </a:endParaRPr>
        </a:p>
      </dgm:t>
    </dgm:pt>
    <dgm:pt modelId="{DA36B37D-E3CF-4C6C-9507-ACC312F7E20E}" type="sibTrans" cxnId="{CB3A63EB-6AE1-4A1B-8653-C8574D56A610}">
      <dgm:prSet/>
      <dgm:spPr/>
      <dgm:t>
        <a:bodyPr/>
        <a:lstStyle/>
        <a:p>
          <a:endParaRPr lang="en-GB" sz="1800" b="1">
            <a:solidFill>
              <a:srgbClr val="000066"/>
            </a:solidFill>
          </a:endParaRPr>
        </a:p>
      </dgm:t>
    </dgm:pt>
    <dgm:pt modelId="{8C4BB53D-9B80-4266-9A4B-A561F84783B2}">
      <dgm:prSet phldrT="[Text]" custT="1"/>
      <dgm:spPr/>
      <dgm:t>
        <a:bodyPr/>
        <a:lstStyle/>
        <a:p>
          <a:r>
            <a:rPr lang="fr-FR" sz="1000" b="1" noProof="0" dirty="0">
              <a:solidFill>
                <a:srgbClr val="000066"/>
              </a:solidFill>
              <a:latin typeface="Arial" panose="020B0604020202020204" pitchFamily="34" charset="0"/>
              <a:cs typeface="Arial" panose="020B0604020202020204" pitchFamily="34" charset="0"/>
            </a:rPr>
            <a:t>Achats</a:t>
          </a:r>
          <a:r>
            <a:rPr lang="en-GB" sz="1000" b="1" dirty="0">
              <a:solidFill>
                <a:srgbClr val="000066"/>
              </a:solidFill>
              <a:latin typeface="Arial" panose="020B0604020202020204" pitchFamily="34" charset="0"/>
              <a:cs typeface="Arial" panose="020B0604020202020204" pitchFamily="34" charset="0"/>
            </a:rPr>
            <a:t> et distribution </a:t>
          </a:r>
        </a:p>
      </dgm:t>
    </dgm:pt>
    <dgm:pt modelId="{3B28591B-6F64-48A4-A824-6BE93526F242}" type="parTrans" cxnId="{0829E3DE-A5BB-4F25-8FBF-057E614CFFAB}">
      <dgm:prSet/>
      <dgm:spPr/>
      <dgm:t>
        <a:bodyPr/>
        <a:lstStyle/>
        <a:p>
          <a:endParaRPr lang="en-GB" sz="1800" b="1">
            <a:solidFill>
              <a:srgbClr val="000066"/>
            </a:solidFill>
          </a:endParaRPr>
        </a:p>
      </dgm:t>
    </dgm:pt>
    <dgm:pt modelId="{90F8FE2C-F153-4F5C-8356-9A1A7E5DF975}" type="sibTrans" cxnId="{0829E3DE-A5BB-4F25-8FBF-057E614CFFAB}">
      <dgm:prSet/>
      <dgm:spPr/>
      <dgm:t>
        <a:bodyPr/>
        <a:lstStyle/>
        <a:p>
          <a:endParaRPr lang="en-GB" sz="1800" b="1">
            <a:solidFill>
              <a:srgbClr val="000066"/>
            </a:solidFill>
          </a:endParaRPr>
        </a:p>
      </dgm:t>
    </dgm:pt>
    <dgm:pt modelId="{C72B42D4-395D-4AA9-B1F9-9DD2F2674A52}">
      <dgm:prSet phldrT="[Text]" custT="1"/>
      <dgm:spPr/>
      <dgm:t>
        <a:bodyPr/>
        <a:lstStyle/>
        <a:p>
          <a:r>
            <a:rPr lang="en-GB" sz="1000" b="1" dirty="0">
              <a:solidFill>
                <a:srgbClr val="000066"/>
              </a:solidFill>
              <a:latin typeface="Arial" panose="020B0604020202020204" pitchFamily="34" charset="0"/>
              <a:cs typeface="Arial" panose="020B0604020202020204" pitchFamily="34" charset="0"/>
            </a:rPr>
            <a:t>Production</a:t>
          </a:r>
        </a:p>
      </dgm:t>
    </dgm:pt>
    <dgm:pt modelId="{A3232742-FC73-4FA1-B4C6-8002073EF913}" type="parTrans" cxnId="{35726837-121B-4A23-A155-83991E87A629}">
      <dgm:prSet/>
      <dgm:spPr/>
      <dgm:t>
        <a:bodyPr/>
        <a:lstStyle/>
        <a:p>
          <a:endParaRPr lang="en-GB" sz="1800" b="1">
            <a:solidFill>
              <a:srgbClr val="000066"/>
            </a:solidFill>
          </a:endParaRPr>
        </a:p>
      </dgm:t>
    </dgm:pt>
    <dgm:pt modelId="{29B64427-CEED-4526-968B-36B4D885D370}" type="sibTrans" cxnId="{35726837-121B-4A23-A155-83991E87A629}">
      <dgm:prSet/>
      <dgm:spPr/>
      <dgm:t>
        <a:bodyPr/>
        <a:lstStyle/>
        <a:p>
          <a:endParaRPr lang="en-GB" sz="1800" b="1">
            <a:solidFill>
              <a:srgbClr val="000066"/>
            </a:solidFill>
          </a:endParaRPr>
        </a:p>
      </dgm:t>
    </dgm:pt>
    <dgm:pt modelId="{9A63768B-A22E-476E-A82F-73D0A1D6784C}">
      <dgm:prSet phldrT="[Text]" custT="1"/>
      <dgm:spPr/>
      <dgm:t>
        <a:bodyPr/>
        <a:lstStyle/>
        <a:p>
          <a:r>
            <a:rPr lang="en-GB" sz="1000" b="1" dirty="0">
              <a:solidFill>
                <a:srgbClr val="000066"/>
              </a:solidFill>
              <a:latin typeface="Arial" panose="020B0604020202020204" pitchFamily="34" charset="0"/>
              <a:cs typeface="Arial" panose="020B0604020202020204" pitchFamily="34" charset="0"/>
            </a:rPr>
            <a:t>Prescription </a:t>
          </a:r>
        </a:p>
      </dgm:t>
    </dgm:pt>
    <dgm:pt modelId="{BBB8063D-8C9D-45E7-8649-0DBA716A8F6F}" type="parTrans" cxnId="{6AF9D377-FBBC-4874-BEFF-5EE0B73A1852}">
      <dgm:prSet/>
      <dgm:spPr/>
      <dgm:t>
        <a:bodyPr/>
        <a:lstStyle/>
        <a:p>
          <a:endParaRPr lang="en-GB" sz="1800" b="1">
            <a:solidFill>
              <a:srgbClr val="000066"/>
            </a:solidFill>
          </a:endParaRPr>
        </a:p>
      </dgm:t>
    </dgm:pt>
    <dgm:pt modelId="{2EA73525-5A2F-4E99-B90F-533EDD045405}" type="sibTrans" cxnId="{6AF9D377-FBBC-4874-BEFF-5EE0B73A1852}">
      <dgm:prSet/>
      <dgm:spPr/>
      <dgm:t>
        <a:bodyPr/>
        <a:lstStyle/>
        <a:p>
          <a:endParaRPr lang="en-GB" sz="1800" b="1">
            <a:solidFill>
              <a:srgbClr val="000066"/>
            </a:solidFill>
          </a:endParaRPr>
        </a:p>
      </dgm:t>
    </dgm:pt>
    <dgm:pt modelId="{6F2CCA06-918A-4493-B00D-16BF7B0BFE0A}">
      <dgm:prSet phldrT="[Text]" custT="1"/>
      <dgm:spPr/>
      <dgm:t>
        <a:bodyPr/>
        <a:lstStyle/>
        <a:p>
          <a:r>
            <a:rPr lang="en-GB" sz="1000" b="1" dirty="0">
              <a:solidFill>
                <a:srgbClr val="000066"/>
              </a:solidFill>
              <a:latin typeface="Arial" panose="020B0604020202020204" pitchFamily="34" charset="0"/>
              <a:cs typeface="Arial" panose="020B0604020202020204" pitchFamily="34" charset="0"/>
            </a:rPr>
            <a:t>Dispensation</a:t>
          </a:r>
        </a:p>
      </dgm:t>
    </dgm:pt>
    <dgm:pt modelId="{CB38F323-F68E-4C9C-8C74-8F905FEEF1C5}" type="parTrans" cxnId="{ADF11739-C4AE-48A6-984D-C4119078BC34}">
      <dgm:prSet/>
      <dgm:spPr/>
      <dgm:t>
        <a:bodyPr/>
        <a:lstStyle/>
        <a:p>
          <a:endParaRPr lang="en-GB" sz="1800" b="1">
            <a:solidFill>
              <a:srgbClr val="000066"/>
            </a:solidFill>
          </a:endParaRPr>
        </a:p>
      </dgm:t>
    </dgm:pt>
    <dgm:pt modelId="{E907A67A-9E09-48FE-ADE4-07EADEE8E66C}" type="sibTrans" cxnId="{ADF11739-C4AE-48A6-984D-C4119078BC34}">
      <dgm:prSet/>
      <dgm:spPr/>
      <dgm:t>
        <a:bodyPr/>
        <a:lstStyle/>
        <a:p>
          <a:endParaRPr lang="en-GB" sz="1800" b="1">
            <a:solidFill>
              <a:srgbClr val="000066"/>
            </a:solidFill>
          </a:endParaRPr>
        </a:p>
      </dgm:t>
    </dgm:pt>
    <dgm:pt modelId="{ABDC4BCC-E752-4967-AD7C-6B9CAA0A7F99}">
      <dgm:prSet phldrT="[Text]" custT="1"/>
      <dgm:spPr/>
      <dgm:t>
        <a:bodyPr/>
        <a:lstStyle/>
        <a:p>
          <a:r>
            <a:rPr lang="en-GB" sz="1000" b="1" dirty="0">
              <a:solidFill>
                <a:srgbClr val="000066"/>
              </a:solidFill>
              <a:latin typeface="Arial" panose="020B0604020202020204" pitchFamily="34" charset="0"/>
              <a:cs typeface="Arial" panose="020B0604020202020204" pitchFamily="34" charset="0"/>
            </a:rPr>
            <a:t>Usage</a:t>
          </a:r>
        </a:p>
      </dgm:t>
    </dgm:pt>
    <dgm:pt modelId="{2D1A6718-0021-4D9B-8583-BFFE4E8F4112}" type="parTrans" cxnId="{A9387A1F-7256-409F-9E14-A77F4EB8C57D}">
      <dgm:prSet/>
      <dgm:spPr/>
      <dgm:t>
        <a:bodyPr/>
        <a:lstStyle/>
        <a:p>
          <a:endParaRPr lang="en-GB" sz="1800" b="1">
            <a:solidFill>
              <a:srgbClr val="000066"/>
            </a:solidFill>
          </a:endParaRPr>
        </a:p>
      </dgm:t>
    </dgm:pt>
    <dgm:pt modelId="{9DC94C35-1ACC-4227-8AE5-F1B7CF5B8551}" type="sibTrans" cxnId="{A9387A1F-7256-409F-9E14-A77F4EB8C57D}">
      <dgm:prSet/>
      <dgm:spPr/>
      <dgm:t>
        <a:bodyPr/>
        <a:lstStyle/>
        <a:p>
          <a:endParaRPr lang="en-GB" sz="1800" b="1">
            <a:solidFill>
              <a:srgbClr val="000066"/>
            </a:solidFill>
          </a:endParaRPr>
        </a:p>
      </dgm:t>
    </dgm:pt>
    <dgm:pt modelId="{CC9A424D-B541-42F3-8426-03F3F23626C2}">
      <dgm:prSet phldrT="[Text]" custT="1"/>
      <dgm:spPr/>
      <dgm:t>
        <a:bodyPr/>
        <a:lstStyle/>
        <a:p>
          <a:r>
            <a:rPr lang="en-GB" sz="1000" b="1" dirty="0">
              <a:solidFill>
                <a:srgbClr val="000066"/>
              </a:solidFill>
              <a:latin typeface="Arial" panose="020B0604020202020204" pitchFamily="34" charset="0"/>
              <a:cs typeface="Arial" panose="020B0604020202020204" pitchFamily="34" charset="0"/>
            </a:rPr>
            <a:t>Selection, prix et </a:t>
          </a:r>
          <a:r>
            <a:rPr lang="fr-FR" sz="900" b="1" noProof="0" dirty="0">
              <a:solidFill>
                <a:srgbClr val="000066"/>
              </a:solidFill>
              <a:latin typeface="Arial" panose="020B0604020202020204" pitchFamily="34" charset="0"/>
              <a:cs typeface="Arial" panose="020B0604020202020204" pitchFamily="34" charset="0"/>
            </a:rPr>
            <a:t>remboursement</a:t>
          </a:r>
        </a:p>
      </dgm:t>
    </dgm:pt>
    <dgm:pt modelId="{111232C2-7ADA-4CE2-9083-4D66A1BAEE04}" type="parTrans" cxnId="{E24B7052-0C4D-40F2-83EA-49FDDB0FB897}">
      <dgm:prSet/>
      <dgm:spPr/>
      <dgm:t>
        <a:bodyPr/>
        <a:lstStyle/>
        <a:p>
          <a:endParaRPr lang="en-GB" b="1">
            <a:solidFill>
              <a:srgbClr val="000066"/>
            </a:solidFill>
          </a:endParaRPr>
        </a:p>
      </dgm:t>
    </dgm:pt>
    <dgm:pt modelId="{451CCE18-3E6A-4C07-86A3-C856BBDB9A91}" type="sibTrans" cxnId="{E24B7052-0C4D-40F2-83EA-49FDDB0FB897}">
      <dgm:prSet/>
      <dgm:spPr/>
      <dgm:t>
        <a:bodyPr/>
        <a:lstStyle/>
        <a:p>
          <a:endParaRPr lang="en-GB" b="1">
            <a:solidFill>
              <a:srgbClr val="000066"/>
            </a:solidFill>
          </a:endParaRPr>
        </a:p>
      </dgm:t>
    </dgm:pt>
    <dgm:pt modelId="{1064FB3E-318E-4DC8-B37D-DDDC91F8244E}">
      <dgm:prSet phldrT="[Text]" custT="1"/>
      <dgm:spPr/>
      <dgm:t>
        <a:bodyPr/>
        <a:lstStyle/>
        <a:p>
          <a:r>
            <a:rPr lang="fr-FR" sz="900" b="1" noProof="0" dirty="0">
              <a:solidFill>
                <a:srgbClr val="000066"/>
              </a:solidFill>
              <a:latin typeface="Arial" panose="020B0604020202020204" pitchFamily="34" charset="0"/>
              <a:cs typeface="Arial" panose="020B0604020202020204" pitchFamily="34" charset="0"/>
            </a:rPr>
            <a:t>Enregistrement </a:t>
          </a:r>
          <a:r>
            <a:rPr lang="en-GB" sz="900" b="1" dirty="0">
              <a:solidFill>
                <a:srgbClr val="000066"/>
              </a:solidFill>
              <a:latin typeface="Arial" panose="020B0604020202020204" pitchFamily="34" charset="0"/>
              <a:cs typeface="Arial" panose="020B0604020202020204" pitchFamily="34" charset="0"/>
            </a:rPr>
            <a:t>et marketing</a:t>
          </a:r>
        </a:p>
      </dgm:t>
    </dgm:pt>
    <dgm:pt modelId="{ABB99BDE-D88C-4959-8C2A-634FC453CF4F}" type="parTrans" cxnId="{E11BB09C-227A-44C7-B492-34DE82D01DDF}">
      <dgm:prSet/>
      <dgm:spPr/>
      <dgm:t>
        <a:bodyPr/>
        <a:lstStyle/>
        <a:p>
          <a:endParaRPr lang="en-GB"/>
        </a:p>
      </dgm:t>
    </dgm:pt>
    <dgm:pt modelId="{502CABBB-0120-49FD-BAE0-BC03DC993023}" type="sibTrans" cxnId="{E11BB09C-227A-44C7-B492-34DE82D01DDF}">
      <dgm:prSet/>
      <dgm:spPr/>
      <dgm:t>
        <a:bodyPr/>
        <a:lstStyle/>
        <a:p>
          <a:endParaRPr lang="en-GB"/>
        </a:p>
      </dgm:t>
    </dgm:pt>
    <dgm:pt modelId="{6E0CBFE9-3D7C-424D-ACAF-F890306B2DA4}" type="pres">
      <dgm:prSet presAssocID="{A305F314-F153-4F18-B8E0-7201BCAB4424}" presName="rootnode" presStyleCnt="0">
        <dgm:presLayoutVars>
          <dgm:chMax/>
          <dgm:chPref/>
          <dgm:dir/>
          <dgm:animLvl val="lvl"/>
        </dgm:presLayoutVars>
      </dgm:prSet>
      <dgm:spPr/>
    </dgm:pt>
    <dgm:pt modelId="{473E1750-F74A-445A-BED9-8625DE9B7A26}" type="pres">
      <dgm:prSet presAssocID="{109A497B-1FBE-4437-83D0-720A3772037E}" presName="composite" presStyleCnt="0"/>
      <dgm:spPr/>
    </dgm:pt>
    <dgm:pt modelId="{50EBE53E-CADE-442F-8CCA-4CDAB5F5138C}" type="pres">
      <dgm:prSet presAssocID="{109A497B-1FBE-4437-83D0-720A3772037E}" presName="LShape" presStyleLbl="alignNode1" presStyleIdx="0" presStyleCnt="15"/>
      <dgm:spPr/>
    </dgm:pt>
    <dgm:pt modelId="{9A5A6D59-07B6-4A68-859D-3DC761B73075}" type="pres">
      <dgm:prSet presAssocID="{109A497B-1FBE-4437-83D0-720A3772037E}" presName="ParentText" presStyleLbl="revTx" presStyleIdx="0" presStyleCnt="8">
        <dgm:presLayoutVars>
          <dgm:chMax val="0"/>
          <dgm:chPref val="0"/>
          <dgm:bulletEnabled val="1"/>
        </dgm:presLayoutVars>
      </dgm:prSet>
      <dgm:spPr/>
    </dgm:pt>
    <dgm:pt modelId="{4FF0FC89-1410-447E-8A49-FB45C4FBA0A6}" type="pres">
      <dgm:prSet presAssocID="{109A497B-1FBE-4437-83D0-720A3772037E}" presName="Triangle" presStyleLbl="alignNode1" presStyleIdx="1" presStyleCnt="15"/>
      <dgm:spPr/>
    </dgm:pt>
    <dgm:pt modelId="{F3FFF001-840A-4863-8770-3838D7BFD4C8}" type="pres">
      <dgm:prSet presAssocID="{DA36B37D-E3CF-4C6C-9507-ACC312F7E20E}" presName="sibTrans" presStyleCnt="0"/>
      <dgm:spPr/>
    </dgm:pt>
    <dgm:pt modelId="{397B6887-8B3A-4FC4-A917-F2B01EA5DBE0}" type="pres">
      <dgm:prSet presAssocID="{DA36B37D-E3CF-4C6C-9507-ACC312F7E20E}" presName="space" presStyleCnt="0"/>
      <dgm:spPr/>
    </dgm:pt>
    <dgm:pt modelId="{316139F9-C095-4A04-9DEA-4D6B65A72421}" type="pres">
      <dgm:prSet presAssocID="{C72B42D4-395D-4AA9-B1F9-9DD2F2674A52}" presName="composite" presStyleCnt="0"/>
      <dgm:spPr/>
    </dgm:pt>
    <dgm:pt modelId="{85DB0D1D-8B90-408E-ACA6-6DBC298D6DF1}" type="pres">
      <dgm:prSet presAssocID="{C72B42D4-395D-4AA9-B1F9-9DD2F2674A52}" presName="LShape" presStyleLbl="alignNode1" presStyleIdx="2" presStyleCnt="15"/>
      <dgm:spPr/>
    </dgm:pt>
    <dgm:pt modelId="{665ECDD6-2518-42BE-88BE-41BC5F156E98}" type="pres">
      <dgm:prSet presAssocID="{C72B42D4-395D-4AA9-B1F9-9DD2F2674A52}" presName="ParentText" presStyleLbl="revTx" presStyleIdx="1" presStyleCnt="8" custScaleX="122988" custLinFactNeighborX="10681">
        <dgm:presLayoutVars>
          <dgm:chMax val="0"/>
          <dgm:chPref val="0"/>
          <dgm:bulletEnabled val="1"/>
        </dgm:presLayoutVars>
      </dgm:prSet>
      <dgm:spPr/>
    </dgm:pt>
    <dgm:pt modelId="{3CA0653E-9A11-4FE1-8938-9EBF562B21F7}" type="pres">
      <dgm:prSet presAssocID="{C72B42D4-395D-4AA9-B1F9-9DD2F2674A52}" presName="Triangle" presStyleLbl="alignNode1" presStyleIdx="3" presStyleCnt="15"/>
      <dgm:spPr/>
    </dgm:pt>
    <dgm:pt modelId="{D0F66A6F-077A-45B7-82C9-C15DEF381D32}" type="pres">
      <dgm:prSet presAssocID="{29B64427-CEED-4526-968B-36B4D885D370}" presName="sibTrans" presStyleCnt="0"/>
      <dgm:spPr/>
    </dgm:pt>
    <dgm:pt modelId="{F639A7F5-AE52-42C0-9FDD-E718B067510B}" type="pres">
      <dgm:prSet presAssocID="{29B64427-CEED-4526-968B-36B4D885D370}" presName="space" presStyleCnt="0"/>
      <dgm:spPr/>
    </dgm:pt>
    <dgm:pt modelId="{F91DDDB0-C6F8-4B0E-AEB5-E1284EB08AA8}" type="pres">
      <dgm:prSet presAssocID="{1064FB3E-318E-4DC8-B37D-DDDC91F8244E}" presName="composite" presStyleCnt="0"/>
      <dgm:spPr/>
    </dgm:pt>
    <dgm:pt modelId="{D692B458-3F4F-417B-9C9E-3B84EC72B1CF}" type="pres">
      <dgm:prSet presAssocID="{1064FB3E-318E-4DC8-B37D-DDDC91F8244E}" presName="LShape" presStyleLbl="alignNode1" presStyleIdx="4" presStyleCnt="15"/>
      <dgm:spPr>
        <a:solidFill>
          <a:schemeClr val="accent1"/>
        </a:solidFill>
      </dgm:spPr>
    </dgm:pt>
    <dgm:pt modelId="{3F96AF61-3AA0-40EC-A3ED-EF5995F0C83A}" type="pres">
      <dgm:prSet presAssocID="{1064FB3E-318E-4DC8-B37D-DDDC91F8244E}" presName="ParentText" presStyleLbl="revTx" presStyleIdx="2" presStyleCnt="8">
        <dgm:presLayoutVars>
          <dgm:chMax val="0"/>
          <dgm:chPref val="0"/>
          <dgm:bulletEnabled val="1"/>
        </dgm:presLayoutVars>
      </dgm:prSet>
      <dgm:spPr/>
    </dgm:pt>
    <dgm:pt modelId="{07C828E1-9E40-4257-9CF8-D7C8D76F1451}" type="pres">
      <dgm:prSet presAssocID="{1064FB3E-318E-4DC8-B37D-DDDC91F8244E}" presName="Triangle" presStyleLbl="alignNode1" presStyleIdx="5" presStyleCnt="15"/>
      <dgm:spPr/>
    </dgm:pt>
    <dgm:pt modelId="{E454C042-E800-4E6F-88EB-7A2A97BC53D6}" type="pres">
      <dgm:prSet presAssocID="{502CABBB-0120-49FD-BAE0-BC03DC993023}" presName="sibTrans" presStyleCnt="0"/>
      <dgm:spPr/>
    </dgm:pt>
    <dgm:pt modelId="{E44B5339-824F-417F-8C6B-547019E09B03}" type="pres">
      <dgm:prSet presAssocID="{502CABBB-0120-49FD-BAE0-BC03DC993023}" presName="space" presStyleCnt="0"/>
      <dgm:spPr/>
    </dgm:pt>
    <dgm:pt modelId="{9A42BCAB-7751-476F-8018-257255D0ADB5}" type="pres">
      <dgm:prSet presAssocID="{CC9A424D-B541-42F3-8426-03F3F23626C2}" presName="composite" presStyleCnt="0"/>
      <dgm:spPr/>
    </dgm:pt>
    <dgm:pt modelId="{C9C221F9-D3C6-4A3A-9260-BC5BEA22C957}" type="pres">
      <dgm:prSet presAssocID="{CC9A424D-B541-42F3-8426-03F3F23626C2}" presName="LShape" presStyleLbl="alignNode1" presStyleIdx="6" presStyleCnt="15"/>
      <dgm:spPr/>
    </dgm:pt>
    <dgm:pt modelId="{BF45BF63-9034-4759-933B-412ABA6D9BE4}" type="pres">
      <dgm:prSet presAssocID="{CC9A424D-B541-42F3-8426-03F3F23626C2}" presName="ParentText" presStyleLbl="revTx" presStyleIdx="3" presStyleCnt="8" custScaleX="109572" custLinFactNeighborX="7826">
        <dgm:presLayoutVars>
          <dgm:chMax val="0"/>
          <dgm:chPref val="0"/>
          <dgm:bulletEnabled val="1"/>
        </dgm:presLayoutVars>
      </dgm:prSet>
      <dgm:spPr/>
    </dgm:pt>
    <dgm:pt modelId="{54DAB3FE-9652-4A79-8396-B39485644473}" type="pres">
      <dgm:prSet presAssocID="{CC9A424D-B541-42F3-8426-03F3F23626C2}" presName="Triangle" presStyleLbl="alignNode1" presStyleIdx="7" presStyleCnt="15"/>
      <dgm:spPr/>
    </dgm:pt>
    <dgm:pt modelId="{DC5B406E-7A84-43E8-B5E4-FF977D7683DB}" type="pres">
      <dgm:prSet presAssocID="{451CCE18-3E6A-4C07-86A3-C856BBDB9A91}" presName="sibTrans" presStyleCnt="0"/>
      <dgm:spPr/>
    </dgm:pt>
    <dgm:pt modelId="{1C6A8F6F-E3CE-4EBE-817D-1D71AF514AAB}" type="pres">
      <dgm:prSet presAssocID="{451CCE18-3E6A-4C07-86A3-C856BBDB9A91}" presName="space" presStyleCnt="0"/>
      <dgm:spPr/>
    </dgm:pt>
    <dgm:pt modelId="{0DCFCA6B-FFC8-4EC2-9B76-EA63428A476C}" type="pres">
      <dgm:prSet presAssocID="{8C4BB53D-9B80-4266-9A4B-A561F84783B2}" presName="composite" presStyleCnt="0"/>
      <dgm:spPr/>
    </dgm:pt>
    <dgm:pt modelId="{25683A56-DE8E-42D8-AF95-307BAEF5A7BF}" type="pres">
      <dgm:prSet presAssocID="{8C4BB53D-9B80-4266-9A4B-A561F84783B2}" presName="LShape" presStyleLbl="alignNode1" presStyleIdx="8" presStyleCnt="15"/>
      <dgm:spPr/>
    </dgm:pt>
    <dgm:pt modelId="{B07D7432-3103-47E3-9C2A-A544CCA3546E}" type="pres">
      <dgm:prSet presAssocID="{8C4BB53D-9B80-4266-9A4B-A561F84783B2}" presName="ParentText" presStyleLbl="revTx" presStyleIdx="4" presStyleCnt="8">
        <dgm:presLayoutVars>
          <dgm:chMax val="0"/>
          <dgm:chPref val="0"/>
          <dgm:bulletEnabled val="1"/>
        </dgm:presLayoutVars>
      </dgm:prSet>
      <dgm:spPr/>
    </dgm:pt>
    <dgm:pt modelId="{51ECFBCE-58A2-4BB2-8B47-1BB72864760C}" type="pres">
      <dgm:prSet presAssocID="{8C4BB53D-9B80-4266-9A4B-A561F84783B2}" presName="Triangle" presStyleLbl="alignNode1" presStyleIdx="9" presStyleCnt="15"/>
      <dgm:spPr/>
    </dgm:pt>
    <dgm:pt modelId="{594CE2A2-E3D0-4F69-BC7B-C8FF51A6359D}" type="pres">
      <dgm:prSet presAssocID="{90F8FE2C-F153-4F5C-8356-9A1A7E5DF975}" presName="sibTrans" presStyleCnt="0"/>
      <dgm:spPr/>
    </dgm:pt>
    <dgm:pt modelId="{491BDAE5-3AD6-4FB1-8031-77DE7E7EB2F2}" type="pres">
      <dgm:prSet presAssocID="{90F8FE2C-F153-4F5C-8356-9A1A7E5DF975}" presName="space" presStyleCnt="0"/>
      <dgm:spPr/>
    </dgm:pt>
    <dgm:pt modelId="{A122A272-900E-402F-BE69-29AA1BFA9593}" type="pres">
      <dgm:prSet presAssocID="{9A63768B-A22E-476E-A82F-73D0A1D6784C}" presName="composite" presStyleCnt="0"/>
      <dgm:spPr/>
    </dgm:pt>
    <dgm:pt modelId="{1E94D26A-FCD1-4445-AC7D-8BA9B8E59715}" type="pres">
      <dgm:prSet presAssocID="{9A63768B-A22E-476E-A82F-73D0A1D6784C}" presName="LShape" presStyleLbl="alignNode1" presStyleIdx="10" presStyleCnt="15"/>
      <dgm:spPr/>
    </dgm:pt>
    <dgm:pt modelId="{EE4C8D09-42E1-4E8D-8E87-855B8BFD43CE}" type="pres">
      <dgm:prSet presAssocID="{9A63768B-A22E-476E-A82F-73D0A1D6784C}" presName="ParentText" presStyleLbl="revTx" presStyleIdx="5" presStyleCnt="8">
        <dgm:presLayoutVars>
          <dgm:chMax val="0"/>
          <dgm:chPref val="0"/>
          <dgm:bulletEnabled val="1"/>
        </dgm:presLayoutVars>
      </dgm:prSet>
      <dgm:spPr/>
    </dgm:pt>
    <dgm:pt modelId="{3438EAD4-3429-4A13-BD92-F2F35E38FF60}" type="pres">
      <dgm:prSet presAssocID="{9A63768B-A22E-476E-A82F-73D0A1D6784C}" presName="Triangle" presStyleLbl="alignNode1" presStyleIdx="11" presStyleCnt="15"/>
      <dgm:spPr/>
    </dgm:pt>
    <dgm:pt modelId="{14217E76-B4B8-4EF0-B1A4-B1501D7FBBE3}" type="pres">
      <dgm:prSet presAssocID="{2EA73525-5A2F-4E99-B90F-533EDD045405}" presName="sibTrans" presStyleCnt="0"/>
      <dgm:spPr/>
    </dgm:pt>
    <dgm:pt modelId="{5736AB58-408F-4DCA-95B1-3C54194E6B34}" type="pres">
      <dgm:prSet presAssocID="{2EA73525-5A2F-4E99-B90F-533EDD045405}" presName="space" presStyleCnt="0"/>
      <dgm:spPr/>
    </dgm:pt>
    <dgm:pt modelId="{C00B128E-B9DF-4805-B8E0-6B95DC7961E8}" type="pres">
      <dgm:prSet presAssocID="{6F2CCA06-918A-4493-B00D-16BF7B0BFE0A}" presName="composite" presStyleCnt="0"/>
      <dgm:spPr/>
    </dgm:pt>
    <dgm:pt modelId="{0D309BEF-F7CE-424D-991B-A4A0ED00F079}" type="pres">
      <dgm:prSet presAssocID="{6F2CCA06-918A-4493-B00D-16BF7B0BFE0A}" presName="LShape" presStyleLbl="alignNode1" presStyleIdx="12" presStyleCnt="15"/>
      <dgm:spPr/>
    </dgm:pt>
    <dgm:pt modelId="{9E587507-3292-4D0F-8923-F967FE809227}" type="pres">
      <dgm:prSet presAssocID="{6F2CCA06-918A-4493-B00D-16BF7B0BFE0A}" presName="ParentText" presStyleLbl="revTx" presStyleIdx="6" presStyleCnt="8">
        <dgm:presLayoutVars>
          <dgm:chMax val="0"/>
          <dgm:chPref val="0"/>
          <dgm:bulletEnabled val="1"/>
        </dgm:presLayoutVars>
      </dgm:prSet>
      <dgm:spPr/>
    </dgm:pt>
    <dgm:pt modelId="{4B360F1B-593B-496A-A279-BA9BF596AA7B}" type="pres">
      <dgm:prSet presAssocID="{6F2CCA06-918A-4493-B00D-16BF7B0BFE0A}" presName="Triangle" presStyleLbl="alignNode1" presStyleIdx="13" presStyleCnt="15"/>
      <dgm:spPr/>
    </dgm:pt>
    <dgm:pt modelId="{E7213CBC-61FA-4619-B1B4-34175F424EED}" type="pres">
      <dgm:prSet presAssocID="{E907A67A-9E09-48FE-ADE4-07EADEE8E66C}" presName="sibTrans" presStyleCnt="0"/>
      <dgm:spPr/>
    </dgm:pt>
    <dgm:pt modelId="{6C9824DC-98EB-47D1-84EB-4D596452A360}" type="pres">
      <dgm:prSet presAssocID="{E907A67A-9E09-48FE-ADE4-07EADEE8E66C}" presName="space" presStyleCnt="0"/>
      <dgm:spPr/>
    </dgm:pt>
    <dgm:pt modelId="{C8B623CF-2C73-4F8D-9B0A-1DBE9606A664}" type="pres">
      <dgm:prSet presAssocID="{ABDC4BCC-E752-4967-AD7C-6B9CAA0A7F99}" presName="composite" presStyleCnt="0"/>
      <dgm:spPr/>
    </dgm:pt>
    <dgm:pt modelId="{D1A20793-940C-43C0-B49C-1478CAB48105}" type="pres">
      <dgm:prSet presAssocID="{ABDC4BCC-E752-4967-AD7C-6B9CAA0A7F99}" presName="LShape" presStyleLbl="alignNode1" presStyleIdx="14" presStyleCnt="15"/>
      <dgm:spPr/>
    </dgm:pt>
    <dgm:pt modelId="{C9D1874D-BED6-4A46-9E65-9C5C68C5FD41}" type="pres">
      <dgm:prSet presAssocID="{ABDC4BCC-E752-4967-AD7C-6B9CAA0A7F99}" presName="ParentText" presStyleLbl="revTx" presStyleIdx="7" presStyleCnt="8">
        <dgm:presLayoutVars>
          <dgm:chMax val="0"/>
          <dgm:chPref val="0"/>
          <dgm:bulletEnabled val="1"/>
        </dgm:presLayoutVars>
      </dgm:prSet>
      <dgm:spPr/>
    </dgm:pt>
  </dgm:ptLst>
  <dgm:cxnLst>
    <dgm:cxn modelId="{ED1B0015-1BB3-4EAF-90B1-9CD868D3D905}" type="presOf" srcId="{ABDC4BCC-E752-4967-AD7C-6B9CAA0A7F99}" destId="{C9D1874D-BED6-4A46-9E65-9C5C68C5FD41}" srcOrd="0" destOrd="0" presId="urn:microsoft.com/office/officeart/2009/3/layout/StepUpProcess"/>
    <dgm:cxn modelId="{CF7BEC1E-B6CC-4422-9CDD-8765421550A3}" type="presOf" srcId="{A305F314-F153-4F18-B8E0-7201BCAB4424}" destId="{6E0CBFE9-3D7C-424D-ACAF-F890306B2DA4}" srcOrd="0" destOrd="0" presId="urn:microsoft.com/office/officeart/2009/3/layout/StepUpProcess"/>
    <dgm:cxn modelId="{A9387A1F-7256-409F-9E14-A77F4EB8C57D}" srcId="{A305F314-F153-4F18-B8E0-7201BCAB4424}" destId="{ABDC4BCC-E752-4967-AD7C-6B9CAA0A7F99}" srcOrd="7" destOrd="0" parTransId="{2D1A6718-0021-4D9B-8583-BFFE4E8F4112}" sibTransId="{9DC94C35-1ACC-4227-8AE5-F1B7CF5B8551}"/>
    <dgm:cxn modelId="{4EB66A21-77AB-47BF-AC8B-CA8DB4D4C112}" type="presOf" srcId="{109A497B-1FBE-4437-83D0-720A3772037E}" destId="{9A5A6D59-07B6-4A68-859D-3DC761B73075}" srcOrd="0" destOrd="0" presId="urn:microsoft.com/office/officeart/2009/3/layout/StepUpProcess"/>
    <dgm:cxn modelId="{35726837-121B-4A23-A155-83991E87A629}" srcId="{A305F314-F153-4F18-B8E0-7201BCAB4424}" destId="{C72B42D4-395D-4AA9-B1F9-9DD2F2674A52}" srcOrd="1" destOrd="0" parTransId="{A3232742-FC73-4FA1-B4C6-8002073EF913}" sibTransId="{29B64427-CEED-4526-968B-36B4D885D370}"/>
    <dgm:cxn modelId="{ADF11739-C4AE-48A6-984D-C4119078BC34}" srcId="{A305F314-F153-4F18-B8E0-7201BCAB4424}" destId="{6F2CCA06-918A-4493-B00D-16BF7B0BFE0A}" srcOrd="6" destOrd="0" parTransId="{CB38F323-F68E-4C9C-8C74-8F905FEEF1C5}" sibTransId="{E907A67A-9E09-48FE-ADE4-07EADEE8E66C}"/>
    <dgm:cxn modelId="{0271295F-DB54-4E4F-A269-23BE8D6B1124}" type="presOf" srcId="{C72B42D4-395D-4AA9-B1F9-9DD2F2674A52}" destId="{665ECDD6-2518-42BE-88BE-41BC5F156E98}" srcOrd="0" destOrd="0" presId="urn:microsoft.com/office/officeart/2009/3/layout/StepUpProcess"/>
    <dgm:cxn modelId="{8AB94A6A-BBB1-454D-91AF-217AC9460519}" type="presOf" srcId="{1064FB3E-318E-4DC8-B37D-DDDC91F8244E}" destId="{3F96AF61-3AA0-40EC-A3ED-EF5995F0C83A}" srcOrd="0" destOrd="0" presId="urn:microsoft.com/office/officeart/2009/3/layout/StepUpProcess"/>
    <dgm:cxn modelId="{E24B7052-0C4D-40F2-83EA-49FDDB0FB897}" srcId="{A305F314-F153-4F18-B8E0-7201BCAB4424}" destId="{CC9A424D-B541-42F3-8426-03F3F23626C2}" srcOrd="3" destOrd="0" parTransId="{111232C2-7ADA-4CE2-9083-4D66A1BAEE04}" sibTransId="{451CCE18-3E6A-4C07-86A3-C856BBDB9A91}"/>
    <dgm:cxn modelId="{7F12A575-C5B9-40F2-A5F4-31B979CCF737}" type="presOf" srcId="{CC9A424D-B541-42F3-8426-03F3F23626C2}" destId="{BF45BF63-9034-4759-933B-412ABA6D9BE4}" srcOrd="0" destOrd="0" presId="urn:microsoft.com/office/officeart/2009/3/layout/StepUpProcess"/>
    <dgm:cxn modelId="{6AF9D377-FBBC-4874-BEFF-5EE0B73A1852}" srcId="{A305F314-F153-4F18-B8E0-7201BCAB4424}" destId="{9A63768B-A22E-476E-A82F-73D0A1D6784C}" srcOrd="5" destOrd="0" parTransId="{BBB8063D-8C9D-45E7-8649-0DBA716A8F6F}" sibTransId="{2EA73525-5A2F-4E99-B90F-533EDD045405}"/>
    <dgm:cxn modelId="{7050A57B-F757-49F7-839A-A1A24364875A}" type="presOf" srcId="{8C4BB53D-9B80-4266-9A4B-A561F84783B2}" destId="{B07D7432-3103-47E3-9C2A-A544CCA3546E}" srcOrd="0" destOrd="0" presId="urn:microsoft.com/office/officeart/2009/3/layout/StepUpProcess"/>
    <dgm:cxn modelId="{26763C91-14FE-4951-9851-DEE4EA2A6A29}" type="presOf" srcId="{9A63768B-A22E-476E-A82F-73D0A1D6784C}" destId="{EE4C8D09-42E1-4E8D-8E87-855B8BFD43CE}" srcOrd="0" destOrd="0" presId="urn:microsoft.com/office/officeart/2009/3/layout/StepUpProcess"/>
    <dgm:cxn modelId="{E11BB09C-227A-44C7-B492-34DE82D01DDF}" srcId="{A305F314-F153-4F18-B8E0-7201BCAB4424}" destId="{1064FB3E-318E-4DC8-B37D-DDDC91F8244E}" srcOrd="2" destOrd="0" parTransId="{ABB99BDE-D88C-4959-8C2A-634FC453CF4F}" sibTransId="{502CABBB-0120-49FD-BAE0-BC03DC993023}"/>
    <dgm:cxn modelId="{9C577BC1-121E-4EAF-A725-478373DCB55A}" type="presOf" srcId="{6F2CCA06-918A-4493-B00D-16BF7B0BFE0A}" destId="{9E587507-3292-4D0F-8923-F967FE809227}" srcOrd="0" destOrd="0" presId="urn:microsoft.com/office/officeart/2009/3/layout/StepUpProcess"/>
    <dgm:cxn modelId="{0829E3DE-A5BB-4F25-8FBF-057E614CFFAB}" srcId="{A305F314-F153-4F18-B8E0-7201BCAB4424}" destId="{8C4BB53D-9B80-4266-9A4B-A561F84783B2}" srcOrd="4" destOrd="0" parTransId="{3B28591B-6F64-48A4-A824-6BE93526F242}" sibTransId="{90F8FE2C-F153-4F5C-8356-9A1A7E5DF975}"/>
    <dgm:cxn modelId="{CB3A63EB-6AE1-4A1B-8653-C8574D56A610}" srcId="{A305F314-F153-4F18-B8E0-7201BCAB4424}" destId="{109A497B-1FBE-4437-83D0-720A3772037E}" srcOrd="0" destOrd="0" parTransId="{ADF4FA94-AB01-4E13-AD2C-BF16EF179A4C}" sibTransId="{DA36B37D-E3CF-4C6C-9507-ACC312F7E20E}"/>
    <dgm:cxn modelId="{8A332127-C9B8-4CB7-8BF4-C43EBF4CA9FF}" type="presParOf" srcId="{6E0CBFE9-3D7C-424D-ACAF-F890306B2DA4}" destId="{473E1750-F74A-445A-BED9-8625DE9B7A26}" srcOrd="0" destOrd="0" presId="urn:microsoft.com/office/officeart/2009/3/layout/StepUpProcess"/>
    <dgm:cxn modelId="{AD015957-99F5-4365-83D1-A3791B65B76C}" type="presParOf" srcId="{473E1750-F74A-445A-BED9-8625DE9B7A26}" destId="{50EBE53E-CADE-442F-8CCA-4CDAB5F5138C}" srcOrd="0" destOrd="0" presId="urn:microsoft.com/office/officeart/2009/3/layout/StepUpProcess"/>
    <dgm:cxn modelId="{B58BB9D3-F76B-48BE-BE88-C96C47B64150}" type="presParOf" srcId="{473E1750-F74A-445A-BED9-8625DE9B7A26}" destId="{9A5A6D59-07B6-4A68-859D-3DC761B73075}" srcOrd="1" destOrd="0" presId="urn:microsoft.com/office/officeart/2009/3/layout/StepUpProcess"/>
    <dgm:cxn modelId="{79784087-EE39-489A-B164-7B247A913B8D}" type="presParOf" srcId="{473E1750-F74A-445A-BED9-8625DE9B7A26}" destId="{4FF0FC89-1410-447E-8A49-FB45C4FBA0A6}" srcOrd="2" destOrd="0" presId="urn:microsoft.com/office/officeart/2009/3/layout/StepUpProcess"/>
    <dgm:cxn modelId="{3BC20B8B-D0E1-4CDB-8A1D-904DC5932469}" type="presParOf" srcId="{6E0CBFE9-3D7C-424D-ACAF-F890306B2DA4}" destId="{F3FFF001-840A-4863-8770-3838D7BFD4C8}" srcOrd="1" destOrd="0" presId="urn:microsoft.com/office/officeart/2009/3/layout/StepUpProcess"/>
    <dgm:cxn modelId="{9C04B6C0-E79C-44F4-A426-129A32DD33A2}" type="presParOf" srcId="{F3FFF001-840A-4863-8770-3838D7BFD4C8}" destId="{397B6887-8B3A-4FC4-A917-F2B01EA5DBE0}" srcOrd="0" destOrd="0" presId="urn:microsoft.com/office/officeart/2009/3/layout/StepUpProcess"/>
    <dgm:cxn modelId="{CD795CB4-C7C3-434C-9CDF-9E006C8608D8}" type="presParOf" srcId="{6E0CBFE9-3D7C-424D-ACAF-F890306B2DA4}" destId="{316139F9-C095-4A04-9DEA-4D6B65A72421}" srcOrd="2" destOrd="0" presId="urn:microsoft.com/office/officeart/2009/3/layout/StepUpProcess"/>
    <dgm:cxn modelId="{8547CC61-897D-411A-AE37-10BBB3E83CB0}" type="presParOf" srcId="{316139F9-C095-4A04-9DEA-4D6B65A72421}" destId="{85DB0D1D-8B90-408E-ACA6-6DBC298D6DF1}" srcOrd="0" destOrd="0" presId="urn:microsoft.com/office/officeart/2009/3/layout/StepUpProcess"/>
    <dgm:cxn modelId="{18ED0528-39DE-4421-B12C-31DCC34C7777}" type="presParOf" srcId="{316139F9-C095-4A04-9DEA-4D6B65A72421}" destId="{665ECDD6-2518-42BE-88BE-41BC5F156E98}" srcOrd="1" destOrd="0" presId="urn:microsoft.com/office/officeart/2009/3/layout/StepUpProcess"/>
    <dgm:cxn modelId="{45B43A6C-E288-40D4-840F-6A1B00D8C5BD}" type="presParOf" srcId="{316139F9-C095-4A04-9DEA-4D6B65A72421}" destId="{3CA0653E-9A11-4FE1-8938-9EBF562B21F7}" srcOrd="2" destOrd="0" presId="urn:microsoft.com/office/officeart/2009/3/layout/StepUpProcess"/>
    <dgm:cxn modelId="{D8139D86-00EF-4479-9FE1-B849F5F27160}" type="presParOf" srcId="{6E0CBFE9-3D7C-424D-ACAF-F890306B2DA4}" destId="{D0F66A6F-077A-45B7-82C9-C15DEF381D32}" srcOrd="3" destOrd="0" presId="urn:microsoft.com/office/officeart/2009/3/layout/StepUpProcess"/>
    <dgm:cxn modelId="{A22EBF1E-8E88-498C-92B2-EDC3FBD1A6C9}" type="presParOf" srcId="{D0F66A6F-077A-45B7-82C9-C15DEF381D32}" destId="{F639A7F5-AE52-42C0-9FDD-E718B067510B}" srcOrd="0" destOrd="0" presId="urn:microsoft.com/office/officeart/2009/3/layout/StepUpProcess"/>
    <dgm:cxn modelId="{7D503F96-B542-4650-B96C-F245DA02ADB2}" type="presParOf" srcId="{6E0CBFE9-3D7C-424D-ACAF-F890306B2DA4}" destId="{F91DDDB0-C6F8-4B0E-AEB5-E1284EB08AA8}" srcOrd="4" destOrd="0" presId="urn:microsoft.com/office/officeart/2009/3/layout/StepUpProcess"/>
    <dgm:cxn modelId="{851F297B-3005-42CC-A9FC-534949C07DE1}" type="presParOf" srcId="{F91DDDB0-C6F8-4B0E-AEB5-E1284EB08AA8}" destId="{D692B458-3F4F-417B-9C9E-3B84EC72B1CF}" srcOrd="0" destOrd="0" presId="urn:microsoft.com/office/officeart/2009/3/layout/StepUpProcess"/>
    <dgm:cxn modelId="{35FD35A8-865C-4295-9F32-498C4556F6A5}" type="presParOf" srcId="{F91DDDB0-C6F8-4B0E-AEB5-E1284EB08AA8}" destId="{3F96AF61-3AA0-40EC-A3ED-EF5995F0C83A}" srcOrd="1" destOrd="0" presId="urn:microsoft.com/office/officeart/2009/3/layout/StepUpProcess"/>
    <dgm:cxn modelId="{250B06FE-3BA9-4546-98D0-8C7B570D8E81}" type="presParOf" srcId="{F91DDDB0-C6F8-4B0E-AEB5-E1284EB08AA8}" destId="{07C828E1-9E40-4257-9CF8-D7C8D76F1451}" srcOrd="2" destOrd="0" presId="urn:microsoft.com/office/officeart/2009/3/layout/StepUpProcess"/>
    <dgm:cxn modelId="{013F72CA-B052-49C6-B322-0C0672141148}" type="presParOf" srcId="{6E0CBFE9-3D7C-424D-ACAF-F890306B2DA4}" destId="{E454C042-E800-4E6F-88EB-7A2A97BC53D6}" srcOrd="5" destOrd="0" presId="urn:microsoft.com/office/officeart/2009/3/layout/StepUpProcess"/>
    <dgm:cxn modelId="{1DCA10B5-7F0D-406E-9EF5-ED65D6939436}" type="presParOf" srcId="{E454C042-E800-4E6F-88EB-7A2A97BC53D6}" destId="{E44B5339-824F-417F-8C6B-547019E09B03}" srcOrd="0" destOrd="0" presId="urn:microsoft.com/office/officeart/2009/3/layout/StepUpProcess"/>
    <dgm:cxn modelId="{78C9ED0F-1FFB-4B38-8D36-9FFA1641BD91}" type="presParOf" srcId="{6E0CBFE9-3D7C-424D-ACAF-F890306B2DA4}" destId="{9A42BCAB-7751-476F-8018-257255D0ADB5}" srcOrd="6" destOrd="0" presId="urn:microsoft.com/office/officeart/2009/3/layout/StepUpProcess"/>
    <dgm:cxn modelId="{F298052C-DFAC-47B0-921F-DDC12A9A186F}" type="presParOf" srcId="{9A42BCAB-7751-476F-8018-257255D0ADB5}" destId="{C9C221F9-D3C6-4A3A-9260-BC5BEA22C957}" srcOrd="0" destOrd="0" presId="urn:microsoft.com/office/officeart/2009/3/layout/StepUpProcess"/>
    <dgm:cxn modelId="{5CD5F626-E279-4403-91DC-C99319156DAE}" type="presParOf" srcId="{9A42BCAB-7751-476F-8018-257255D0ADB5}" destId="{BF45BF63-9034-4759-933B-412ABA6D9BE4}" srcOrd="1" destOrd="0" presId="urn:microsoft.com/office/officeart/2009/3/layout/StepUpProcess"/>
    <dgm:cxn modelId="{6E301317-0BDC-4E60-8916-F56931D48329}" type="presParOf" srcId="{9A42BCAB-7751-476F-8018-257255D0ADB5}" destId="{54DAB3FE-9652-4A79-8396-B39485644473}" srcOrd="2" destOrd="0" presId="urn:microsoft.com/office/officeart/2009/3/layout/StepUpProcess"/>
    <dgm:cxn modelId="{798B9979-D1BF-46FF-9A5F-5F08F6720FC8}" type="presParOf" srcId="{6E0CBFE9-3D7C-424D-ACAF-F890306B2DA4}" destId="{DC5B406E-7A84-43E8-B5E4-FF977D7683DB}" srcOrd="7" destOrd="0" presId="urn:microsoft.com/office/officeart/2009/3/layout/StepUpProcess"/>
    <dgm:cxn modelId="{76A40DA6-28C1-4E14-B20F-389E56693412}" type="presParOf" srcId="{DC5B406E-7A84-43E8-B5E4-FF977D7683DB}" destId="{1C6A8F6F-E3CE-4EBE-817D-1D71AF514AAB}" srcOrd="0" destOrd="0" presId="urn:microsoft.com/office/officeart/2009/3/layout/StepUpProcess"/>
    <dgm:cxn modelId="{3FB3DA15-4CFF-4DD1-93EC-6D9FB3CB9D69}" type="presParOf" srcId="{6E0CBFE9-3D7C-424D-ACAF-F890306B2DA4}" destId="{0DCFCA6B-FFC8-4EC2-9B76-EA63428A476C}" srcOrd="8" destOrd="0" presId="urn:microsoft.com/office/officeart/2009/3/layout/StepUpProcess"/>
    <dgm:cxn modelId="{BE47727E-323C-4FAB-9800-231C249256BF}" type="presParOf" srcId="{0DCFCA6B-FFC8-4EC2-9B76-EA63428A476C}" destId="{25683A56-DE8E-42D8-AF95-307BAEF5A7BF}" srcOrd="0" destOrd="0" presId="urn:microsoft.com/office/officeart/2009/3/layout/StepUpProcess"/>
    <dgm:cxn modelId="{1740F0B2-B4E6-4FC2-B3FB-F71ED307318F}" type="presParOf" srcId="{0DCFCA6B-FFC8-4EC2-9B76-EA63428A476C}" destId="{B07D7432-3103-47E3-9C2A-A544CCA3546E}" srcOrd="1" destOrd="0" presId="urn:microsoft.com/office/officeart/2009/3/layout/StepUpProcess"/>
    <dgm:cxn modelId="{2A6F7D70-8DB0-42AD-8DE5-757B501F4732}" type="presParOf" srcId="{0DCFCA6B-FFC8-4EC2-9B76-EA63428A476C}" destId="{51ECFBCE-58A2-4BB2-8B47-1BB72864760C}" srcOrd="2" destOrd="0" presId="urn:microsoft.com/office/officeart/2009/3/layout/StepUpProcess"/>
    <dgm:cxn modelId="{5140FCCF-F8B0-4BBC-B322-EA1D0E376639}" type="presParOf" srcId="{6E0CBFE9-3D7C-424D-ACAF-F890306B2DA4}" destId="{594CE2A2-E3D0-4F69-BC7B-C8FF51A6359D}" srcOrd="9" destOrd="0" presId="urn:microsoft.com/office/officeart/2009/3/layout/StepUpProcess"/>
    <dgm:cxn modelId="{12A70D2D-14B5-4C72-9232-C11DC167224D}" type="presParOf" srcId="{594CE2A2-E3D0-4F69-BC7B-C8FF51A6359D}" destId="{491BDAE5-3AD6-4FB1-8031-77DE7E7EB2F2}" srcOrd="0" destOrd="0" presId="urn:microsoft.com/office/officeart/2009/3/layout/StepUpProcess"/>
    <dgm:cxn modelId="{02A73457-A9D7-42A4-87F2-D1355B96DDF9}" type="presParOf" srcId="{6E0CBFE9-3D7C-424D-ACAF-F890306B2DA4}" destId="{A122A272-900E-402F-BE69-29AA1BFA9593}" srcOrd="10" destOrd="0" presId="urn:microsoft.com/office/officeart/2009/3/layout/StepUpProcess"/>
    <dgm:cxn modelId="{DB68329D-4B15-456C-895E-8048A0C0B302}" type="presParOf" srcId="{A122A272-900E-402F-BE69-29AA1BFA9593}" destId="{1E94D26A-FCD1-4445-AC7D-8BA9B8E59715}" srcOrd="0" destOrd="0" presId="urn:microsoft.com/office/officeart/2009/3/layout/StepUpProcess"/>
    <dgm:cxn modelId="{6054ECEC-E646-4486-A615-6EF66D9B0CD7}" type="presParOf" srcId="{A122A272-900E-402F-BE69-29AA1BFA9593}" destId="{EE4C8D09-42E1-4E8D-8E87-855B8BFD43CE}" srcOrd="1" destOrd="0" presId="urn:microsoft.com/office/officeart/2009/3/layout/StepUpProcess"/>
    <dgm:cxn modelId="{DFC2C57F-D39A-4D9D-9620-F413464329DC}" type="presParOf" srcId="{A122A272-900E-402F-BE69-29AA1BFA9593}" destId="{3438EAD4-3429-4A13-BD92-F2F35E38FF60}" srcOrd="2" destOrd="0" presId="urn:microsoft.com/office/officeart/2009/3/layout/StepUpProcess"/>
    <dgm:cxn modelId="{28CDBB9C-D866-4AA6-A499-026F5DCE8C04}" type="presParOf" srcId="{6E0CBFE9-3D7C-424D-ACAF-F890306B2DA4}" destId="{14217E76-B4B8-4EF0-B1A4-B1501D7FBBE3}" srcOrd="11" destOrd="0" presId="urn:microsoft.com/office/officeart/2009/3/layout/StepUpProcess"/>
    <dgm:cxn modelId="{0B41F191-B1C0-4F16-8602-4DEACA8E31E7}" type="presParOf" srcId="{14217E76-B4B8-4EF0-B1A4-B1501D7FBBE3}" destId="{5736AB58-408F-4DCA-95B1-3C54194E6B34}" srcOrd="0" destOrd="0" presId="urn:microsoft.com/office/officeart/2009/3/layout/StepUpProcess"/>
    <dgm:cxn modelId="{5C69E015-B67D-431C-AB78-893132BB6289}" type="presParOf" srcId="{6E0CBFE9-3D7C-424D-ACAF-F890306B2DA4}" destId="{C00B128E-B9DF-4805-B8E0-6B95DC7961E8}" srcOrd="12" destOrd="0" presId="urn:microsoft.com/office/officeart/2009/3/layout/StepUpProcess"/>
    <dgm:cxn modelId="{2F4D8619-3493-41DF-BE04-6924B1E8194A}" type="presParOf" srcId="{C00B128E-B9DF-4805-B8E0-6B95DC7961E8}" destId="{0D309BEF-F7CE-424D-991B-A4A0ED00F079}" srcOrd="0" destOrd="0" presId="urn:microsoft.com/office/officeart/2009/3/layout/StepUpProcess"/>
    <dgm:cxn modelId="{D374E44D-1EB5-4890-92A1-27A1C9027064}" type="presParOf" srcId="{C00B128E-B9DF-4805-B8E0-6B95DC7961E8}" destId="{9E587507-3292-4D0F-8923-F967FE809227}" srcOrd="1" destOrd="0" presId="urn:microsoft.com/office/officeart/2009/3/layout/StepUpProcess"/>
    <dgm:cxn modelId="{C9F874C6-5242-4B7A-A64D-58185534804B}" type="presParOf" srcId="{C00B128E-B9DF-4805-B8E0-6B95DC7961E8}" destId="{4B360F1B-593B-496A-A279-BA9BF596AA7B}" srcOrd="2" destOrd="0" presId="urn:microsoft.com/office/officeart/2009/3/layout/StepUpProcess"/>
    <dgm:cxn modelId="{8C90AF8F-6947-4388-ABCC-DAA1AAFD9D2A}" type="presParOf" srcId="{6E0CBFE9-3D7C-424D-ACAF-F890306B2DA4}" destId="{E7213CBC-61FA-4619-B1B4-34175F424EED}" srcOrd="13" destOrd="0" presId="urn:microsoft.com/office/officeart/2009/3/layout/StepUpProcess"/>
    <dgm:cxn modelId="{035034C9-FA95-42BC-A85B-F4539BA9BEB7}" type="presParOf" srcId="{E7213CBC-61FA-4619-B1B4-34175F424EED}" destId="{6C9824DC-98EB-47D1-84EB-4D596452A360}" srcOrd="0" destOrd="0" presId="urn:microsoft.com/office/officeart/2009/3/layout/StepUpProcess"/>
    <dgm:cxn modelId="{DF98C35E-37A2-4C2F-9D1D-67475F7BDA73}" type="presParOf" srcId="{6E0CBFE9-3D7C-424D-ACAF-F890306B2DA4}" destId="{C8B623CF-2C73-4F8D-9B0A-1DBE9606A664}" srcOrd="14" destOrd="0" presId="urn:microsoft.com/office/officeart/2009/3/layout/StepUpProcess"/>
    <dgm:cxn modelId="{78FB5C12-5998-4157-8E53-E57D8DD3EBD1}" type="presParOf" srcId="{C8B623CF-2C73-4F8D-9B0A-1DBE9606A664}" destId="{D1A20793-940C-43C0-B49C-1478CAB48105}" srcOrd="0" destOrd="0" presId="urn:microsoft.com/office/officeart/2009/3/layout/StepUpProcess"/>
    <dgm:cxn modelId="{947696E0-E8EE-4E5C-BBCA-2408C1710153}" type="presParOf" srcId="{C8B623CF-2C73-4F8D-9B0A-1DBE9606A664}" destId="{C9D1874D-BED6-4A46-9E65-9C5C68C5FD41}"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696EBF-68BB-4794-B895-F1209ECEB9AD}" type="doc">
      <dgm:prSet loTypeId="urn:microsoft.com/office/officeart/2005/8/layout/radial3" loCatId="cycle" qsTypeId="urn:microsoft.com/office/officeart/2005/8/quickstyle/simple1" qsCatId="simple" csTypeId="urn:microsoft.com/office/officeart/2005/8/colors/accent1_1" csCatId="accent1" phldr="1"/>
      <dgm:spPr/>
      <dgm:t>
        <a:bodyPr/>
        <a:lstStyle/>
        <a:p>
          <a:endParaRPr lang="en-GB"/>
        </a:p>
      </dgm:t>
    </dgm:pt>
    <dgm:pt modelId="{49F59E44-8F69-4287-AE8A-0EC16ABCFF96}">
      <dgm:prSet phldrT="[Text]" custT="1">
        <dgm:style>
          <a:lnRef idx="1">
            <a:schemeClr val="accent2"/>
          </a:lnRef>
          <a:fillRef idx="2">
            <a:schemeClr val="accent2"/>
          </a:fillRef>
          <a:effectRef idx="1">
            <a:schemeClr val="accent2"/>
          </a:effectRef>
          <a:fontRef idx="minor">
            <a:schemeClr val="dk1"/>
          </a:fontRef>
        </dgm:style>
      </dgm:prSet>
      <dgm:spPr>
        <a:xfrm>
          <a:off x="1508727" y="1100814"/>
          <a:ext cx="2633041" cy="2633041"/>
        </a:xfrm>
        <a:prstGeom prst="ellipse">
          <a:avLst/>
        </a:prstGeom>
        <a:solidFill>
          <a:srgbClr val="1F497D">
            <a:lumMod val="20000"/>
            <a:lumOff val="8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gm:spPr>
      <dgm:t>
        <a:bodyPr/>
        <a:lstStyle/>
        <a:p>
          <a:pPr>
            <a:buNone/>
          </a:pPr>
          <a:r>
            <a:rPr lang="en-GB" sz="3200" b="1" dirty="0" err="1">
              <a:solidFill>
                <a:srgbClr val="00B050"/>
              </a:solidFill>
              <a:latin typeface="Calibri"/>
              <a:ea typeface="+mn-ea"/>
              <a:cs typeface="+mn-cs"/>
            </a:rPr>
            <a:t>Accès</a:t>
          </a:r>
          <a:endParaRPr lang="en-GB" sz="3200" b="1" dirty="0">
            <a:solidFill>
              <a:srgbClr val="00B050"/>
            </a:solidFill>
            <a:latin typeface="Calibri"/>
            <a:ea typeface="+mn-ea"/>
            <a:cs typeface="+mn-cs"/>
          </a:endParaRPr>
        </a:p>
      </dgm:t>
    </dgm:pt>
    <dgm:pt modelId="{88D19C08-5603-4D6D-A6A0-79C18E1AA893}" type="parTrans" cxnId="{65E169DE-E6B1-4743-ADE5-D2468A15C74C}">
      <dgm:prSet/>
      <dgm:spPr/>
      <dgm:t>
        <a:bodyPr/>
        <a:lstStyle/>
        <a:p>
          <a:endParaRPr lang="en-GB" sz="1400" b="1"/>
        </a:p>
      </dgm:t>
    </dgm:pt>
    <dgm:pt modelId="{780BCFF4-C92B-4BBB-ACDA-861FE3599F64}" type="sibTrans" cxnId="{65E169DE-E6B1-4743-ADE5-D2468A15C74C}">
      <dgm:prSet/>
      <dgm:spPr/>
      <dgm:t>
        <a:bodyPr/>
        <a:lstStyle/>
        <a:p>
          <a:endParaRPr lang="en-GB" sz="1400" b="1"/>
        </a:p>
      </dgm:t>
    </dgm:pt>
    <dgm:pt modelId="{9A1A7270-0649-42EB-9E7A-46E11D04027E}">
      <dgm:prSet phldrT="[Text]" custT="1"/>
      <dgm:spPr>
        <a:xfrm>
          <a:off x="2124951" y="209766"/>
          <a:ext cx="1316520" cy="131652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GB" sz="1200" b="1" dirty="0">
              <a:solidFill>
                <a:sysClr val="windowText" lastClr="000000"/>
              </a:solidFill>
              <a:latin typeface="Calibri"/>
              <a:ea typeface="+mn-ea"/>
              <a:cs typeface="+mn-cs"/>
            </a:rPr>
            <a:t>R&amp;D,  innovation </a:t>
          </a:r>
          <a:r>
            <a:rPr lang="en-GB" sz="1200" b="1" dirty="0" err="1">
              <a:solidFill>
                <a:sysClr val="windowText" lastClr="000000"/>
              </a:solidFill>
              <a:latin typeface="Calibri"/>
              <a:ea typeface="+mn-ea"/>
              <a:cs typeface="+mn-cs"/>
            </a:rPr>
            <a:t>appropriée</a:t>
          </a:r>
          <a:endParaRPr lang="en-GB" sz="1200" b="1" dirty="0">
            <a:solidFill>
              <a:sysClr val="windowText" lastClr="000000"/>
            </a:solidFill>
            <a:latin typeface="Calibri"/>
            <a:ea typeface="+mn-ea"/>
            <a:cs typeface="+mn-cs"/>
          </a:endParaRPr>
        </a:p>
      </dgm:t>
    </dgm:pt>
    <dgm:pt modelId="{E3BD4F87-5907-4F23-A900-89EE6B8D04B4}" type="parTrans" cxnId="{9663BA0A-00DD-447A-AC35-7A726C35CB85}">
      <dgm:prSet/>
      <dgm:spPr/>
      <dgm:t>
        <a:bodyPr/>
        <a:lstStyle/>
        <a:p>
          <a:endParaRPr lang="en-GB" sz="1400" b="1"/>
        </a:p>
      </dgm:t>
    </dgm:pt>
    <dgm:pt modelId="{098993CC-A0EE-4F01-AA00-A6C577F1DB34}" type="sibTrans" cxnId="{9663BA0A-00DD-447A-AC35-7A726C35CB85}">
      <dgm:prSet/>
      <dgm:spPr/>
      <dgm:t>
        <a:bodyPr/>
        <a:lstStyle/>
        <a:p>
          <a:endParaRPr lang="en-GB" sz="1400" b="1"/>
        </a:p>
      </dgm:t>
    </dgm:pt>
    <dgm:pt modelId="{02DFE1F0-032D-4626-88CD-60C81FCA256F}">
      <dgm:prSet phldrT="[Text]" custT="1"/>
      <dgm:spPr>
        <a:xfrm>
          <a:off x="3460730" y="727349"/>
          <a:ext cx="1316520" cy="131652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GB" sz="1200" b="1" dirty="0" err="1">
              <a:solidFill>
                <a:sysClr val="windowText" lastClr="000000"/>
              </a:solidFill>
              <a:latin typeface="Calibri"/>
              <a:ea typeface="+mn-ea"/>
              <a:cs typeface="+mn-cs"/>
            </a:rPr>
            <a:t>Produits</a:t>
          </a:r>
          <a:r>
            <a:rPr lang="en-GB" sz="1200" b="1" dirty="0">
              <a:solidFill>
                <a:sysClr val="windowText" lastClr="000000"/>
              </a:solidFill>
              <a:latin typeface="Calibri"/>
              <a:ea typeface="+mn-ea"/>
              <a:cs typeface="+mn-cs"/>
            </a:rPr>
            <a:t> de </a:t>
          </a:r>
          <a:r>
            <a:rPr lang="en-GB" sz="1200" b="1" dirty="0" err="1">
              <a:solidFill>
                <a:sysClr val="windowText" lastClr="000000"/>
              </a:solidFill>
              <a:latin typeface="Calibri"/>
              <a:ea typeface="+mn-ea"/>
              <a:cs typeface="+mn-cs"/>
            </a:rPr>
            <a:t>qualité</a:t>
          </a:r>
          <a:r>
            <a:rPr lang="en-GB" sz="1200" b="1" dirty="0">
              <a:solidFill>
                <a:sysClr val="windowText" lastClr="000000"/>
              </a:solidFill>
              <a:latin typeface="Calibri"/>
              <a:ea typeface="+mn-ea"/>
              <a:cs typeface="+mn-cs"/>
            </a:rPr>
            <a:t>– production locale </a:t>
          </a:r>
          <a:r>
            <a:rPr lang="en-GB" sz="1200" b="1" dirty="0" err="1">
              <a:solidFill>
                <a:sysClr val="windowText" lastClr="000000"/>
              </a:solidFill>
              <a:latin typeface="Calibri"/>
              <a:ea typeface="+mn-ea"/>
              <a:cs typeface="+mn-cs"/>
            </a:rPr>
            <a:t>stratégique</a:t>
          </a:r>
          <a:endParaRPr lang="en-GB" sz="1200" b="1" dirty="0">
            <a:solidFill>
              <a:sysClr val="windowText" lastClr="000000"/>
            </a:solidFill>
            <a:latin typeface="Calibri"/>
            <a:ea typeface="+mn-ea"/>
            <a:cs typeface="+mn-cs"/>
          </a:endParaRPr>
        </a:p>
      </dgm:t>
    </dgm:pt>
    <dgm:pt modelId="{865664F4-927D-46B4-8E3A-422883650404}" type="parTrans" cxnId="{D7A14A47-468D-4907-8298-A8BF31892CFB}">
      <dgm:prSet/>
      <dgm:spPr/>
      <dgm:t>
        <a:bodyPr/>
        <a:lstStyle/>
        <a:p>
          <a:endParaRPr lang="en-GB" sz="1400" b="1"/>
        </a:p>
      </dgm:t>
    </dgm:pt>
    <dgm:pt modelId="{FDB105C0-A205-402C-98A9-277AA3F80DAC}" type="sibTrans" cxnId="{D7A14A47-468D-4907-8298-A8BF31892CFB}">
      <dgm:prSet/>
      <dgm:spPr/>
      <dgm:t>
        <a:bodyPr/>
        <a:lstStyle/>
        <a:p>
          <a:endParaRPr lang="en-GB" sz="1400" b="1"/>
        </a:p>
      </dgm:t>
    </dgm:pt>
    <dgm:pt modelId="{A7E429EF-0B22-40D9-A2B3-CFA311946869}">
      <dgm:prSet phldrT="[Text]" custT="1"/>
      <dgm:spPr>
        <a:xfrm>
          <a:off x="3751641" y="2105648"/>
          <a:ext cx="1316520" cy="131652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GB" sz="1200" b="1" dirty="0" err="1">
              <a:solidFill>
                <a:sysClr val="windowText" lastClr="000000"/>
              </a:solidFill>
              <a:latin typeface="Calibri"/>
              <a:ea typeface="+mn-ea"/>
              <a:cs typeface="+mn-cs"/>
            </a:rPr>
            <a:t>Réglementation</a:t>
          </a:r>
          <a:r>
            <a:rPr lang="en-GB" sz="1200" b="1" dirty="0">
              <a:solidFill>
                <a:sysClr val="windowText" lastClr="000000"/>
              </a:solidFill>
              <a:latin typeface="Calibri"/>
              <a:ea typeface="+mn-ea"/>
              <a:cs typeface="+mn-cs"/>
            </a:rPr>
            <a:t>  harmonisation &amp; </a:t>
          </a:r>
          <a:r>
            <a:rPr lang="en-GB" sz="1200" b="1" dirty="0" err="1">
              <a:solidFill>
                <a:sysClr val="windowText" lastClr="000000"/>
              </a:solidFill>
              <a:latin typeface="Calibri"/>
              <a:ea typeface="+mn-ea"/>
              <a:cs typeface="+mn-cs"/>
            </a:rPr>
            <a:t>confiance</a:t>
          </a:r>
          <a:r>
            <a:rPr lang="en-GB" sz="1200" b="1" dirty="0">
              <a:solidFill>
                <a:sysClr val="windowText" lastClr="000000"/>
              </a:solidFill>
              <a:latin typeface="Calibri"/>
              <a:ea typeface="+mn-ea"/>
              <a:cs typeface="+mn-cs"/>
            </a:rPr>
            <a:t> effectives</a:t>
          </a:r>
        </a:p>
      </dgm:t>
    </dgm:pt>
    <dgm:pt modelId="{94EFB9AB-38C8-41DA-8B85-CB67CB922125}" type="parTrans" cxnId="{25CD9F75-7898-4BFF-B02B-6C6752075DBF}">
      <dgm:prSet/>
      <dgm:spPr/>
      <dgm:t>
        <a:bodyPr/>
        <a:lstStyle/>
        <a:p>
          <a:endParaRPr lang="en-GB" sz="1400" b="1"/>
        </a:p>
      </dgm:t>
    </dgm:pt>
    <dgm:pt modelId="{E0548951-70C6-41EE-BAB9-7BB10D9A9B6C}" type="sibTrans" cxnId="{25CD9F75-7898-4BFF-B02B-6C6752075DBF}">
      <dgm:prSet/>
      <dgm:spPr/>
      <dgm:t>
        <a:bodyPr/>
        <a:lstStyle/>
        <a:p>
          <a:endParaRPr lang="en-GB" sz="1400" b="1"/>
        </a:p>
      </dgm:t>
    </dgm:pt>
    <dgm:pt modelId="{561BC754-73F0-4B13-9272-977CBCBB3E81}">
      <dgm:prSet phldrT="[Text]" custT="1"/>
      <dgm:spPr>
        <a:xfrm>
          <a:off x="2876192" y="3164036"/>
          <a:ext cx="1316520" cy="1316520"/>
        </a:xfrm>
        <a:prstGeom prst="ellipse">
          <a:avLst/>
        </a:prstGeom>
        <a:solidFill>
          <a:sysClr val="window" lastClr="FFFFFF">
            <a:alpha val="50000"/>
          </a:sysClr>
        </a:solidFill>
        <a:ln w="25400" cap="flat" cmpd="sng" algn="ctr">
          <a:solidFill>
            <a:srgbClr val="4F81BD">
              <a:shade val="80000"/>
              <a:hueOff val="0"/>
              <a:satOff val="0"/>
              <a:lumOff val="0"/>
              <a:alphaOff val="0"/>
            </a:srgbClr>
          </a:solidFill>
          <a:prstDash val="solid"/>
        </a:ln>
        <a:effectLst/>
      </dgm:spPr>
      <dgm:t>
        <a:bodyPr/>
        <a:lstStyle/>
        <a:p>
          <a:pPr>
            <a:buNone/>
          </a:pPr>
          <a:r>
            <a:rPr lang="fr-FR" sz="1300" b="1" noProof="0" dirty="0">
              <a:solidFill>
                <a:sysClr val="windowText" lastClr="000000"/>
              </a:solidFill>
              <a:latin typeface="Calibri"/>
              <a:ea typeface="+mn-ea"/>
              <a:cs typeface="+mn-cs"/>
            </a:rPr>
            <a:t>Sélection basée sur des preuves</a:t>
          </a:r>
        </a:p>
      </dgm:t>
    </dgm:pt>
    <dgm:pt modelId="{119D051F-0A94-48C2-AF31-6610357661CE}" type="parTrans" cxnId="{4735B932-7ADC-47F3-86FF-360AE99EDC3D}">
      <dgm:prSet/>
      <dgm:spPr/>
      <dgm:t>
        <a:bodyPr/>
        <a:lstStyle/>
        <a:p>
          <a:endParaRPr lang="en-GB" sz="1400" b="1"/>
        </a:p>
      </dgm:t>
    </dgm:pt>
    <dgm:pt modelId="{A0D7FBEF-3CF2-4AE3-B477-1F03A589AC2F}" type="sibTrans" cxnId="{4735B932-7ADC-47F3-86FF-360AE99EDC3D}">
      <dgm:prSet/>
      <dgm:spPr/>
      <dgm:t>
        <a:bodyPr/>
        <a:lstStyle/>
        <a:p>
          <a:endParaRPr lang="en-GB" sz="1400" b="1"/>
        </a:p>
      </dgm:t>
    </dgm:pt>
    <dgm:pt modelId="{FF8A8313-C9CF-4C9C-9BE7-A1628CB09FFF}">
      <dgm:prSet phldrT="[Text]" custT="1"/>
      <dgm:spPr>
        <a:xfrm>
          <a:off x="1466695" y="3157533"/>
          <a:ext cx="1316520" cy="131652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en-GB" sz="1200" b="1" dirty="0" err="1">
              <a:solidFill>
                <a:sysClr val="windowText" lastClr="000000"/>
              </a:solidFill>
              <a:latin typeface="Calibri"/>
              <a:ea typeface="+mn-ea"/>
              <a:cs typeface="+mn-cs"/>
            </a:rPr>
            <a:t>Financement</a:t>
          </a:r>
          <a:r>
            <a:rPr lang="en-GB" sz="1200" b="1" dirty="0">
              <a:solidFill>
                <a:sysClr val="windowText" lastClr="000000"/>
              </a:solidFill>
              <a:latin typeface="Calibri"/>
              <a:ea typeface="+mn-ea"/>
              <a:cs typeface="+mn-cs"/>
            </a:rPr>
            <a:t> et  politiques de prix </a:t>
          </a:r>
        </a:p>
      </dgm:t>
    </dgm:pt>
    <dgm:pt modelId="{6B80D3D3-0A60-4A0A-96F3-0ABB73EA796B}" type="parTrans" cxnId="{5E0C8452-E135-4475-82AB-4B8E1C0A28A2}">
      <dgm:prSet/>
      <dgm:spPr/>
      <dgm:t>
        <a:bodyPr/>
        <a:lstStyle/>
        <a:p>
          <a:endParaRPr lang="en-GB" sz="1400" b="1"/>
        </a:p>
      </dgm:t>
    </dgm:pt>
    <dgm:pt modelId="{414D7F0B-8589-49A0-A9BD-92412E99EA99}" type="sibTrans" cxnId="{5E0C8452-E135-4475-82AB-4B8E1C0A28A2}">
      <dgm:prSet/>
      <dgm:spPr/>
      <dgm:t>
        <a:bodyPr/>
        <a:lstStyle/>
        <a:p>
          <a:endParaRPr lang="en-GB" sz="1400" b="1"/>
        </a:p>
      </dgm:t>
    </dgm:pt>
    <dgm:pt modelId="{CABF6E31-77D5-42FC-A1B3-CEA73D997744}">
      <dgm:prSet phldrT="[Text]" custT="1"/>
      <dgm:spPr>
        <a:xfrm>
          <a:off x="494320" y="2140850"/>
          <a:ext cx="1316520" cy="131652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fr-FR" sz="1300" b="1" noProof="0" dirty="0">
              <a:solidFill>
                <a:sysClr val="windowText" lastClr="000000"/>
              </a:solidFill>
              <a:latin typeface="Calibri"/>
              <a:ea typeface="+mn-ea"/>
              <a:cs typeface="+mn-cs"/>
            </a:rPr>
            <a:t>Approvisionnement</a:t>
          </a:r>
        </a:p>
      </dgm:t>
    </dgm:pt>
    <dgm:pt modelId="{36525603-D4B4-40CF-84D0-420E384D08D6}" type="parTrans" cxnId="{D05DE8FF-FBAF-49F4-B00C-FEFBA43D4948}">
      <dgm:prSet/>
      <dgm:spPr/>
      <dgm:t>
        <a:bodyPr/>
        <a:lstStyle/>
        <a:p>
          <a:endParaRPr lang="en-GB" sz="1400" b="1"/>
        </a:p>
      </dgm:t>
    </dgm:pt>
    <dgm:pt modelId="{44FDD566-8D51-46BF-9E86-044518E9EFAD}" type="sibTrans" cxnId="{D05DE8FF-FBAF-49F4-B00C-FEFBA43D4948}">
      <dgm:prSet/>
      <dgm:spPr/>
      <dgm:t>
        <a:bodyPr/>
        <a:lstStyle/>
        <a:p>
          <a:endParaRPr lang="en-GB" sz="1400" b="1"/>
        </a:p>
      </dgm:t>
    </dgm:pt>
    <dgm:pt modelId="{DB7FF94C-A267-4429-A74C-96BAA8EAB6CD}">
      <dgm:prSet phldrT="[Text]" custT="1"/>
      <dgm:spPr>
        <a:xfrm>
          <a:off x="825612" y="689364"/>
          <a:ext cx="1316520" cy="131652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buNone/>
          </a:pPr>
          <a:r>
            <a:rPr lang="fr-FR" sz="1200" b="1" noProof="0" dirty="0">
              <a:solidFill>
                <a:sysClr val="windowText" lastClr="000000"/>
              </a:solidFill>
              <a:latin typeface="Calibri"/>
              <a:ea typeface="+mn-ea"/>
              <a:cs typeface="+mn-cs"/>
            </a:rPr>
            <a:t>Usage Qualité – </a:t>
          </a:r>
          <a:r>
            <a:rPr lang="fr-FR" sz="1200" b="1" noProof="0" dirty="0" err="1">
              <a:solidFill>
                <a:sysClr val="windowText" lastClr="000000"/>
              </a:solidFill>
              <a:latin typeface="Calibri"/>
              <a:ea typeface="+mn-ea"/>
              <a:cs typeface="+mn-cs"/>
            </a:rPr>
            <a:t>medicaments</a:t>
          </a:r>
          <a:r>
            <a:rPr lang="fr-FR" sz="1200" b="1" noProof="0" dirty="0">
              <a:solidFill>
                <a:sysClr val="windowText" lastClr="000000"/>
              </a:solidFill>
              <a:latin typeface="Calibri"/>
              <a:ea typeface="+mn-ea"/>
              <a:cs typeface="+mn-cs"/>
            </a:rPr>
            <a:t> &amp; technologies</a:t>
          </a:r>
        </a:p>
      </dgm:t>
    </dgm:pt>
    <dgm:pt modelId="{0DC0D62D-472F-425F-8854-7F5452968407}" type="parTrans" cxnId="{4D370C24-9C2D-406F-9B55-7F1435C84585}">
      <dgm:prSet/>
      <dgm:spPr/>
      <dgm:t>
        <a:bodyPr/>
        <a:lstStyle/>
        <a:p>
          <a:endParaRPr lang="en-GB" sz="1400" b="1"/>
        </a:p>
      </dgm:t>
    </dgm:pt>
    <dgm:pt modelId="{3F03A8D8-7844-471B-8494-00687BE7C7E6}" type="sibTrans" cxnId="{4D370C24-9C2D-406F-9B55-7F1435C84585}">
      <dgm:prSet/>
      <dgm:spPr/>
      <dgm:t>
        <a:bodyPr/>
        <a:lstStyle/>
        <a:p>
          <a:endParaRPr lang="en-GB" sz="1400" b="1"/>
        </a:p>
      </dgm:t>
    </dgm:pt>
    <dgm:pt modelId="{196D4FE0-D428-4916-B6B7-3389F36D4364}" type="pres">
      <dgm:prSet presAssocID="{12696EBF-68BB-4794-B895-F1209ECEB9AD}" presName="composite" presStyleCnt="0">
        <dgm:presLayoutVars>
          <dgm:chMax val="1"/>
          <dgm:dir/>
          <dgm:resizeHandles val="exact"/>
        </dgm:presLayoutVars>
      </dgm:prSet>
      <dgm:spPr/>
    </dgm:pt>
    <dgm:pt modelId="{2B385D40-6A2F-4B9F-883C-E4FFAC1AD401}" type="pres">
      <dgm:prSet presAssocID="{12696EBF-68BB-4794-B895-F1209ECEB9AD}" presName="radial" presStyleCnt="0">
        <dgm:presLayoutVars>
          <dgm:animLvl val="ctr"/>
        </dgm:presLayoutVars>
      </dgm:prSet>
      <dgm:spPr/>
    </dgm:pt>
    <dgm:pt modelId="{DB24E4F0-3E02-4C0E-9D7A-DD693ADCD298}" type="pres">
      <dgm:prSet presAssocID="{49F59E44-8F69-4287-AE8A-0EC16ABCFF96}" presName="centerShape" presStyleLbl="vennNode1" presStyleIdx="0" presStyleCnt="8"/>
      <dgm:spPr/>
    </dgm:pt>
    <dgm:pt modelId="{FCF6D5C0-97A9-4E9E-8822-B81C1A29DE20}" type="pres">
      <dgm:prSet presAssocID="{9A1A7270-0649-42EB-9E7A-46E11D04027E}" presName="node" presStyleLbl="vennNode1" presStyleIdx="1" presStyleCnt="8" custScaleX="126158" custRadScaleRad="97146" custRadScaleInc="5164">
        <dgm:presLayoutVars>
          <dgm:bulletEnabled val="1"/>
        </dgm:presLayoutVars>
      </dgm:prSet>
      <dgm:spPr/>
    </dgm:pt>
    <dgm:pt modelId="{1E150CC1-2C94-4AAF-AA68-B6A2D4710CB0}" type="pres">
      <dgm:prSet presAssocID="{02DFE1F0-032D-4626-88CD-60C81FCA256F}" presName="node" presStyleLbl="vennNode1" presStyleIdx="2" presStyleCnt="8" custScaleX="108834" custRadScaleRad="93785" custRadScaleInc="3260">
        <dgm:presLayoutVars>
          <dgm:bulletEnabled val="1"/>
        </dgm:presLayoutVars>
      </dgm:prSet>
      <dgm:spPr/>
    </dgm:pt>
    <dgm:pt modelId="{BEE1A3CA-0C84-4DEB-AD46-26EC15053571}" type="pres">
      <dgm:prSet presAssocID="{A7E429EF-0B22-40D9-A2B3-CFA311946869}" presName="node" presStyleLbl="vennNode1" presStyleIdx="3" presStyleCnt="8" custScaleX="103911" custRadScaleRad="94546" custRadScaleInc="-1012">
        <dgm:presLayoutVars>
          <dgm:bulletEnabled val="1"/>
        </dgm:presLayoutVars>
      </dgm:prSet>
      <dgm:spPr/>
    </dgm:pt>
    <dgm:pt modelId="{C1A10F87-07D5-43E7-88B8-1F4F02F2A2D6}" type="pres">
      <dgm:prSet presAssocID="{561BC754-73F0-4B13-9272-977CBCBB3E81}" presName="node" presStyleLbl="vennNode1" presStyleIdx="4" presStyleCnt="8" custRadScaleRad="91731" custRadScaleInc="-2080">
        <dgm:presLayoutVars>
          <dgm:bulletEnabled val="1"/>
        </dgm:presLayoutVars>
      </dgm:prSet>
      <dgm:spPr/>
    </dgm:pt>
    <dgm:pt modelId="{AF0DF808-5E52-499F-9164-64EA2714B267}" type="pres">
      <dgm:prSet presAssocID="{FF8A8313-C9CF-4C9C-9BE7-A1628CB09FFF}" presName="node" presStyleLbl="vennNode1" presStyleIdx="5" presStyleCnt="8" custScaleX="112727" custRadScaleRad="91159" custRadScaleInc="1722">
        <dgm:presLayoutVars>
          <dgm:bulletEnabled val="1"/>
        </dgm:presLayoutVars>
      </dgm:prSet>
      <dgm:spPr/>
    </dgm:pt>
    <dgm:pt modelId="{F84B8B8F-C14A-41F0-ABBF-A7F1DDF7438A}" type="pres">
      <dgm:prSet presAssocID="{CABF6E31-77D5-42FC-A1B3-CEA73D997744}" presName="node" presStyleLbl="vennNode1" presStyleIdx="6" presStyleCnt="8" custScaleX="128025" custScaleY="98811">
        <dgm:presLayoutVars>
          <dgm:bulletEnabled val="1"/>
        </dgm:presLayoutVars>
      </dgm:prSet>
      <dgm:spPr/>
    </dgm:pt>
    <dgm:pt modelId="{E90A66BB-DFCA-4089-B306-D2E4D06B6A33}" type="pres">
      <dgm:prSet presAssocID="{DB7FF94C-A267-4429-A74C-96BAA8EAB6CD}" presName="node" presStyleLbl="vennNode1" presStyleIdx="7" presStyleCnt="8" custScaleX="127436">
        <dgm:presLayoutVars>
          <dgm:bulletEnabled val="1"/>
        </dgm:presLayoutVars>
      </dgm:prSet>
      <dgm:spPr/>
    </dgm:pt>
  </dgm:ptLst>
  <dgm:cxnLst>
    <dgm:cxn modelId="{7156AD09-6584-49DD-B4EA-C08EB45819E0}" type="presOf" srcId="{CABF6E31-77D5-42FC-A1B3-CEA73D997744}" destId="{F84B8B8F-C14A-41F0-ABBF-A7F1DDF7438A}" srcOrd="0" destOrd="0" presId="urn:microsoft.com/office/officeart/2005/8/layout/radial3"/>
    <dgm:cxn modelId="{3834A70A-F2E4-444E-9E55-A5CF917B0078}" type="presOf" srcId="{FF8A8313-C9CF-4C9C-9BE7-A1628CB09FFF}" destId="{AF0DF808-5E52-499F-9164-64EA2714B267}" srcOrd="0" destOrd="0" presId="urn:microsoft.com/office/officeart/2005/8/layout/radial3"/>
    <dgm:cxn modelId="{9663BA0A-00DD-447A-AC35-7A726C35CB85}" srcId="{49F59E44-8F69-4287-AE8A-0EC16ABCFF96}" destId="{9A1A7270-0649-42EB-9E7A-46E11D04027E}" srcOrd="0" destOrd="0" parTransId="{E3BD4F87-5907-4F23-A900-89EE6B8D04B4}" sibTransId="{098993CC-A0EE-4F01-AA00-A6C577F1DB34}"/>
    <dgm:cxn modelId="{87811F0C-DB90-48FC-B5AD-85E0B06D55AD}" type="presOf" srcId="{49F59E44-8F69-4287-AE8A-0EC16ABCFF96}" destId="{DB24E4F0-3E02-4C0E-9D7A-DD693ADCD298}" srcOrd="0" destOrd="0" presId="urn:microsoft.com/office/officeart/2005/8/layout/radial3"/>
    <dgm:cxn modelId="{45936717-9152-496C-8741-495F4E1A4F08}" type="presOf" srcId="{561BC754-73F0-4B13-9272-977CBCBB3E81}" destId="{C1A10F87-07D5-43E7-88B8-1F4F02F2A2D6}" srcOrd="0" destOrd="0" presId="urn:microsoft.com/office/officeart/2005/8/layout/radial3"/>
    <dgm:cxn modelId="{8400FF1C-B4D8-4387-B0DF-7D5D4212525A}" type="presOf" srcId="{02DFE1F0-032D-4626-88CD-60C81FCA256F}" destId="{1E150CC1-2C94-4AAF-AA68-B6A2D4710CB0}" srcOrd="0" destOrd="0" presId="urn:microsoft.com/office/officeart/2005/8/layout/radial3"/>
    <dgm:cxn modelId="{4D370C24-9C2D-406F-9B55-7F1435C84585}" srcId="{49F59E44-8F69-4287-AE8A-0EC16ABCFF96}" destId="{DB7FF94C-A267-4429-A74C-96BAA8EAB6CD}" srcOrd="6" destOrd="0" parTransId="{0DC0D62D-472F-425F-8854-7F5452968407}" sibTransId="{3F03A8D8-7844-471B-8494-00687BE7C7E6}"/>
    <dgm:cxn modelId="{5D7C9A28-E804-4FA4-AF6B-9EBEE8189B41}" type="presOf" srcId="{12696EBF-68BB-4794-B895-F1209ECEB9AD}" destId="{196D4FE0-D428-4916-B6B7-3389F36D4364}" srcOrd="0" destOrd="0" presId="urn:microsoft.com/office/officeart/2005/8/layout/radial3"/>
    <dgm:cxn modelId="{4735B932-7ADC-47F3-86FF-360AE99EDC3D}" srcId="{49F59E44-8F69-4287-AE8A-0EC16ABCFF96}" destId="{561BC754-73F0-4B13-9272-977CBCBB3E81}" srcOrd="3" destOrd="0" parTransId="{119D051F-0A94-48C2-AF31-6610357661CE}" sibTransId="{A0D7FBEF-3CF2-4AE3-B477-1F03A589AC2F}"/>
    <dgm:cxn modelId="{D7A14A47-468D-4907-8298-A8BF31892CFB}" srcId="{49F59E44-8F69-4287-AE8A-0EC16ABCFF96}" destId="{02DFE1F0-032D-4626-88CD-60C81FCA256F}" srcOrd="1" destOrd="0" parTransId="{865664F4-927D-46B4-8E3A-422883650404}" sibTransId="{FDB105C0-A205-402C-98A9-277AA3F80DAC}"/>
    <dgm:cxn modelId="{5E0C8452-E135-4475-82AB-4B8E1C0A28A2}" srcId="{49F59E44-8F69-4287-AE8A-0EC16ABCFF96}" destId="{FF8A8313-C9CF-4C9C-9BE7-A1628CB09FFF}" srcOrd="4" destOrd="0" parTransId="{6B80D3D3-0A60-4A0A-96F3-0ABB73EA796B}" sibTransId="{414D7F0B-8589-49A0-A9BD-92412E99EA99}"/>
    <dgm:cxn modelId="{25CD9F75-7898-4BFF-B02B-6C6752075DBF}" srcId="{49F59E44-8F69-4287-AE8A-0EC16ABCFF96}" destId="{A7E429EF-0B22-40D9-A2B3-CFA311946869}" srcOrd="2" destOrd="0" parTransId="{94EFB9AB-38C8-41DA-8B85-CB67CB922125}" sibTransId="{E0548951-70C6-41EE-BAB9-7BB10D9A9B6C}"/>
    <dgm:cxn modelId="{5AFED09E-69D2-4C19-87E5-3A364157B8CE}" type="presOf" srcId="{9A1A7270-0649-42EB-9E7A-46E11D04027E}" destId="{FCF6D5C0-97A9-4E9E-8822-B81C1A29DE20}" srcOrd="0" destOrd="0" presId="urn:microsoft.com/office/officeart/2005/8/layout/radial3"/>
    <dgm:cxn modelId="{65E169DE-E6B1-4743-ADE5-D2468A15C74C}" srcId="{12696EBF-68BB-4794-B895-F1209ECEB9AD}" destId="{49F59E44-8F69-4287-AE8A-0EC16ABCFF96}" srcOrd="0" destOrd="0" parTransId="{88D19C08-5603-4D6D-A6A0-79C18E1AA893}" sibTransId="{780BCFF4-C92B-4BBB-ACDA-861FE3599F64}"/>
    <dgm:cxn modelId="{2E196DED-E7B5-4334-99E5-F07B64C9440B}" type="presOf" srcId="{DB7FF94C-A267-4429-A74C-96BAA8EAB6CD}" destId="{E90A66BB-DFCA-4089-B306-D2E4D06B6A33}" srcOrd="0" destOrd="0" presId="urn:microsoft.com/office/officeart/2005/8/layout/radial3"/>
    <dgm:cxn modelId="{10800DF7-EC9F-4BAF-B936-194FE1E98291}" type="presOf" srcId="{A7E429EF-0B22-40D9-A2B3-CFA311946869}" destId="{BEE1A3CA-0C84-4DEB-AD46-26EC15053571}" srcOrd="0" destOrd="0" presId="urn:microsoft.com/office/officeart/2005/8/layout/radial3"/>
    <dgm:cxn modelId="{D05DE8FF-FBAF-49F4-B00C-FEFBA43D4948}" srcId="{49F59E44-8F69-4287-AE8A-0EC16ABCFF96}" destId="{CABF6E31-77D5-42FC-A1B3-CEA73D997744}" srcOrd="5" destOrd="0" parTransId="{36525603-D4B4-40CF-84D0-420E384D08D6}" sibTransId="{44FDD566-8D51-46BF-9E86-044518E9EFAD}"/>
    <dgm:cxn modelId="{AE7E5405-2A9A-4224-A251-B49C22456DCA}" type="presParOf" srcId="{196D4FE0-D428-4916-B6B7-3389F36D4364}" destId="{2B385D40-6A2F-4B9F-883C-E4FFAC1AD401}" srcOrd="0" destOrd="0" presId="urn:microsoft.com/office/officeart/2005/8/layout/radial3"/>
    <dgm:cxn modelId="{7FD785C1-977E-4E14-B261-B3EDF4E1CFA2}" type="presParOf" srcId="{2B385D40-6A2F-4B9F-883C-E4FFAC1AD401}" destId="{DB24E4F0-3E02-4C0E-9D7A-DD693ADCD298}" srcOrd="0" destOrd="0" presId="urn:microsoft.com/office/officeart/2005/8/layout/radial3"/>
    <dgm:cxn modelId="{9EA7FF4E-9BC2-41D2-96FD-AAF193950EDB}" type="presParOf" srcId="{2B385D40-6A2F-4B9F-883C-E4FFAC1AD401}" destId="{FCF6D5C0-97A9-4E9E-8822-B81C1A29DE20}" srcOrd="1" destOrd="0" presId="urn:microsoft.com/office/officeart/2005/8/layout/radial3"/>
    <dgm:cxn modelId="{D3AD6AA3-86EC-4B64-912F-AB59CB6C8EE9}" type="presParOf" srcId="{2B385D40-6A2F-4B9F-883C-E4FFAC1AD401}" destId="{1E150CC1-2C94-4AAF-AA68-B6A2D4710CB0}" srcOrd="2" destOrd="0" presId="urn:microsoft.com/office/officeart/2005/8/layout/radial3"/>
    <dgm:cxn modelId="{C5187701-747F-41E2-A760-DC07EB65BD75}" type="presParOf" srcId="{2B385D40-6A2F-4B9F-883C-E4FFAC1AD401}" destId="{BEE1A3CA-0C84-4DEB-AD46-26EC15053571}" srcOrd="3" destOrd="0" presId="urn:microsoft.com/office/officeart/2005/8/layout/radial3"/>
    <dgm:cxn modelId="{AC229F07-D85B-4921-ABCB-43C6C3BCCE2D}" type="presParOf" srcId="{2B385D40-6A2F-4B9F-883C-E4FFAC1AD401}" destId="{C1A10F87-07D5-43E7-88B8-1F4F02F2A2D6}" srcOrd="4" destOrd="0" presId="urn:microsoft.com/office/officeart/2005/8/layout/radial3"/>
    <dgm:cxn modelId="{9AD208F7-345F-4AED-9873-0DA670D71798}" type="presParOf" srcId="{2B385D40-6A2F-4B9F-883C-E4FFAC1AD401}" destId="{AF0DF808-5E52-499F-9164-64EA2714B267}" srcOrd="5" destOrd="0" presId="urn:microsoft.com/office/officeart/2005/8/layout/radial3"/>
    <dgm:cxn modelId="{E4B43958-89FE-46C6-8D1C-29692B36A3FA}" type="presParOf" srcId="{2B385D40-6A2F-4B9F-883C-E4FFAC1AD401}" destId="{F84B8B8F-C14A-41F0-ABBF-A7F1DDF7438A}" srcOrd="6" destOrd="0" presId="urn:microsoft.com/office/officeart/2005/8/layout/radial3"/>
    <dgm:cxn modelId="{86A30EEF-7855-4CC3-A73E-5F8C36F68436}" type="presParOf" srcId="{2B385D40-6A2F-4B9F-883C-E4FFAC1AD401}" destId="{E90A66BB-DFCA-4089-B306-D2E4D06B6A33}" srcOrd="7"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BC38AA-A2B2-4EEC-9AE2-728DF883C8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8407C03-C427-43CF-86D1-C6B07B742B48}">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pPr>
            <a:buChar char="•"/>
          </a:pPr>
          <a:r>
            <a:rPr lang="fr-FR" sz="1600" b="1" noProof="0" dirty="0"/>
            <a:t>Moins de 10% des formations sanitaires dans certains pays ont un panier complet  de médicaments essentiels pour soigner les maladies.</a:t>
          </a:r>
        </a:p>
        <a:p>
          <a:pPr>
            <a:buChar char="•"/>
          </a:pPr>
          <a:endParaRPr lang="en-US" sz="1500" dirty="0"/>
        </a:p>
      </dgm:t>
    </dgm:pt>
    <dgm:pt modelId="{F972565F-709C-4B5E-A594-AB86BD718548}" type="parTrans" cxnId="{8C4048DA-F9E7-40B3-952F-DDFFD6DF4100}">
      <dgm:prSet/>
      <dgm:spPr/>
      <dgm:t>
        <a:bodyPr/>
        <a:lstStyle/>
        <a:p>
          <a:endParaRPr lang="en-US"/>
        </a:p>
      </dgm:t>
    </dgm:pt>
    <dgm:pt modelId="{ACA0F6E5-38A3-4075-A20B-3D6642AC52BE}" type="sibTrans" cxnId="{8C4048DA-F9E7-40B3-952F-DDFFD6DF4100}">
      <dgm:prSet/>
      <dgm:spPr/>
      <dgm:t>
        <a:bodyPr/>
        <a:lstStyle/>
        <a:p>
          <a:endParaRPr lang="en-US"/>
        </a:p>
      </dgm:t>
    </dgm:pt>
    <dgm:pt modelId="{D14D4658-60A1-4A49-AADD-3DF0277ECA25}">
      <dgm:prSet custT="1">
        <dgm:style>
          <a:lnRef idx="1">
            <a:schemeClr val="accent1"/>
          </a:lnRef>
          <a:fillRef idx="2">
            <a:schemeClr val="accent1"/>
          </a:fillRef>
          <a:effectRef idx="1">
            <a:schemeClr val="accent1"/>
          </a:effectRef>
          <a:fontRef idx="minor">
            <a:schemeClr val="dk1"/>
          </a:fontRef>
        </dgm:style>
      </dgm:prSet>
      <dgm:spPr/>
      <dgm:t>
        <a:bodyPr/>
        <a:lstStyle/>
        <a:p>
          <a:r>
            <a:rPr lang="fr-FR" sz="1600" b="1" noProof="0" dirty="0"/>
            <a:t>Environ 80% des Africains dépendent des formations sanitaires publiques et jusqu’à  90% payent directement leurs médicaments, ce qui représente le plus important poste de dépenses familiales après la nourriture. </a:t>
          </a:r>
        </a:p>
        <a:p>
          <a:endParaRPr lang="en-US" sz="500" b="1" noProof="0" dirty="0"/>
        </a:p>
      </dgm:t>
    </dgm:pt>
    <dgm:pt modelId="{627B58B6-292F-493F-AC79-7BC2C93D2507}" type="parTrans" cxnId="{73B5548B-0C95-4F93-81C9-435DBF00F775}">
      <dgm:prSet/>
      <dgm:spPr/>
      <dgm:t>
        <a:bodyPr/>
        <a:lstStyle/>
        <a:p>
          <a:endParaRPr lang="en-US"/>
        </a:p>
      </dgm:t>
    </dgm:pt>
    <dgm:pt modelId="{B485C5BE-BCF8-4CCF-A2C3-215EE5A54FF1}" type="sibTrans" cxnId="{73B5548B-0C95-4F93-81C9-435DBF00F775}">
      <dgm:prSet/>
      <dgm:spPr/>
      <dgm:t>
        <a:bodyPr/>
        <a:lstStyle/>
        <a:p>
          <a:endParaRPr lang="en-US"/>
        </a:p>
      </dgm:t>
    </dgm:pt>
    <dgm:pt modelId="{A6703696-231C-4FA4-A4C2-2D2E719394E2}">
      <dgm:prSet custT="1">
        <dgm:style>
          <a:lnRef idx="1">
            <a:schemeClr val="accent6"/>
          </a:lnRef>
          <a:fillRef idx="3">
            <a:schemeClr val="accent6"/>
          </a:fillRef>
          <a:effectRef idx="2">
            <a:schemeClr val="accent6"/>
          </a:effectRef>
          <a:fontRef idx="minor">
            <a:schemeClr val="lt1"/>
          </a:fontRef>
        </dgm:style>
      </dgm:prSet>
      <dgm:spPr/>
      <dgm:t>
        <a:bodyPr/>
        <a:lstStyle/>
        <a:p>
          <a:r>
            <a:rPr lang="fr-FR" sz="1600" b="1" noProof="0" dirty="0"/>
            <a:t>L’Afrique constitue 42% de l’ensemble des cas détectés de médicaments falsifies et de qualité inférieure. La valeur de ce marché illicite est estimé à  US$ 30 milliards. </a:t>
          </a:r>
        </a:p>
        <a:p>
          <a:endParaRPr lang="en-US" sz="500" b="1" dirty="0"/>
        </a:p>
      </dgm:t>
    </dgm:pt>
    <dgm:pt modelId="{A03D137A-75FF-4100-A09E-06344533C410}" type="parTrans" cxnId="{6CEA9D8A-3875-47C7-9030-BD3105C28BAD}">
      <dgm:prSet/>
      <dgm:spPr/>
      <dgm:t>
        <a:bodyPr/>
        <a:lstStyle/>
        <a:p>
          <a:endParaRPr lang="en-US"/>
        </a:p>
      </dgm:t>
    </dgm:pt>
    <dgm:pt modelId="{5733F34F-464B-4303-BFF8-FAED86A60535}" type="sibTrans" cxnId="{6CEA9D8A-3875-47C7-9030-BD3105C28BAD}">
      <dgm:prSet/>
      <dgm:spPr/>
      <dgm:t>
        <a:bodyPr/>
        <a:lstStyle/>
        <a:p>
          <a:endParaRPr lang="en-US"/>
        </a:p>
      </dgm:t>
    </dgm:pt>
    <dgm:pt modelId="{3E1F74B9-ED64-4F16-B3C8-7A643A84447D}">
      <dgm:prSet custT="1"/>
      <dgm:spPr/>
      <dgm:t>
        <a:bodyPr/>
        <a:lstStyle/>
        <a:p>
          <a:r>
            <a:rPr lang="fr-FR" sz="1600" b="1" noProof="0" dirty="0"/>
            <a:t>Garantir l’accès nécessite  une approche compréhensive des systèmes de santé qui concerne la chaîne de valeur pharmaceutique depuis la recherche et développement jusqu’à l’utilisation finale.</a:t>
          </a:r>
        </a:p>
        <a:p>
          <a:endParaRPr lang="en-US" sz="500" b="1" dirty="0"/>
        </a:p>
      </dgm:t>
    </dgm:pt>
    <dgm:pt modelId="{4C0FA5BE-AB56-4E73-BDF0-ACE82FB102FC}" type="parTrans" cxnId="{12DAA146-5B49-4256-BF70-7B18750DD66F}">
      <dgm:prSet/>
      <dgm:spPr/>
      <dgm:t>
        <a:bodyPr/>
        <a:lstStyle/>
        <a:p>
          <a:endParaRPr lang="en-US"/>
        </a:p>
      </dgm:t>
    </dgm:pt>
    <dgm:pt modelId="{38A52C7F-F4A8-4AE4-924B-33BC8C548707}" type="sibTrans" cxnId="{12DAA146-5B49-4256-BF70-7B18750DD66F}">
      <dgm:prSet/>
      <dgm:spPr/>
      <dgm:t>
        <a:bodyPr/>
        <a:lstStyle/>
        <a:p>
          <a:endParaRPr lang="en-US"/>
        </a:p>
      </dgm:t>
    </dgm:pt>
    <dgm:pt modelId="{FB71F3FE-6911-49AA-9B2B-8F7467604E4E}">
      <dgm:prSet custT="1">
        <dgm:style>
          <a:lnRef idx="1">
            <a:schemeClr val="dk1"/>
          </a:lnRef>
          <a:fillRef idx="2">
            <a:schemeClr val="dk1"/>
          </a:fillRef>
          <a:effectRef idx="1">
            <a:schemeClr val="dk1"/>
          </a:effectRef>
          <a:fontRef idx="minor">
            <a:schemeClr val="dk1"/>
          </a:fontRef>
        </dgm:style>
      </dgm:prSet>
      <dgm:spPr/>
      <dgm:t>
        <a:bodyPr/>
        <a:lstStyle/>
        <a:p>
          <a:r>
            <a:rPr lang="fr-FR" sz="1600" b="1" noProof="0" dirty="0"/>
            <a:t>En Moyenne 70% à 100% des produits pharmaceutiques en Afrique sont  importés, ce qui place le continent dans une situation vulnérable.</a:t>
          </a:r>
          <a:endParaRPr lang="fr-FR" sz="500" b="1" noProof="0" dirty="0"/>
        </a:p>
        <a:p>
          <a:endParaRPr lang="en-US" sz="500" b="1" dirty="0"/>
        </a:p>
      </dgm:t>
    </dgm:pt>
    <dgm:pt modelId="{7B62DB57-3156-4ED0-9CC2-946851985A79}" type="parTrans" cxnId="{C0E8961B-9C4A-443B-9764-35ADF109DD69}">
      <dgm:prSet/>
      <dgm:spPr/>
      <dgm:t>
        <a:bodyPr/>
        <a:lstStyle/>
        <a:p>
          <a:endParaRPr lang="en-US"/>
        </a:p>
      </dgm:t>
    </dgm:pt>
    <dgm:pt modelId="{A816C846-770E-4C58-BD6D-400A2AA5DE5F}" type="sibTrans" cxnId="{C0E8961B-9C4A-443B-9764-35ADF109DD69}">
      <dgm:prSet/>
      <dgm:spPr/>
      <dgm:t>
        <a:bodyPr/>
        <a:lstStyle/>
        <a:p>
          <a:endParaRPr lang="en-US"/>
        </a:p>
      </dgm:t>
    </dgm:pt>
    <dgm:pt modelId="{B27E3DFA-7F77-4289-BF66-3CB9DBBF7418}" type="pres">
      <dgm:prSet presAssocID="{C0BC38AA-A2B2-4EEC-9AE2-728DF883C883}" presName="linear" presStyleCnt="0">
        <dgm:presLayoutVars>
          <dgm:animLvl val="lvl"/>
          <dgm:resizeHandles val="exact"/>
        </dgm:presLayoutVars>
      </dgm:prSet>
      <dgm:spPr/>
    </dgm:pt>
    <dgm:pt modelId="{29AE9C15-CE54-46A9-A6C7-BA3249DA78F2}" type="pres">
      <dgm:prSet presAssocID="{B8407C03-C427-43CF-86D1-C6B07B742B48}" presName="parentText" presStyleLbl="node1" presStyleIdx="0" presStyleCnt="5" custLinFactNeighborY="-25205">
        <dgm:presLayoutVars>
          <dgm:chMax val="0"/>
          <dgm:bulletEnabled val="1"/>
        </dgm:presLayoutVars>
      </dgm:prSet>
      <dgm:spPr/>
    </dgm:pt>
    <dgm:pt modelId="{77F44BBE-6C3B-4069-BB8B-C226EFCF61C3}" type="pres">
      <dgm:prSet presAssocID="{ACA0F6E5-38A3-4075-A20B-3D6642AC52BE}" presName="spacer" presStyleCnt="0"/>
      <dgm:spPr/>
    </dgm:pt>
    <dgm:pt modelId="{0570A4D9-02EE-4B59-8441-C58B0DBE32E3}" type="pres">
      <dgm:prSet presAssocID="{D14D4658-60A1-4A49-AADD-3DF0277ECA25}" presName="parentText" presStyleLbl="node1" presStyleIdx="1" presStyleCnt="5">
        <dgm:presLayoutVars>
          <dgm:chMax val="0"/>
          <dgm:bulletEnabled val="1"/>
        </dgm:presLayoutVars>
      </dgm:prSet>
      <dgm:spPr/>
    </dgm:pt>
    <dgm:pt modelId="{61D0A04C-C8E5-4DAC-ADE1-E382AF55C7B0}" type="pres">
      <dgm:prSet presAssocID="{B485C5BE-BCF8-4CCF-A2C3-215EE5A54FF1}" presName="spacer" presStyleCnt="0"/>
      <dgm:spPr/>
    </dgm:pt>
    <dgm:pt modelId="{2FAB04DF-E43A-434F-A5E6-92105DAA91BD}" type="pres">
      <dgm:prSet presAssocID="{A6703696-231C-4FA4-A4C2-2D2E719394E2}" presName="parentText" presStyleLbl="node1" presStyleIdx="2" presStyleCnt="5">
        <dgm:presLayoutVars>
          <dgm:chMax val="0"/>
          <dgm:bulletEnabled val="1"/>
        </dgm:presLayoutVars>
      </dgm:prSet>
      <dgm:spPr/>
    </dgm:pt>
    <dgm:pt modelId="{0972298C-A00B-47A9-84B3-5A41DE062E7C}" type="pres">
      <dgm:prSet presAssocID="{5733F34F-464B-4303-BFF8-FAED86A60535}" presName="spacer" presStyleCnt="0"/>
      <dgm:spPr/>
    </dgm:pt>
    <dgm:pt modelId="{A1C4BFBE-D30F-459A-A6A8-018486FB3111}" type="pres">
      <dgm:prSet presAssocID="{FB71F3FE-6911-49AA-9B2B-8F7467604E4E}" presName="parentText" presStyleLbl="node1" presStyleIdx="3" presStyleCnt="5" custLinFactY="-4105" custLinFactNeighborX="-1124" custLinFactNeighborY="-100000">
        <dgm:presLayoutVars>
          <dgm:chMax val="0"/>
          <dgm:bulletEnabled val="1"/>
        </dgm:presLayoutVars>
      </dgm:prSet>
      <dgm:spPr/>
    </dgm:pt>
    <dgm:pt modelId="{2C65632E-494E-49FC-A7C2-46398F767822}" type="pres">
      <dgm:prSet presAssocID="{A816C846-770E-4C58-BD6D-400A2AA5DE5F}" presName="spacer" presStyleCnt="0"/>
      <dgm:spPr/>
    </dgm:pt>
    <dgm:pt modelId="{405B52B6-99CA-4000-9800-A04B2C3986A4}" type="pres">
      <dgm:prSet presAssocID="{3E1F74B9-ED64-4F16-B3C8-7A643A84447D}" presName="parentText" presStyleLbl="node1" presStyleIdx="4" presStyleCnt="5" custLinFactNeighborX="-201" custLinFactNeighborY="-69360">
        <dgm:presLayoutVars>
          <dgm:chMax val="0"/>
          <dgm:bulletEnabled val="1"/>
        </dgm:presLayoutVars>
      </dgm:prSet>
      <dgm:spPr/>
    </dgm:pt>
  </dgm:ptLst>
  <dgm:cxnLst>
    <dgm:cxn modelId="{C0E8961B-9C4A-443B-9764-35ADF109DD69}" srcId="{C0BC38AA-A2B2-4EEC-9AE2-728DF883C883}" destId="{FB71F3FE-6911-49AA-9B2B-8F7467604E4E}" srcOrd="3" destOrd="0" parTransId="{7B62DB57-3156-4ED0-9CC2-946851985A79}" sibTransId="{A816C846-770E-4C58-BD6D-400A2AA5DE5F}"/>
    <dgm:cxn modelId="{EB11013B-C6CB-4A4D-8F24-442230A5E326}" type="presOf" srcId="{C0BC38AA-A2B2-4EEC-9AE2-728DF883C883}" destId="{B27E3DFA-7F77-4289-BF66-3CB9DBBF7418}" srcOrd="0" destOrd="0" presId="urn:microsoft.com/office/officeart/2005/8/layout/vList2"/>
    <dgm:cxn modelId="{12DAA146-5B49-4256-BF70-7B18750DD66F}" srcId="{C0BC38AA-A2B2-4EEC-9AE2-728DF883C883}" destId="{3E1F74B9-ED64-4F16-B3C8-7A643A84447D}" srcOrd="4" destOrd="0" parTransId="{4C0FA5BE-AB56-4E73-BDF0-ACE82FB102FC}" sibTransId="{38A52C7F-F4A8-4AE4-924B-33BC8C548707}"/>
    <dgm:cxn modelId="{E799F06D-7533-4432-8CD3-2637BEC88DB2}" type="presOf" srcId="{A6703696-231C-4FA4-A4C2-2D2E719394E2}" destId="{2FAB04DF-E43A-434F-A5E6-92105DAA91BD}" srcOrd="0" destOrd="0" presId="urn:microsoft.com/office/officeart/2005/8/layout/vList2"/>
    <dgm:cxn modelId="{F3425275-E120-485C-921D-DB7DC13158A5}" type="presOf" srcId="{D14D4658-60A1-4A49-AADD-3DF0277ECA25}" destId="{0570A4D9-02EE-4B59-8441-C58B0DBE32E3}" srcOrd="0" destOrd="0" presId="urn:microsoft.com/office/officeart/2005/8/layout/vList2"/>
    <dgm:cxn modelId="{6CEA9D8A-3875-47C7-9030-BD3105C28BAD}" srcId="{C0BC38AA-A2B2-4EEC-9AE2-728DF883C883}" destId="{A6703696-231C-4FA4-A4C2-2D2E719394E2}" srcOrd="2" destOrd="0" parTransId="{A03D137A-75FF-4100-A09E-06344533C410}" sibTransId="{5733F34F-464B-4303-BFF8-FAED86A60535}"/>
    <dgm:cxn modelId="{73B5548B-0C95-4F93-81C9-435DBF00F775}" srcId="{C0BC38AA-A2B2-4EEC-9AE2-728DF883C883}" destId="{D14D4658-60A1-4A49-AADD-3DF0277ECA25}" srcOrd="1" destOrd="0" parTransId="{627B58B6-292F-493F-AC79-7BC2C93D2507}" sibTransId="{B485C5BE-BCF8-4CCF-A2C3-215EE5A54FF1}"/>
    <dgm:cxn modelId="{BB99D6C8-1393-45EF-8D19-5AC5F28B10AC}" type="presOf" srcId="{3E1F74B9-ED64-4F16-B3C8-7A643A84447D}" destId="{405B52B6-99CA-4000-9800-A04B2C3986A4}" srcOrd="0" destOrd="0" presId="urn:microsoft.com/office/officeart/2005/8/layout/vList2"/>
    <dgm:cxn modelId="{8C4048DA-F9E7-40B3-952F-DDFFD6DF4100}" srcId="{C0BC38AA-A2B2-4EEC-9AE2-728DF883C883}" destId="{B8407C03-C427-43CF-86D1-C6B07B742B48}" srcOrd="0" destOrd="0" parTransId="{F972565F-709C-4B5E-A594-AB86BD718548}" sibTransId="{ACA0F6E5-38A3-4075-A20B-3D6642AC52BE}"/>
    <dgm:cxn modelId="{769D28DF-123F-4504-B248-B2A5383E5C82}" type="presOf" srcId="{B8407C03-C427-43CF-86D1-C6B07B742B48}" destId="{29AE9C15-CE54-46A9-A6C7-BA3249DA78F2}" srcOrd="0" destOrd="0" presId="urn:microsoft.com/office/officeart/2005/8/layout/vList2"/>
    <dgm:cxn modelId="{C566D7E4-4F30-469C-A1FF-3A6A7163B17F}" type="presOf" srcId="{FB71F3FE-6911-49AA-9B2B-8F7467604E4E}" destId="{A1C4BFBE-D30F-459A-A6A8-018486FB3111}" srcOrd="0" destOrd="0" presId="urn:microsoft.com/office/officeart/2005/8/layout/vList2"/>
    <dgm:cxn modelId="{250989B4-576A-4C3C-BE78-0798255D8979}" type="presParOf" srcId="{B27E3DFA-7F77-4289-BF66-3CB9DBBF7418}" destId="{29AE9C15-CE54-46A9-A6C7-BA3249DA78F2}" srcOrd="0" destOrd="0" presId="urn:microsoft.com/office/officeart/2005/8/layout/vList2"/>
    <dgm:cxn modelId="{4041B7ED-396F-47D6-BF2A-47458D4F7A38}" type="presParOf" srcId="{B27E3DFA-7F77-4289-BF66-3CB9DBBF7418}" destId="{77F44BBE-6C3B-4069-BB8B-C226EFCF61C3}" srcOrd="1" destOrd="0" presId="urn:microsoft.com/office/officeart/2005/8/layout/vList2"/>
    <dgm:cxn modelId="{4DA2ACCE-AE67-4FA1-90D4-CBB98C31DDB5}" type="presParOf" srcId="{B27E3DFA-7F77-4289-BF66-3CB9DBBF7418}" destId="{0570A4D9-02EE-4B59-8441-C58B0DBE32E3}" srcOrd="2" destOrd="0" presId="urn:microsoft.com/office/officeart/2005/8/layout/vList2"/>
    <dgm:cxn modelId="{400425D2-ECA1-4EA1-AD9A-0AEED4399208}" type="presParOf" srcId="{B27E3DFA-7F77-4289-BF66-3CB9DBBF7418}" destId="{61D0A04C-C8E5-4DAC-ADE1-E382AF55C7B0}" srcOrd="3" destOrd="0" presId="urn:microsoft.com/office/officeart/2005/8/layout/vList2"/>
    <dgm:cxn modelId="{D9E3D23D-4FB1-44FA-9790-F3D07BF996AD}" type="presParOf" srcId="{B27E3DFA-7F77-4289-BF66-3CB9DBBF7418}" destId="{2FAB04DF-E43A-434F-A5E6-92105DAA91BD}" srcOrd="4" destOrd="0" presId="urn:microsoft.com/office/officeart/2005/8/layout/vList2"/>
    <dgm:cxn modelId="{D6B94129-01DA-4267-8C48-721C095C0129}" type="presParOf" srcId="{B27E3DFA-7F77-4289-BF66-3CB9DBBF7418}" destId="{0972298C-A00B-47A9-84B3-5A41DE062E7C}" srcOrd="5" destOrd="0" presId="urn:microsoft.com/office/officeart/2005/8/layout/vList2"/>
    <dgm:cxn modelId="{1B4CE624-2FD5-421B-9254-E8ACB4C00094}" type="presParOf" srcId="{B27E3DFA-7F77-4289-BF66-3CB9DBBF7418}" destId="{A1C4BFBE-D30F-459A-A6A8-018486FB3111}" srcOrd="6" destOrd="0" presId="urn:microsoft.com/office/officeart/2005/8/layout/vList2"/>
    <dgm:cxn modelId="{9E7EC171-7138-480A-93EA-0F23AE05D265}" type="presParOf" srcId="{B27E3DFA-7F77-4289-BF66-3CB9DBBF7418}" destId="{2C65632E-494E-49FC-A7C2-46398F767822}" srcOrd="7" destOrd="0" presId="urn:microsoft.com/office/officeart/2005/8/layout/vList2"/>
    <dgm:cxn modelId="{22FCF2CC-1D30-4326-BBDB-F8582DC5D4EE}" type="presParOf" srcId="{B27E3DFA-7F77-4289-BF66-3CB9DBBF7418}" destId="{405B52B6-99CA-4000-9800-A04B2C3986A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440E03-6971-43D2-89B6-38330CC6B106}"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lang="fr-CH"/>
        </a:p>
      </dgm:t>
    </dgm:pt>
    <dgm:pt modelId="{1DCB9C63-AF5E-4542-A6D9-3B5C014E8E9E}">
      <dgm:prSet phldrT="[Texte]" custT="1"/>
      <dgm:spPr>
        <a:solidFill>
          <a:srgbClr val="00B050"/>
        </a:solidFill>
      </dgm:spPr>
      <dgm:t>
        <a:bodyPr/>
        <a:lstStyle/>
        <a:p>
          <a:r>
            <a:rPr lang="fr-FR" sz="1000" b="1" dirty="0">
              <a:solidFill>
                <a:srgbClr val="002060"/>
              </a:solidFill>
            </a:rPr>
            <a:t>CREATION D’UN  GROUPE DE TRAVAIL</a:t>
          </a:r>
          <a:endParaRPr lang="fr-CH" sz="1000" b="1" dirty="0">
            <a:solidFill>
              <a:srgbClr val="002060"/>
            </a:solidFill>
          </a:endParaRPr>
        </a:p>
      </dgm:t>
    </dgm:pt>
    <dgm:pt modelId="{1541D60C-8340-40FB-8B3E-1DCB25594888}" type="parTrans" cxnId="{7D95E0C2-15A6-4B47-875C-3D53D322D67C}">
      <dgm:prSet/>
      <dgm:spPr/>
      <dgm:t>
        <a:bodyPr/>
        <a:lstStyle/>
        <a:p>
          <a:endParaRPr lang="fr-CH" sz="1000" b="1">
            <a:solidFill>
              <a:schemeClr val="tx2"/>
            </a:solidFill>
          </a:endParaRPr>
        </a:p>
      </dgm:t>
    </dgm:pt>
    <dgm:pt modelId="{C0FED266-2C19-4910-B29D-012D0B2675C0}" type="sibTrans" cxnId="{7D95E0C2-15A6-4B47-875C-3D53D322D67C}">
      <dgm:prSet/>
      <dgm:spPr>
        <a:ln w="19050"/>
      </dgm:spPr>
      <dgm:t>
        <a:bodyPr/>
        <a:lstStyle/>
        <a:p>
          <a:endParaRPr lang="fr-CH" sz="1000" b="1">
            <a:solidFill>
              <a:schemeClr val="tx2"/>
            </a:solidFill>
          </a:endParaRPr>
        </a:p>
      </dgm:t>
    </dgm:pt>
    <dgm:pt modelId="{6E6257E4-5612-44B1-B4C1-ACF6F5D44D8E}">
      <dgm:prSet phldrT="[Texte]" custT="1"/>
      <dgm:spPr>
        <a:solidFill>
          <a:srgbClr val="92D050"/>
        </a:solidFill>
      </dgm:spPr>
      <dgm:t>
        <a:bodyPr/>
        <a:lstStyle/>
        <a:p>
          <a:r>
            <a:rPr lang="fr-FR" sz="1000" b="1" dirty="0">
              <a:solidFill>
                <a:srgbClr val="002060"/>
              </a:solidFill>
            </a:rPr>
            <a:t>ANALYSE DE LA SITUATION</a:t>
          </a:r>
          <a:endParaRPr lang="fr-CH" sz="1000" b="1" dirty="0">
            <a:solidFill>
              <a:srgbClr val="002060"/>
            </a:solidFill>
          </a:endParaRPr>
        </a:p>
      </dgm:t>
    </dgm:pt>
    <dgm:pt modelId="{E3E4F000-C4A1-4F6E-AC5A-5D3E496DA978}" type="parTrans" cxnId="{588838DF-EC41-4373-87DF-F85B7C59CCCA}">
      <dgm:prSet/>
      <dgm:spPr/>
      <dgm:t>
        <a:bodyPr/>
        <a:lstStyle/>
        <a:p>
          <a:endParaRPr lang="fr-CH" sz="1000" b="1">
            <a:solidFill>
              <a:schemeClr val="tx2"/>
            </a:solidFill>
          </a:endParaRPr>
        </a:p>
      </dgm:t>
    </dgm:pt>
    <dgm:pt modelId="{B3A7AFC7-33B8-4C13-B02C-F0CEE62A1868}" type="sibTrans" cxnId="{588838DF-EC41-4373-87DF-F85B7C59CCCA}">
      <dgm:prSet/>
      <dgm:spPr>
        <a:ln w="19050"/>
      </dgm:spPr>
      <dgm:t>
        <a:bodyPr/>
        <a:lstStyle/>
        <a:p>
          <a:endParaRPr lang="fr-CH" sz="1000" b="1">
            <a:solidFill>
              <a:schemeClr val="tx2"/>
            </a:solidFill>
          </a:endParaRPr>
        </a:p>
      </dgm:t>
    </dgm:pt>
    <dgm:pt modelId="{6B290CD4-ED8C-4F70-8B9D-412CD4B9A28C}">
      <dgm:prSet phldrT="[Texte]" custT="1"/>
      <dgm:spPr>
        <a:solidFill>
          <a:schemeClr val="accent1">
            <a:lumMod val="75000"/>
          </a:schemeClr>
        </a:solidFill>
      </dgm:spPr>
      <dgm:t>
        <a:bodyPr/>
        <a:lstStyle/>
        <a:p>
          <a:r>
            <a:rPr lang="fr-FR" sz="1000" b="1" dirty="0">
              <a:solidFill>
                <a:srgbClr val="002060"/>
              </a:solidFill>
            </a:rPr>
            <a:t>ELABORATION D’UN AVANT PROJET DE PPN </a:t>
          </a:r>
          <a:endParaRPr lang="fr-CH" sz="1000" b="1" dirty="0">
            <a:solidFill>
              <a:srgbClr val="002060"/>
            </a:solidFill>
          </a:endParaRPr>
        </a:p>
      </dgm:t>
    </dgm:pt>
    <dgm:pt modelId="{34B55209-DC76-4AE9-9001-5FA1DED0CEFC}" type="parTrans" cxnId="{17F68092-9047-4C4E-9918-A6B3C55C26DD}">
      <dgm:prSet/>
      <dgm:spPr/>
      <dgm:t>
        <a:bodyPr/>
        <a:lstStyle/>
        <a:p>
          <a:endParaRPr lang="fr-CH" sz="1000" b="1">
            <a:solidFill>
              <a:schemeClr val="tx2"/>
            </a:solidFill>
          </a:endParaRPr>
        </a:p>
      </dgm:t>
    </dgm:pt>
    <dgm:pt modelId="{92F5235D-47CD-4DCE-B2FF-27C55724CC33}" type="sibTrans" cxnId="{17F68092-9047-4C4E-9918-A6B3C55C26DD}">
      <dgm:prSet/>
      <dgm:spPr>
        <a:ln w="19050"/>
      </dgm:spPr>
      <dgm:t>
        <a:bodyPr/>
        <a:lstStyle/>
        <a:p>
          <a:endParaRPr lang="fr-CH" sz="1000" b="1">
            <a:solidFill>
              <a:schemeClr val="tx2"/>
            </a:solidFill>
          </a:endParaRPr>
        </a:p>
      </dgm:t>
    </dgm:pt>
    <dgm:pt modelId="{AE014836-AC7E-47F6-8934-4AA7A5D3CFFC}">
      <dgm:prSet phldrT="[Texte]" custT="1"/>
      <dgm:spPr>
        <a:solidFill>
          <a:schemeClr val="accent2">
            <a:lumMod val="75000"/>
          </a:schemeClr>
        </a:solidFill>
      </dgm:spPr>
      <dgm:t>
        <a:bodyPr/>
        <a:lstStyle/>
        <a:p>
          <a:r>
            <a:rPr lang="fr-FR" sz="1000" b="1" dirty="0">
              <a:solidFill>
                <a:srgbClr val="002060"/>
              </a:solidFill>
            </a:rPr>
            <a:t>LARGE DIFFUSION DE L’AVANT PROJET </a:t>
          </a:r>
          <a:endParaRPr lang="fr-CH" sz="1000" b="1" dirty="0">
            <a:solidFill>
              <a:srgbClr val="002060"/>
            </a:solidFill>
          </a:endParaRPr>
        </a:p>
      </dgm:t>
    </dgm:pt>
    <dgm:pt modelId="{0B1B884D-19BB-4E70-94FA-9CF961361963}" type="parTrans" cxnId="{A3990024-4001-4A21-9B59-2BB9C2F9ACEB}">
      <dgm:prSet/>
      <dgm:spPr/>
      <dgm:t>
        <a:bodyPr/>
        <a:lstStyle/>
        <a:p>
          <a:endParaRPr lang="fr-CH" sz="1000" b="1">
            <a:solidFill>
              <a:schemeClr val="tx2"/>
            </a:solidFill>
          </a:endParaRPr>
        </a:p>
      </dgm:t>
    </dgm:pt>
    <dgm:pt modelId="{D64A64A5-BE14-49DA-9C88-82135B0F0A73}" type="sibTrans" cxnId="{A3990024-4001-4A21-9B59-2BB9C2F9ACEB}">
      <dgm:prSet/>
      <dgm:spPr>
        <a:ln w="19050"/>
      </dgm:spPr>
      <dgm:t>
        <a:bodyPr/>
        <a:lstStyle/>
        <a:p>
          <a:endParaRPr lang="fr-CH" sz="1000" b="1">
            <a:solidFill>
              <a:schemeClr val="tx2"/>
            </a:solidFill>
          </a:endParaRPr>
        </a:p>
      </dgm:t>
    </dgm:pt>
    <dgm:pt modelId="{40B3DC95-AB1D-4EDB-A61A-7D2FD83863C9}">
      <dgm:prSet phldrT="[Texte]" custT="1"/>
      <dgm:spPr>
        <a:solidFill>
          <a:schemeClr val="accent1">
            <a:lumMod val="75000"/>
          </a:schemeClr>
        </a:solidFill>
      </dgm:spPr>
      <dgm:t>
        <a:bodyPr/>
        <a:lstStyle/>
        <a:p>
          <a:r>
            <a:rPr lang="fr-FR" sz="1000" b="1" dirty="0">
              <a:solidFill>
                <a:srgbClr val="002060"/>
              </a:solidFill>
            </a:rPr>
            <a:t>ATELIER NATIONAL DE CONSENSUS SUR LA PPN </a:t>
          </a:r>
          <a:endParaRPr lang="fr-CH" sz="1000" b="1" dirty="0">
            <a:solidFill>
              <a:srgbClr val="002060"/>
            </a:solidFill>
          </a:endParaRPr>
        </a:p>
      </dgm:t>
    </dgm:pt>
    <dgm:pt modelId="{7B9A07DC-F579-4BDB-8866-4AA596DCA96F}" type="parTrans" cxnId="{1CBE83B8-D2D9-46B1-BFB3-BDD66B9FEFE8}">
      <dgm:prSet/>
      <dgm:spPr/>
      <dgm:t>
        <a:bodyPr/>
        <a:lstStyle/>
        <a:p>
          <a:endParaRPr lang="fr-CH" sz="1000" b="1">
            <a:solidFill>
              <a:schemeClr val="tx2"/>
            </a:solidFill>
          </a:endParaRPr>
        </a:p>
      </dgm:t>
    </dgm:pt>
    <dgm:pt modelId="{86151D81-C514-4B88-B330-2498E58DC0FD}" type="sibTrans" cxnId="{1CBE83B8-D2D9-46B1-BFB3-BDD66B9FEFE8}">
      <dgm:prSet/>
      <dgm:spPr>
        <a:ln w="12700"/>
      </dgm:spPr>
      <dgm:t>
        <a:bodyPr/>
        <a:lstStyle/>
        <a:p>
          <a:endParaRPr lang="fr-CH" sz="1000" b="1">
            <a:solidFill>
              <a:schemeClr val="tx2"/>
            </a:solidFill>
          </a:endParaRPr>
        </a:p>
      </dgm:t>
    </dgm:pt>
    <dgm:pt modelId="{40A3C734-8AD1-454C-B420-7C193B09EBD4}">
      <dgm:prSet custT="1"/>
      <dgm:spPr>
        <a:solidFill>
          <a:schemeClr val="accent1">
            <a:lumMod val="40000"/>
            <a:lumOff val="60000"/>
          </a:schemeClr>
        </a:solidFill>
      </dgm:spPr>
      <dgm:t>
        <a:bodyPr/>
        <a:lstStyle/>
        <a:p>
          <a:r>
            <a:rPr lang="fr-FR" sz="1000" b="1" dirty="0">
              <a:solidFill>
                <a:srgbClr val="002060"/>
              </a:solidFill>
            </a:rPr>
            <a:t>MISE EN ŒUVRE, SUIVI, EVALUATION</a:t>
          </a:r>
          <a:endParaRPr lang="fr-CH" sz="1000" b="1" dirty="0">
            <a:solidFill>
              <a:srgbClr val="002060"/>
            </a:solidFill>
          </a:endParaRPr>
        </a:p>
      </dgm:t>
    </dgm:pt>
    <dgm:pt modelId="{40A58075-B424-4630-921D-60E95F851C1B}" type="parTrans" cxnId="{CA47B502-57DA-4D8D-8B6E-6DF1EBE59D98}">
      <dgm:prSet/>
      <dgm:spPr/>
      <dgm:t>
        <a:bodyPr/>
        <a:lstStyle/>
        <a:p>
          <a:endParaRPr lang="fr-CH" sz="1000" b="1">
            <a:solidFill>
              <a:schemeClr val="tx2"/>
            </a:solidFill>
          </a:endParaRPr>
        </a:p>
      </dgm:t>
    </dgm:pt>
    <dgm:pt modelId="{70E3F0E1-82D6-46AF-A66E-1A2B04A89610}" type="sibTrans" cxnId="{CA47B502-57DA-4D8D-8B6E-6DF1EBE59D98}">
      <dgm:prSet/>
      <dgm:spPr>
        <a:ln w="19050"/>
      </dgm:spPr>
      <dgm:t>
        <a:bodyPr/>
        <a:lstStyle/>
        <a:p>
          <a:endParaRPr lang="fr-CH" sz="1000" b="1">
            <a:solidFill>
              <a:schemeClr val="tx2"/>
            </a:solidFill>
          </a:endParaRPr>
        </a:p>
      </dgm:t>
    </dgm:pt>
    <dgm:pt modelId="{A7A635A9-C532-4021-986A-F5087B2B6BF0}">
      <dgm:prSet custT="1"/>
      <dgm:spPr/>
      <dgm:t>
        <a:bodyPr/>
        <a:lstStyle/>
        <a:p>
          <a:r>
            <a:rPr lang="fr-FR" sz="1000" b="1" dirty="0">
              <a:solidFill>
                <a:srgbClr val="002060"/>
              </a:solidFill>
            </a:rPr>
            <a:t>PLANIFICATION DE LA MISE EN OEUVRE</a:t>
          </a:r>
          <a:endParaRPr lang="fr-CH" sz="1000" b="1" dirty="0">
            <a:solidFill>
              <a:srgbClr val="002060"/>
            </a:solidFill>
          </a:endParaRPr>
        </a:p>
      </dgm:t>
    </dgm:pt>
    <dgm:pt modelId="{A260E463-7EC1-4DF6-8DF2-1F6155E17CD9}" type="parTrans" cxnId="{29D2ABF4-4C12-4678-88DB-D87DB73196E0}">
      <dgm:prSet/>
      <dgm:spPr/>
      <dgm:t>
        <a:bodyPr/>
        <a:lstStyle/>
        <a:p>
          <a:endParaRPr lang="fr-CH" sz="1000" b="1">
            <a:solidFill>
              <a:schemeClr val="tx2"/>
            </a:solidFill>
          </a:endParaRPr>
        </a:p>
      </dgm:t>
    </dgm:pt>
    <dgm:pt modelId="{D09046D4-D9BF-435C-81AD-525552B913E3}" type="sibTrans" cxnId="{29D2ABF4-4C12-4678-88DB-D87DB73196E0}">
      <dgm:prSet/>
      <dgm:spPr>
        <a:ln w="19050"/>
      </dgm:spPr>
      <dgm:t>
        <a:bodyPr/>
        <a:lstStyle/>
        <a:p>
          <a:endParaRPr lang="fr-CH" sz="1000" b="1">
            <a:solidFill>
              <a:schemeClr val="tx2"/>
            </a:solidFill>
          </a:endParaRPr>
        </a:p>
      </dgm:t>
    </dgm:pt>
    <dgm:pt modelId="{C68730FB-4634-421F-928C-6BEF6B74A4B7}">
      <dgm:prSet custT="1"/>
      <dgm:spPr>
        <a:solidFill>
          <a:schemeClr val="accent2">
            <a:lumMod val="60000"/>
            <a:lumOff val="40000"/>
          </a:schemeClr>
        </a:solidFill>
      </dgm:spPr>
      <dgm:t>
        <a:bodyPr/>
        <a:lstStyle/>
        <a:p>
          <a:r>
            <a:rPr lang="fr-FR" sz="1000" b="1" dirty="0">
              <a:solidFill>
                <a:srgbClr val="002060"/>
              </a:solidFill>
            </a:rPr>
            <a:t>LANCEMENT OFFICIEL DE LA PPN</a:t>
          </a:r>
          <a:endParaRPr lang="fr-CH" sz="1000" b="1" dirty="0">
            <a:solidFill>
              <a:srgbClr val="002060"/>
            </a:solidFill>
          </a:endParaRPr>
        </a:p>
      </dgm:t>
    </dgm:pt>
    <dgm:pt modelId="{F4F191E9-505B-4414-A0AF-E14EE0D65809}" type="parTrans" cxnId="{72007D5A-D9E7-4B24-9F2A-F25D060F6883}">
      <dgm:prSet/>
      <dgm:spPr/>
      <dgm:t>
        <a:bodyPr/>
        <a:lstStyle/>
        <a:p>
          <a:endParaRPr lang="fr-CH" sz="1000" b="1">
            <a:solidFill>
              <a:schemeClr val="tx2"/>
            </a:solidFill>
          </a:endParaRPr>
        </a:p>
      </dgm:t>
    </dgm:pt>
    <dgm:pt modelId="{1553A8D5-D0C4-464D-AE0F-C98259445CDA}" type="sibTrans" cxnId="{72007D5A-D9E7-4B24-9F2A-F25D060F6883}">
      <dgm:prSet/>
      <dgm:spPr>
        <a:ln w="19050"/>
      </dgm:spPr>
      <dgm:t>
        <a:bodyPr/>
        <a:lstStyle/>
        <a:p>
          <a:endParaRPr lang="fr-CH" sz="1000" b="1">
            <a:solidFill>
              <a:schemeClr val="tx2"/>
            </a:solidFill>
          </a:endParaRPr>
        </a:p>
      </dgm:t>
    </dgm:pt>
    <dgm:pt modelId="{97A8ED97-51A3-4939-81C5-DF01B413DD24}">
      <dgm:prSet custT="1"/>
      <dgm:spPr>
        <a:solidFill>
          <a:srgbClr val="C00000"/>
        </a:solidFill>
      </dgm:spPr>
      <dgm:t>
        <a:bodyPr/>
        <a:lstStyle/>
        <a:p>
          <a:r>
            <a:rPr lang="fr-FR" sz="1000" b="1" dirty="0">
              <a:solidFill>
                <a:srgbClr val="002060"/>
              </a:solidFill>
            </a:rPr>
            <a:t>PUBLICATION DE LA PPN</a:t>
          </a:r>
          <a:endParaRPr lang="fr-CH" sz="1000" b="1" dirty="0">
            <a:solidFill>
              <a:srgbClr val="002060"/>
            </a:solidFill>
          </a:endParaRPr>
        </a:p>
      </dgm:t>
    </dgm:pt>
    <dgm:pt modelId="{E4E653E9-7BBC-41DB-BC54-081E58B6FED0}" type="parTrans" cxnId="{85B2249B-27FA-49B8-BA9A-1594A83F6178}">
      <dgm:prSet/>
      <dgm:spPr/>
      <dgm:t>
        <a:bodyPr/>
        <a:lstStyle/>
        <a:p>
          <a:endParaRPr lang="fr-CH" sz="1000" b="1">
            <a:solidFill>
              <a:schemeClr val="tx2"/>
            </a:solidFill>
          </a:endParaRPr>
        </a:p>
      </dgm:t>
    </dgm:pt>
    <dgm:pt modelId="{80AAACFD-E1B3-490C-8A16-EA43DF6FD68E}" type="sibTrans" cxnId="{85B2249B-27FA-49B8-BA9A-1594A83F6178}">
      <dgm:prSet/>
      <dgm:spPr>
        <a:ln w="19050"/>
      </dgm:spPr>
      <dgm:t>
        <a:bodyPr/>
        <a:lstStyle/>
        <a:p>
          <a:endParaRPr lang="fr-CH" sz="1000" b="1">
            <a:solidFill>
              <a:schemeClr val="tx2"/>
            </a:solidFill>
          </a:endParaRPr>
        </a:p>
      </dgm:t>
    </dgm:pt>
    <dgm:pt modelId="{70FC1798-48DB-40CA-B591-A6E1E4F5632B}">
      <dgm:prSet custT="1"/>
      <dgm:spPr>
        <a:solidFill>
          <a:schemeClr val="accent5">
            <a:lumMod val="50000"/>
          </a:schemeClr>
        </a:solidFill>
      </dgm:spPr>
      <dgm:t>
        <a:bodyPr/>
        <a:lstStyle/>
        <a:p>
          <a:r>
            <a:rPr lang="fr-FR" sz="1000" b="1" dirty="0">
              <a:solidFill>
                <a:srgbClr val="002060"/>
              </a:solidFill>
            </a:rPr>
            <a:t>ADOPTION OFFICIELLE PAR LE GOUVERNEMENT</a:t>
          </a:r>
          <a:endParaRPr lang="fr-CH" sz="1000" b="1" dirty="0">
            <a:solidFill>
              <a:srgbClr val="002060"/>
            </a:solidFill>
          </a:endParaRPr>
        </a:p>
      </dgm:t>
    </dgm:pt>
    <dgm:pt modelId="{2E25B8B5-8F35-4F46-8F5B-5091B62F2102}" type="parTrans" cxnId="{2109D424-0B80-4C0A-9906-588E3C447CAE}">
      <dgm:prSet/>
      <dgm:spPr/>
      <dgm:t>
        <a:bodyPr/>
        <a:lstStyle/>
        <a:p>
          <a:endParaRPr lang="fr-CH" sz="1000" b="1">
            <a:solidFill>
              <a:schemeClr val="tx2"/>
            </a:solidFill>
          </a:endParaRPr>
        </a:p>
      </dgm:t>
    </dgm:pt>
    <dgm:pt modelId="{97BC2F14-3BA4-49D5-A734-94A4E59B1448}" type="sibTrans" cxnId="{2109D424-0B80-4C0A-9906-588E3C447CAE}">
      <dgm:prSet/>
      <dgm:spPr>
        <a:ln w="12700"/>
      </dgm:spPr>
      <dgm:t>
        <a:bodyPr/>
        <a:lstStyle/>
        <a:p>
          <a:endParaRPr lang="fr-CH" sz="1000" b="1">
            <a:solidFill>
              <a:schemeClr val="tx2"/>
            </a:solidFill>
          </a:endParaRPr>
        </a:p>
      </dgm:t>
    </dgm:pt>
    <dgm:pt modelId="{59AEBDFF-6ABC-47D9-A9B0-9E5F4D436858}" type="pres">
      <dgm:prSet presAssocID="{A8440E03-6971-43D2-89B6-38330CC6B106}" presName="cycle" presStyleCnt="0">
        <dgm:presLayoutVars>
          <dgm:dir/>
          <dgm:resizeHandles val="exact"/>
        </dgm:presLayoutVars>
      </dgm:prSet>
      <dgm:spPr/>
    </dgm:pt>
    <dgm:pt modelId="{9DA642D9-736A-4198-8325-D04B8912A0F5}" type="pres">
      <dgm:prSet presAssocID="{1DCB9C63-AF5E-4542-A6D9-3B5C014E8E9E}" presName="node" presStyleLbl="node1" presStyleIdx="0" presStyleCnt="10" custScaleX="133508" custScaleY="152918">
        <dgm:presLayoutVars>
          <dgm:bulletEnabled val="1"/>
        </dgm:presLayoutVars>
      </dgm:prSet>
      <dgm:spPr/>
    </dgm:pt>
    <dgm:pt modelId="{5248A11F-F801-4067-8FEB-06C2FDAC1F72}" type="pres">
      <dgm:prSet presAssocID="{1DCB9C63-AF5E-4542-A6D9-3B5C014E8E9E}" presName="spNode" presStyleCnt="0"/>
      <dgm:spPr/>
    </dgm:pt>
    <dgm:pt modelId="{7162D997-DA0C-43B2-817D-026E8E11FFE0}" type="pres">
      <dgm:prSet presAssocID="{C0FED266-2C19-4910-B29D-012D0B2675C0}" presName="sibTrans" presStyleLbl="sibTrans1D1" presStyleIdx="0" presStyleCnt="10"/>
      <dgm:spPr/>
    </dgm:pt>
    <dgm:pt modelId="{9089521E-7338-4518-BB78-096B710FE437}" type="pres">
      <dgm:prSet presAssocID="{6E6257E4-5612-44B1-B4C1-ACF6F5D44D8E}" presName="node" presStyleLbl="node1" presStyleIdx="1" presStyleCnt="10" custScaleX="143482">
        <dgm:presLayoutVars>
          <dgm:bulletEnabled val="1"/>
        </dgm:presLayoutVars>
      </dgm:prSet>
      <dgm:spPr/>
    </dgm:pt>
    <dgm:pt modelId="{4ADDBA02-54E6-4A2A-A3C7-A9954D3D136F}" type="pres">
      <dgm:prSet presAssocID="{6E6257E4-5612-44B1-B4C1-ACF6F5D44D8E}" presName="spNode" presStyleCnt="0"/>
      <dgm:spPr/>
    </dgm:pt>
    <dgm:pt modelId="{B83AC4C1-03E1-4EC8-BD23-B2235D2EDE62}" type="pres">
      <dgm:prSet presAssocID="{B3A7AFC7-33B8-4C13-B02C-F0CEE62A1868}" presName="sibTrans" presStyleLbl="sibTrans1D1" presStyleIdx="1" presStyleCnt="10"/>
      <dgm:spPr/>
    </dgm:pt>
    <dgm:pt modelId="{A9F863B9-F0BB-4F77-8CF6-1E2ED3A2FE51}" type="pres">
      <dgm:prSet presAssocID="{6B290CD4-ED8C-4F70-8B9D-412CD4B9A28C}" presName="node" presStyleLbl="node1" presStyleIdx="2" presStyleCnt="10" custScaleX="180893" custScaleY="137655">
        <dgm:presLayoutVars>
          <dgm:bulletEnabled val="1"/>
        </dgm:presLayoutVars>
      </dgm:prSet>
      <dgm:spPr/>
    </dgm:pt>
    <dgm:pt modelId="{891B35C4-3B8E-4F0D-9E69-9334BAE58AA9}" type="pres">
      <dgm:prSet presAssocID="{6B290CD4-ED8C-4F70-8B9D-412CD4B9A28C}" presName="spNode" presStyleCnt="0"/>
      <dgm:spPr/>
    </dgm:pt>
    <dgm:pt modelId="{972487D0-3CD3-4E15-81CC-27CD94BD7F7F}" type="pres">
      <dgm:prSet presAssocID="{92F5235D-47CD-4DCE-B2FF-27C55724CC33}" presName="sibTrans" presStyleLbl="sibTrans1D1" presStyleIdx="2" presStyleCnt="10"/>
      <dgm:spPr/>
    </dgm:pt>
    <dgm:pt modelId="{AD6A1DD5-936A-46BA-BB59-C2E1511B2D6B}" type="pres">
      <dgm:prSet presAssocID="{AE014836-AC7E-47F6-8934-4AA7A5D3CFFC}" presName="node" presStyleLbl="node1" presStyleIdx="3" presStyleCnt="10" custScaleX="143542" custScaleY="128099">
        <dgm:presLayoutVars>
          <dgm:bulletEnabled val="1"/>
        </dgm:presLayoutVars>
      </dgm:prSet>
      <dgm:spPr/>
    </dgm:pt>
    <dgm:pt modelId="{9E14CCBE-F94E-4080-BCD6-8A326D0B89BE}" type="pres">
      <dgm:prSet presAssocID="{AE014836-AC7E-47F6-8934-4AA7A5D3CFFC}" presName="spNode" presStyleCnt="0"/>
      <dgm:spPr/>
    </dgm:pt>
    <dgm:pt modelId="{479630DC-9022-4D3A-A756-86795B81354B}" type="pres">
      <dgm:prSet presAssocID="{D64A64A5-BE14-49DA-9C88-82135B0F0A73}" presName="sibTrans" presStyleLbl="sibTrans1D1" presStyleIdx="3" presStyleCnt="10"/>
      <dgm:spPr/>
    </dgm:pt>
    <dgm:pt modelId="{594FE6DB-5CEC-45D1-A4BA-11712A7D7A2F}" type="pres">
      <dgm:prSet presAssocID="{40B3DC95-AB1D-4EDB-A61A-7D2FD83863C9}" presName="node" presStyleLbl="node1" presStyleIdx="4" presStyleCnt="10" custScaleX="153194" custScaleY="157425" custRadScaleRad="103273" custRadScaleInc="-20240">
        <dgm:presLayoutVars>
          <dgm:bulletEnabled val="1"/>
        </dgm:presLayoutVars>
      </dgm:prSet>
      <dgm:spPr/>
    </dgm:pt>
    <dgm:pt modelId="{725C499D-F414-46C9-9A46-4B0625980E70}" type="pres">
      <dgm:prSet presAssocID="{40B3DC95-AB1D-4EDB-A61A-7D2FD83863C9}" presName="spNode" presStyleCnt="0"/>
      <dgm:spPr/>
    </dgm:pt>
    <dgm:pt modelId="{8C7A0B32-3450-4A63-8A24-42FA42286713}" type="pres">
      <dgm:prSet presAssocID="{86151D81-C514-4B88-B330-2498E58DC0FD}" presName="sibTrans" presStyleLbl="sibTrans1D1" presStyleIdx="4" presStyleCnt="10"/>
      <dgm:spPr/>
    </dgm:pt>
    <dgm:pt modelId="{AE07DD5D-02F2-4503-9CB7-BFB5327CA1B0}" type="pres">
      <dgm:prSet presAssocID="{70FC1798-48DB-40CA-B591-A6E1E4F5632B}" presName="node" presStyleLbl="node1" presStyleIdx="5" presStyleCnt="10" custScaleX="154889" custScaleY="186867" custRadScaleRad="114198" custRadScaleInc="6917">
        <dgm:presLayoutVars>
          <dgm:bulletEnabled val="1"/>
        </dgm:presLayoutVars>
      </dgm:prSet>
      <dgm:spPr/>
    </dgm:pt>
    <dgm:pt modelId="{F61379DB-AF83-4F5A-8076-AA6A12133F4C}" type="pres">
      <dgm:prSet presAssocID="{70FC1798-48DB-40CA-B591-A6E1E4F5632B}" presName="spNode" presStyleCnt="0"/>
      <dgm:spPr/>
    </dgm:pt>
    <dgm:pt modelId="{35986F17-BAF0-44D5-AE5E-F3235F9306A4}" type="pres">
      <dgm:prSet presAssocID="{97BC2F14-3BA4-49D5-A734-94A4E59B1448}" presName="sibTrans" presStyleLbl="sibTrans1D1" presStyleIdx="5" presStyleCnt="10"/>
      <dgm:spPr/>
    </dgm:pt>
    <dgm:pt modelId="{C2A1214E-A369-4854-94DD-57ED79F71BD7}" type="pres">
      <dgm:prSet presAssocID="{97A8ED97-51A3-4939-81C5-DF01B413DD24}" presName="node" presStyleLbl="node1" presStyleIdx="6" presStyleCnt="10" custScaleX="159270" custScaleY="105707" custRadScaleRad="94320" custRadScaleInc="21240">
        <dgm:presLayoutVars>
          <dgm:bulletEnabled val="1"/>
        </dgm:presLayoutVars>
      </dgm:prSet>
      <dgm:spPr/>
    </dgm:pt>
    <dgm:pt modelId="{A3346FF9-855F-40F4-B3DC-AF8D84EC7116}" type="pres">
      <dgm:prSet presAssocID="{97A8ED97-51A3-4939-81C5-DF01B413DD24}" presName="spNode" presStyleCnt="0"/>
      <dgm:spPr/>
    </dgm:pt>
    <dgm:pt modelId="{0D42492D-6252-4964-8F7A-05DA55CBCE53}" type="pres">
      <dgm:prSet presAssocID="{80AAACFD-E1B3-490C-8A16-EA43DF6FD68E}" presName="sibTrans" presStyleLbl="sibTrans1D1" presStyleIdx="6" presStyleCnt="10"/>
      <dgm:spPr/>
    </dgm:pt>
    <dgm:pt modelId="{3B2BA1DE-3A2E-4EC8-94D0-5290A4644422}" type="pres">
      <dgm:prSet presAssocID="{C68730FB-4634-421F-928C-6BEF6B74A4B7}" presName="node" presStyleLbl="node1" presStyleIdx="7" presStyleCnt="10" custScaleX="164676" custScaleY="135033">
        <dgm:presLayoutVars>
          <dgm:bulletEnabled val="1"/>
        </dgm:presLayoutVars>
      </dgm:prSet>
      <dgm:spPr/>
    </dgm:pt>
    <dgm:pt modelId="{19B6EF78-34D4-441F-8D74-33696189C15D}" type="pres">
      <dgm:prSet presAssocID="{C68730FB-4634-421F-928C-6BEF6B74A4B7}" presName="spNode" presStyleCnt="0"/>
      <dgm:spPr/>
    </dgm:pt>
    <dgm:pt modelId="{DF2AB96F-A967-4D27-9F58-51E846BD8CF2}" type="pres">
      <dgm:prSet presAssocID="{1553A8D5-D0C4-464D-AE0F-C98259445CDA}" presName="sibTrans" presStyleLbl="sibTrans1D1" presStyleIdx="7" presStyleCnt="10"/>
      <dgm:spPr/>
    </dgm:pt>
    <dgm:pt modelId="{575EA5C6-727A-4C5A-8A5C-EF12ACAC449A}" type="pres">
      <dgm:prSet presAssocID="{A7A635A9-C532-4021-986A-F5087B2B6BF0}" presName="node" presStyleLbl="node1" presStyleIdx="8" presStyleCnt="10" custScaleX="198410" custScaleY="155200">
        <dgm:presLayoutVars>
          <dgm:bulletEnabled val="1"/>
        </dgm:presLayoutVars>
      </dgm:prSet>
      <dgm:spPr/>
    </dgm:pt>
    <dgm:pt modelId="{43A6D6F1-0137-4486-A9AA-1B6B82C70F59}" type="pres">
      <dgm:prSet presAssocID="{A7A635A9-C532-4021-986A-F5087B2B6BF0}" presName="spNode" presStyleCnt="0"/>
      <dgm:spPr/>
    </dgm:pt>
    <dgm:pt modelId="{A6BDE1B6-2244-451E-9548-7FC76FA7E26F}" type="pres">
      <dgm:prSet presAssocID="{D09046D4-D9BF-435C-81AD-525552B913E3}" presName="sibTrans" presStyleLbl="sibTrans1D1" presStyleIdx="8" presStyleCnt="10"/>
      <dgm:spPr/>
    </dgm:pt>
    <dgm:pt modelId="{6F229941-095D-4A84-9325-47D783C5F351}" type="pres">
      <dgm:prSet presAssocID="{40A3C734-8AD1-454C-B420-7C193B09EBD4}" presName="node" presStyleLbl="node1" presStyleIdx="9" presStyleCnt="10" custScaleX="167750" custScaleY="154802">
        <dgm:presLayoutVars>
          <dgm:bulletEnabled val="1"/>
        </dgm:presLayoutVars>
      </dgm:prSet>
      <dgm:spPr/>
    </dgm:pt>
    <dgm:pt modelId="{E66572A2-39B6-4EEA-BC59-05EDBF5DC48E}" type="pres">
      <dgm:prSet presAssocID="{40A3C734-8AD1-454C-B420-7C193B09EBD4}" presName="spNode" presStyleCnt="0"/>
      <dgm:spPr/>
    </dgm:pt>
    <dgm:pt modelId="{6554650A-809C-4B19-ABC8-CFBD34BC0710}" type="pres">
      <dgm:prSet presAssocID="{70E3F0E1-82D6-46AF-A66E-1A2B04A89610}" presName="sibTrans" presStyleLbl="sibTrans1D1" presStyleIdx="9" presStyleCnt="10"/>
      <dgm:spPr/>
    </dgm:pt>
  </dgm:ptLst>
  <dgm:cxnLst>
    <dgm:cxn modelId="{9569DA01-5946-47C9-8A08-8FB984BFB31D}" type="presOf" srcId="{B3A7AFC7-33B8-4C13-B02C-F0CEE62A1868}" destId="{B83AC4C1-03E1-4EC8-BD23-B2235D2EDE62}" srcOrd="0" destOrd="0" presId="urn:microsoft.com/office/officeart/2005/8/layout/cycle5"/>
    <dgm:cxn modelId="{CA47B502-57DA-4D8D-8B6E-6DF1EBE59D98}" srcId="{A8440E03-6971-43D2-89B6-38330CC6B106}" destId="{40A3C734-8AD1-454C-B420-7C193B09EBD4}" srcOrd="9" destOrd="0" parTransId="{40A58075-B424-4630-921D-60E95F851C1B}" sibTransId="{70E3F0E1-82D6-46AF-A66E-1A2B04A89610}"/>
    <dgm:cxn modelId="{1ABD0018-881B-4AFE-95CC-942ABFC5909F}" type="presOf" srcId="{D09046D4-D9BF-435C-81AD-525552B913E3}" destId="{A6BDE1B6-2244-451E-9548-7FC76FA7E26F}" srcOrd="0" destOrd="0" presId="urn:microsoft.com/office/officeart/2005/8/layout/cycle5"/>
    <dgm:cxn modelId="{2F36E123-F770-432F-ACD5-FE7B68B81016}" type="presOf" srcId="{A7A635A9-C532-4021-986A-F5087B2B6BF0}" destId="{575EA5C6-727A-4C5A-8A5C-EF12ACAC449A}" srcOrd="0" destOrd="0" presId="urn:microsoft.com/office/officeart/2005/8/layout/cycle5"/>
    <dgm:cxn modelId="{A3990024-4001-4A21-9B59-2BB9C2F9ACEB}" srcId="{A8440E03-6971-43D2-89B6-38330CC6B106}" destId="{AE014836-AC7E-47F6-8934-4AA7A5D3CFFC}" srcOrd="3" destOrd="0" parTransId="{0B1B884D-19BB-4E70-94FA-9CF961361963}" sibTransId="{D64A64A5-BE14-49DA-9C88-82135B0F0A73}"/>
    <dgm:cxn modelId="{2109D424-0B80-4C0A-9906-588E3C447CAE}" srcId="{A8440E03-6971-43D2-89B6-38330CC6B106}" destId="{70FC1798-48DB-40CA-B591-A6E1E4F5632B}" srcOrd="5" destOrd="0" parTransId="{2E25B8B5-8F35-4F46-8F5B-5091B62F2102}" sibTransId="{97BC2F14-3BA4-49D5-A734-94A4E59B1448}"/>
    <dgm:cxn modelId="{50B2C929-DDCF-4CD3-BDA0-7E7847710389}" type="presOf" srcId="{C0FED266-2C19-4910-B29D-012D0B2675C0}" destId="{7162D997-DA0C-43B2-817D-026E8E11FFE0}" srcOrd="0" destOrd="0" presId="urn:microsoft.com/office/officeart/2005/8/layout/cycle5"/>
    <dgm:cxn modelId="{13FD4E30-9C7B-46F1-966C-E18596618892}" type="presOf" srcId="{80AAACFD-E1B3-490C-8A16-EA43DF6FD68E}" destId="{0D42492D-6252-4964-8F7A-05DA55CBCE53}" srcOrd="0" destOrd="0" presId="urn:microsoft.com/office/officeart/2005/8/layout/cycle5"/>
    <dgm:cxn modelId="{26834566-F8A5-4E90-8732-4DEE360AC16A}" type="presOf" srcId="{97BC2F14-3BA4-49D5-A734-94A4E59B1448}" destId="{35986F17-BAF0-44D5-AE5E-F3235F9306A4}" srcOrd="0" destOrd="0" presId="urn:microsoft.com/office/officeart/2005/8/layout/cycle5"/>
    <dgm:cxn modelId="{C9458B67-B607-49A6-98DB-C0469FBA1ECA}" type="presOf" srcId="{A8440E03-6971-43D2-89B6-38330CC6B106}" destId="{59AEBDFF-6ABC-47D9-A9B0-9E5F4D436858}" srcOrd="0" destOrd="0" presId="urn:microsoft.com/office/officeart/2005/8/layout/cycle5"/>
    <dgm:cxn modelId="{6EB3B94A-C56B-4E5E-A01A-7C9E2BF30886}" type="presOf" srcId="{1DCB9C63-AF5E-4542-A6D9-3B5C014E8E9E}" destId="{9DA642D9-736A-4198-8325-D04B8912A0F5}" srcOrd="0" destOrd="0" presId="urn:microsoft.com/office/officeart/2005/8/layout/cycle5"/>
    <dgm:cxn modelId="{56944C52-422F-4B77-B6B4-74714E4E5C09}" type="presOf" srcId="{92F5235D-47CD-4DCE-B2FF-27C55724CC33}" destId="{972487D0-3CD3-4E15-81CC-27CD94BD7F7F}" srcOrd="0" destOrd="0" presId="urn:microsoft.com/office/officeart/2005/8/layout/cycle5"/>
    <dgm:cxn modelId="{B159C653-EB2B-4E81-BC95-89B2BA2996B1}" type="presOf" srcId="{C68730FB-4634-421F-928C-6BEF6B74A4B7}" destId="{3B2BA1DE-3A2E-4EC8-94D0-5290A4644422}" srcOrd="0" destOrd="0" presId="urn:microsoft.com/office/officeart/2005/8/layout/cycle5"/>
    <dgm:cxn modelId="{72007D5A-D9E7-4B24-9F2A-F25D060F6883}" srcId="{A8440E03-6971-43D2-89B6-38330CC6B106}" destId="{C68730FB-4634-421F-928C-6BEF6B74A4B7}" srcOrd="7" destOrd="0" parTransId="{F4F191E9-505B-4414-A0AF-E14EE0D65809}" sibTransId="{1553A8D5-D0C4-464D-AE0F-C98259445CDA}"/>
    <dgm:cxn modelId="{17F68092-9047-4C4E-9918-A6B3C55C26DD}" srcId="{A8440E03-6971-43D2-89B6-38330CC6B106}" destId="{6B290CD4-ED8C-4F70-8B9D-412CD4B9A28C}" srcOrd="2" destOrd="0" parTransId="{34B55209-DC76-4AE9-9001-5FA1DED0CEFC}" sibTransId="{92F5235D-47CD-4DCE-B2FF-27C55724CC33}"/>
    <dgm:cxn modelId="{85B2249B-27FA-49B8-BA9A-1594A83F6178}" srcId="{A8440E03-6971-43D2-89B6-38330CC6B106}" destId="{97A8ED97-51A3-4939-81C5-DF01B413DD24}" srcOrd="6" destOrd="0" parTransId="{E4E653E9-7BBC-41DB-BC54-081E58B6FED0}" sibTransId="{80AAACFD-E1B3-490C-8A16-EA43DF6FD68E}"/>
    <dgm:cxn modelId="{66B27D9F-C263-4397-9A2E-BB07D38BAA12}" type="presOf" srcId="{86151D81-C514-4B88-B330-2498E58DC0FD}" destId="{8C7A0B32-3450-4A63-8A24-42FA42286713}" srcOrd="0" destOrd="0" presId="urn:microsoft.com/office/officeart/2005/8/layout/cycle5"/>
    <dgm:cxn modelId="{D36D1FA5-B111-416D-912E-BFDFF6691DDA}" type="presOf" srcId="{70FC1798-48DB-40CA-B591-A6E1E4F5632B}" destId="{AE07DD5D-02F2-4503-9CB7-BFB5327CA1B0}" srcOrd="0" destOrd="0" presId="urn:microsoft.com/office/officeart/2005/8/layout/cycle5"/>
    <dgm:cxn modelId="{5029F3AA-F74E-49BD-8DD6-F3B5DAE90A2B}" type="presOf" srcId="{40B3DC95-AB1D-4EDB-A61A-7D2FD83863C9}" destId="{594FE6DB-5CEC-45D1-A4BA-11712A7D7A2F}" srcOrd="0" destOrd="0" presId="urn:microsoft.com/office/officeart/2005/8/layout/cycle5"/>
    <dgm:cxn modelId="{1CBE83B8-D2D9-46B1-BFB3-BDD66B9FEFE8}" srcId="{A8440E03-6971-43D2-89B6-38330CC6B106}" destId="{40B3DC95-AB1D-4EDB-A61A-7D2FD83863C9}" srcOrd="4" destOrd="0" parTransId="{7B9A07DC-F579-4BDB-8866-4AA596DCA96F}" sibTransId="{86151D81-C514-4B88-B330-2498E58DC0FD}"/>
    <dgm:cxn modelId="{7D95E0C2-15A6-4B47-875C-3D53D322D67C}" srcId="{A8440E03-6971-43D2-89B6-38330CC6B106}" destId="{1DCB9C63-AF5E-4542-A6D9-3B5C014E8E9E}" srcOrd="0" destOrd="0" parTransId="{1541D60C-8340-40FB-8B3E-1DCB25594888}" sibTransId="{C0FED266-2C19-4910-B29D-012D0B2675C0}"/>
    <dgm:cxn modelId="{E90D0BCC-1B19-4C38-B5E2-1E0BC69331C6}" type="presOf" srcId="{D64A64A5-BE14-49DA-9C88-82135B0F0A73}" destId="{479630DC-9022-4D3A-A756-86795B81354B}" srcOrd="0" destOrd="0" presId="urn:microsoft.com/office/officeart/2005/8/layout/cycle5"/>
    <dgm:cxn modelId="{7DF4DECF-C88B-45DF-8915-309545A9E504}" type="presOf" srcId="{6E6257E4-5612-44B1-B4C1-ACF6F5D44D8E}" destId="{9089521E-7338-4518-BB78-096B710FE437}" srcOrd="0" destOrd="0" presId="urn:microsoft.com/office/officeart/2005/8/layout/cycle5"/>
    <dgm:cxn modelId="{C1DF4ED0-EA73-480C-9DA0-20232596E343}" type="presOf" srcId="{70E3F0E1-82D6-46AF-A66E-1A2B04A89610}" destId="{6554650A-809C-4B19-ABC8-CFBD34BC0710}" srcOrd="0" destOrd="0" presId="urn:microsoft.com/office/officeart/2005/8/layout/cycle5"/>
    <dgm:cxn modelId="{588838DF-EC41-4373-87DF-F85B7C59CCCA}" srcId="{A8440E03-6971-43D2-89B6-38330CC6B106}" destId="{6E6257E4-5612-44B1-B4C1-ACF6F5D44D8E}" srcOrd="1" destOrd="0" parTransId="{E3E4F000-C4A1-4F6E-AC5A-5D3E496DA978}" sibTransId="{B3A7AFC7-33B8-4C13-B02C-F0CEE62A1868}"/>
    <dgm:cxn modelId="{344889E1-4BC3-4565-83C9-29A0226CE560}" type="presOf" srcId="{AE014836-AC7E-47F6-8934-4AA7A5D3CFFC}" destId="{AD6A1DD5-936A-46BA-BB59-C2E1511B2D6B}" srcOrd="0" destOrd="0" presId="urn:microsoft.com/office/officeart/2005/8/layout/cycle5"/>
    <dgm:cxn modelId="{889797E1-AF74-4340-B5C6-7BB19376561D}" type="presOf" srcId="{97A8ED97-51A3-4939-81C5-DF01B413DD24}" destId="{C2A1214E-A369-4854-94DD-57ED79F71BD7}" srcOrd="0" destOrd="0" presId="urn:microsoft.com/office/officeart/2005/8/layout/cycle5"/>
    <dgm:cxn modelId="{9513BEED-F9FA-4E78-93BF-BBB67C3424F7}" type="presOf" srcId="{1553A8D5-D0C4-464D-AE0F-C98259445CDA}" destId="{DF2AB96F-A967-4D27-9F58-51E846BD8CF2}" srcOrd="0" destOrd="0" presId="urn:microsoft.com/office/officeart/2005/8/layout/cycle5"/>
    <dgm:cxn modelId="{CA7D5BEE-E28A-4114-96B3-5F6839A7C73F}" type="presOf" srcId="{6B290CD4-ED8C-4F70-8B9D-412CD4B9A28C}" destId="{A9F863B9-F0BB-4F77-8CF6-1E2ED3A2FE51}" srcOrd="0" destOrd="0" presId="urn:microsoft.com/office/officeart/2005/8/layout/cycle5"/>
    <dgm:cxn modelId="{8FC26AF1-CAA9-4C80-9241-0F5527BFF0FA}" type="presOf" srcId="{40A3C734-8AD1-454C-B420-7C193B09EBD4}" destId="{6F229941-095D-4A84-9325-47D783C5F351}" srcOrd="0" destOrd="0" presId="urn:microsoft.com/office/officeart/2005/8/layout/cycle5"/>
    <dgm:cxn modelId="{29D2ABF4-4C12-4678-88DB-D87DB73196E0}" srcId="{A8440E03-6971-43D2-89B6-38330CC6B106}" destId="{A7A635A9-C532-4021-986A-F5087B2B6BF0}" srcOrd="8" destOrd="0" parTransId="{A260E463-7EC1-4DF6-8DF2-1F6155E17CD9}" sibTransId="{D09046D4-D9BF-435C-81AD-525552B913E3}"/>
    <dgm:cxn modelId="{FDE2593E-4944-4B5B-B26E-F8BFF0926162}" type="presParOf" srcId="{59AEBDFF-6ABC-47D9-A9B0-9E5F4D436858}" destId="{9DA642D9-736A-4198-8325-D04B8912A0F5}" srcOrd="0" destOrd="0" presId="urn:microsoft.com/office/officeart/2005/8/layout/cycle5"/>
    <dgm:cxn modelId="{0181AD2A-6072-4280-BA86-C0BB03E8DB47}" type="presParOf" srcId="{59AEBDFF-6ABC-47D9-A9B0-9E5F4D436858}" destId="{5248A11F-F801-4067-8FEB-06C2FDAC1F72}" srcOrd="1" destOrd="0" presId="urn:microsoft.com/office/officeart/2005/8/layout/cycle5"/>
    <dgm:cxn modelId="{FCC459A4-F2A8-42D4-8ACA-E1450B06CB1E}" type="presParOf" srcId="{59AEBDFF-6ABC-47D9-A9B0-9E5F4D436858}" destId="{7162D997-DA0C-43B2-817D-026E8E11FFE0}" srcOrd="2" destOrd="0" presId="urn:microsoft.com/office/officeart/2005/8/layout/cycle5"/>
    <dgm:cxn modelId="{1C284FFB-B98D-4D76-A526-4A1E6ACB6708}" type="presParOf" srcId="{59AEBDFF-6ABC-47D9-A9B0-9E5F4D436858}" destId="{9089521E-7338-4518-BB78-096B710FE437}" srcOrd="3" destOrd="0" presId="urn:microsoft.com/office/officeart/2005/8/layout/cycle5"/>
    <dgm:cxn modelId="{72FD071F-FDB5-4556-8BB6-D8FBED3858FD}" type="presParOf" srcId="{59AEBDFF-6ABC-47D9-A9B0-9E5F4D436858}" destId="{4ADDBA02-54E6-4A2A-A3C7-A9954D3D136F}" srcOrd="4" destOrd="0" presId="urn:microsoft.com/office/officeart/2005/8/layout/cycle5"/>
    <dgm:cxn modelId="{20FAC057-30C6-47CF-BB74-BFF6AD6B5487}" type="presParOf" srcId="{59AEBDFF-6ABC-47D9-A9B0-9E5F4D436858}" destId="{B83AC4C1-03E1-4EC8-BD23-B2235D2EDE62}" srcOrd="5" destOrd="0" presId="urn:microsoft.com/office/officeart/2005/8/layout/cycle5"/>
    <dgm:cxn modelId="{031D4B14-F89C-4B7E-951C-F4FE4E962703}" type="presParOf" srcId="{59AEBDFF-6ABC-47D9-A9B0-9E5F4D436858}" destId="{A9F863B9-F0BB-4F77-8CF6-1E2ED3A2FE51}" srcOrd="6" destOrd="0" presId="urn:microsoft.com/office/officeart/2005/8/layout/cycle5"/>
    <dgm:cxn modelId="{4BBE74FC-0122-4CFC-9C21-2DF2ED0124E8}" type="presParOf" srcId="{59AEBDFF-6ABC-47D9-A9B0-9E5F4D436858}" destId="{891B35C4-3B8E-4F0D-9E69-9334BAE58AA9}" srcOrd="7" destOrd="0" presId="urn:microsoft.com/office/officeart/2005/8/layout/cycle5"/>
    <dgm:cxn modelId="{3F18200C-1E7E-4396-ADC7-3ED638827A39}" type="presParOf" srcId="{59AEBDFF-6ABC-47D9-A9B0-9E5F4D436858}" destId="{972487D0-3CD3-4E15-81CC-27CD94BD7F7F}" srcOrd="8" destOrd="0" presId="urn:microsoft.com/office/officeart/2005/8/layout/cycle5"/>
    <dgm:cxn modelId="{FDFD41F7-5A13-40B9-9896-0B750FD7D79C}" type="presParOf" srcId="{59AEBDFF-6ABC-47D9-A9B0-9E5F4D436858}" destId="{AD6A1DD5-936A-46BA-BB59-C2E1511B2D6B}" srcOrd="9" destOrd="0" presId="urn:microsoft.com/office/officeart/2005/8/layout/cycle5"/>
    <dgm:cxn modelId="{A8DC1230-6BEB-4C99-A4AE-B92333490395}" type="presParOf" srcId="{59AEBDFF-6ABC-47D9-A9B0-9E5F4D436858}" destId="{9E14CCBE-F94E-4080-BCD6-8A326D0B89BE}" srcOrd="10" destOrd="0" presId="urn:microsoft.com/office/officeart/2005/8/layout/cycle5"/>
    <dgm:cxn modelId="{121FE911-FBF7-44B6-A686-D4CFE9A45710}" type="presParOf" srcId="{59AEBDFF-6ABC-47D9-A9B0-9E5F4D436858}" destId="{479630DC-9022-4D3A-A756-86795B81354B}" srcOrd="11" destOrd="0" presId="urn:microsoft.com/office/officeart/2005/8/layout/cycle5"/>
    <dgm:cxn modelId="{E390E0CD-3AD1-4ECA-BBDF-BFB4BF7ED2DE}" type="presParOf" srcId="{59AEBDFF-6ABC-47D9-A9B0-9E5F4D436858}" destId="{594FE6DB-5CEC-45D1-A4BA-11712A7D7A2F}" srcOrd="12" destOrd="0" presId="urn:microsoft.com/office/officeart/2005/8/layout/cycle5"/>
    <dgm:cxn modelId="{E116BAD4-E41D-40C1-8B11-C29EF7EC9E81}" type="presParOf" srcId="{59AEBDFF-6ABC-47D9-A9B0-9E5F4D436858}" destId="{725C499D-F414-46C9-9A46-4B0625980E70}" srcOrd="13" destOrd="0" presId="urn:microsoft.com/office/officeart/2005/8/layout/cycle5"/>
    <dgm:cxn modelId="{871EF5AB-1E9E-42AE-B7F0-4C9B795AB9D4}" type="presParOf" srcId="{59AEBDFF-6ABC-47D9-A9B0-9E5F4D436858}" destId="{8C7A0B32-3450-4A63-8A24-42FA42286713}" srcOrd="14" destOrd="0" presId="urn:microsoft.com/office/officeart/2005/8/layout/cycle5"/>
    <dgm:cxn modelId="{E038D95D-8589-4671-8C0B-1C9515E242E8}" type="presParOf" srcId="{59AEBDFF-6ABC-47D9-A9B0-9E5F4D436858}" destId="{AE07DD5D-02F2-4503-9CB7-BFB5327CA1B0}" srcOrd="15" destOrd="0" presId="urn:microsoft.com/office/officeart/2005/8/layout/cycle5"/>
    <dgm:cxn modelId="{14A2BE1C-222C-4B77-BBB7-75D23406C6F2}" type="presParOf" srcId="{59AEBDFF-6ABC-47D9-A9B0-9E5F4D436858}" destId="{F61379DB-AF83-4F5A-8076-AA6A12133F4C}" srcOrd="16" destOrd="0" presId="urn:microsoft.com/office/officeart/2005/8/layout/cycle5"/>
    <dgm:cxn modelId="{91C8665D-F8DA-474E-ADF7-7739823E476B}" type="presParOf" srcId="{59AEBDFF-6ABC-47D9-A9B0-9E5F4D436858}" destId="{35986F17-BAF0-44D5-AE5E-F3235F9306A4}" srcOrd="17" destOrd="0" presId="urn:microsoft.com/office/officeart/2005/8/layout/cycle5"/>
    <dgm:cxn modelId="{08443488-FC53-4E75-9A12-5FCBF64ADE37}" type="presParOf" srcId="{59AEBDFF-6ABC-47D9-A9B0-9E5F4D436858}" destId="{C2A1214E-A369-4854-94DD-57ED79F71BD7}" srcOrd="18" destOrd="0" presId="urn:microsoft.com/office/officeart/2005/8/layout/cycle5"/>
    <dgm:cxn modelId="{A6117BAA-D3AD-4C56-AB27-7CBDE4760696}" type="presParOf" srcId="{59AEBDFF-6ABC-47D9-A9B0-9E5F4D436858}" destId="{A3346FF9-855F-40F4-B3DC-AF8D84EC7116}" srcOrd="19" destOrd="0" presId="urn:microsoft.com/office/officeart/2005/8/layout/cycle5"/>
    <dgm:cxn modelId="{D553871E-7ECF-40EB-BD50-1CE44EC2CDFD}" type="presParOf" srcId="{59AEBDFF-6ABC-47D9-A9B0-9E5F4D436858}" destId="{0D42492D-6252-4964-8F7A-05DA55CBCE53}" srcOrd="20" destOrd="0" presId="urn:microsoft.com/office/officeart/2005/8/layout/cycle5"/>
    <dgm:cxn modelId="{C212077C-06B5-422A-9066-8C6396B46C23}" type="presParOf" srcId="{59AEBDFF-6ABC-47D9-A9B0-9E5F4D436858}" destId="{3B2BA1DE-3A2E-4EC8-94D0-5290A4644422}" srcOrd="21" destOrd="0" presId="urn:microsoft.com/office/officeart/2005/8/layout/cycle5"/>
    <dgm:cxn modelId="{1BE2101E-5604-43AF-BAC0-484D6DDE0FE5}" type="presParOf" srcId="{59AEBDFF-6ABC-47D9-A9B0-9E5F4D436858}" destId="{19B6EF78-34D4-441F-8D74-33696189C15D}" srcOrd="22" destOrd="0" presId="urn:microsoft.com/office/officeart/2005/8/layout/cycle5"/>
    <dgm:cxn modelId="{44EFE477-DD46-40F4-8787-8E883FFAB55F}" type="presParOf" srcId="{59AEBDFF-6ABC-47D9-A9B0-9E5F4D436858}" destId="{DF2AB96F-A967-4D27-9F58-51E846BD8CF2}" srcOrd="23" destOrd="0" presId="urn:microsoft.com/office/officeart/2005/8/layout/cycle5"/>
    <dgm:cxn modelId="{40EC603E-8044-4FE6-93B7-9E521365D442}" type="presParOf" srcId="{59AEBDFF-6ABC-47D9-A9B0-9E5F4D436858}" destId="{575EA5C6-727A-4C5A-8A5C-EF12ACAC449A}" srcOrd="24" destOrd="0" presId="urn:microsoft.com/office/officeart/2005/8/layout/cycle5"/>
    <dgm:cxn modelId="{3754878D-0748-4058-B632-5417343829F3}" type="presParOf" srcId="{59AEBDFF-6ABC-47D9-A9B0-9E5F4D436858}" destId="{43A6D6F1-0137-4486-A9AA-1B6B82C70F59}" srcOrd="25" destOrd="0" presId="urn:microsoft.com/office/officeart/2005/8/layout/cycle5"/>
    <dgm:cxn modelId="{C6BE9E29-1D6D-4075-86E6-5C12E592ACEB}" type="presParOf" srcId="{59AEBDFF-6ABC-47D9-A9B0-9E5F4D436858}" destId="{A6BDE1B6-2244-451E-9548-7FC76FA7E26F}" srcOrd="26" destOrd="0" presId="urn:microsoft.com/office/officeart/2005/8/layout/cycle5"/>
    <dgm:cxn modelId="{4EE0D403-B0E0-418F-9FE0-0F56ACEAAD71}" type="presParOf" srcId="{59AEBDFF-6ABC-47D9-A9B0-9E5F4D436858}" destId="{6F229941-095D-4A84-9325-47D783C5F351}" srcOrd="27" destOrd="0" presId="urn:microsoft.com/office/officeart/2005/8/layout/cycle5"/>
    <dgm:cxn modelId="{B78140F4-CFB6-4C11-8C4C-31164FBDF02C}" type="presParOf" srcId="{59AEBDFF-6ABC-47D9-A9B0-9E5F4D436858}" destId="{E66572A2-39B6-4EEA-BC59-05EDBF5DC48E}" srcOrd="28" destOrd="0" presId="urn:microsoft.com/office/officeart/2005/8/layout/cycle5"/>
    <dgm:cxn modelId="{D5658DD6-C38E-4E86-AD3A-690382661DD9}" type="presParOf" srcId="{59AEBDFF-6ABC-47D9-A9B0-9E5F4D436858}" destId="{6554650A-809C-4B19-ABC8-CFBD34BC0710}" srcOrd="29" destOrd="0" presId="urn:microsoft.com/office/officeart/2005/8/layout/cycle5"/>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786B2B-045C-48E3-A5C1-CB5F30B157F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5C517F62-CF50-4161-8BBE-A346FE75F8FE}">
      <dgm:prSet phldrT="[Texte]"/>
      <dgm:spPr>
        <a:solidFill>
          <a:schemeClr val="accent6">
            <a:lumMod val="75000"/>
          </a:schemeClr>
        </a:solidFill>
      </dgm:spPr>
      <dgm:t>
        <a:bodyPr/>
        <a:lstStyle/>
        <a:p>
          <a:endParaRPr lang="fr-FR" dirty="0"/>
        </a:p>
      </dgm:t>
    </dgm:pt>
    <dgm:pt modelId="{F6F2E84A-307A-481B-97AB-2556FD979D66}" type="parTrans" cxnId="{D328C30C-629C-42FC-98F6-6E79AB6E9189}">
      <dgm:prSet/>
      <dgm:spPr/>
      <dgm:t>
        <a:bodyPr/>
        <a:lstStyle/>
        <a:p>
          <a:endParaRPr lang="fr-FR"/>
        </a:p>
      </dgm:t>
    </dgm:pt>
    <dgm:pt modelId="{475C6E3F-5105-408C-88CD-C44178467F6C}" type="sibTrans" cxnId="{D328C30C-629C-42FC-98F6-6E79AB6E9189}">
      <dgm:prSet/>
      <dgm:spPr/>
      <dgm:t>
        <a:bodyPr/>
        <a:lstStyle/>
        <a:p>
          <a:endParaRPr lang="fr-FR"/>
        </a:p>
      </dgm:t>
    </dgm:pt>
    <dgm:pt modelId="{21D0BACC-8908-487A-815E-614B91023306}">
      <dgm:prSet phldrT="[Texte]" custT="1"/>
      <dgm:spPr/>
      <dgm:t>
        <a:bodyPr/>
        <a:lstStyle/>
        <a:p>
          <a:r>
            <a:rPr lang="fr-FR" sz="1800" b="1" dirty="0"/>
            <a:t>Volonté politique exprimée par une décision ministérielle</a:t>
          </a:r>
        </a:p>
      </dgm:t>
    </dgm:pt>
    <dgm:pt modelId="{7DEE7152-5188-4F25-A7BF-DA1D8A83A8C3}" type="parTrans" cxnId="{C70652AE-7D2B-43A7-B4D8-E6A77458D5EC}">
      <dgm:prSet/>
      <dgm:spPr/>
      <dgm:t>
        <a:bodyPr/>
        <a:lstStyle/>
        <a:p>
          <a:endParaRPr lang="fr-FR"/>
        </a:p>
      </dgm:t>
    </dgm:pt>
    <dgm:pt modelId="{C427140B-131B-4B32-AE1A-4044CF6936B8}" type="sibTrans" cxnId="{C70652AE-7D2B-43A7-B4D8-E6A77458D5EC}">
      <dgm:prSet/>
      <dgm:spPr/>
      <dgm:t>
        <a:bodyPr/>
        <a:lstStyle/>
        <a:p>
          <a:endParaRPr lang="fr-FR"/>
        </a:p>
      </dgm:t>
    </dgm:pt>
    <dgm:pt modelId="{06CC4786-5CCB-4BC6-8160-375578687341}">
      <dgm:prSet phldrT="[Texte]" custT="1"/>
      <dgm:spPr/>
      <dgm:t>
        <a:bodyPr/>
        <a:lstStyle/>
        <a:p>
          <a:pPr rtl="0"/>
          <a:r>
            <a:rPr lang="fr-FR" sz="1800" b="1" dirty="0"/>
            <a:t>Désignation d’une personne ressource qui constitue  une petite équipe pluridisciplinaire</a:t>
          </a:r>
        </a:p>
      </dgm:t>
    </dgm:pt>
    <dgm:pt modelId="{E9CC19F7-F1F8-49AA-AB51-EB0A24968542}" type="parTrans" cxnId="{857CF190-8439-4F7A-AED5-C5FF6A04C07F}">
      <dgm:prSet/>
      <dgm:spPr/>
      <dgm:t>
        <a:bodyPr/>
        <a:lstStyle/>
        <a:p>
          <a:endParaRPr lang="fr-FR"/>
        </a:p>
      </dgm:t>
    </dgm:pt>
    <dgm:pt modelId="{54D56BEE-DE09-48E5-98C2-8F67E16EE7C7}" type="sibTrans" cxnId="{857CF190-8439-4F7A-AED5-C5FF6A04C07F}">
      <dgm:prSet/>
      <dgm:spPr/>
      <dgm:t>
        <a:bodyPr/>
        <a:lstStyle/>
        <a:p>
          <a:endParaRPr lang="fr-FR"/>
        </a:p>
      </dgm:t>
    </dgm:pt>
    <dgm:pt modelId="{53875E93-272C-46B6-A3BA-72DD345B18F8}">
      <dgm:prSet phldrT="[Texte]"/>
      <dgm:spPr>
        <a:solidFill>
          <a:schemeClr val="accent6">
            <a:lumMod val="60000"/>
            <a:lumOff val="40000"/>
          </a:schemeClr>
        </a:solidFill>
      </dgm:spPr>
      <dgm:t>
        <a:bodyPr/>
        <a:lstStyle/>
        <a:p>
          <a:endParaRPr lang="fr-FR" dirty="0"/>
        </a:p>
      </dgm:t>
    </dgm:pt>
    <dgm:pt modelId="{125EA5EA-9BD9-4933-B330-FBB8AEF57FEB}" type="parTrans" cxnId="{E2DA2F10-1547-41C9-A465-7681E3BE477B}">
      <dgm:prSet/>
      <dgm:spPr/>
      <dgm:t>
        <a:bodyPr/>
        <a:lstStyle/>
        <a:p>
          <a:endParaRPr lang="fr-FR"/>
        </a:p>
      </dgm:t>
    </dgm:pt>
    <dgm:pt modelId="{20A9FC0A-9CE6-4DD6-B369-D29D0C0B96E8}" type="sibTrans" cxnId="{E2DA2F10-1547-41C9-A465-7681E3BE477B}">
      <dgm:prSet/>
      <dgm:spPr/>
      <dgm:t>
        <a:bodyPr/>
        <a:lstStyle/>
        <a:p>
          <a:endParaRPr lang="fr-FR"/>
        </a:p>
      </dgm:t>
    </dgm:pt>
    <dgm:pt modelId="{EA3F6CFF-FE8A-4CCF-8389-620E1B124DC9}">
      <dgm:prSet phldrT="[Texte]" custT="1"/>
      <dgm:spPr/>
      <dgm:t>
        <a:bodyPr/>
        <a:lstStyle/>
        <a:p>
          <a:pPr rtl="0"/>
          <a:r>
            <a:rPr lang="fr-FR" sz="1800" b="1" dirty="0"/>
            <a:t>Définition des procédures et règles pour la mise à jour de la LNME, validation et publication. L’approche est basée sur l’évidence et la concertation</a:t>
          </a:r>
        </a:p>
      </dgm:t>
    </dgm:pt>
    <dgm:pt modelId="{925452A7-DEDE-4B54-9F33-070AF02D4776}" type="parTrans" cxnId="{B59C586D-769F-4E10-AAB2-EF454F1FD681}">
      <dgm:prSet/>
      <dgm:spPr/>
      <dgm:t>
        <a:bodyPr/>
        <a:lstStyle/>
        <a:p>
          <a:endParaRPr lang="fr-FR"/>
        </a:p>
      </dgm:t>
    </dgm:pt>
    <dgm:pt modelId="{B0616EED-D1BE-4C0A-94CD-16D2C39BBA36}" type="sibTrans" cxnId="{B59C586D-769F-4E10-AAB2-EF454F1FD681}">
      <dgm:prSet/>
      <dgm:spPr/>
      <dgm:t>
        <a:bodyPr/>
        <a:lstStyle/>
        <a:p>
          <a:endParaRPr lang="fr-FR"/>
        </a:p>
      </dgm:t>
    </dgm:pt>
    <dgm:pt modelId="{5BD6A6FF-CAC8-4B65-AEE9-F512BD7C166D}">
      <dgm:prSet phldrT="[Texte]" custT="1"/>
      <dgm:spPr/>
      <dgm:t>
        <a:bodyPr/>
        <a:lstStyle/>
        <a:p>
          <a:r>
            <a:rPr lang="fr-FR" sz="1800" b="1" dirty="0"/>
            <a:t>Mise en place du comité expert avec ses règles de fonctionnement</a:t>
          </a:r>
          <a:endParaRPr lang="fr-FR" sz="1600" b="1" dirty="0"/>
        </a:p>
      </dgm:t>
    </dgm:pt>
    <dgm:pt modelId="{188DA330-8318-4EAE-B4B3-5DC2D74B5FE9}" type="parTrans" cxnId="{1192B945-C172-4818-A4E9-3BE9B8F4DC11}">
      <dgm:prSet/>
      <dgm:spPr/>
      <dgm:t>
        <a:bodyPr/>
        <a:lstStyle/>
        <a:p>
          <a:endParaRPr lang="fr-FR"/>
        </a:p>
      </dgm:t>
    </dgm:pt>
    <dgm:pt modelId="{97019D76-E13C-465A-B77E-E8B9B602F1C5}" type="sibTrans" cxnId="{1192B945-C172-4818-A4E9-3BE9B8F4DC11}">
      <dgm:prSet/>
      <dgm:spPr/>
      <dgm:t>
        <a:bodyPr/>
        <a:lstStyle/>
        <a:p>
          <a:endParaRPr lang="fr-FR"/>
        </a:p>
      </dgm:t>
    </dgm:pt>
    <dgm:pt modelId="{86A75E32-3954-43E4-830F-382FB9F57E88}">
      <dgm:prSet phldrT="[Texte]"/>
      <dgm:spPr>
        <a:solidFill>
          <a:schemeClr val="accent6">
            <a:lumMod val="40000"/>
            <a:lumOff val="60000"/>
          </a:schemeClr>
        </a:solidFill>
      </dgm:spPr>
      <dgm:t>
        <a:bodyPr/>
        <a:lstStyle/>
        <a:p>
          <a:endParaRPr lang="fr-FR" dirty="0"/>
        </a:p>
      </dgm:t>
    </dgm:pt>
    <dgm:pt modelId="{F33EACFC-D56E-48DE-8D9F-ACEC0E28CA08}" type="parTrans" cxnId="{C91120E3-1E42-42A7-9392-DB1EF657903F}">
      <dgm:prSet/>
      <dgm:spPr/>
      <dgm:t>
        <a:bodyPr/>
        <a:lstStyle/>
        <a:p>
          <a:endParaRPr lang="fr-FR"/>
        </a:p>
      </dgm:t>
    </dgm:pt>
    <dgm:pt modelId="{477BF344-5256-4BB7-BDB8-8B90E505E4BD}" type="sibTrans" cxnId="{C91120E3-1E42-42A7-9392-DB1EF657903F}">
      <dgm:prSet/>
      <dgm:spPr/>
      <dgm:t>
        <a:bodyPr/>
        <a:lstStyle/>
        <a:p>
          <a:endParaRPr lang="fr-FR"/>
        </a:p>
      </dgm:t>
    </dgm:pt>
    <dgm:pt modelId="{0D2B8800-C175-47C9-970B-8BAFF3626453}">
      <dgm:prSet phldrT="[Texte]"/>
      <dgm:spPr/>
      <dgm:t>
        <a:bodyPr/>
        <a:lstStyle/>
        <a:p>
          <a:pPr rtl="0"/>
          <a:r>
            <a:rPr lang="fr-FR" b="1" dirty="0"/>
            <a:t>Elaboration de la liste avec les attendus des décisions joints en appendice</a:t>
          </a:r>
        </a:p>
      </dgm:t>
    </dgm:pt>
    <dgm:pt modelId="{74262303-B2B1-4A17-8793-58F0B93DA047}" type="parTrans" cxnId="{0D130214-201F-4CBB-BC3A-91A47AD67D4E}">
      <dgm:prSet/>
      <dgm:spPr/>
      <dgm:t>
        <a:bodyPr/>
        <a:lstStyle/>
        <a:p>
          <a:endParaRPr lang="fr-FR"/>
        </a:p>
      </dgm:t>
    </dgm:pt>
    <dgm:pt modelId="{4FACCEEA-F6A0-46F4-9188-0D41D841DC79}" type="sibTrans" cxnId="{0D130214-201F-4CBB-BC3A-91A47AD67D4E}">
      <dgm:prSet/>
      <dgm:spPr/>
      <dgm:t>
        <a:bodyPr/>
        <a:lstStyle/>
        <a:p>
          <a:endParaRPr lang="fr-FR"/>
        </a:p>
      </dgm:t>
    </dgm:pt>
    <dgm:pt modelId="{1E68F819-75CC-4C94-B8BF-C3F97EBB311E}">
      <dgm:prSet phldrT="[Texte]"/>
      <dgm:spPr/>
      <dgm:t>
        <a:bodyPr/>
        <a:lstStyle/>
        <a:p>
          <a:pPr rtl="0"/>
          <a:r>
            <a:rPr lang="fr-FR" b="1" dirty="0"/>
            <a:t>Approbation et publication de la liste par le ministère de la Santé</a:t>
          </a:r>
        </a:p>
      </dgm:t>
    </dgm:pt>
    <dgm:pt modelId="{E5CD8A0B-0B9C-4D6D-9C45-2BEB2B44C2FC}" type="parTrans" cxnId="{B0ACF655-EADB-4B84-953D-6D3851B5DA54}">
      <dgm:prSet/>
      <dgm:spPr/>
      <dgm:t>
        <a:bodyPr/>
        <a:lstStyle/>
        <a:p>
          <a:endParaRPr lang="fr-FR"/>
        </a:p>
      </dgm:t>
    </dgm:pt>
    <dgm:pt modelId="{6264CABE-49DD-4B93-B95D-54D1262F5E24}" type="sibTrans" cxnId="{B0ACF655-EADB-4B84-953D-6D3851B5DA54}">
      <dgm:prSet/>
      <dgm:spPr/>
      <dgm:t>
        <a:bodyPr/>
        <a:lstStyle/>
        <a:p>
          <a:endParaRPr lang="fr-FR"/>
        </a:p>
      </dgm:t>
    </dgm:pt>
    <dgm:pt modelId="{E9E21C6C-F5A8-403F-991D-0FB8BC603279}">
      <dgm:prSet/>
      <dgm:spPr>
        <a:solidFill>
          <a:schemeClr val="accent6">
            <a:lumMod val="20000"/>
            <a:lumOff val="80000"/>
          </a:schemeClr>
        </a:solidFill>
      </dgm:spPr>
      <dgm:t>
        <a:bodyPr/>
        <a:lstStyle/>
        <a:p>
          <a:endParaRPr lang="fr-FR"/>
        </a:p>
      </dgm:t>
    </dgm:pt>
    <dgm:pt modelId="{572FF536-2699-4CEC-80C7-4EB4369EE299}" type="parTrans" cxnId="{13217130-8730-45FA-985F-8ADC6D82282A}">
      <dgm:prSet/>
      <dgm:spPr/>
      <dgm:t>
        <a:bodyPr/>
        <a:lstStyle/>
        <a:p>
          <a:endParaRPr lang="fr-FR"/>
        </a:p>
      </dgm:t>
    </dgm:pt>
    <dgm:pt modelId="{18EFBC00-6D65-4D40-8BC9-E4126AB83202}" type="sibTrans" cxnId="{13217130-8730-45FA-985F-8ADC6D82282A}">
      <dgm:prSet/>
      <dgm:spPr/>
      <dgm:t>
        <a:bodyPr/>
        <a:lstStyle/>
        <a:p>
          <a:endParaRPr lang="fr-FR"/>
        </a:p>
      </dgm:t>
    </dgm:pt>
    <dgm:pt modelId="{EDE7FD3A-7813-46F1-8D52-D52BF4523BE7}">
      <dgm:prSet/>
      <dgm:spPr/>
      <dgm:t>
        <a:bodyPr/>
        <a:lstStyle/>
        <a:p>
          <a:r>
            <a:rPr lang="fr-FR" b="1" dirty="0"/>
            <a:t>Mise en œuvre</a:t>
          </a:r>
        </a:p>
      </dgm:t>
    </dgm:pt>
    <dgm:pt modelId="{ACD4A433-7761-4C9E-8ED0-D37C249A79BE}" type="parTrans" cxnId="{0961FBA6-43CA-44F2-9D98-EFE597CDB813}">
      <dgm:prSet/>
      <dgm:spPr/>
      <dgm:t>
        <a:bodyPr/>
        <a:lstStyle/>
        <a:p>
          <a:endParaRPr lang="fr-FR"/>
        </a:p>
      </dgm:t>
    </dgm:pt>
    <dgm:pt modelId="{D58E46FD-B7A4-49B1-8921-CC0BB936B952}" type="sibTrans" cxnId="{0961FBA6-43CA-44F2-9D98-EFE597CDB813}">
      <dgm:prSet/>
      <dgm:spPr/>
      <dgm:t>
        <a:bodyPr/>
        <a:lstStyle/>
        <a:p>
          <a:endParaRPr lang="fr-FR"/>
        </a:p>
      </dgm:t>
    </dgm:pt>
    <dgm:pt modelId="{C24EE39A-8158-4E1E-923A-F61CB8C8A77B}">
      <dgm:prSet/>
      <dgm:spPr/>
      <dgm:t>
        <a:bodyPr/>
        <a:lstStyle/>
        <a:p>
          <a:r>
            <a:rPr lang="fr-FR" b="1" dirty="0"/>
            <a:t>Réactualisations périodiques, tous les 2 ans</a:t>
          </a:r>
        </a:p>
      </dgm:t>
    </dgm:pt>
    <dgm:pt modelId="{035617EC-46BC-4AC0-9DBE-712784B0BE6D}" type="parTrans" cxnId="{B215BD4B-0A50-4FEF-A411-6884049D6B3A}">
      <dgm:prSet/>
      <dgm:spPr/>
      <dgm:t>
        <a:bodyPr/>
        <a:lstStyle/>
        <a:p>
          <a:endParaRPr lang="fr-FR"/>
        </a:p>
      </dgm:t>
    </dgm:pt>
    <dgm:pt modelId="{D666573F-4149-43D8-8DF7-3C0A4FC006BF}" type="sibTrans" cxnId="{B215BD4B-0A50-4FEF-A411-6884049D6B3A}">
      <dgm:prSet/>
      <dgm:spPr/>
      <dgm:t>
        <a:bodyPr/>
        <a:lstStyle/>
        <a:p>
          <a:endParaRPr lang="fr-FR"/>
        </a:p>
      </dgm:t>
    </dgm:pt>
    <dgm:pt modelId="{DDF93BC4-3DA7-42B0-A277-A1C0A5DFA502}" type="pres">
      <dgm:prSet presAssocID="{06786B2B-045C-48E3-A5C1-CB5F30B157FF}" presName="linearFlow" presStyleCnt="0">
        <dgm:presLayoutVars>
          <dgm:dir/>
          <dgm:animLvl val="lvl"/>
          <dgm:resizeHandles val="exact"/>
        </dgm:presLayoutVars>
      </dgm:prSet>
      <dgm:spPr/>
    </dgm:pt>
    <dgm:pt modelId="{8E1B6630-2631-4E54-8284-3C5C36929D03}" type="pres">
      <dgm:prSet presAssocID="{5C517F62-CF50-4161-8BBE-A346FE75F8FE}" presName="composite" presStyleCnt="0"/>
      <dgm:spPr/>
    </dgm:pt>
    <dgm:pt modelId="{26686D8B-4887-44A0-952F-07D573FC20F1}" type="pres">
      <dgm:prSet presAssocID="{5C517F62-CF50-4161-8BBE-A346FE75F8FE}" presName="parentText" presStyleLbl="alignNode1" presStyleIdx="0" presStyleCnt="4">
        <dgm:presLayoutVars>
          <dgm:chMax val="1"/>
          <dgm:bulletEnabled val="1"/>
        </dgm:presLayoutVars>
      </dgm:prSet>
      <dgm:spPr/>
    </dgm:pt>
    <dgm:pt modelId="{4C68C21A-5F85-439A-9D8F-4F17CB922B67}" type="pres">
      <dgm:prSet presAssocID="{5C517F62-CF50-4161-8BBE-A346FE75F8FE}" presName="descendantText" presStyleLbl="alignAcc1" presStyleIdx="0" presStyleCnt="4" custLinFactNeighborX="387" custLinFactNeighborY="-22131">
        <dgm:presLayoutVars>
          <dgm:bulletEnabled val="1"/>
        </dgm:presLayoutVars>
      </dgm:prSet>
      <dgm:spPr/>
    </dgm:pt>
    <dgm:pt modelId="{A68EB091-CE9F-4C72-91F0-01A21546A79A}" type="pres">
      <dgm:prSet presAssocID="{475C6E3F-5105-408C-88CD-C44178467F6C}" presName="sp" presStyleCnt="0"/>
      <dgm:spPr/>
    </dgm:pt>
    <dgm:pt modelId="{C6AC09C3-6F2A-4B96-AA32-3ED77F30870C}" type="pres">
      <dgm:prSet presAssocID="{53875E93-272C-46B6-A3BA-72DD345B18F8}" presName="composite" presStyleCnt="0"/>
      <dgm:spPr/>
    </dgm:pt>
    <dgm:pt modelId="{33108679-B35E-4EF0-9912-9101E13E8BDA}" type="pres">
      <dgm:prSet presAssocID="{53875E93-272C-46B6-A3BA-72DD345B18F8}" presName="parentText" presStyleLbl="alignNode1" presStyleIdx="1" presStyleCnt="4" custLinFactNeighborY="-18319">
        <dgm:presLayoutVars>
          <dgm:chMax val="1"/>
          <dgm:bulletEnabled val="1"/>
        </dgm:presLayoutVars>
      </dgm:prSet>
      <dgm:spPr/>
    </dgm:pt>
    <dgm:pt modelId="{F7A8902B-76C3-4D9A-983A-72C51A952720}" type="pres">
      <dgm:prSet presAssocID="{53875E93-272C-46B6-A3BA-72DD345B18F8}" presName="descendantText" presStyleLbl="alignAcc1" presStyleIdx="1" presStyleCnt="4" custScaleY="161526">
        <dgm:presLayoutVars>
          <dgm:bulletEnabled val="1"/>
        </dgm:presLayoutVars>
      </dgm:prSet>
      <dgm:spPr/>
    </dgm:pt>
    <dgm:pt modelId="{0DFC9A8C-E8FD-4DE1-A2D9-6FAE12D0ADFA}" type="pres">
      <dgm:prSet presAssocID="{20A9FC0A-9CE6-4DD6-B369-D29D0C0B96E8}" presName="sp" presStyleCnt="0"/>
      <dgm:spPr/>
    </dgm:pt>
    <dgm:pt modelId="{D7DD8ACE-47F9-4266-88F0-F4FF17CB27C9}" type="pres">
      <dgm:prSet presAssocID="{86A75E32-3954-43E4-830F-382FB9F57E88}" presName="composite" presStyleCnt="0"/>
      <dgm:spPr/>
    </dgm:pt>
    <dgm:pt modelId="{2EB62EED-995C-4EC1-B6F0-B98E2FE7C04A}" type="pres">
      <dgm:prSet presAssocID="{86A75E32-3954-43E4-830F-382FB9F57E88}" presName="parentText" presStyleLbl="alignNode1" presStyleIdx="2" presStyleCnt="4" custLinFactNeighborY="7427">
        <dgm:presLayoutVars>
          <dgm:chMax val="1"/>
          <dgm:bulletEnabled val="1"/>
        </dgm:presLayoutVars>
      </dgm:prSet>
      <dgm:spPr/>
    </dgm:pt>
    <dgm:pt modelId="{9AAF179E-A02E-4E5F-9E37-62DF93F5B123}" type="pres">
      <dgm:prSet presAssocID="{86A75E32-3954-43E4-830F-382FB9F57E88}" presName="descendantText" presStyleLbl="alignAcc1" presStyleIdx="2" presStyleCnt="4" custLinFactNeighborY="8784">
        <dgm:presLayoutVars>
          <dgm:bulletEnabled val="1"/>
        </dgm:presLayoutVars>
      </dgm:prSet>
      <dgm:spPr/>
    </dgm:pt>
    <dgm:pt modelId="{E558A526-6B6B-4B63-ABD4-3A9B6142233C}" type="pres">
      <dgm:prSet presAssocID="{477BF344-5256-4BB7-BDB8-8B90E505E4BD}" presName="sp" presStyleCnt="0"/>
      <dgm:spPr/>
    </dgm:pt>
    <dgm:pt modelId="{402BED92-54F4-4E25-A362-5BB0CA99B96C}" type="pres">
      <dgm:prSet presAssocID="{E9E21C6C-F5A8-403F-991D-0FB8BC603279}" presName="composite" presStyleCnt="0"/>
      <dgm:spPr/>
    </dgm:pt>
    <dgm:pt modelId="{10FEED20-5F69-4513-87ED-3640F19DE11E}" type="pres">
      <dgm:prSet presAssocID="{E9E21C6C-F5A8-403F-991D-0FB8BC603279}" presName="parentText" presStyleLbl="alignNode1" presStyleIdx="3" presStyleCnt="4" custLinFactNeighborY="3953">
        <dgm:presLayoutVars>
          <dgm:chMax val="1"/>
          <dgm:bulletEnabled val="1"/>
        </dgm:presLayoutVars>
      </dgm:prSet>
      <dgm:spPr/>
    </dgm:pt>
    <dgm:pt modelId="{0184CC48-CD3D-41B3-A353-64FE9A96602C}" type="pres">
      <dgm:prSet presAssocID="{E9E21C6C-F5A8-403F-991D-0FB8BC603279}" presName="descendantText" presStyleLbl="alignAcc1" presStyleIdx="3" presStyleCnt="4">
        <dgm:presLayoutVars>
          <dgm:bulletEnabled val="1"/>
        </dgm:presLayoutVars>
      </dgm:prSet>
      <dgm:spPr/>
    </dgm:pt>
  </dgm:ptLst>
  <dgm:cxnLst>
    <dgm:cxn modelId="{D328C30C-629C-42FC-98F6-6E79AB6E9189}" srcId="{06786B2B-045C-48E3-A5C1-CB5F30B157FF}" destId="{5C517F62-CF50-4161-8BBE-A346FE75F8FE}" srcOrd="0" destOrd="0" parTransId="{F6F2E84A-307A-481B-97AB-2556FD979D66}" sibTransId="{475C6E3F-5105-408C-88CD-C44178467F6C}"/>
    <dgm:cxn modelId="{E2DA2F10-1547-41C9-A465-7681E3BE477B}" srcId="{06786B2B-045C-48E3-A5C1-CB5F30B157FF}" destId="{53875E93-272C-46B6-A3BA-72DD345B18F8}" srcOrd="1" destOrd="0" parTransId="{125EA5EA-9BD9-4933-B330-FBB8AEF57FEB}" sibTransId="{20A9FC0A-9CE6-4DD6-B369-D29D0C0B96E8}"/>
    <dgm:cxn modelId="{0D130214-201F-4CBB-BC3A-91A47AD67D4E}" srcId="{86A75E32-3954-43E4-830F-382FB9F57E88}" destId="{0D2B8800-C175-47C9-970B-8BAFF3626453}" srcOrd="0" destOrd="0" parTransId="{74262303-B2B1-4A17-8793-58F0B93DA047}" sibTransId="{4FACCEEA-F6A0-46F4-9188-0D41D841DC79}"/>
    <dgm:cxn modelId="{70D72718-1BA1-487A-A737-4C386A43E33E}" type="presOf" srcId="{E9E21C6C-F5A8-403F-991D-0FB8BC603279}" destId="{10FEED20-5F69-4513-87ED-3640F19DE11E}" srcOrd="0" destOrd="0" presId="urn:microsoft.com/office/officeart/2005/8/layout/chevron2"/>
    <dgm:cxn modelId="{7F56272D-E635-4431-BC34-282875527292}" type="presOf" srcId="{EA3F6CFF-FE8A-4CCF-8389-620E1B124DC9}" destId="{F7A8902B-76C3-4D9A-983A-72C51A952720}" srcOrd="0" destOrd="0" presId="urn:microsoft.com/office/officeart/2005/8/layout/chevron2"/>
    <dgm:cxn modelId="{13217130-8730-45FA-985F-8ADC6D82282A}" srcId="{06786B2B-045C-48E3-A5C1-CB5F30B157FF}" destId="{E9E21C6C-F5A8-403F-991D-0FB8BC603279}" srcOrd="3" destOrd="0" parTransId="{572FF536-2699-4CEC-80C7-4EB4369EE299}" sibTransId="{18EFBC00-6D65-4D40-8BC9-E4126AB83202}"/>
    <dgm:cxn modelId="{4441033C-891D-4123-8974-A6FCC7D13EA5}" type="presOf" srcId="{06786B2B-045C-48E3-A5C1-CB5F30B157FF}" destId="{DDF93BC4-3DA7-42B0-A277-A1C0A5DFA502}" srcOrd="0" destOrd="0" presId="urn:microsoft.com/office/officeart/2005/8/layout/chevron2"/>
    <dgm:cxn modelId="{1192B945-C172-4818-A4E9-3BE9B8F4DC11}" srcId="{53875E93-272C-46B6-A3BA-72DD345B18F8}" destId="{5BD6A6FF-CAC8-4B65-AEE9-F512BD7C166D}" srcOrd="1" destOrd="0" parTransId="{188DA330-8318-4EAE-B4B3-5DC2D74B5FE9}" sibTransId="{97019D76-E13C-465A-B77E-E8B9B602F1C5}"/>
    <dgm:cxn modelId="{B215BD4B-0A50-4FEF-A411-6884049D6B3A}" srcId="{E9E21C6C-F5A8-403F-991D-0FB8BC603279}" destId="{C24EE39A-8158-4E1E-923A-F61CB8C8A77B}" srcOrd="1" destOrd="0" parTransId="{035617EC-46BC-4AC0-9DBE-712784B0BE6D}" sibTransId="{D666573F-4149-43D8-8DF7-3C0A4FC006BF}"/>
    <dgm:cxn modelId="{F3275F4D-10DD-429F-B443-F9CB397E7C5F}" type="presOf" srcId="{1E68F819-75CC-4C94-B8BF-C3F97EBB311E}" destId="{9AAF179E-A02E-4E5F-9E37-62DF93F5B123}" srcOrd="0" destOrd="1" presId="urn:microsoft.com/office/officeart/2005/8/layout/chevron2"/>
    <dgm:cxn modelId="{B59C586D-769F-4E10-AAB2-EF454F1FD681}" srcId="{53875E93-272C-46B6-A3BA-72DD345B18F8}" destId="{EA3F6CFF-FE8A-4CCF-8389-620E1B124DC9}" srcOrd="0" destOrd="0" parTransId="{925452A7-DEDE-4B54-9F33-070AF02D4776}" sibTransId="{B0616EED-D1BE-4C0A-94CD-16D2C39BBA36}"/>
    <dgm:cxn modelId="{035BEE4E-A5DE-4AF9-96A2-A96CD075FE56}" type="presOf" srcId="{06CC4786-5CCB-4BC6-8160-375578687341}" destId="{4C68C21A-5F85-439A-9D8F-4F17CB922B67}" srcOrd="0" destOrd="1" presId="urn:microsoft.com/office/officeart/2005/8/layout/chevron2"/>
    <dgm:cxn modelId="{71388952-D1AE-47B7-96ED-9EA00B953540}" type="presOf" srcId="{86A75E32-3954-43E4-830F-382FB9F57E88}" destId="{2EB62EED-995C-4EC1-B6F0-B98E2FE7C04A}" srcOrd="0" destOrd="0" presId="urn:microsoft.com/office/officeart/2005/8/layout/chevron2"/>
    <dgm:cxn modelId="{B0ACF655-EADB-4B84-953D-6D3851B5DA54}" srcId="{86A75E32-3954-43E4-830F-382FB9F57E88}" destId="{1E68F819-75CC-4C94-B8BF-C3F97EBB311E}" srcOrd="1" destOrd="0" parTransId="{E5CD8A0B-0B9C-4D6D-9C45-2BEB2B44C2FC}" sibTransId="{6264CABE-49DD-4B93-B95D-54D1262F5E24}"/>
    <dgm:cxn modelId="{13EAA97C-5954-4DDE-968A-E07AD07FE787}" type="presOf" srcId="{5C517F62-CF50-4161-8BBE-A346FE75F8FE}" destId="{26686D8B-4887-44A0-952F-07D573FC20F1}" srcOrd="0" destOrd="0" presId="urn:microsoft.com/office/officeart/2005/8/layout/chevron2"/>
    <dgm:cxn modelId="{5F8F447D-BD5F-45B4-9C22-DBABE4A38849}" type="presOf" srcId="{53875E93-272C-46B6-A3BA-72DD345B18F8}" destId="{33108679-B35E-4EF0-9912-9101E13E8BDA}" srcOrd="0" destOrd="0" presId="urn:microsoft.com/office/officeart/2005/8/layout/chevron2"/>
    <dgm:cxn modelId="{0AB9FB88-FC23-4AD6-8E02-4814E33CB2C2}" type="presOf" srcId="{5BD6A6FF-CAC8-4B65-AEE9-F512BD7C166D}" destId="{F7A8902B-76C3-4D9A-983A-72C51A952720}" srcOrd="0" destOrd="1" presId="urn:microsoft.com/office/officeart/2005/8/layout/chevron2"/>
    <dgm:cxn modelId="{857CF190-8439-4F7A-AED5-C5FF6A04C07F}" srcId="{5C517F62-CF50-4161-8BBE-A346FE75F8FE}" destId="{06CC4786-5CCB-4BC6-8160-375578687341}" srcOrd="1" destOrd="0" parTransId="{E9CC19F7-F1F8-49AA-AB51-EB0A24968542}" sibTransId="{54D56BEE-DE09-48E5-98C2-8F67E16EE7C7}"/>
    <dgm:cxn modelId="{AF960A97-DF0F-470A-ABCD-99AC88D16852}" type="presOf" srcId="{0D2B8800-C175-47C9-970B-8BAFF3626453}" destId="{9AAF179E-A02E-4E5F-9E37-62DF93F5B123}" srcOrd="0" destOrd="0" presId="urn:microsoft.com/office/officeart/2005/8/layout/chevron2"/>
    <dgm:cxn modelId="{90A0079F-C393-4E41-815E-2DA935E963CE}" type="presOf" srcId="{EDE7FD3A-7813-46F1-8D52-D52BF4523BE7}" destId="{0184CC48-CD3D-41B3-A353-64FE9A96602C}" srcOrd="0" destOrd="0" presId="urn:microsoft.com/office/officeart/2005/8/layout/chevron2"/>
    <dgm:cxn modelId="{0961FBA6-43CA-44F2-9D98-EFE597CDB813}" srcId="{E9E21C6C-F5A8-403F-991D-0FB8BC603279}" destId="{EDE7FD3A-7813-46F1-8D52-D52BF4523BE7}" srcOrd="0" destOrd="0" parTransId="{ACD4A433-7761-4C9E-8ED0-D37C249A79BE}" sibTransId="{D58E46FD-B7A4-49B1-8921-CC0BB936B952}"/>
    <dgm:cxn modelId="{C70652AE-7D2B-43A7-B4D8-E6A77458D5EC}" srcId="{5C517F62-CF50-4161-8BBE-A346FE75F8FE}" destId="{21D0BACC-8908-487A-815E-614B91023306}" srcOrd="0" destOrd="0" parTransId="{7DEE7152-5188-4F25-A7BF-DA1D8A83A8C3}" sibTransId="{C427140B-131B-4B32-AE1A-4044CF6936B8}"/>
    <dgm:cxn modelId="{BB80E8BC-C497-4078-AAD3-37785ECC1582}" type="presOf" srcId="{C24EE39A-8158-4E1E-923A-F61CB8C8A77B}" destId="{0184CC48-CD3D-41B3-A353-64FE9A96602C}" srcOrd="0" destOrd="1" presId="urn:microsoft.com/office/officeart/2005/8/layout/chevron2"/>
    <dgm:cxn modelId="{C91120E3-1E42-42A7-9392-DB1EF657903F}" srcId="{06786B2B-045C-48E3-A5C1-CB5F30B157FF}" destId="{86A75E32-3954-43E4-830F-382FB9F57E88}" srcOrd="2" destOrd="0" parTransId="{F33EACFC-D56E-48DE-8D9F-ACEC0E28CA08}" sibTransId="{477BF344-5256-4BB7-BDB8-8B90E505E4BD}"/>
    <dgm:cxn modelId="{EA2B7BFA-5CA0-4733-8A4E-0E4C34446D19}" type="presOf" srcId="{21D0BACC-8908-487A-815E-614B91023306}" destId="{4C68C21A-5F85-439A-9D8F-4F17CB922B67}" srcOrd="0" destOrd="0" presId="urn:microsoft.com/office/officeart/2005/8/layout/chevron2"/>
    <dgm:cxn modelId="{F9291DCC-F90C-4DB0-89D4-5F0E24339242}" type="presParOf" srcId="{DDF93BC4-3DA7-42B0-A277-A1C0A5DFA502}" destId="{8E1B6630-2631-4E54-8284-3C5C36929D03}" srcOrd="0" destOrd="0" presId="urn:microsoft.com/office/officeart/2005/8/layout/chevron2"/>
    <dgm:cxn modelId="{C2AABC82-F37B-4C49-94A6-19E768603B9D}" type="presParOf" srcId="{8E1B6630-2631-4E54-8284-3C5C36929D03}" destId="{26686D8B-4887-44A0-952F-07D573FC20F1}" srcOrd="0" destOrd="0" presId="urn:microsoft.com/office/officeart/2005/8/layout/chevron2"/>
    <dgm:cxn modelId="{F0229A57-2A40-4532-9766-219F8EE3BF13}" type="presParOf" srcId="{8E1B6630-2631-4E54-8284-3C5C36929D03}" destId="{4C68C21A-5F85-439A-9D8F-4F17CB922B67}" srcOrd="1" destOrd="0" presId="urn:microsoft.com/office/officeart/2005/8/layout/chevron2"/>
    <dgm:cxn modelId="{94CC3896-E921-4E37-85B9-493F148DA9E3}" type="presParOf" srcId="{DDF93BC4-3DA7-42B0-A277-A1C0A5DFA502}" destId="{A68EB091-CE9F-4C72-91F0-01A21546A79A}" srcOrd="1" destOrd="0" presId="urn:microsoft.com/office/officeart/2005/8/layout/chevron2"/>
    <dgm:cxn modelId="{6D47880A-2C76-4AF1-A37A-4E5BF01D5978}" type="presParOf" srcId="{DDF93BC4-3DA7-42B0-A277-A1C0A5DFA502}" destId="{C6AC09C3-6F2A-4B96-AA32-3ED77F30870C}" srcOrd="2" destOrd="0" presId="urn:microsoft.com/office/officeart/2005/8/layout/chevron2"/>
    <dgm:cxn modelId="{DB98C495-456F-428F-9FA8-69DE490BD737}" type="presParOf" srcId="{C6AC09C3-6F2A-4B96-AA32-3ED77F30870C}" destId="{33108679-B35E-4EF0-9912-9101E13E8BDA}" srcOrd="0" destOrd="0" presId="urn:microsoft.com/office/officeart/2005/8/layout/chevron2"/>
    <dgm:cxn modelId="{059DDD74-30C4-4AEA-A3E4-3A6C6EF3A869}" type="presParOf" srcId="{C6AC09C3-6F2A-4B96-AA32-3ED77F30870C}" destId="{F7A8902B-76C3-4D9A-983A-72C51A952720}" srcOrd="1" destOrd="0" presId="urn:microsoft.com/office/officeart/2005/8/layout/chevron2"/>
    <dgm:cxn modelId="{E98EBDE8-B1FF-4539-84E8-E939AF28CF4A}" type="presParOf" srcId="{DDF93BC4-3DA7-42B0-A277-A1C0A5DFA502}" destId="{0DFC9A8C-E8FD-4DE1-A2D9-6FAE12D0ADFA}" srcOrd="3" destOrd="0" presId="urn:microsoft.com/office/officeart/2005/8/layout/chevron2"/>
    <dgm:cxn modelId="{BFDFF157-B9B2-442A-8B5C-922738C26F02}" type="presParOf" srcId="{DDF93BC4-3DA7-42B0-A277-A1C0A5DFA502}" destId="{D7DD8ACE-47F9-4266-88F0-F4FF17CB27C9}" srcOrd="4" destOrd="0" presId="urn:microsoft.com/office/officeart/2005/8/layout/chevron2"/>
    <dgm:cxn modelId="{ACB919A6-6EE5-4932-AC7C-D5477F1E2F72}" type="presParOf" srcId="{D7DD8ACE-47F9-4266-88F0-F4FF17CB27C9}" destId="{2EB62EED-995C-4EC1-B6F0-B98E2FE7C04A}" srcOrd="0" destOrd="0" presId="urn:microsoft.com/office/officeart/2005/8/layout/chevron2"/>
    <dgm:cxn modelId="{BBCECDC4-F3B5-424B-827E-A7182CBADA60}" type="presParOf" srcId="{D7DD8ACE-47F9-4266-88F0-F4FF17CB27C9}" destId="{9AAF179E-A02E-4E5F-9E37-62DF93F5B123}" srcOrd="1" destOrd="0" presId="urn:microsoft.com/office/officeart/2005/8/layout/chevron2"/>
    <dgm:cxn modelId="{DC65A9F5-BC92-4896-B552-2CEDE2C382D3}" type="presParOf" srcId="{DDF93BC4-3DA7-42B0-A277-A1C0A5DFA502}" destId="{E558A526-6B6B-4B63-ABD4-3A9B6142233C}" srcOrd="5" destOrd="0" presId="urn:microsoft.com/office/officeart/2005/8/layout/chevron2"/>
    <dgm:cxn modelId="{A8FA2D41-8AA3-41CB-9A1E-8D0CFC104079}" type="presParOf" srcId="{DDF93BC4-3DA7-42B0-A277-A1C0A5DFA502}" destId="{402BED92-54F4-4E25-A362-5BB0CA99B96C}" srcOrd="6" destOrd="0" presId="urn:microsoft.com/office/officeart/2005/8/layout/chevron2"/>
    <dgm:cxn modelId="{925025ED-D7DE-4EFD-93E5-CE679D77824D}" type="presParOf" srcId="{402BED92-54F4-4E25-A362-5BB0CA99B96C}" destId="{10FEED20-5F69-4513-87ED-3640F19DE11E}" srcOrd="0" destOrd="0" presId="urn:microsoft.com/office/officeart/2005/8/layout/chevron2"/>
    <dgm:cxn modelId="{16BD745E-170C-4EDB-AF17-854AA9C1892F}" type="presParOf" srcId="{402BED92-54F4-4E25-A362-5BB0CA99B96C}" destId="{0184CC48-CD3D-41B3-A353-64FE9A96602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37837-7E67-40B4-BE6B-0DE5A5869EB3}">
      <dsp:nvSpPr>
        <dsp:cNvPr id="0" name=""/>
        <dsp:cNvSpPr/>
      </dsp:nvSpPr>
      <dsp:spPr>
        <a:xfrm>
          <a:off x="2091251" y="680227"/>
          <a:ext cx="4948916" cy="3524785"/>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ctr" defTabSz="1244600">
            <a:lnSpc>
              <a:spcPct val="90000"/>
            </a:lnSpc>
            <a:spcBef>
              <a:spcPct val="0"/>
            </a:spcBef>
            <a:spcAft>
              <a:spcPct val="35000"/>
            </a:spcAft>
            <a:buNone/>
          </a:pPr>
          <a:endParaRPr lang="fr-FR" sz="28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endParaRPr lang="fr-FR" sz="2400" b="1" kern="1200" dirty="0">
            <a:effectLst>
              <a:outerShdw blurRad="38100" dist="38100" dir="2700000" algn="tl">
                <a:srgbClr val="000000">
                  <a:alpha val="43137"/>
                </a:srgbClr>
              </a:outerShdw>
            </a:effectLst>
          </a:endParaRPr>
        </a:p>
        <a:p>
          <a:pPr marL="0" lvl="0" indent="0" algn="ctr" defTabSz="1244600">
            <a:lnSpc>
              <a:spcPct val="90000"/>
            </a:lnSpc>
            <a:spcBef>
              <a:spcPct val="0"/>
            </a:spcBef>
            <a:spcAft>
              <a:spcPct val="35000"/>
            </a:spcAft>
            <a:buNone/>
          </a:pPr>
          <a:r>
            <a:rPr lang="fr-FR" sz="2100" b="1" kern="1200" dirty="0">
              <a:solidFill>
                <a:srgbClr val="002060"/>
              </a:solidFill>
              <a:effectLst>
                <a:outerShdw blurRad="38100" dist="38100" dir="2700000" algn="tl">
                  <a:srgbClr val="000000">
                    <a:alpha val="43137"/>
                  </a:srgbClr>
                </a:outerShdw>
              </a:effectLst>
            </a:rPr>
            <a:t>SYSTEME NATIONAL D’APPROVISIONNEMENT PHARMACEUTIQUE</a:t>
          </a:r>
        </a:p>
      </dsp:txBody>
      <dsp:txXfrm>
        <a:off x="2816003" y="1196420"/>
        <a:ext cx="3499412" cy="2492399"/>
      </dsp:txXfrm>
    </dsp:sp>
    <dsp:sp modelId="{5C295A18-E4E3-4BEE-9E3A-A19C83C2C9EE}">
      <dsp:nvSpPr>
        <dsp:cNvPr id="0" name=""/>
        <dsp:cNvSpPr/>
      </dsp:nvSpPr>
      <dsp:spPr>
        <a:xfrm>
          <a:off x="2755604" y="-11695"/>
          <a:ext cx="3703463" cy="185273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rgbClr val="002060"/>
              </a:solidFill>
              <a:effectLst>
                <a:outerShdw blurRad="38100" dist="38100" dir="2700000" algn="tl">
                  <a:srgbClr val="000000">
                    <a:alpha val="43137"/>
                  </a:srgbClr>
                </a:outerShdw>
              </a:effectLst>
            </a:rPr>
            <a:t>Réglementation Pharmaceutique</a:t>
          </a:r>
        </a:p>
      </dsp:txBody>
      <dsp:txXfrm>
        <a:off x="3297964" y="259632"/>
        <a:ext cx="2618743" cy="1310080"/>
      </dsp:txXfrm>
    </dsp:sp>
    <dsp:sp modelId="{0E376C19-7A6C-408F-BBE3-FCC5A57BDF82}">
      <dsp:nvSpPr>
        <dsp:cNvPr id="0" name=""/>
        <dsp:cNvSpPr/>
      </dsp:nvSpPr>
      <dsp:spPr>
        <a:xfrm>
          <a:off x="5081565" y="3341068"/>
          <a:ext cx="3221844" cy="165028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b="1" kern="1200" dirty="0">
              <a:solidFill>
                <a:srgbClr val="002060"/>
              </a:solidFill>
              <a:effectLst>
                <a:outerShdw blurRad="38100" dist="38100" dir="2700000" algn="tl">
                  <a:srgbClr val="000000">
                    <a:alpha val="43137"/>
                  </a:srgbClr>
                </a:outerShdw>
              </a:effectLst>
            </a:rPr>
            <a:t>Système de gestion de la Qualité</a:t>
          </a:r>
        </a:p>
      </dsp:txBody>
      <dsp:txXfrm>
        <a:off x="5553393" y="3582747"/>
        <a:ext cx="2278188" cy="1166929"/>
      </dsp:txXfrm>
    </dsp:sp>
    <dsp:sp modelId="{1509E8C7-1218-444C-8E04-9CE3988CE4E7}">
      <dsp:nvSpPr>
        <dsp:cNvPr id="0" name=""/>
        <dsp:cNvSpPr/>
      </dsp:nvSpPr>
      <dsp:spPr>
        <a:xfrm>
          <a:off x="860126" y="3419926"/>
          <a:ext cx="3429746" cy="1492720"/>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b="1" kern="1200" dirty="0">
              <a:solidFill>
                <a:srgbClr val="002060"/>
              </a:solidFill>
              <a:effectLst>
                <a:outerShdw blurRad="38100" dist="38100" dir="2700000" algn="tl">
                  <a:srgbClr val="000000">
                    <a:alpha val="43137"/>
                  </a:srgbClr>
                </a:outerShdw>
              </a:effectLst>
            </a:rPr>
            <a:t>Système d’Information en Gestion Logistique</a:t>
          </a:r>
        </a:p>
      </dsp:txBody>
      <dsp:txXfrm>
        <a:off x="1362401" y="3638530"/>
        <a:ext cx="2425196" cy="1055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E79CD-D708-4305-AD3B-0338B732EA19}">
      <dsp:nvSpPr>
        <dsp:cNvPr id="0" name=""/>
        <dsp:cNvSpPr/>
      </dsp:nvSpPr>
      <dsp:spPr>
        <a:xfrm>
          <a:off x="598415" y="3229"/>
          <a:ext cx="2172439" cy="1303463"/>
        </a:xfrm>
        <a:prstGeom prst="rect">
          <a:avLst/>
        </a:prstGeom>
        <a:solidFill>
          <a:srgbClr val="00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Légalité</a:t>
          </a:r>
          <a:endParaRPr lang="en-GB" sz="2200" kern="1200" dirty="0">
            <a:solidFill>
              <a:srgbClr val="000066"/>
            </a:solidFill>
            <a:latin typeface="Arial"/>
            <a:ea typeface="+mn-ea"/>
            <a:cs typeface="Arial"/>
          </a:endParaRPr>
        </a:p>
      </dsp:txBody>
      <dsp:txXfrm>
        <a:off x="598415" y="3229"/>
        <a:ext cx="2172439" cy="1303463"/>
      </dsp:txXfrm>
    </dsp:sp>
    <dsp:sp modelId="{9B28C597-F4F0-434B-9E2D-8613FF55E8A4}">
      <dsp:nvSpPr>
        <dsp:cNvPr id="0" name=""/>
        <dsp:cNvSpPr/>
      </dsp:nvSpPr>
      <dsp:spPr>
        <a:xfrm>
          <a:off x="2988098" y="0"/>
          <a:ext cx="2172439" cy="1303463"/>
        </a:xfrm>
        <a:prstGeom prst="rect">
          <a:avLst/>
        </a:prstGeom>
        <a:solidFill>
          <a:srgbClr val="33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Impartialité</a:t>
          </a:r>
          <a:endParaRPr lang="en-GB" sz="2200" kern="1200" dirty="0">
            <a:solidFill>
              <a:srgbClr val="000066"/>
            </a:solidFill>
            <a:latin typeface="Arial"/>
            <a:ea typeface="+mn-ea"/>
            <a:cs typeface="Arial"/>
          </a:endParaRPr>
        </a:p>
      </dsp:txBody>
      <dsp:txXfrm>
        <a:off x="2988098" y="0"/>
        <a:ext cx="2172439" cy="1303463"/>
      </dsp:txXfrm>
    </dsp:sp>
    <dsp:sp modelId="{54A5CD88-3042-420B-84F2-21094A3EFD67}">
      <dsp:nvSpPr>
        <dsp:cNvPr id="0" name=""/>
        <dsp:cNvSpPr/>
      </dsp:nvSpPr>
      <dsp:spPr>
        <a:xfrm>
          <a:off x="5377782" y="0"/>
          <a:ext cx="2172439" cy="1303463"/>
        </a:xfrm>
        <a:prstGeom prst="rect">
          <a:avLst/>
        </a:prstGeom>
        <a:solidFill>
          <a:srgbClr val="6699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Cohérence</a:t>
          </a:r>
          <a:endParaRPr lang="en-GB" sz="2200" kern="1200" dirty="0">
            <a:solidFill>
              <a:srgbClr val="000066"/>
            </a:solidFill>
            <a:latin typeface="Arial"/>
            <a:ea typeface="+mn-ea"/>
            <a:cs typeface="Arial"/>
          </a:endParaRPr>
        </a:p>
      </dsp:txBody>
      <dsp:txXfrm>
        <a:off x="5377782" y="0"/>
        <a:ext cx="2172439" cy="1303463"/>
      </dsp:txXfrm>
    </dsp:sp>
    <dsp:sp modelId="{5FEB4FB5-7926-48E7-BFC3-33C1436427A3}">
      <dsp:nvSpPr>
        <dsp:cNvPr id="0" name=""/>
        <dsp:cNvSpPr/>
      </dsp:nvSpPr>
      <dsp:spPr>
        <a:xfrm>
          <a:off x="547211" y="1523936"/>
          <a:ext cx="2172439" cy="1303463"/>
        </a:xfrm>
        <a:prstGeom prst="rect">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Proportionnalité</a:t>
          </a:r>
          <a:endParaRPr lang="en-GB" sz="2200" kern="1200" dirty="0">
            <a:solidFill>
              <a:srgbClr val="000066"/>
            </a:solidFill>
            <a:latin typeface="Arial"/>
            <a:ea typeface="+mn-ea"/>
            <a:cs typeface="Arial"/>
          </a:endParaRPr>
        </a:p>
      </dsp:txBody>
      <dsp:txXfrm>
        <a:off x="547211" y="1523936"/>
        <a:ext cx="2172439" cy="1303463"/>
      </dsp:txXfrm>
    </dsp:sp>
    <dsp:sp modelId="{6AE14F78-97D0-4A70-8D2A-41DC7874E144}">
      <dsp:nvSpPr>
        <dsp:cNvPr id="0" name=""/>
        <dsp:cNvSpPr/>
      </dsp:nvSpPr>
      <dsp:spPr>
        <a:xfrm>
          <a:off x="2988098" y="1523936"/>
          <a:ext cx="2172439" cy="1303463"/>
        </a:xfrm>
        <a:prstGeom prst="rect">
          <a:avLst/>
        </a:prstGeom>
        <a:solidFill>
          <a:srgbClr val="00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Flexibilité</a:t>
          </a:r>
          <a:endParaRPr lang="en-GB" sz="2200" kern="1200" dirty="0">
            <a:solidFill>
              <a:srgbClr val="000066"/>
            </a:solidFill>
            <a:latin typeface="Arial"/>
            <a:ea typeface="+mn-ea"/>
            <a:cs typeface="Arial"/>
          </a:endParaRPr>
        </a:p>
      </dsp:txBody>
      <dsp:txXfrm>
        <a:off x="2988098" y="1523936"/>
        <a:ext cx="2172439" cy="1303463"/>
      </dsp:txXfrm>
    </dsp:sp>
    <dsp:sp modelId="{5357FC74-9C24-4F4B-81BF-F358C5776EA3}">
      <dsp:nvSpPr>
        <dsp:cNvPr id="0" name=""/>
        <dsp:cNvSpPr/>
      </dsp:nvSpPr>
      <dsp:spPr>
        <a:xfrm>
          <a:off x="5377782" y="1523936"/>
          <a:ext cx="2172439" cy="1303463"/>
        </a:xfrm>
        <a:prstGeom prst="rect">
          <a:avLst/>
        </a:prstGeom>
        <a:solidFill>
          <a:srgbClr val="00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solidFill>
                <a:schemeClr val="bg1"/>
              </a:solidFill>
              <a:latin typeface="Arial"/>
              <a:ea typeface="+mn-ea"/>
              <a:cs typeface="Arial"/>
            </a:rPr>
            <a:t>Indépendance</a:t>
          </a:r>
          <a:endParaRPr lang="en-GB" sz="2200" kern="1200" dirty="0">
            <a:solidFill>
              <a:schemeClr val="bg1"/>
            </a:solidFill>
            <a:latin typeface="Arial"/>
            <a:ea typeface="+mn-ea"/>
            <a:cs typeface="Arial"/>
          </a:endParaRPr>
        </a:p>
      </dsp:txBody>
      <dsp:txXfrm>
        <a:off x="5377782" y="1523936"/>
        <a:ext cx="2172439" cy="1303463"/>
      </dsp:txXfrm>
    </dsp:sp>
    <dsp:sp modelId="{7C483E48-A41B-4A3F-89F2-8457E9DC7C46}">
      <dsp:nvSpPr>
        <dsp:cNvPr id="0" name=""/>
        <dsp:cNvSpPr/>
      </dsp:nvSpPr>
      <dsp:spPr>
        <a:xfrm>
          <a:off x="547211" y="3047873"/>
          <a:ext cx="2172439" cy="1303463"/>
        </a:xfrm>
        <a:prstGeom prst="rect">
          <a:avLst/>
        </a:prstGeom>
        <a:solidFill>
          <a:srgbClr val="00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Efficacité</a:t>
          </a:r>
          <a:endParaRPr lang="en-GB" sz="2200" kern="1200" dirty="0">
            <a:solidFill>
              <a:srgbClr val="000066"/>
            </a:solidFill>
            <a:latin typeface="Arial"/>
            <a:ea typeface="+mn-ea"/>
            <a:cs typeface="Arial"/>
          </a:endParaRPr>
        </a:p>
      </dsp:txBody>
      <dsp:txXfrm>
        <a:off x="547211" y="3047873"/>
        <a:ext cx="2172439" cy="1303463"/>
      </dsp:txXfrm>
    </dsp:sp>
    <dsp:sp modelId="{C3589994-AEB8-45D6-9246-416329AF26D0}">
      <dsp:nvSpPr>
        <dsp:cNvPr id="0" name=""/>
        <dsp:cNvSpPr/>
      </dsp:nvSpPr>
      <dsp:spPr>
        <a:xfrm>
          <a:off x="2988098" y="3046990"/>
          <a:ext cx="2172439" cy="1303463"/>
        </a:xfrm>
        <a:prstGeom prst="rect">
          <a:avLst/>
        </a:prstGeom>
        <a:solidFill>
          <a:srgbClr val="3333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solidFill>
                <a:schemeClr val="bg1"/>
              </a:solidFill>
              <a:latin typeface="Arial"/>
              <a:ea typeface="+mn-ea"/>
              <a:cs typeface="Arial"/>
            </a:rPr>
            <a:t>Clarté</a:t>
          </a:r>
          <a:endParaRPr lang="en-GB" sz="2200" kern="1200" dirty="0">
            <a:solidFill>
              <a:schemeClr val="bg1"/>
            </a:solidFill>
            <a:latin typeface="Arial"/>
            <a:ea typeface="+mn-ea"/>
            <a:cs typeface="Arial"/>
          </a:endParaRPr>
        </a:p>
      </dsp:txBody>
      <dsp:txXfrm>
        <a:off x="2988098" y="3046990"/>
        <a:ext cx="2172439" cy="1303463"/>
      </dsp:txXfrm>
    </dsp:sp>
    <dsp:sp modelId="{87092733-354B-422B-A8B6-81869A4F5887}">
      <dsp:nvSpPr>
        <dsp:cNvPr id="0" name=""/>
        <dsp:cNvSpPr/>
      </dsp:nvSpPr>
      <dsp:spPr>
        <a:xfrm>
          <a:off x="5377782" y="3044644"/>
          <a:ext cx="2172439" cy="1303463"/>
        </a:xfrm>
        <a:prstGeom prst="rect">
          <a:avLst/>
        </a:prstGeom>
        <a:solidFill>
          <a:srgbClr val="66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b="0" kern="1200" dirty="0"/>
            <a:t>Transparence</a:t>
          </a:r>
          <a:endParaRPr lang="en-GB" sz="2200" kern="1200" dirty="0">
            <a:solidFill>
              <a:srgbClr val="000066"/>
            </a:solidFill>
            <a:latin typeface="Arial"/>
            <a:ea typeface="+mn-ea"/>
            <a:cs typeface="Arial"/>
          </a:endParaRPr>
        </a:p>
      </dsp:txBody>
      <dsp:txXfrm>
        <a:off x="5377782" y="3044644"/>
        <a:ext cx="2172439" cy="1303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BE53E-CADE-442F-8CCA-4CDAB5F5138C}">
      <dsp:nvSpPr>
        <dsp:cNvPr id="0" name=""/>
        <dsp:cNvSpPr/>
      </dsp:nvSpPr>
      <dsp:spPr>
        <a:xfrm rot="5400000">
          <a:off x="206106" y="2356278"/>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A6D59-07B6-4A68-859D-3DC761B73075}">
      <dsp:nvSpPr>
        <dsp:cNvPr id="0" name=""/>
        <dsp:cNvSpPr/>
      </dsp:nvSpPr>
      <dsp:spPr>
        <a:xfrm>
          <a:off x="103862" y="2660803"/>
          <a:ext cx="920150"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000066"/>
              </a:solidFill>
              <a:latin typeface="Arial" panose="020B0604020202020204" pitchFamily="34" charset="0"/>
              <a:cs typeface="Arial" panose="020B0604020202020204" pitchFamily="34" charset="0"/>
            </a:rPr>
            <a:t>R&amp;D et innovation</a:t>
          </a:r>
        </a:p>
      </dsp:txBody>
      <dsp:txXfrm>
        <a:off x="103862" y="2660803"/>
        <a:ext cx="920150" cy="806566"/>
      </dsp:txXfrm>
    </dsp:sp>
    <dsp:sp modelId="{4FF0FC89-1410-447E-8A49-FB45C4FBA0A6}">
      <dsp:nvSpPr>
        <dsp:cNvPr id="0" name=""/>
        <dsp:cNvSpPr/>
      </dsp:nvSpPr>
      <dsp:spPr>
        <a:xfrm>
          <a:off x="850400" y="2281242"/>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B0D1D-8B90-408E-ACA6-6DBC298D6DF1}">
      <dsp:nvSpPr>
        <dsp:cNvPr id="0" name=""/>
        <dsp:cNvSpPr/>
      </dsp:nvSpPr>
      <dsp:spPr>
        <a:xfrm rot="5400000">
          <a:off x="1337209" y="2077538"/>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ECDD6-2518-42BE-88BE-41BC5F156E98}">
      <dsp:nvSpPr>
        <dsp:cNvPr id="0" name=""/>
        <dsp:cNvSpPr/>
      </dsp:nvSpPr>
      <dsp:spPr>
        <a:xfrm>
          <a:off x="1227484" y="2382063"/>
          <a:ext cx="1131675"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000066"/>
              </a:solidFill>
              <a:latin typeface="Arial" panose="020B0604020202020204" pitchFamily="34" charset="0"/>
              <a:cs typeface="Arial" panose="020B0604020202020204" pitchFamily="34" charset="0"/>
            </a:rPr>
            <a:t>Production</a:t>
          </a:r>
        </a:p>
      </dsp:txBody>
      <dsp:txXfrm>
        <a:off x="1227484" y="2382063"/>
        <a:ext cx="1131675" cy="806566"/>
      </dsp:txXfrm>
    </dsp:sp>
    <dsp:sp modelId="{3CA0653E-9A11-4FE1-8938-9EBF562B21F7}">
      <dsp:nvSpPr>
        <dsp:cNvPr id="0" name=""/>
        <dsp:cNvSpPr/>
      </dsp:nvSpPr>
      <dsp:spPr>
        <a:xfrm>
          <a:off x="1981502" y="2002503"/>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2B458-3F4F-417B-9C9E-3B84EC72B1CF}">
      <dsp:nvSpPr>
        <dsp:cNvPr id="0" name=""/>
        <dsp:cNvSpPr/>
      </dsp:nvSpPr>
      <dsp:spPr>
        <a:xfrm rot="5400000">
          <a:off x="2458995" y="1798798"/>
          <a:ext cx="612515" cy="1019212"/>
        </a:xfrm>
        <a:prstGeom prst="corner">
          <a:avLst>
            <a:gd name="adj1" fmla="val 16120"/>
            <a:gd name="adj2" fmla="val 16110"/>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6AF61-3AA0-40EC-A3ED-EF5995F0C83A}">
      <dsp:nvSpPr>
        <dsp:cNvPr id="0" name=""/>
        <dsp:cNvSpPr/>
      </dsp:nvSpPr>
      <dsp:spPr>
        <a:xfrm>
          <a:off x="2356751" y="2103323"/>
          <a:ext cx="920150"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r-FR" sz="900" b="1" kern="1200" noProof="0" dirty="0">
              <a:solidFill>
                <a:srgbClr val="000066"/>
              </a:solidFill>
              <a:latin typeface="Arial" panose="020B0604020202020204" pitchFamily="34" charset="0"/>
              <a:cs typeface="Arial" panose="020B0604020202020204" pitchFamily="34" charset="0"/>
            </a:rPr>
            <a:t>Enregistrement </a:t>
          </a:r>
          <a:r>
            <a:rPr lang="en-GB" sz="900" b="1" kern="1200" dirty="0">
              <a:solidFill>
                <a:srgbClr val="000066"/>
              </a:solidFill>
              <a:latin typeface="Arial" panose="020B0604020202020204" pitchFamily="34" charset="0"/>
              <a:cs typeface="Arial" panose="020B0604020202020204" pitchFamily="34" charset="0"/>
            </a:rPr>
            <a:t>et marketing</a:t>
          </a:r>
        </a:p>
      </dsp:txBody>
      <dsp:txXfrm>
        <a:off x="2356751" y="2103323"/>
        <a:ext cx="920150" cy="806566"/>
      </dsp:txXfrm>
    </dsp:sp>
    <dsp:sp modelId="{07C828E1-9E40-4257-9CF8-D7C8D76F1451}">
      <dsp:nvSpPr>
        <dsp:cNvPr id="0" name=""/>
        <dsp:cNvSpPr/>
      </dsp:nvSpPr>
      <dsp:spPr>
        <a:xfrm>
          <a:off x="3103289" y="1723763"/>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221F9-D3C6-4A3A-9260-BC5BEA22C957}">
      <dsp:nvSpPr>
        <dsp:cNvPr id="0" name=""/>
        <dsp:cNvSpPr/>
      </dsp:nvSpPr>
      <dsp:spPr>
        <a:xfrm rot="5400000">
          <a:off x="3585440" y="1520059"/>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5BF63-9034-4759-933B-412ABA6D9BE4}">
      <dsp:nvSpPr>
        <dsp:cNvPr id="0" name=""/>
        <dsp:cNvSpPr/>
      </dsp:nvSpPr>
      <dsp:spPr>
        <a:xfrm>
          <a:off x="3511168" y="1824584"/>
          <a:ext cx="1008227"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000066"/>
              </a:solidFill>
              <a:latin typeface="Arial" panose="020B0604020202020204" pitchFamily="34" charset="0"/>
              <a:cs typeface="Arial" panose="020B0604020202020204" pitchFamily="34" charset="0"/>
            </a:rPr>
            <a:t>Selection, prix et </a:t>
          </a:r>
          <a:r>
            <a:rPr lang="fr-FR" sz="900" b="1" kern="1200" noProof="0" dirty="0">
              <a:solidFill>
                <a:srgbClr val="000066"/>
              </a:solidFill>
              <a:latin typeface="Arial" panose="020B0604020202020204" pitchFamily="34" charset="0"/>
              <a:cs typeface="Arial" panose="020B0604020202020204" pitchFamily="34" charset="0"/>
            </a:rPr>
            <a:t>remboursement</a:t>
          </a:r>
        </a:p>
      </dsp:txBody>
      <dsp:txXfrm>
        <a:off x="3511168" y="1824584"/>
        <a:ext cx="1008227" cy="806566"/>
      </dsp:txXfrm>
    </dsp:sp>
    <dsp:sp modelId="{54DAB3FE-9652-4A79-8396-B39485644473}">
      <dsp:nvSpPr>
        <dsp:cNvPr id="0" name=""/>
        <dsp:cNvSpPr/>
      </dsp:nvSpPr>
      <dsp:spPr>
        <a:xfrm>
          <a:off x="4229733" y="1445023"/>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683A56-DE8E-42D8-AF95-307BAEF5A7BF}">
      <dsp:nvSpPr>
        <dsp:cNvPr id="0" name=""/>
        <dsp:cNvSpPr/>
      </dsp:nvSpPr>
      <dsp:spPr>
        <a:xfrm rot="5400000">
          <a:off x="4711884" y="1241319"/>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D7432-3103-47E3-9C2A-A544CCA3546E}">
      <dsp:nvSpPr>
        <dsp:cNvPr id="0" name=""/>
        <dsp:cNvSpPr/>
      </dsp:nvSpPr>
      <dsp:spPr>
        <a:xfrm>
          <a:off x="4609640" y="1545844"/>
          <a:ext cx="920150"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r-FR" sz="1000" b="1" kern="1200" noProof="0" dirty="0">
              <a:solidFill>
                <a:srgbClr val="000066"/>
              </a:solidFill>
              <a:latin typeface="Arial" panose="020B0604020202020204" pitchFamily="34" charset="0"/>
              <a:cs typeface="Arial" panose="020B0604020202020204" pitchFamily="34" charset="0"/>
            </a:rPr>
            <a:t>Achats</a:t>
          </a:r>
          <a:r>
            <a:rPr lang="en-GB" sz="1000" b="1" kern="1200" dirty="0">
              <a:solidFill>
                <a:srgbClr val="000066"/>
              </a:solidFill>
              <a:latin typeface="Arial" panose="020B0604020202020204" pitchFamily="34" charset="0"/>
              <a:cs typeface="Arial" panose="020B0604020202020204" pitchFamily="34" charset="0"/>
            </a:rPr>
            <a:t> et distribution </a:t>
          </a:r>
        </a:p>
      </dsp:txBody>
      <dsp:txXfrm>
        <a:off x="4609640" y="1545844"/>
        <a:ext cx="920150" cy="806566"/>
      </dsp:txXfrm>
    </dsp:sp>
    <dsp:sp modelId="{51ECFBCE-58A2-4BB2-8B47-1BB72864760C}">
      <dsp:nvSpPr>
        <dsp:cNvPr id="0" name=""/>
        <dsp:cNvSpPr/>
      </dsp:nvSpPr>
      <dsp:spPr>
        <a:xfrm>
          <a:off x="5356177" y="1166283"/>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4D26A-FCD1-4445-AC7D-8BA9B8E59715}">
      <dsp:nvSpPr>
        <dsp:cNvPr id="0" name=""/>
        <dsp:cNvSpPr/>
      </dsp:nvSpPr>
      <dsp:spPr>
        <a:xfrm rot="5400000">
          <a:off x="5838328" y="962579"/>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C8D09-42E1-4E8D-8E87-855B8BFD43CE}">
      <dsp:nvSpPr>
        <dsp:cNvPr id="0" name=""/>
        <dsp:cNvSpPr/>
      </dsp:nvSpPr>
      <dsp:spPr>
        <a:xfrm>
          <a:off x="5736084" y="1267104"/>
          <a:ext cx="920150"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000066"/>
              </a:solidFill>
              <a:latin typeface="Arial" panose="020B0604020202020204" pitchFamily="34" charset="0"/>
              <a:cs typeface="Arial" panose="020B0604020202020204" pitchFamily="34" charset="0"/>
            </a:rPr>
            <a:t>Prescription </a:t>
          </a:r>
        </a:p>
      </dsp:txBody>
      <dsp:txXfrm>
        <a:off x="5736084" y="1267104"/>
        <a:ext cx="920150" cy="806566"/>
      </dsp:txXfrm>
    </dsp:sp>
    <dsp:sp modelId="{3438EAD4-3429-4A13-BD92-F2F35E38FF60}">
      <dsp:nvSpPr>
        <dsp:cNvPr id="0" name=""/>
        <dsp:cNvSpPr/>
      </dsp:nvSpPr>
      <dsp:spPr>
        <a:xfrm>
          <a:off x="6482622" y="887543"/>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09BEF-F7CE-424D-991B-A4A0ED00F079}">
      <dsp:nvSpPr>
        <dsp:cNvPr id="0" name=""/>
        <dsp:cNvSpPr/>
      </dsp:nvSpPr>
      <dsp:spPr>
        <a:xfrm rot="5400000">
          <a:off x="6964773" y="683839"/>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587507-3292-4D0F-8923-F967FE809227}">
      <dsp:nvSpPr>
        <dsp:cNvPr id="0" name=""/>
        <dsp:cNvSpPr/>
      </dsp:nvSpPr>
      <dsp:spPr>
        <a:xfrm>
          <a:off x="6862529" y="988364"/>
          <a:ext cx="920150"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000066"/>
              </a:solidFill>
              <a:latin typeface="Arial" panose="020B0604020202020204" pitchFamily="34" charset="0"/>
              <a:cs typeface="Arial" panose="020B0604020202020204" pitchFamily="34" charset="0"/>
            </a:rPr>
            <a:t>Dispensation</a:t>
          </a:r>
        </a:p>
      </dsp:txBody>
      <dsp:txXfrm>
        <a:off x="6862529" y="988364"/>
        <a:ext cx="920150" cy="806566"/>
      </dsp:txXfrm>
    </dsp:sp>
    <dsp:sp modelId="{4B360F1B-593B-496A-A279-BA9BF596AA7B}">
      <dsp:nvSpPr>
        <dsp:cNvPr id="0" name=""/>
        <dsp:cNvSpPr/>
      </dsp:nvSpPr>
      <dsp:spPr>
        <a:xfrm>
          <a:off x="7609066" y="608804"/>
          <a:ext cx="173613" cy="173613"/>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20793-940C-43C0-B49C-1478CAB48105}">
      <dsp:nvSpPr>
        <dsp:cNvPr id="0" name=""/>
        <dsp:cNvSpPr/>
      </dsp:nvSpPr>
      <dsp:spPr>
        <a:xfrm rot="5400000">
          <a:off x="8091217" y="405100"/>
          <a:ext cx="612515" cy="10192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1874D-BED6-4A46-9E65-9C5C68C5FD41}">
      <dsp:nvSpPr>
        <dsp:cNvPr id="0" name=""/>
        <dsp:cNvSpPr/>
      </dsp:nvSpPr>
      <dsp:spPr>
        <a:xfrm>
          <a:off x="7988973" y="709624"/>
          <a:ext cx="920150" cy="80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solidFill>
                <a:srgbClr val="000066"/>
              </a:solidFill>
              <a:latin typeface="Arial" panose="020B0604020202020204" pitchFamily="34" charset="0"/>
              <a:cs typeface="Arial" panose="020B0604020202020204" pitchFamily="34" charset="0"/>
            </a:rPr>
            <a:t>Usage</a:t>
          </a:r>
        </a:p>
      </dsp:txBody>
      <dsp:txXfrm>
        <a:off x="7988973" y="709624"/>
        <a:ext cx="920150" cy="8065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4E4F0-3E02-4C0E-9D7A-DD693ADCD298}">
      <dsp:nvSpPr>
        <dsp:cNvPr id="0" name=""/>
        <dsp:cNvSpPr/>
      </dsp:nvSpPr>
      <dsp:spPr>
        <a:xfrm>
          <a:off x="1191070" y="825611"/>
          <a:ext cx="1974781" cy="1974781"/>
        </a:xfrm>
        <a:prstGeom prst="ellipse">
          <a:avLst/>
        </a:prstGeom>
        <a:solidFill>
          <a:srgbClr val="1F497D">
            <a:lumMod val="20000"/>
            <a:lumOff val="80000"/>
          </a:srgbClr>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err="1">
              <a:solidFill>
                <a:srgbClr val="00B050"/>
              </a:solidFill>
              <a:latin typeface="Calibri"/>
              <a:ea typeface="+mn-ea"/>
              <a:cs typeface="+mn-cs"/>
            </a:rPr>
            <a:t>Accès</a:t>
          </a:r>
          <a:endParaRPr lang="en-GB" sz="3200" b="1" kern="1200" dirty="0">
            <a:solidFill>
              <a:srgbClr val="00B050"/>
            </a:solidFill>
            <a:latin typeface="Calibri"/>
            <a:ea typeface="+mn-ea"/>
            <a:cs typeface="+mn-cs"/>
          </a:endParaRPr>
        </a:p>
      </dsp:txBody>
      <dsp:txXfrm>
        <a:off x="1480270" y="1114811"/>
        <a:ext cx="1396381" cy="1396381"/>
      </dsp:txXfrm>
    </dsp:sp>
    <dsp:sp modelId="{FCF6D5C0-97A9-4E9E-8822-B81C1A29DE20}">
      <dsp:nvSpPr>
        <dsp:cNvPr id="0" name=""/>
        <dsp:cNvSpPr/>
      </dsp:nvSpPr>
      <dsp:spPr>
        <a:xfrm>
          <a:off x="1613545" y="70611"/>
          <a:ext cx="1245672" cy="98739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Calibri"/>
              <a:ea typeface="+mn-ea"/>
              <a:cs typeface="+mn-cs"/>
            </a:rPr>
            <a:t>R&amp;D,  innovation </a:t>
          </a:r>
          <a:r>
            <a:rPr lang="en-GB" sz="1200" b="1" kern="1200" dirty="0" err="1">
              <a:solidFill>
                <a:sysClr val="windowText" lastClr="000000"/>
              </a:solidFill>
              <a:latin typeface="Calibri"/>
              <a:ea typeface="+mn-ea"/>
              <a:cs typeface="+mn-cs"/>
            </a:rPr>
            <a:t>appropriée</a:t>
          </a:r>
          <a:endParaRPr lang="en-GB" sz="1200" b="1" kern="1200" dirty="0">
            <a:solidFill>
              <a:sysClr val="windowText" lastClr="000000"/>
            </a:solidFill>
            <a:latin typeface="Calibri"/>
            <a:ea typeface="+mn-ea"/>
            <a:cs typeface="+mn-cs"/>
          </a:endParaRPr>
        </a:p>
      </dsp:txBody>
      <dsp:txXfrm>
        <a:off x="1795969" y="215211"/>
        <a:ext cx="880824" cy="698190"/>
      </dsp:txXfrm>
    </dsp:sp>
    <dsp:sp modelId="{1E150CC1-2C94-4AAF-AA68-B6A2D4710CB0}">
      <dsp:nvSpPr>
        <dsp:cNvPr id="0" name=""/>
        <dsp:cNvSpPr/>
      </dsp:nvSpPr>
      <dsp:spPr>
        <a:xfrm>
          <a:off x="2606269" y="594812"/>
          <a:ext cx="1074616" cy="98739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err="1">
              <a:solidFill>
                <a:sysClr val="windowText" lastClr="000000"/>
              </a:solidFill>
              <a:latin typeface="Calibri"/>
              <a:ea typeface="+mn-ea"/>
              <a:cs typeface="+mn-cs"/>
            </a:rPr>
            <a:t>Produits</a:t>
          </a:r>
          <a:r>
            <a:rPr lang="en-GB" sz="1200" b="1" kern="1200" dirty="0">
              <a:solidFill>
                <a:sysClr val="windowText" lastClr="000000"/>
              </a:solidFill>
              <a:latin typeface="Calibri"/>
              <a:ea typeface="+mn-ea"/>
              <a:cs typeface="+mn-cs"/>
            </a:rPr>
            <a:t> de </a:t>
          </a:r>
          <a:r>
            <a:rPr lang="en-GB" sz="1200" b="1" kern="1200" dirty="0" err="1">
              <a:solidFill>
                <a:sysClr val="windowText" lastClr="000000"/>
              </a:solidFill>
              <a:latin typeface="Calibri"/>
              <a:ea typeface="+mn-ea"/>
              <a:cs typeface="+mn-cs"/>
            </a:rPr>
            <a:t>qualité</a:t>
          </a:r>
          <a:r>
            <a:rPr lang="en-GB" sz="1200" b="1" kern="1200" dirty="0">
              <a:solidFill>
                <a:sysClr val="windowText" lastClr="000000"/>
              </a:solidFill>
              <a:latin typeface="Calibri"/>
              <a:ea typeface="+mn-ea"/>
              <a:cs typeface="+mn-cs"/>
            </a:rPr>
            <a:t>– production locale </a:t>
          </a:r>
          <a:r>
            <a:rPr lang="en-GB" sz="1200" b="1" kern="1200" dirty="0" err="1">
              <a:solidFill>
                <a:sysClr val="windowText" lastClr="000000"/>
              </a:solidFill>
              <a:latin typeface="Calibri"/>
              <a:ea typeface="+mn-ea"/>
              <a:cs typeface="+mn-cs"/>
            </a:rPr>
            <a:t>stratégique</a:t>
          </a:r>
          <a:endParaRPr lang="en-GB" sz="1200" b="1" kern="1200" dirty="0">
            <a:solidFill>
              <a:sysClr val="windowText" lastClr="000000"/>
            </a:solidFill>
            <a:latin typeface="Calibri"/>
            <a:ea typeface="+mn-ea"/>
            <a:cs typeface="+mn-cs"/>
          </a:endParaRPr>
        </a:p>
      </dsp:txBody>
      <dsp:txXfrm>
        <a:off x="2763643" y="739412"/>
        <a:ext cx="759868" cy="698190"/>
      </dsp:txXfrm>
    </dsp:sp>
    <dsp:sp modelId="{BEE1A3CA-0C84-4DEB-AD46-26EC15053571}">
      <dsp:nvSpPr>
        <dsp:cNvPr id="0" name=""/>
        <dsp:cNvSpPr/>
      </dsp:nvSpPr>
      <dsp:spPr>
        <a:xfrm>
          <a:off x="2853947" y="1579236"/>
          <a:ext cx="1026007" cy="98739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err="1">
              <a:solidFill>
                <a:sysClr val="windowText" lastClr="000000"/>
              </a:solidFill>
              <a:latin typeface="Calibri"/>
              <a:ea typeface="+mn-ea"/>
              <a:cs typeface="+mn-cs"/>
            </a:rPr>
            <a:t>Réglementation</a:t>
          </a:r>
          <a:r>
            <a:rPr lang="en-GB" sz="1200" b="1" kern="1200" dirty="0">
              <a:solidFill>
                <a:sysClr val="windowText" lastClr="000000"/>
              </a:solidFill>
              <a:latin typeface="Calibri"/>
              <a:ea typeface="+mn-ea"/>
              <a:cs typeface="+mn-cs"/>
            </a:rPr>
            <a:t>  harmonisation &amp; </a:t>
          </a:r>
          <a:r>
            <a:rPr lang="en-GB" sz="1200" b="1" kern="1200" dirty="0" err="1">
              <a:solidFill>
                <a:sysClr val="windowText" lastClr="000000"/>
              </a:solidFill>
              <a:latin typeface="Calibri"/>
              <a:ea typeface="+mn-ea"/>
              <a:cs typeface="+mn-cs"/>
            </a:rPr>
            <a:t>confiance</a:t>
          </a:r>
          <a:r>
            <a:rPr lang="en-GB" sz="1200" b="1" kern="1200" dirty="0">
              <a:solidFill>
                <a:sysClr val="windowText" lastClr="000000"/>
              </a:solidFill>
              <a:latin typeface="Calibri"/>
              <a:ea typeface="+mn-ea"/>
              <a:cs typeface="+mn-cs"/>
            </a:rPr>
            <a:t> effectives</a:t>
          </a:r>
        </a:p>
      </dsp:txBody>
      <dsp:txXfrm>
        <a:off x="3004202" y="1723836"/>
        <a:ext cx="725497" cy="698190"/>
      </dsp:txXfrm>
    </dsp:sp>
    <dsp:sp modelId="{C1A10F87-07D5-43E7-88B8-1F4F02F2A2D6}">
      <dsp:nvSpPr>
        <dsp:cNvPr id="0" name=""/>
        <dsp:cNvSpPr/>
      </dsp:nvSpPr>
      <dsp:spPr>
        <a:xfrm>
          <a:off x="2216669" y="2373027"/>
          <a:ext cx="987390" cy="987390"/>
        </a:xfrm>
        <a:prstGeom prst="ellipse">
          <a:avLst/>
        </a:prstGeom>
        <a:solidFill>
          <a:sysClr val="window" lastClr="FFFFFF">
            <a:alpha val="5000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noProof="0" dirty="0">
              <a:solidFill>
                <a:sysClr val="windowText" lastClr="000000"/>
              </a:solidFill>
              <a:latin typeface="Calibri"/>
              <a:ea typeface="+mn-ea"/>
              <a:cs typeface="+mn-cs"/>
            </a:rPr>
            <a:t>Sélection basée sur des preuves</a:t>
          </a:r>
        </a:p>
      </dsp:txBody>
      <dsp:txXfrm>
        <a:off x="2361269" y="2517627"/>
        <a:ext cx="698190" cy="698190"/>
      </dsp:txXfrm>
    </dsp:sp>
    <dsp:sp modelId="{AF0DF808-5E52-499F-9164-64EA2714B267}">
      <dsp:nvSpPr>
        <dsp:cNvPr id="0" name=""/>
        <dsp:cNvSpPr/>
      </dsp:nvSpPr>
      <dsp:spPr>
        <a:xfrm>
          <a:off x="1096713" y="2368150"/>
          <a:ext cx="1113055" cy="98739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err="1">
              <a:solidFill>
                <a:sysClr val="windowText" lastClr="000000"/>
              </a:solidFill>
              <a:latin typeface="Calibri"/>
              <a:ea typeface="+mn-ea"/>
              <a:cs typeface="+mn-cs"/>
            </a:rPr>
            <a:t>Financement</a:t>
          </a:r>
          <a:r>
            <a:rPr lang="en-GB" sz="1200" b="1" kern="1200" dirty="0">
              <a:solidFill>
                <a:sysClr val="windowText" lastClr="000000"/>
              </a:solidFill>
              <a:latin typeface="Calibri"/>
              <a:ea typeface="+mn-ea"/>
              <a:cs typeface="+mn-cs"/>
            </a:rPr>
            <a:t> et  politiques de prix </a:t>
          </a:r>
        </a:p>
      </dsp:txBody>
      <dsp:txXfrm>
        <a:off x="1259716" y="2512750"/>
        <a:ext cx="787049" cy="698190"/>
      </dsp:txXfrm>
    </dsp:sp>
    <dsp:sp modelId="{F84B8B8F-C14A-41F0-ABBF-A7F1DDF7438A}">
      <dsp:nvSpPr>
        <dsp:cNvPr id="0" name=""/>
        <dsp:cNvSpPr/>
      </dsp:nvSpPr>
      <dsp:spPr>
        <a:xfrm>
          <a:off x="291907" y="1611508"/>
          <a:ext cx="1264106" cy="97565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noProof="0" dirty="0">
              <a:solidFill>
                <a:sysClr val="windowText" lastClr="000000"/>
              </a:solidFill>
              <a:latin typeface="Calibri"/>
              <a:ea typeface="+mn-ea"/>
              <a:cs typeface="+mn-cs"/>
            </a:rPr>
            <a:t>Approvisionnement</a:t>
          </a:r>
        </a:p>
      </dsp:txBody>
      <dsp:txXfrm>
        <a:off x="477031" y="1754389"/>
        <a:ext cx="893858" cy="689888"/>
      </dsp:txXfrm>
    </dsp:sp>
    <dsp:sp modelId="{E90A66BB-DFCA-4089-B306-D2E4D06B6A33}">
      <dsp:nvSpPr>
        <dsp:cNvPr id="0" name=""/>
        <dsp:cNvSpPr/>
      </dsp:nvSpPr>
      <dsp:spPr>
        <a:xfrm>
          <a:off x="543284" y="517023"/>
          <a:ext cx="1258290" cy="987390"/>
        </a:xfrm>
        <a:prstGeom prst="ellipse">
          <a:avLst/>
        </a:prstGeom>
        <a:solidFill>
          <a:sysClr val="window" lastClr="FFFFFF">
            <a:alpha val="50000"/>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b="1" kern="1200" noProof="0" dirty="0">
              <a:solidFill>
                <a:sysClr val="windowText" lastClr="000000"/>
              </a:solidFill>
              <a:latin typeface="Calibri"/>
              <a:ea typeface="+mn-ea"/>
              <a:cs typeface="+mn-cs"/>
            </a:rPr>
            <a:t>Usage Qualité – </a:t>
          </a:r>
          <a:r>
            <a:rPr lang="fr-FR" sz="1200" b="1" kern="1200" noProof="0" dirty="0" err="1">
              <a:solidFill>
                <a:sysClr val="windowText" lastClr="000000"/>
              </a:solidFill>
              <a:latin typeface="Calibri"/>
              <a:ea typeface="+mn-ea"/>
              <a:cs typeface="+mn-cs"/>
            </a:rPr>
            <a:t>medicaments</a:t>
          </a:r>
          <a:r>
            <a:rPr lang="fr-FR" sz="1200" b="1" kern="1200" noProof="0" dirty="0">
              <a:solidFill>
                <a:sysClr val="windowText" lastClr="000000"/>
              </a:solidFill>
              <a:latin typeface="Calibri"/>
              <a:ea typeface="+mn-ea"/>
              <a:cs typeface="+mn-cs"/>
            </a:rPr>
            <a:t> &amp; technologies</a:t>
          </a:r>
        </a:p>
      </dsp:txBody>
      <dsp:txXfrm>
        <a:off x="727556" y="661623"/>
        <a:ext cx="889746" cy="698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E9C15-CE54-46A9-A6C7-BA3249DA78F2}">
      <dsp:nvSpPr>
        <dsp:cNvPr id="0" name=""/>
        <dsp:cNvSpPr/>
      </dsp:nvSpPr>
      <dsp:spPr>
        <a:xfrm>
          <a:off x="0" y="0"/>
          <a:ext cx="8291513" cy="747642"/>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t>Moins de 10% des formations sanitaires dans certains pays ont un panier complet  de médicaments essentiels pour soigner les maladies.</a:t>
          </a:r>
        </a:p>
        <a:p>
          <a:pPr marL="0" lvl="0" indent="0" algn="l" defTabSz="711200">
            <a:lnSpc>
              <a:spcPct val="90000"/>
            </a:lnSpc>
            <a:spcBef>
              <a:spcPct val="0"/>
            </a:spcBef>
            <a:spcAft>
              <a:spcPct val="35000"/>
            </a:spcAft>
            <a:buNone/>
          </a:pPr>
          <a:endParaRPr lang="en-US" sz="1500" kern="1200" dirty="0"/>
        </a:p>
      </dsp:txBody>
      <dsp:txXfrm>
        <a:off x="36497" y="36497"/>
        <a:ext cx="8218519" cy="674648"/>
      </dsp:txXfrm>
    </dsp:sp>
    <dsp:sp modelId="{0570A4D9-02EE-4B59-8441-C58B0DBE32E3}">
      <dsp:nvSpPr>
        <dsp:cNvPr id="0" name=""/>
        <dsp:cNvSpPr/>
      </dsp:nvSpPr>
      <dsp:spPr>
        <a:xfrm>
          <a:off x="0" y="760241"/>
          <a:ext cx="8291513" cy="74764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t>Environ 80% des Africains dépendent des formations sanitaires publiques et jusqu’à  90% payent directement leurs médicaments, ce qui représente le plus important poste de dépenses familiales après la nourriture. </a:t>
          </a:r>
        </a:p>
        <a:p>
          <a:pPr marL="0" lvl="0" indent="0" algn="l" defTabSz="711200">
            <a:lnSpc>
              <a:spcPct val="90000"/>
            </a:lnSpc>
            <a:spcBef>
              <a:spcPct val="0"/>
            </a:spcBef>
            <a:spcAft>
              <a:spcPct val="35000"/>
            </a:spcAft>
            <a:buNone/>
          </a:pPr>
          <a:endParaRPr lang="en-US" sz="500" b="1" kern="1200" noProof="0" dirty="0"/>
        </a:p>
      </dsp:txBody>
      <dsp:txXfrm>
        <a:off x="36497" y="796738"/>
        <a:ext cx="8218519" cy="674648"/>
      </dsp:txXfrm>
    </dsp:sp>
    <dsp:sp modelId="{2FAB04DF-E43A-434F-A5E6-92105DAA91BD}">
      <dsp:nvSpPr>
        <dsp:cNvPr id="0" name=""/>
        <dsp:cNvSpPr/>
      </dsp:nvSpPr>
      <dsp:spPr>
        <a:xfrm>
          <a:off x="0" y="1518670"/>
          <a:ext cx="8291513" cy="747642"/>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t>L’Afrique constitue 42% de l’ensemble des cas détectés de médicaments falsifies et de qualité inférieure. La valeur de ce marché illicite est estimé à  US$ 30 milliards. </a:t>
          </a:r>
        </a:p>
        <a:p>
          <a:pPr marL="0" lvl="0" indent="0" algn="l" defTabSz="711200">
            <a:lnSpc>
              <a:spcPct val="90000"/>
            </a:lnSpc>
            <a:spcBef>
              <a:spcPct val="0"/>
            </a:spcBef>
            <a:spcAft>
              <a:spcPct val="35000"/>
            </a:spcAft>
            <a:buNone/>
          </a:pPr>
          <a:endParaRPr lang="en-US" sz="500" b="1" kern="1200" dirty="0"/>
        </a:p>
      </dsp:txBody>
      <dsp:txXfrm>
        <a:off x="36497" y="1555167"/>
        <a:ext cx="8218519" cy="674648"/>
      </dsp:txXfrm>
    </dsp:sp>
    <dsp:sp modelId="{A1C4BFBE-D30F-459A-A6A8-018486FB3111}">
      <dsp:nvSpPr>
        <dsp:cNvPr id="0" name=""/>
        <dsp:cNvSpPr/>
      </dsp:nvSpPr>
      <dsp:spPr>
        <a:xfrm>
          <a:off x="0" y="2235621"/>
          <a:ext cx="8291513" cy="747642"/>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t>En Moyenne 70% à 100% des produits pharmaceutiques en Afrique sont  importés, ce qui place le continent dans une situation vulnérable.</a:t>
          </a:r>
          <a:endParaRPr lang="fr-FR" sz="500" b="1" kern="1200" noProof="0" dirty="0"/>
        </a:p>
        <a:p>
          <a:pPr marL="0" lvl="0" indent="0" algn="l" defTabSz="711200">
            <a:lnSpc>
              <a:spcPct val="90000"/>
            </a:lnSpc>
            <a:spcBef>
              <a:spcPct val="0"/>
            </a:spcBef>
            <a:spcAft>
              <a:spcPct val="35000"/>
            </a:spcAft>
            <a:buNone/>
          </a:pPr>
          <a:endParaRPr lang="en-US" sz="500" b="1" kern="1200" dirty="0"/>
        </a:p>
      </dsp:txBody>
      <dsp:txXfrm>
        <a:off x="36497" y="2272118"/>
        <a:ext cx="8218519" cy="674648"/>
      </dsp:txXfrm>
    </dsp:sp>
    <dsp:sp modelId="{405B52B6-99CA-4000-9800-A04B2C3986A4}">
      <dsp:nvSpPr>
        <dsp:cNvPr id="0" name=""/>
        <dsp:cNvSpPr/>
      </dsp:nvSpPr>
      <dsp:spPr>
        <a:xfrm>
          <a:off x="0" y="3028045"/>
          <a:ext cx="8291513" cy="747642"/>
        </a:xfrm>
        <a:prstGeom prst="roundRect">
          <a:avLst/>
        </a:prstGeom>
        <a:solidFill>
          <a:schemeClr val="accent2">
            <a:hueOff val="-1200007"/>
            <a:satOff val="-100000"/>
            <a:lumOff val="3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noProof="0" dirty="0"/>
            <a:t>Garantir l’accès nécessite  une approche compréhensive des systèmes de santé qui concerne la chaîne de valeur pharmaceutique depuis la recherche et développement jusqu’à l’utilisation finale.</a:t>
          </a:r>
        </a:p>
        <a:p>
          <a:pPr marL="0" lvl="0" indent="0" algn="l" defTabSz="711200">
            <a:lnSpc>
              <a:spcPct val="90000"/>
            </a:lnSpc>
            <a:spcBef>
              <a:spcPct val="0"/>
            </a:spcBef>
            <a:spcAft>
              <a:spcPct val="35000"/>
            </a:spcAft>
            <a:buNone/>
          </a:pPr>
          <a:endParaRPr lang="en-US" sz="500" b="1" kern="1200" dirty="0"/>
        </a:p>
      </dsp:txBody>
      <dsp:txXfrm>
        <a:off x="36497" y="3064542"/>
        <a:ext cx="8218519" cy="67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642D9-736A-4198-8325-D04B8912A0F5}">
      <dsp:nvSpPr>
        <dsp:cNvPr id="0" name=""/>
        <dsp:cNvSpPr/>
      </dsp:nvSpPr>
      <dsp:spPr>
        <a:xfrm>
          <a:off x="2850535" y="-139774"/>
          <a:ext cx="834387" cy="621201"/>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CREATION D’UN  GROUPE DE TRAVAIL</a:t>
          </a:r>
          <a:endParaRPr lang="fr-CH" sz="1000" b="1" kern="1200" dirty="0">
            <a:solidFill>
              <a:srgbClr val="002060"/>
            </a:solidFill>
          </a:endParaRPr>
        </a:p>
      </dsp:txBody>
      <dsp:txXfrm>
        <a:off x="2880860" y="-109449"/>
        <a:ext cx="773737" cy="560551"/>
      </dsp:txXfrm>
    </dsp:sp>
    <dsp:sp modelId="{7162D997-DA0C-43B2-817D-026E8E11FFE0}">
      <dsp:nvSpPr>
        <dsp:cNvPr id="0" name=""/>
        <dsp:cNvSpPr/>
      </dsp:nvSpPr>
      <dsp:spPr>
        <a:xfrm>
          <a:off x="1577422" y="170826"/>
          <a:ext cx="3380613" cy="3380613"/>
        </a:xfrm>
        <a:custGeom>
          <a:avLst/>
          <a:gdLst/>
          <a:ahLst/>
          <a:cxnLst/>
          <a:rect l="0" t="0" r="0" b="0"/>
          <a:pathLst>
            <a:path>
              <a:moveTo>
                <a:pt x="2149656" y="63612"/>
              </a:moveTo>
              <a:arcTo wR="1690306" hR="1690306" stAng="17146125" swAng="266638"/>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089521E-7338-4518-BB78-096B710FE437}">
      <dsp:nvSpPr>
        <dsp:cNvPr id="0" name=""/>
        <dsp:cNvSpPr/>
      </dsp:nvSpPr>
      <dsp:spPr>
        <a:xfrm>
          <a:off x="3812905" y="290530"/>
          <a:ext cx="896722" cy="406231"/>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ANALYSE DE LA SITUATION</a:t>
          </a:r>
          <a:endParaRPr lang="fr-CH" sz="1000" b="1" kern="1200" dirty="0">
            <a:solidFill>
              <a:srgbClr val="002060"/>
            </a:solidFill>
          </a:endParaRPr>
        </a:p>
      </dsp:txBody>
      <dsp:txXfrm>
        <a:off x="3832736" y="310361"/>
        <a:ext cx="857060" cy="366569"/>
      </dsp:txXfrm>
    </dsp:sp>
    <dsp:sp modelId="{B83AC4C1-03E1-4EC8-BD23-B2235D2EDE62}">
      <dsp:nvSpPr>
        <dsp:cNvPr id="0" name=""/>
        <dsp:cNvSpPr/>
      </dsp:nvSpPr>
      <dsp:spPr>
        <a:xfrm>
          <a:off x="1577422" y="170826"/>
          <a:ext cx="3380613" cy="3380613"/>
        </a:xfrm>
        <a:custGeom>
          <a:avLst/>
          <a:gdLst/>
          <a:ahLst/>
          <a:cxnLst/>
          <a:rect l="0" t="0" r="0" b="0"/>
          <a:pathLst>
            <a:path>
              <a:moveTo>
                <a:pt x="2975533" y="592431"/>
              </a:moveTo>
              <a:arcTo wR="1690306" hR="1690306" stAng="19169710" swAng="548886"/>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9F863B9-F0BB-4F77-8CF6-1E2ED3A2FE51}">
      <dsp:nvSpPr>
        <dsp:cNvPr id="0" name=""/>
        <dsp:cNvSpPr/>
      </dsp:nvSpPr>
      <dsp:spPr>
        <a:xfrm>
          <a:off x="4310040" y="1059200"/>
          <a:ext cx="1130530" cy="559198"/>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ELABORATION D’UN AVANT PROJET DE PPN </a:t>
          </a:r>
          <a:endParaRPr lang="fr-CH" sz="1000" b="1" kern="1200" dirty="0">
            <a:solidFill>
              <a:srgbClr val="002060"/>
            </a:solidFill>
          </a:endParaRPr>
        </a:p>
      </dsp:txBody>
      <dsp:txXfrm>
        <a:off x="4337338" y="1086498"/>
        <a:ext cx="1075934" cy="504602"/>
      </dsp:txXfrm>
    </dsp:sp>
    <dsp:sp modelId="{972487D0-3CD3-4E15-81CC-27CD94BD7F7F}">
      <dsp:nvSpPr>
        <dsp:cNvPr id="0" name=""/>
        <dsp:cNvSpPr/>
      </dsp:nvSpPr>
      <dsp:spPr>
        <a:xfrm>
          <a:off x="1577422" y="170826"/>
          <a:ext cx="3380613" cy="3380613"/>
        </a:xfrm>
        <a:custGeom>
          <a:avLst/>
          <a:gdLst/>
          <a:ahLst/>
          <a:cxnLst/>
          <a:rect l="0" t="0" r="0" b="0"/>
          <a:pathLst>
            <a:path>
              <a:moveTo>
                <a:pt x="3374601" y="1547876"/>
              </a:moveTo>
              <a:arcTo wR="1690306" hR="1690306" stAng="21309982" swAng="619960"/>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D6A1DD5-936A-46BA-BB59-C2E1511B2D6B}">
      <dsp:nvSpPr>
        <dsp:cNvPr id="0" name=""/>
        <dsp:cNvSpPr/>
      </dsp:nvSpPr>
      <dsp:spPr>
        <a:xfrm>
          <a:off x="4426757" y="2123277"/>
          <a:ext cx="897096" cy="520378"/>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LARGE DIFFUSION DE L’AVANT PROJET </a:t>
          </a:r>
          <a:endParaRPr lang="fr-CH" sz="1000" b="1" kern="1200" dirty="0">
            <a:solidFill>
              <a:srgbClr val="002060"/>
            </a:solidFill>
          </a:endParaRPr>
        </a:p>
      </dsp:txBody>
      <dsp:txXfrm>
        <a:off x="4452160" y="2148680"/>
        <a:ext cx="846290" cy="469572"/>
      </dsp:txXfrm>
    </dsp:sp>
    <dsp:sp modelId="{479630DC-9022-4D3A-A756-86795B81354B}">
      <dsp:nvSpPr>
        <dsp:cNvPr id="0" name=""/>
        <dsp:cNvSpPr/>
      </dsp:nvSpPr>
      <dsp:spPr>
        <a:xfrm>
          <a:off x="1452661" y="481196"/>
          <a:ext cx="3380613" cy="3380613"/>
        </a:xfrm>
        <a:custGeom>
          <a:avLst/>
          <a:gdLst/>
          <a:ahLst/>
          <a:cxnLst/>
          <a:rect l="0" t="0" r="0" b="0"/>
          <a:pathLst>
            <a:path>
              <a:moveTo>
                <a:pt x="3296541" y="2216752"/>
              </a:moveTo>
              <a:arcTo wR="1690306" hR="1690306" stAng="1088799" swAng="347443"/>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94FE6DB-5CEC-45D1-A4BA-11712A7D7A2F}">
      <dsp:nvSpPr>
        <dsp:cNvPr id="0" name=""/>
        <dsp:cNvSpPr/>
      </dsp:nvSpPr>
      <dsp:spPr>
        <a:xfrm>
          <a:off x="3874001" y="2908871"/>
          <a:ext cx="957419" cy="639510"/>
        </a:xfrm>
        <a:prstGeom prst="round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ATELIER NATIONAL DE CONSENSUS SUR LA PPN </a:t>
          </a:r>
          <a:endParaRPr lang="fr-CH" sz="1000" b="1" kern="1200" dirty="0">
            <a:solidFill>
              <a:srgbClr val="002060"/>
            </a:solidFill>
          </a:endParaRPr>
        </a:p>
      </dsp:txBody>
      <dsp:txXfrm>
        <a:off x="3905219" y="2940089"/>
        <a:ext cx="894983" cy="577074"/>
      </dsp:txXfrm>
    </dsp:sp>
    <dsp:sp modelId="{8C7A0B32-3450-4A63-8A24-42FA42286713}">
      <dsp:nvSpPr>
        <dsp:cNvPr id="0" name=""/>
        <dsp:cNvSpPr/>
      </dsp:nvSpPr>
      <dsp:spPr>
        <a:xfrm>
          <a:off x="2210702" y="117702"/>
          <a:ext cx="3380613" cy="3380613"/>
        </a:xfrm>
        <a:custGeom>
          <a:avLst/>
          <a:gdLst/>
          <a:ahLst/>
          <a:cxnLst/>
          <a:rect l="0" t="0" r="0" b="0"/>
          <a:pathLst>
            <a:path>
              <a:moveTo>
                <a:pt x="1633207" y="3379648"/>
              </a:moveTo>
              <a:arcTo wR="1690306" hR="1690306" stAng="5516149" swAng="183759"/>
            </a:path>
          </a:pathLst>
        </a:custGeom>
        <a:noFill/>
        <a:ln w="1270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E07DD5D-02F2-4503-9CB7-BFB5327CA1B0}">
      <dsp:nvSpPr>
        <dsp:cNvPr id="0" name=""/>
        <dsp:cNvSpPr/>
      </dsp:nvSpPr>
      <dsp:spPr>
        <a:xfrm>
          <a:off x="2755759" y="3171883"/>
          <a:ext cx="968012" cy="759112"/>
        </a:xfrm>
        <a:prstGeom prst="roundRect">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ADOPTION OFFICIELLE PAR LE GOUVERNEMENT</a:t>
          </a:r>
          <a:endParaRPr lang="fr-CH" sz="1000" b="1" kern="1200" dirty="0">
            <a:solidFill>
              <a:srgbClr val="002060"/>
            </a:solidFill>
          </a:endParaRPr>
        </a:p>
      </dsp:txBody>
      <dsp:txXfrm>
        <a:off x="2792816" y="3208940"/>
        <a:ext cx="893898" cy="684998"/>
      </dsp:txXfrm>
    </dsp:sp>
    <dsp:sp modelId="{35986F17-BAF0-44D5-AE5E-F3235F9306A4}">
      <dsp:nvSpPr>
        <dsp:cNvPr id="0" name=""/>
        <dsp:cNvSpPr/>
      </dsp:nvSpPr>
      <dsp:spPr>
        <a:xfrm>
          <a:off x="2298345" y="625641"/>
          <a:ext cx="3380613" cy="3380613"/>
        </a:xfrm>
        <a:custGeom>
          <a:avLst/>
          <a:gdLst/>
          <a:ahLst/>
          <a:cxnLst/>
          <a:rect l="0" t="0" r="0" b="0"/>
          <a:pathLst>
            <a:path>
              <a:moveTo>
                <a:pt x="431082" y="2817910"/>
              </a:moveTo>
              <a:arcTo wR="1690306" hR="1690306" stAng="8289379" swAng="238007"/>
            </a:path>
          </a:pathLst>
        </a:custGeom>
        <a:noFill/>
        <a:ln w="1270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2A1214E-A369-4854-94DD-57ED79F71BD7}">
      <dsp:nvSpPr>
        <dsp:cNvPr id="0" name=""/>
        <dsp:cNvSpPr/>
      </dsp:nvSpPr>
      <dsp:spPr>
        <a:xfrm>
          <a:off x="1776497" y="2893289"/>
          <a:ext cx="995392" cy="429415"/>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PUBLICATION DE LA PPN</a:t>
          </a:r>
          <a:endParaRPr lang="fr-CH" sz="1000" b="1" kern="1200" dirty="0">
            <a:solidFill>
              <a:srgbClr val="002060"/>
            </a:solidFill>
          </a:endParaRPr>
        </a:p>
      </dsp:txBody>
      <dsp:txXfrm>
        <a:off x="1797459" y="2914251"/>
        <a:ext cx="953468" cy="387491"/>
      </dsp:txXfrm>
    </dsp:sp>
    <dsp:sp modelId="{0D42492D-6252-4964-8F7A-05DA55CBCE53}">
      <dsp:nvSpPr>
        <dsp:cNvPr id="0" name=""/>
        <dsp:cNvSpPr/>
      </dsp:nvSpPr>
      <dsp:spPr>
        <a:xfrm>
          <a:off x="1316029" y="-192582"/>
          <a:ext cx="3380613" cy="3380613"/>
        </a:xfrm>
        <a:custGeom>
          <a:avLst/>
          <a:gdLst/>
          <a:ahLst/>
          <a:cxnLst/>
          <a:rect l="0" t="0" r="0" b="0"/>
          <a:pathLst>
            <a:path>
              <a:moveTo>
                <a:pt x="677626" y="3043677"/>
              </a:moveTo>
              <a:arcTo wR="1690306" hR="1690306" stAng="7608373" swAng="443955"/>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B2BA1DE-3A2E-4EC8-94D0-5290A4644422}">
      <dsp:nvSpPr>
        <dsp:cNvPr id="0" name=""/>
        <dsp:cNvSpPr/>
      </dsp:nvSpPr>
      <dsp:spPr>
        <a:xfrm>
          <a:off x="1145562" y="2109193"/>
          <a:ext cx="1029178" cy="548546"/>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LANCEMENT OFFICIEL DE LA PPN</a:t>
          </a:r>
          <a:endParaRPr lang="fr-CH" sz="1000" b="1" kern="1200" dirty="0">
            <a:solidFill>
              <a:srgbClr val="002060"/>
            </a:solidFill>
          </a:endParaRPr>
        </a:p>
      </dsp:txBody>
      <dsp:txXfrm>
        <a:off x="1172340" y="2135971"/>
        <a:ext cx="975622" cy="494990"/>
      </dsp:txXfrm>
    </dsp:sp>
    <dsp:sp modelId="{DF2AB96F-A967-4D27-9F58-51E846BD8CF2}">
      <dsp:nvSpPr>
        <dsp:cNvPr id="0" name=""/>
        <dsp:cNvSpPr/>
      </dsp:nvSpPr>
      <dsp:spPr>
        <a:xfrm>
          <a:off x="1577422" y="170826"/>
          <a:ext cx="3380613" cy="3380613"/>
        </a:xfrm>
        <a:custGeom>
          <a:avLst/>
          <a:gdLst/>
          <a:ahLst/>
          <a:cxnLst/>
          <a:rect l="0" t="0" r="0" b="0"/>
          <a:pathLst>
            <a:path>
              <a:moveTo>
                <a:pt x="7371" y="1847997"/>
              </a:moveTo>
              <a:arcTo wR="1690306" hR="1690306" stAng="10478820" swAng="558282"/>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75EA5C6-727A-4C5A-8A5C-EF12ACAC449A}">
      <dsp:nvSpPr>
        <dsp:cNvPr id="0" name=""/>
        <dsp:cNvSpPr/>
      </dsp:nvSpPr>
      <dsp:spPr>
        <a:xfrm>
          <a:off x="1040148" y="1023563"/>
          <a:ext cx="1240006" cy="630471"/>
        </a:xfrm>
        <a:prstGeom prst="roundRect">
          <a:avLst/>
        </a:prstGeom>
        <a:gradFill rotWithShape="0">
          <a:gsLst>
            <a:gs pos="0">
              <a:schemeClr val="accent5">
                <a:hueOff val="-1405862"/>
                <a:satOff val="-18259"/>
                <a:lumOff val="-18998"/>
                <a:alphaOff val="0"/>
                <a:shade val="51000"/>
                <a:satMod val="130000"/>
              </a:schemeClr>
            </a:gs>
            <a:gs pos="80000">
              <a:schemeClr val="accent5">
                <a:hueOff val="-1405862"/>
                <a:satOff val="-18259"/>
                <a:lumOff val="-18998"/>
                <a:alphaOff val="0"/>
                <a:shade val="93000"/>
                <a:satMod val="130000"/>
              </a:schemeClr>
            </a:gs>
            <a:gs pos="100000">
              <a:schemeClr val="accent5">
                <a:hueOff val="-1405862"/>
                <a:satOff val="-18259"/>
                <a:lumOff val="-189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PLANIFICATION DE LA MISE EN OEUVRE</a:t>
          </a:r>
          <a:endParaRPr lang="fr-CH" sz="1000" b="1" kern="1200" dirty="0">
            <a:solidFill>
              <a:srgbClr val="002060"/>
            </a:solidFill>
          </a:endParaRPr>
        </a:p>
      </dsp:txBody>
      <dsp:txXfrm>
        <a:off x="1070925" y="1054340"/>
        <a:ext cx="1178452" cy="568917"/>
      </dsp:txXfrm>
    </dsp:sp>
    <dsp:sp modelId="{A6BDE1B6-2244-451E-9548-7FC76FA7E26F}">
      <dsp:nvSpPr>
        <dsp:cNvPr id="0" name=""/>
        <dsp:cNvSpPr/>
      </dsp:nvSpPr>
      <dsp:spPr>
        <a:xfrm>
          <a:off x="1577422" y="170826"/>
          <a:ext cx="3380613" cy="3380613"/>
        </a:xfrm>
        <a:custGeom>
          <a:avLst/>
          <a:gdLst/>
          <a:ahLst/>
          <a:cxnLst/>
          <a:rect l="0" t="0" r="0" b="0"/>
          <a:pathLst>
            <a:path>
              <a:moveTo>
                <a:pt x="248593" y="807923"/>
              </a:moveTo>
              <a:arcTo wR="1690306" hR="1690306" stAng="12688093" swAng="318157"/>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F229941-095D-4A84-9325-47D783C5F351}">
      <dsp:nvSpPr>
        <dsp:cNvPr id="0" name=""/>
        <dsp:cNvSpPr/>
      </dsp:nvSpPr>
      <dsp:spPr>
        <a:xfrm>
          <a:off x="1749996" y="179219"/>
          <a:ext cx="1048390" cy="628854"/>
        </a:xfrm>
        <a:prstGeom prst="roundRect">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solidFill>
                <a:srgbClr val="002060"/>
              </a:solidFill>
            </a:rPr>
            <a:t>MISE EN ŒUVRE, SUIVI, EVALUATION</a:t>
          </a:r>
          <a:endParaRPr lang="fr-CH" sz="1000" b="1" kern="1200" dirty="0">
            <a:solidFill>
              <a:srgbClr val="002060"/>
            </a:solidFill>
          </a:endParaRPr>
        </a:p>
      </dsp:txBody>
      <dsp:txXfrm>
        <a:off x="1780694" y="209917"/>
        <a:ext cx="986994" cy="567458"/>
      </dsp:txXfrm>
    </dsp:sp>
    <dsp:sp modelId="{6554650A-809C-4B19-ABC8-CFBD34BC0710}">
      <dsp:nvSpPr>
        <dsp:cNvPr id="0" name=""/>
        <dsp:cNvSpPr/>
      </dsp:nvSpPr>
      <dsp:spPr>
        <a:xfrm>
          <a:off x="1577422" y="170826"/>
          <a:ext cx="3380613" cy="3380613"/>
        </a:xfrm>
        <a:custGeom>
          <a:avLst/>
          <a:gdLst/>
          <a:ahLst/>
          <a:cxnLst/>
          <a:rect l="0" t="0" r="0" b="0"/>
          <a:pathLst>
            <a:path>
              <a:moveTo>
                <a:pt x="1231356" y="63499"/>
              </a:moveTo>
              <a:arcTo wR="1690306" hR="1690306" stAng="15254721" swAng="65949"/>
            </a:path>
          </a:pathLst>
        </a:custGeom>
        <a:noFill/>
        <a:ln w="19050"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86D8B-4887-44A0-952F-07D573FC20F1}">
      <dsp:nvSpPr>
        <dsp:cNvPr id="0" name=""/>
        <dsp:cNvSpPr/>
      </dsp:nvSpPr>
      <dsp:spPr>
        <a:xfrm rot="5400000">
          <a:off x="-196747" y="208931"/>
          <a:ext cx="1311646" cy="918152"/>
        </a:xfrm>
        <a:prstGeom prst="chevron">
          <a:avLst/>
        </a:prstGeom>
        <a:solidFill>
          <a:schemeClr val="accent6">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fr-FR" sz="2700" kern="1200" dirty="0"/>
        </a:p>
      </dsp:txBody>
      <dsp:txXfrm rot="-5400000">
        <a:off x="0" y="471260"/>
        <a:ext cx="918152" cy="393494"/>
      </dsp:txXfrm>
    </dsp:sp>
    <dsp:sp modelId="{4C68C21A-5F85-439A-9D8F-4F17CB922B67}">
      <dsp:nvSpPr>
        <dsp:cNvPr id="0" name=""/>
        <dsp:cNvSpPr/>
      </dsp:nvSpPr>
      <dsp:spPr>
        <a:xfrm rot="5400000">
          <a:off x="4147591" y="-3229438"/>
          <a:ext cx="852570" cy="73114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a:t>Volonté politique exprimée par une décision ministérielle</a:t>
          </a:r>
        </a:p>
        <a:p>
          <a:pPr marL="171450" lvl="1" indent="-171450" algn="l" defTabSz="800100" rtl="0">
            <a:lnSpc>
              <a:spcPct val="90000"/>
            </a:lnSpc>
            <a:spcBef>
              <a:spcPct val="0"/>
            </a:spcBef>
            <a:spcAft>
              <a:spcPct val="15000"/>
            </a:spcAft>
            <a:buChar char="•"/>
          </a:pPr>
          <a:r>
            <a:rPr lang="fr-FR" sz="1800" b="1" kern="1200" dirty="0"/>
            <a:t>Désignation d’une personne ressource qui constitue  une petite équipe pluridisciplinaire</a:t>
          </a:r>
        </a:p>
      </dsp:txBody>
      <dsp:txXfrm rot="-5400000">
        <a:off x="918153" y="41619"/>
        <a:ext cx="7269828" cy="769332"/>
      </dsp:txXfrm>
    </dsp:sp>
    <dsp:sp modelId="{33108679-B35E-4EF0-9912-9101E13E8BDA}">
      <dsp:nvSpPr>
        <dsp:cNvPr id="0" name=""/>
        <dsp:cNvSpPr/>
      </dsp:nvSpPr>
      <dsp:spPr>
        <a:xfrm rot="5400000">
          <a:off x="-196747" y="1405387"/>
          <a:ext cx="1311646" cy="918152"/>
        </a:xfrm>
        <a:prstGeom prst="chevron">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fr-FR" sz="2700" kern="1200" dirty="0"/>
        </a:p>
      </dsp:txBody>
      <dsp:txXfrm rot="-5400000">
        <a:off x="0" y="1667716"/>
        <a:ext cx="918152" cy="393494"/>
      </dsp:txXfrm>
    </dsp:sp>
    <dsp:sp modelId="{F7A8902B-76C3-4D9A-983A-72C51A952720}">
      <dsp:nvSpPr>
        <dsp:cNvPr id="0" name=""/>
        <dsp:cNvSpPr/>
      </dsp:nvSpPr>
      <dsp:spPr>
        <a:xfrm rot="5400000">
          <a:off x="3885314" y="-1780517"/>
          <a:ext cx="1377122" cy="73114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fr-FR" sz="1800" b="1" kern="1200" dirty="0"/>
            <a:t>Définition des procédures et règles pour la mise à jour de la LNME, validation et publication. L’approche est basée sur l’évidence et la concertation</a:t>
          </a:r>
        </a:p>
        <a:p>
          <a:pPr marL="171450" lvl="1" indent="-171450" algn="l" defTabSz="800100">
            <a:lnSpc>
              <a:spcPct val="90000"/>
            </a:lnSpc>
            <a:spcBef>
              <a:spcPct val="0"/>
            </a:spcBef>
            <a:spcAft>
              <a:spcPct val="15000"/>
            </a:spcAft>
            <a:buChar char="•"/>
          </a:pPr>
          <a:r>
            <a:rPr lang="fr-FR" sz="1800" b="1" kern="1200" dirty="0"/>
            <a:t>Mise en place du comité expert avec ses règles de fonctionnement</a:t>
          </a:r>
          <a:endParaRPr lang="fr-FR" sz="1600" b="1" kern="1200" dirty="0"/>
        </a:p>
      </dsp:txBody>
      <dsp:txXfrm rot="-5400000">
        <a:off x="918152" y="1253871"/>
        <a:ext cx="7244221" cy="1242670"/>
      </dsp:txXfrm>
    </dsp:sp>
    <dsp:sp modelId="{2EB62EED-995C-4EC1-B6F0-B98E2FE7C04A}">
      <dsp:nvSpPr>
        <dsp:cNvPr id="0" name=""/>
        <dsp:cNvSpPr/>
      </dsp:nvSpPr>
      <dsp:spPr>
        <a:xfrm rot="5400000">
          <a:off x="-196747" y="2917544"/>
          <a:ext cx="1311646" cy="918152"/>
        </a:xfrm>
        <a:prstGeom prst="chevron">
          <a:avLst/>
        </a:prstGeom>
        <a:solidFill>
          <a:schemeClr val="accent6">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fr-FR" sz="2700" kern="1200" dirty="0"/>
        </a:p>
      </dsp:txBody>
      <dsp:txXfrm rot="-5400000">
        <a:off x="0" y="3179873"/>
        <a:ext cx="918152" cy="393494"/>
      </dsp:txXfrm>
    </dsp:sp>
    <dsp:sp modelId="{9AAF179E-A02E-4E5F-9E37-62DF93F5B123}">
      <dsp:nvSpPr>
        <dsp:cNvPr id="0" name=""/>
        <dsp:cNvSpPr/>
      </dsp:nvSpPr>
      <dsp:spPr>
        <a:xfrm rot="5400000">
          <a:off x="4147591" y="-531167"/>
          <a:ext cx="852570" cy="73114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fr-FR" sz="1700" b="1" kern="1200" dirty="0"/>
            <a:t>Elaboration de la liste avec les attendus des décisions joints en appendice</a:t>
          </a:r>
        </a:p>
        <a:p>
          <a:pPr marL="171450" lvl="1" indent="-171450" algn="l" defTabSz="755650" rtl="0">
            <a:lnSpc>
              <a:spcPct val="90000"/>
            </a:lnSpc>
            <a:spcBef>
              <a:spcPct val="0"/>
            </a:spcBef>
            <a:spcAft>
              <a:spcPct val="15000"/>
            </a:spcAft>
            <a:buChar char="•"/>
          </a:pPr>
          <a:r>
            <a:rPr lang="fr-FR" sz="1700" b="1" kern="1200" dirty="0"/>
            <a:t>Approbation et publication de la liste par le ministère de la Santé</a:t>
          </a:r>
        </a:p>
      </dsp:txBody>
      <dsp:txXfrm rot="-5400000">
        <a:off x="918153" y="2739890"/>
        <a:ext cx="7269828" cy="769332"/>
      </dsp:txXfrm>
    </dsp:sp>
    <dsp:sp modelId="{10FEED20-5F69-4513-87ED-3640F19DE11E}">
      <dsp:nvSpPr>
        <dsp:cNvPr id="0" name=""/>
        <dsp:cNvSpPr/>
      </dsp:nvSpPr>
      <dsp:spPr>
        <a:xfrm rot="5400000">
          <a:off x="-196747" y="4006773"/>
          <a:ext cx="1311646" cy="918152"/>
        </a:xfrm>
        <a:prstGeom prst="chevron">
          <a:avLst/>
        </a:prstGeom>
        <a:solidFill>
          <a:schemeClr val="accent6">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0" y="4269102"/>
        <a:ext cx="918152" cy="393494"/>
      </dsp:txXfrm>
    </dsp:sp>
    <dsp:sp modelId="{0184CC48-CD3D-41B3-A353-64FE9A96602C}">
      <dsp:nvSpPr>
        <dsp:cNvPr id="0" name=""/>
        <dsp:cNvSpPr/>
      </dsp:nvSpPr>
      <dsp:spPr>
        <a:xfrm rot="5400000">
          <a:off x="4147591" y="568403"/>
          <a:ext cx="852570" cy="731144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fr-FR" sz="1700" b="1" kern="1200" dirty="0"/>
            <a:t>Mise en œuvre</a:t>
          </a:r>
        </a:p>
        <a:p>
          <a:pPr marL="171450" lvl="1" indent="-171450" algn="l" defTabSz="755650">
            <a:lnSpc>
              <a:spcPct val="90000"/>
            </a:lnSpc>
            <a:spcBef>
              <a:spcPct val="0"/>
            </a:spcBef>
            <a:spcAft>
              <a:spcPct val="15000"/>
            </a:spcAft>
            <a:buChar char="•"/>
          </a:pPr>
          <a:r>
            <a:rPr lang="fr-FR" sz="1700" b="1" kern="1200" dirty="0"/>
            <a:t>Réactualisations périodiques, tous les 2 ans</a:t>
          </a:r>
        </a:p>
      </dsp:txBody>
      <dsp:txXfrm rot="-5400000">
        <a:off x="918153" y="3839461"/>
        <a:ext cx="7269828" cy="76933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930275" y="741363"/>
            <a:ext cx="4937125" cy="3702050"/>
          </a:xfrm>
          <a:prstGeom prst="rect">
            <a:avLst/>
          </a:prstGeom>
        </p:spPr>
        <p:txBody>
          <a:bodyPr/>
          <a:lstStyle/>
          <a:p>
            <a:pPr lvl="0"/>
            <a:endParaRPr/>
          </a:p>
        </p:txBody>
      </p:sp>
      <p:sp>
        <p:nvSpPr>
          <p:cNvPr id="121" name="Shape 121"/>
          <p:cNvSpPr>
            <a:spLocks noGrp="1"/>
          </p:cNvSpPr>
          <p:nvPr>
            <p:ph type="body" sz="quarter" idx="1"/>
          </p:nvPr>
        </p:nvSpPr>
        <p:spPr>
          <a:xfrm>
            <a:off x="906357" y="4690269"/>
            <a:ext cx="4984962" cy="4443413"/>
          </a:xfrm>
          <a:prstGeom prst="rect">
            <a:avLst/>
          </a:prstGeom>
        </p:spPr>
        <p:txBody>
          <a:bodyPr/>
          <a:lstStyle/>
          <a:p>
            <a:pPr lvl="0"/>
            <a:endParaRPr/>
          </a:p>
        </p:txBody>
      </p:sp>
    </p:spTree>
    <p:extLst>
      <p:ext uri="{BB962C8B-B14F-4D97-AF65-F5344CB8AC3E}">
        <p14:creationId xmlns:p14="http://schemas.microsoft.com/office/powerpoint/2010/main" val="590069075"/>
      </p:ext>
    </p:extLst>
  </p:cSld>
  <p:clrMap bg1="lt1" tx1="dk1" bg2="lt2" tx2="dk2" accent1="accent1" accent2="accent2" accent3="accent3" accent4="accent4" accent5="accent5" accent6="accent6" hlink="hlink" folHlink="folHlink"/>
  <p:notesStyle>
    <a:lvl1pPr defTabSz="451748">
      <a:lnSpc>
        <a:spcPct val="125000"/>
      </a:lnSpc>
      <a:defRPr sz="2400">
        <a:latin typeface="+mj-lt"/>
        <a:ea typeface="+mj-ea"/>
        <a:cs typeface="+mj-cs"/>
        <a:sym typeface="Avenir Roman"/>
      </a:defRPr>
    </a:lvl1pPr>
    <a:lvl2pPr indent="225872" defTabSz="451748">
      <a:lnSpc>
        <a:spcPct val="125000"/>
      </a:lnSpc>
      <a:defRPr sz="2400">
        <a:latin typeface="+mj-lt"/>
        <a:ea typeface="+mj-ea"/>
        <a:cs typeface="+mj-cs"/>
        <a:sym typeface="Avenir Roman"/>
      </a:defRPr>
    </a:lvl2pPr>
    <a:lvl3pPr indent="451748" defTabSz="451748">
      <a:lnSpc>
        <a:spcPct val="125000"/>
      </a:lnSpc>
      <a:defRPr sz="2400">
        <a:latin typeface="+mj-lt"/>
        <a:ea typeface="+mj-ea"/>
        <a:cs typeface="+mj-cs"/>
        <a:sym typeface="Avenir Roman"/>
      </a:defRPr>
    </a:lvl3pPr>
    <a:lvl4pPr indent="677609" defTabSz="451748">
      <a:lnSpc>
        <a:spcPct val="125000"/>
      </a:lnSpc>
      <a:defRPr sz="2400">
        <a:latin typeface="+mj-lt"/>
        <a:ea typeface="+mj-ea"/>
        <a:cs typeface="+mj-cs"/>
        <a:sym typeface="Avenir Roman"/>
      </a:defRPr>
    </a:lvl4pPr>
    <a:lvl5pPr indent="903492" defTabSz="451748">
      <a:lnSpc>
        <a:spcPct val="125000"/>
      </a:lnSpc>
      <a:defRPr sz="2400">
        <a:latin typeface="+mj-lt"/>
        <a:ea typeface="+mj-ea"/>
        <a:cs typeface="+mj-cs"/>
        <a:sym typeface="Avenir Roman"/>
      </a:defRPr>
    </a:lvl5pPr>
    <a:lvl6pPr indent="1129372" defTabSz="451748">
      <a:lnSpc>
        <a:spcPct val="125000"/>
      </a:lnSpc>
      <a:defRPr sz="2400">
        <a:latin typeface="+mj-lt"/>
        <a:ea typeface="+mj-ea"/>
        <a:cs typeface="+mj-cs"/>
        <a:sym typeface="Avenir Roman"/>
      </a:defRPr>
    </a:lvl6pPr>
    <a:lvl7pPr indent="1355236" defTabSz="451748">
      <a:lnSpc>
        <a:spcPct val="125000"/>
      </a:lnSpc>
      <a:defRPr sz="2400">
        <a:latin typeface="+mj-lt"/>
        <a:ea typeface="+mj-ea"/>
        <a:cs typeface="+mj-cs"/>
        <a:sym typeface="Avenir Roman"/>
      </a:defRPr>
    </a:lvl7pPr>
    <a:lvl8pPr indent="1581116" defTabSz="451748">
      <a:lnSpc>
        <a:spcPct val="125000"/>
      </a:lnSpc>
      <a:defRPr sz="2400">
        <a:latin typeface="+mj-lt"/>
        <a:ea typeface="+mj-ea"/>
        <a:cs typeface="+mj-cs"/>
        <a:sym typeface="Avenir Roman"/>
      </a:defRPr>
    </a:lvl8pPr>
    <a:lvl9pPr indent="1806993" defTabSz="451748">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1" y="0"/>
            <a:ext cx="2946145" cy="494191"/>
          </a:xfrm>
          <a:prstGeom prst="rect">
            <a:avLst/>
          </a:prstGeom>
          <a:ln/>
        </p:spPr>
        <p:txBody>
          <a:bodyPr lIns="92409" tIns="46205" rIns="92409" bIns="46205"/>
          <a:lstStyle/>
          <a:p>
            <a:r>
              <a:rPr lang="en-GB"/>
              <a:t>World Health Organization</a:t>
            </a:r>
          </a:p>
        </p:txBody>
      </p:sp>
      <p:sp>
        <p:nvSpPr>
          <p:cNvPr id="5" name="Rectangle 3"/>
          <p:cNvSpPr>
            <a:spLocks noGrp="1" noChangeArrowheads="1"/>
          </p:cNvSpPr>
          <p:nvPr>
            <p:ph type="dt" idx="1"/>
          </p:nvPr>
        </p:nvSpPr>
        <p:spPr>
          <a:xfrm>
            <a:off x="3849911" y="0"/>
            <a:ext cx="2946144" cy="494191"/>
          </a:xfrm>
          <a:prstGeom prst="rect">
            <a:avLst/>
          </a:prstGeom>
          <a:ln/>
        </p:spPr>
        <p:txBody>
          <a:bodyPr lIns="92409" tIns="46205" rIns="92409" bIns="46205"/>
          <a:lstStyle/>
          <a:p>
            <a:fld id="{63F60FA8-0521-4A31-8016-9A423A74972A}" type="datetime3">
              <a:rPr lang="en-GB"/>
              <a:pPr/>
              <a:t>10 December, 2024</a:t>
            </a:fld>
            <a:endParaRPr lang="en-GB"/>
          </a:p>
        </p:txBody>
      </p:sp>
      <p:sp>
        <p:nvSpPr>
          <p:cNvPr id="7" name="Rectangle 7"/>
          <p:cNvSpPr>
            <a:spLocks noGrp="1" noChangeArrowheads="1"/>
          </p:cNvSpPr>
          <p:nvPr>
            <p:ph type="sldNum" sz="quarter" idx="5"/>
          </p:nvPr>
        </p:nvSpPr>
        <p:spPr>
          <a:xfrm>
            <a:off x="3849911" y="9378466"/>
            <a:ext cx="2946144" cy="494191"/>
          </a:xfrm>
          <a:prstGeom prst="rect">
            <a:avLst/>
          </a:prstGeom>
          <a:ln/>
        </p:spPr>
        <p:txBody>
          <a:bodyPr lIns="92409" tIns="46205" rIns="92409" bIns="46205"/>
          <a:lstStyle/>
          <a:p>
            <a:fld id="{86846D93-4B03-4335-9419-FFF99FB35EF2}" type="slidenum">
              <a:rPr lang="en-GB"/>
              <a:pPr/>
              <a:t>1</a:t>
            </a:fld>
            <a:endParaRPr lang="en-GB"/>
          </a:p>
        </p:txBody>
      </p:sp>
      <p:sp>
        <p:nvSpPr>
          <p:cNvPr id="248834" name="Rectangle 2"/>
          <p:cNvSpPr>
            <a:spLocks noGrp="1" noRot="1" noChangeAspect="1" noChangeArrowheads="1" noTextEdit="1"/>
          </p:cNvSpPr>
          <p:nvPr>
            <p:ph type="sldImg"/>
          </p:nvPr>
        </p:nvSpPr>
        <p:spPr>
          <a:xfrm>
            <a:off x="930275" y="741363"/>
            <a:ext cx="4937125" cy="3702050"/>
          </a:xfrm>
          <a:ln/>
        </p:spPr>
      </p:sp>
      <p:sp>
        <p:nvSpPr>
          <p:cNvPr id="248835" name="Rectangle 3"/>
          <p:cNvSpPr>
            <a:spLocks noGrp="1" noChangeArrowheads="1"/>
          </p:cNvSpPr>
          <p:nvPr>
            <p:ph type="body" idx="1"/>
          </p:nvPr>
        </p:nvSpPr>
        <p:spPr/>
        <p:txBody>
          <a:bodyPr lIns="92409" tIns="46205" rIns="92409" bIns="46205"/>
          <a:lstStyle/>
          <a:p>
            <a:pPr algn="l" rtl="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79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286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1069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463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5834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6D43AB-AA71-4FB2-A00A-EF183E5C00D5}" type="slidenum">
              <a:rPr lang="en-GB" smtClean="0"/>
              <a:t>35</a:t>
            </a:fld>
            <a:endParaRPr lang="en-GB"/>
          </a:p>
        </p:txBody>
      </p:sp>
    </p:spTree>
    <p:extLst>
      <p:ext uri="{BB962C8B-B14F-4D97-AF65-F5344CB8AC3E}">
        <p14:creationId xmlns:p14="http://schemas.microsoft.com/office/powerpoint/2010/main" val="246469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6D43AB-AA71-4FB2-A00A-EF183E5C00D5}" type="slidenum">
              <a:rPr lang="en-GB" smtClean="0"/>
              <a:t>36</a:t>
            </a:fld>
            <a:endParaRPr lang="en-GB"/>
          </a:p>
        </p:txBody>
      </p:sp>
    </p:spTree>
    <p:extLst>
      <p:ext uri="{BB962C8B-B14F-4D97-AF65-F5344CB8AC3E}">
        <p14:creationId xmlns:p14="http://schemas.microsoft.com/office/powerpoint/2010/main" val="348022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8D3BD58-60B7-47E3-80B4-E874FA108998}" type="slidenum">
              <a:rPr lang="en-US"/>
              <a:pPr/>
              <a:t>42</a:t>
            </a:fld>
            <a:endParaRPr lang="en-US"/>
          </a:p>
        </p:txBody>
      </p:sp>
      <p:sp>
        <p:nvSpPr>
          <p:cNvPr id="1943554" name="Rectangle 2"/>
          <p:cNvSpPr>
            <a:spLocks noGrp="1" noRot="1" noChangeAspect="1" noChangeArrowheads="1" noTextEdit="1"/>
          </p:cNvSpPr>
          <p:nvPr>
            <p:ph type="sldImg"/>
          </p:nvPr>
        </p:nvSpPr>
        <p:spPr bwMode="auto">
          <a:xfrm>
            <a:off x="-2274888" y="1281113"/>
            <a:ext cx="11317288" cy="8488362"/>
          </a:xfrm>
          <a:prstGeom prst="rect">
            <a:avLst/>
          </a:prstGeom>
          <a:solidFill>
            <a:srgbClr val="FFFFFF"/>
          </a:solidFill>
          <a:ln>
            <a:solidFill>
              <a:srgbClr val="000000"/>
            </a:solidFill>
            <a:miter lim="800000"/>
            <a:headEnd/>
            <a:tailEnd/>
          </a:ln>
        </p:spPr>
      </p:sp>
      <p:sp>
        <p:nvSpPr>
          <p:cNvPr id="1943555" name="Rectangle 3"/>
          <p:cNvSpPr>
            <a:spLocks noGrp="1" noChangeArrowheads="1"/>
          </p:cNvSpPr>
          <p:nvPr>
            <p:ph type="body" idx="1"/>
          </p:nvPr>
        </p:nvSpPr>
        <p:spPr bwMode="auto">
          <a:xfrm>
            <a:off x="546914" y="356492"/>
            <a:ext cx="4023804" cy="256333"/>
          </a:xfrm>
          <a:prstGeom prst="rect">
            <a:avLst/>
          </a:prstGeom>
          <a:solidFill>
            <a:srgbClr val="FFFFFF"/>
          </a:solidFill>
          <a:ln>
            <a:solidFill>
              <a:srgbClr val="000000"/>
            </a:solidFill>
            <a:miter lim="800000"/>
            <a:headEnd/>
            <a:tailEnd/>
          </a:ln>
        </p:spPr>
        <p:txBody>
          <a:bodyPr/>
          <a:lstStyle/>
          <a:p>
            <a:endParaRPr lang="en-GB"/>
          </a:p>
        </p:txBody>
      </p:sp>
      <p:sp>
        <p:nvSpPr>
          <p:cNvPr id="1943556" name="McK Separator"/>
          <p:cNvSpPr>
            <a:spLocks noChangeShapeType="1"/>
          </p:cNvSpPr>
          <p:nvPr>
            <p:custDataLst>
              <p:tags r:id="rId1"/>
            </p:custDataLst>
          </p:nvPr>
        </p:nvSpPr>
        <p:spPr bwMode="auto">
          <a:xfrm>
            <a:off x="559523" y="1519319"/>
            <a:ext cx="555578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3317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513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05AE8-1545-42F9-BED6-81AFBCEAFC02}" type="slidenum">
              <a:rPr lang="en-GB" smtClean="0"/>
              <a:t>7</a:t>
            </a:fld>
            <a:endParaRPr lang="en-GB"/>
          </a:p>
        </p:txBody>
      </p:sp>
    </p:spTree>
    <p:extLst>
      <p:ext uri="{BB962C8B-B14F-4D97-AF65-F5344CB8AC3E}">
        <p14:creationId xmlns:p14="http://schemas.microsoft.com/office/powerpoint/2010/main" val="158506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1816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7243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151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51</a:t>
            </a:fld>
            <a:endParaRPr lang="en-US"/>
          </a:p>
        </p:txBody>
      </p:sp>
    </p:spTree>
    <p:extLst>
      <p:ext uri="{BB962C8B-B14F-4D97-AF65-F5344CB8AC3E}">
        <p14:creationId xmlns:p14="http://schemas.microsoft.com/office/powerpoint/2010/main" val="3558731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52</a:t>
            </a:fld>
            <a:endParaRPr lang="en-US"/>
          </a:p>
        </p:txBody>
      </p:sp>
    </p:spTree>
    <p:extLst>
      <p:ext uri="{BB962C8B-B14F-4D97-AF65-F5344CB8AC3E}">
        <p14:creationId xmlns:p14="http://schemas.microsoft.com/office/powerpoint/2010/main" val="190018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fld id="{8035067F-199F-43EB-ABEC-B0190B036B30}" type="datetime3">
              <a:rPr lang="en-US" smtClean="0"/>
              <a:pPr>
                <a:defRPr/>
              </a:pPr>
              <a:t>10 December 2024</a:t>
            </a:fld>
            <a:endParaRPr lang="en-US"/>
          </a:p>
        </p:txBody>
      </p:sp>
      <p:sp>
        <p:nvSpPr>
          <p:cNvPr id="5" name="Slide Number Placeholder 4"/>
          <p:cNvSpPr>
            <a:spLocks noGrp="1"/>
          </p:cNvSpPr>
          <p:nvPr>
            <p:ph type="sldNum" sz="quarter" idx="11"/>
          </p:nvPr>
        </p:nvSpPr>
        <p:spPr/>
        <p:txBody>
          <a:bodyPr/>
          <a:lstStyle/>
          <a:p>
            <a:pPr>
              <a:defRPr/>
            </a:pPr>
            <a:fld id="{37E10F4C-D646-4745-85B0-D91A37210EB4}" type="slidenum">
              <a:rPr lang="en-US" smtClean="0"/>
              <a:pPr>
                <a:defRPr/>
              </a:pPr>
              <a:t>55</a:t>
            </a:fld>
            <a:endParaRPr lang="en-US"/>
          </a:p>
        </p:txBody>
      </p:sp>
    </p:spTree>
    <p:extLst>
      <p:ext uri="{BB962C8B-B14F-4D97-AF65-F5344CB8AC3E}">
        <p14:creationId xmlns:p14="http://schemas.microsoft.com/office/powerpoint/2010/main" val="278212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61</a:t>
            </a:fld>
            <a:endParaRPr lang="en-US"/>
          </a:p>
        </p:txBody>
      </p:sp>
    </p:spTree>
    <p:extLst>
      <p:ext uri="{BB962C8B-B14F-4D97-AF65-F5344CB8AC3E}">
        <p14:creationId xmlns:p14="http://schemas.microsoft.com/office/powerpoint/2010/main" val="716115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74D7-D306-4742-8A7C-2284884CC3E8}" type="slidenum">
              <a:rPr lang="en-US" smtClean="0"/>
              <a:t>64</a:t>
            </a:fld>
            <a:endParaRPr lang="en-US" dirty="0"/>
          </a:p>
        </p:txBody>
      </p:sp>
    </p:spTree>
    <p:extLst>
      <p:ext uri="{BB962C8B-B14F-4D97-AF65-F5344CB8AC3E}">
        <p14:creationId xmlns:p14="http://schemas.microsoft.com/office/powerpoint/2010/main" val="54979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74D7-D306-4742-8A7C-2284884CC3E8}" type="slidenum">
              <a:rPr lang="en-US" smtClean="0"/>
              <a:t>65</a:t>
            </a:fld>
            <a:endParaRPr lang="en-US" dirty="0"/>
          </a:p>
        </p:txBody>
      </p:sp>
    </p:spTree>
    <p:extLst>
      <p:ext uri="{BB962C8B-B14F-4D97-AF65-F5344CB8AC3E}">
        <p14:creationId xmlns:p14="http://schemas.microsoft.com/office/powerpoint/2010/main" val="522311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74D7-D306-4742-8A7C-2284884CC3E8}" type="slidenum">
              <a:rPr lang="en-US" smtClean="0"/>
              <a:t>66</a:t>
            </a:fld>
            <a:endParaRPr lang="en-US" dirty="0"/>
          </a:p>
        </p:txBody>
      </p:sp>
    </p:spTree>
    <p:extLst>
      <p:ext uri="{BB962C8B-B14F-4D97-AF65-F5344CB8AC3E}">
        <p14:creationId xmlns:p14="http://schemas.microsoft.com/office/powerpoint/2010/main" val="3891705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205AE8-1545-42F9-BED6-81AFBCEAFC02}" type="slidenum">
              <a:rPr lang="en-GB" smtClean="0"/>
              <a:t>8</a:t>
            </a:fld>
            <a:endParaRPr lang="en-GB"/>
          </a:p>
        </p:txBody>
      </p:sp>
    </p:spTree>
    <p:extLst>
      <p:ext uri="{BB962C8B-B14F-4D97-AF65-F5344CB8AC3E}">
        <p14:creationId xmlns:p14="http://schemas.microsoft.com/office/powerpoint/2010/main" val="1975032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74D7-D306-4742-8A7C-2284884CC3E8}" type="slidenum">
              <a:rPr lang="en-US" smtClean="0"/>
              <a:t>67</a:t>
            </a:fld>
            <a:endParaRPr lang="en-US" dirty="0"/>
          </a:p>
        </p:txBody>
      </p:sp>
    </p:spTree>
    <p:extLst>
      <p:ext uri="{BB962C8B-B14F-4D97-AF65-F5344CB8AC3E}">
        <p14:creationId xmlns:p14="http://schemas.microsoft.com/office/powerpoint/2010/main" val="714714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74D7-D306-4742-8A7C-2284884CC3E8}" type="slidenum">
              <a:rPr lang="en-US" smtClean="0"/>
              <a:t>68</a:t>
            </a:fld>
            <a:endParaRPr lang="en-US" dirty="0"/>
          </a:p>
        </p:txBody>
      </p:sp>
    </p:spTree>
    <p:extLst>
      <p:ext uri="{BB962C8B-B14F-4D97-AF65-F5344CB8AC3E}">
        <p14:creationId xmlns:p14="http://schemas.microsoft.com/office/powerpoint/2010/main" val="714714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D74D7-D306-4742-8A7C-2284884CC3E8}" type="slidenum">
              <a:rPr lang="en-US" smtClean="0"/>
              <a:t>69</a:t>
            </a:fld>
            <a:endParaRPr lang="en-US" dirty="0"/>
          </a:p>
        </p:txBody>
      </p:sp>
    </p:spTree>
    <p:extLst>
      <p:ext uri="{BB962C8B-B14F-4D97-AF65-F5344CB8AC3E}">
        <p14:creationId xmlns:p14="http://schemas.microsoft.com/office/powerpoint/2010/main" val="2274052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0D74D7-D306-4742-8A7C-2284884CC3E8}" type="slidenum">
              <a:rPr lang="en-US" smtClean="0"/>
              <a:t>70</a:t>
            </a:fld>
            <a:endParaRPr lang="en-US" dirty="0"/>
          </a:p>
        </p:txBody>
      </p:sp>
    </p:spTree>
    <p:extLst>
      <p:ext uri="{BB962C8B-B14F-4D97-AF65-F5344CB8AC3E}">
        <p14:creationId xmlns:p14="http://schemas.microsoft.com/office/powerpoint/2010/main" val="2202573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71</a:t>
            </a:fld>
            <a:endParaRPr lang="en-US"/>
          </a:p>
        </p:txBody>
      </p:sp>
    </p:spTree>
    <p:extLst>
      <p:ext uri="{BB962C8B-B14F-4D97-AF65-F5344CB8AC3E}">
        <p14:creationId xmlns:p14="http://schemas.microsoft.com/office/powerpoint/2010/main" val="577979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just" rtl="0">
              <a:lnSpc>
                <a:spcPct val="100000"/>
              </a:lnSpc>
              <a:spcBef>
                <a:spcPts val="500"/>
              </a:spcBef>
              <a:spcAft>
                <a:spcPts val="0"/>
              </a:spcAft>
              <a:buClr>
                <a:srgbClr val="000000"/>
              </a:buClr>
              <a:buSzPts val="1100"/>
              <a:buFont typeface="Arial"/>
              <a:buNone/>
            </a:pPr>
            <a:endParaRPr lang="en-US" sz="1600" b="0" i="0" u="none" strike="noStrike" cap="none" dirty="0">
              <a:solidFill>
                <a:srgbClr val="000000"/>
              </a:solidFill>
              <a:latin typeface="Open Sans Light"/>
              <a:ea typeface="Open Sans Light"/>
              <a:cs typeface="Open Sans Light"/>
              <a:sym typeface="Open Sans Light"/>
            </a:endParaRPr>
          </a:p>
          <a:p>
            <a:pPr marL="0" marR="0" lvl="0" indent="0" algn="just" rtl="0">
              <a:lnSpc>
                <a:spcPct val="100000"/>
              </a:lnSpc>
              <a:spcBef>
                <a:spcPts val="500"/>
              </a:spcBef>
              <a:spcAft>
                <a:spcPts val="0"/>
              </a:spcAft>
              <a:buClr>
                <a:srgbClr val="000000"/>
              </a:buClr>
              <a:buSzPts val="1100"/>
              <a:buFont typeface="Arial"/>
              <a:buNone/>
            </a:pPr>
            <a:endParaRPr kumimoji="0" lang="en-US" sz="1300" b="0" i="0" u="none" strike="noStrike" kern="0" cap="none" spc="0" normalizeH="0" baseline="0" noProof="0" dirty="0">
              <a:ln>
                <a:noFill/>
              </a:ln>
              <a:solidFill>
                <a:srgbClr val="000000"/>
              </a:solidFill>
              <a:effectLst/>
              <a:uLnTx/>
              <a:uFillTx/>
              <a:latin typeface="Open Sans Light"/>
              <a:ea typeface="Open Sans Light"/>
              <a:cs typeface="Open Sans Light"/>
              <a:sym typeface="Open Sans Light"/>
            </a:endParaRPr>
          </a:p>
          <a:p>
            <a:pPr marL="0" marR="0" lvl="0" indent="0" algn="just" defTabSz="914400" rtl="0" eaLnBrk="1" fontAlgn="auto" latinLnBrk="0" hangingPunct="1">
              <a:lnSpc>
                <a:spcPct val="100000"/>
              </a:lnSpc>
              <a:spcBef>
                <a:spcPts val="50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solidFill>
              <a:effectLst/>
              <a:uLnTx/>
              <a:uFillTx/>
              <a:latin typeface="Open Sans Light"/>
              <a:ea typeface="Open Sans Light"/>
              <a:cs typeface="Open Sans Light"/>
              <a:sym typeface="Open Sans Light"/>
            </a:endParaRPr>
          </a:p>
          <a:p>
            <a:pPr marL="0" marR="0" lvl="0" indent="0" algn="just" defTabSz="914400" rtl="0" eaLnBrk="1" fontAlgn="auto" latinLnBrk="0" hangingPunct="1">
              <a:lnSpc>
                <a:spcPct val="100000"/>
              </a:lnSpc>
              <a:spcBef>
                <a:spcPts val="50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solidFill>
              <a:effectLst/>
              <a:uLnTx/>
              <a:uFillTx/>
              <a:latin typeface="Open Sans Light"/>
              <a:ea typeface="Open Sans Light"/>
              <a:cs typeface="Open Sans Light"/>
              <a:sym typeface="Open Sans Light"/>
            </a:endParaRPr>
          </a:p>
          <a:p>
            <a:pPr marL="0" marR="0" lvl="0" indent="0" algn="just" defTabSz="914400" rtl="0" eaLnBrk="1" fontAlgn="auto" latinLnBrk="0" hangingPunct="1">
              <a:lnSpc>
                <a:spcPct val="100000"/>
              </a:lnSpc>
              <a:spcBef>
                <a:spcPts val="500"/>
              </a:spcBef>
              <a:spcAft>
                <a:spcPts val="0"/>
              </a:spcAft>
              <a:buClr>
                <a:srgbClr val="000000"/>
              </a:buClr>
              <a:buSzPts val="1100"/>
              <a:buFont typeface="Arial"/>
              <a:buNone/>
              <a:tabLst/>
              <a:defRPr/>
            </a:pPr>
            <a:endParaRPr kumimoji="0" lang="en-US" sz="1300" b="0" i="0" u="none" strike="noStrike" kern="0" cap="none" spc="0" normalizeH="0" baseline="0" noProof="0" dirty="0">
              <a:ln>
                <a:noFill/>
              </a:ln>
              <a:solidFill>
                <a:srgbClr val="000000"/>
              </a:solidFill>
              <a:effectLst/>
              <a:uLnTx/>
              <a:uFillTx/>
              <a:latin typeface="Open Sans Light"/>
              <a:ea typeface="Open Sans Light"/>
              <a:cs typeface="Open Sans Light"/>
              <a:sym typeface="Open Sans Light"/>
            </a:endParaRPr>
          </a:p>
          <a:p>
            <a:pPr marL="0" marR="0" lvl="0" indent="0" algn="just" defTabSz="914400" rtl="0" eaLnBrk="1" fontAlgn="auto" latinLnBrk="0" hangingPunct="1">
              <a:lnSpc>
                <a:spcPct val="100000"/>
              </a:lnSpc>
              <a:spcBef>
                <a:spcPts val="500"/>
              </a:spcBef>
              <a:spcAft>
                <a:spcPts val="0"/>
              </a:spcAft>
              <a:buClr>
                <a:srgbClr val="000000"/>
              </a:buClr>
              <a:buSzPts val="1100"/>
              <a:buFont typeface="Arial"/>
              <a:buNone/>
              <a:tabLst/>
              <a:defRPr/>
            </a:pPr>
            <a:endParaRPr kumimoji="0" lang="en-US" sz="1200" b="0" i="0" u="none" strike="noStrike" kern="0" cap="none" spc="0" normalizeH="0" baseline="0" noProof="0" dirty="0">
              <a:ln>
                <a:noFill/>
              </a:ln>
              <a:solidFill>
                <a:srgbClr val="000000"/>
              </a:solidFill>
              <a:effectLst/>
              <a:uLnTx/>
              <a:uFillTx/>
              <a:latin typeface="Open Sans Light"/>
              <a:ea typeface="Open Sans Light"/>
              <a:cs typeface="Open Sans Light"/>
              <a:sym typeface="Open Sans Light"/>
            </a:endParaRPr>
          </a:p>
          <a:p>
            <a:pPr marL="0" marR="0" lvl="0" indent="0" algn="just" defTabSz="914400" rtl="0" eaLnBrk="1" fontAlgn="auto" latinLnBrk="0" hangingPunct="1">
              <a:lnSpc>
                <a:spcPct val="100000"/>
              </a:lnSpc>
              <a:spcBef>
                <a:spcPts val="500"/>
              </a:spcBef>
              <a:spcAft>
                <a:spcPts val="0"/>
              </a:spcAft>
              <a:buClr>
                <a:srgbClr val="000000"/>
              </a:buClr>
              <a:buSzPts val="1100"/>
              <a:buFont typeface="Arial"/>
              <a:buNone/>
              <a:tabLst/>
              <a:defRPr/>
            </a:pPr>
            <a:endParaRPr kumimoji="0" lang="en-US" sz="1300" b="0" i="0" u="none" strike="noStrike" kern="0" cap="none" spc="0" normalizeH="0" baseline="0" noProof="0" dirty="0">
              <a:ln>
                <a:noFill/>
              </a:ln>
              <a:solidFill>
                <a:srgbClr val="000000"/>
              </a:solidFill>
              <a:effectLst/>
              <a:uLnTx/>
              <a:uFillTx/>
              <a:latin typeface="Open Sans Light"/>
              <a:ea typeface="Open Sans Light"/>
              <a:cs typeface="Open Sans Light"/>
              <a:sym typeface="Open Sans Light"/>
            </a:endParaRPr>
          </a:p>
          <a:p>
            <a:pPr marL="0" lvl="0" indent="0" algn="l" rtl="0">
              <a:spcBef>
                <a:spcPts val="0"/>
              </a:spcBef>
              <a:spcAft>
                <a:spcPts val="0"/>
              </a:spcAft>
              <a:buNone/>
            </a:pPr>
            <a:endParaRPr dirty="0"/>
          </a:p>
        </p:txBody>
      </p:sp>
      <p:sp>
        <p:nvSpPr>
          <p:cNvPr id="185" name="Google Shape;1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50245" y="9379559"/>
            <a:ext cx="2945955" cy="493059"/>
          </a:xfrm>
          <a:prstGeom prst="rect">
            <a:avLst/>
          </a:prstGeom>
        </p:spPr>
        <p:txBody>
          <a:bodyPr/>
          <a:lstStyle/>
          <a:p>
            <a:pPr>
              <a:defRPr/>
            </a:pPr>
            <a:fld id="{B8779277-579A-4658-84CF-BCFAE690C870}" type="slidenum">
              <a:rPr lang="en-GB" altLang="zh-TW" smtClean="0">
                <a:solidFill>
                  <a:prstClr val="black"/>
                </a:solidFill>
                <a:ea typeface="新細明體"/>
              </a:rPr>
              <a:pPr>
                <a:defRPr/>
              </a:pPr>
              <a:t>78</a:t>
            </a:fld>
            <a:endParaRPr lang="en-GB" altLang="zh-TW">
              <a:solidFill>
                <a:prstClr val="black"/>
              </a:solidFill>
              <a:ea typeface="新細明體"/>
            </a:endParaRPr>
          </a:p>
        </p:txBody>
      </p:sp>
    </p:spTree>
    <p:extLst>
      <p:ext uri="{BB962C8B-B14F-4D97-AF65-F5344CB8AC3E}">
        <p14:creationId xmlns:p14="http://schemas.microsoft.com/office/powerpoint/2010/main" val="337115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038" tIns="45519" rIns="91038" bIns="45519"/>
          <a:lstStyle/>
          <a:p>
            <a:r>
              <a:rPr lang="en-ZW" sz="1800" dirty="0"/>
              <a:t>The United Nations General Assembly formally adopted the 2030 Agenda for Sustainable Development on 25 September 2015, along with a set of bold new Sustainable Development Goals;</a:t>
            </a:r>
          </a:p>
          <a:p>
            <a:endParaRPr lang="en-ZW" sz="1800" dirty="0"/>
          </a:p>
          <a:p>
            <a:r>
              <a:rPr lang="en-ZW" sz="1800" dirty="0"/>
              <a:t>the 2030 Agenda for Sustainable Development has  17 goals and 169 targets  and aims  to wipe out poverty, fight inequality and tackle climate change over the next 15 years. </a:t>
            </a:r>
          </a:p>
          <a:p>
            <a:endParaRPr lang="en-ZW" sz="1800" dirty="0"/>
          </a:p>
          <a:p>
            <a:r>
              <a:rPr lang="en-ZW" sz="1800" dirty="0"/>
              <a:t>The Goals aim to build on the work of the historic Millennium Development Goals (MDGs). </a:t>
            </a:r>
          </a:p>
          <a:p>
            <a:endParaRPr lang="en-ZW" sz="1800" dirty="0"/>
          </a:p>
          <a:p>
            <a:r>
              <a:rPr lang="en-ZW" sz="1800" dirty="0"/>
              <a:t>There is a special goal on health (Goal 3), premised on UHC</a:t>
            </a:r>
          </a:p>
          <a:p>
            <a:endParaRPr lang="en-ZW" sz="1800" dirty="0"/>
          </a:p>
          <a:p>
            <a:endParaRPr lang="en-ZW" sz="1800" dirty="0"/>
          </a:p>
        </p:txBody>
      </p:sp>
      <p:sp>
        <p:nvSpPr>
          <p:cNvPr id="4" name="Slide Number Placeholder 3"/>
          <p:cNvSpPr>
            <a:spLocks noGrp="1"/>
          </p:cNvSpPr>
          <p:nvPr>
            <p:ph type="sldNum" sz="quarter" idx="10"/>
          </p:nvPr>
        </p:nvSpPr>
        <p:spPr>
          <a:xfrm>
            <a:off x="3849955" y="9379040"/>
            <a:ext cx="2946135" cy="493633"/>
          </a:xfrm>
          <a:prstGeom prst="rect">
            <a:avLst/>
          </a:prstGeom>
        </p:spPr>
        <p:txBody>
          <a:bodyPr lIns="91038" tIns="45519" rIns="91038" bIns="45519"/>
          <a:lstStyle/>
          <a:p>
            <a:fld id="{0FBC98CB-1E6D-473A-ADE1-3B7937717DDC}" type="slidenum">
              <a:rPr lang="en-US" smtClean="0"/>
              <a:t>9</a:t>
            </a:fld>
            <a:endParaRPr lang="en-US"/>
          </a:p>
        </p:txBody>
      </p:sp>
    </p:spTree>
    <p:extLst>
      <p:ext uri="{BB962C8B-B14F-4D97-AF65-F5344CB8AC3E}">
        <p14:creationId xmlns:p14="http://schemas.microsoft.com/office/powerpoint/2010/main" val="416300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512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pied de page 3"/>
          <p:cNvSpPr>
            <a:spLocks noGrp="1"/>
          </p:cNvSpPr>
          <p:nvPr>
            <p:ph type="ftr" sz="quarter" idx="10"/>
          </p:nvPr>
        </p:nvSpPr>
        <p:spPr/>
        <p:txBody>
          <a:bodyPr/>
          <a:lstStyle/>
          <a:p>
            <a:r>
              <a:rPr lang="fr-FR"/>
              <a:t>MODULE 1</a:t>
            </a:r>
          </a:p>
        </p:txBody>
      </p:sp>
      <p:sp>
        <p:nvSpPr>
          <p:cNvPr id="5" name="Espace réservé du numéro de diapositive 4"/>
          <p:cNvSpPr>
            <a:spLocks noGrp="1"/>
          </p:cNvSpPr>
          <p:nvPr>
            <p:ph type="sldNum" sz="quarter" idx="11"/>
          </p:nvPr>
        </p:nvSpPr>
        <p:spPr/>
        <p:txBody>
          <a:bodyPr/>
          <a:lstStyle/>
          <a:p>
            <a:fld id="{C5643F49-63FB-B349-BBEC-776E69C7A0FF}"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092200" y="874713"/>
            <a:ext cx="4627563" cy="3470275"/>
          </a:xfrm>
          <a:ln/>
        </p:spPr>
      </p:sp>
      <p:sp>
        <p:nvSpPr>
          <p:cNvPr id="129027" name="Rectangle 3"/>
          <p:cNvSpPr>
            <a:spLocks noGrp="1" noChangeArrowheads="1"/>
          </p:cNvSpPr>
          <p:nvPr>
            <p:ph type="body" idx="1"/>
          </p:nvPr>
        </p:nvSpPr>
        <p:spPr>
          <a:xfrm>
            <a:off x="981719" y="4722719"/>
            <a:ext cx="4835695" cy="3917307"/>
          </a:xfrm>
          <a:noFill/>
        </p:spPr>
        <p:txBody>
          <a:bodyPr lIns="92861" tIns="46428" rIns="92861" bIns="46428"/>
          <a:lstStyle/>
          <a:p>
            <a:endParaRPr lang="en-GB">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Regulatory capacity and health product legislation:</a:t>
            </a:r>
          </a:p>
          <a:p>
            <a:endParaRPr lang="en-GB" dirty="0"/>
          </a:p>
          <a:p>
            <a:r>
              <a:rPr lang="en-US" sz="1200" b="0" i="0" u="none" strike="noStrike" kern="1200" baseline="0" dirty="0">
                <a:solidFill>
                  <a:schemeClr val="tx1"/>
                </a:solidFill>
                <a:latin typeface="+mn-lt"/>
                <a:ea typeface="+mn-ea"/>
                <a:cs typeface="+mn-cs"/>
              </a:rPr>
              <a:t>Between 2005 and 2015, Member states with NMRAs in place increased from 40 (87%) to</a:t>
            </a:r>
          </a:p>
          <a:p>
            <a:r>
              <a:rPr lang="en-US" sz="1200" b="0" i="0" u="none" strike="noStrike" kern="1200" baseline="0" dirty="0">
                <a:solidFill>
                  <a:schemeClr val="tx1"/>
                </a:solidFill>
                <a:latin typeface="+mn-lt"/>
                <a:ea typeface="+mn-ea"/>
                <a:cs typeface="+mn-cs"/>
              </a:rPr>
              <a:t>45 (96%) and 16 (34%) of these are autonomous or semi-autonomous (unpublished data from</a:t>
            </a:r>
          </a:p>
          <a:p>
            <a:r>
              <a:rPr lang="en-US" sz="1200" b="0" i="0" u="none" strike="noStrike" kern="1200" baseline="0" dirty="0">
                <a:solidFill>
                  <a:schemeClr val="tx1"/>
                </a:solidFill>
                <a:latin typeface="+mn-lt"/>
                <a:ea typeface="+mn-ea"/>
                <a:cs typeface="+mn-cs"/>
              </a:rPr>
              <a:t>WHO). While 40 (85%) countries have developed legislation for medical products, only 7 (15%)</a:t>
            </a:r>
          </a:p>
          <a:p>
            <a:r>
              <a:rPr lang="en-US" sz="1200" b="0" i="0" u="none" strike="noStrike" kern="1200" baseline="0" dirty="0">
                <a:solidFill>
                  <a:schemeClr val="tx1"/>
                </a:solidFill>
                <a:latin typeface="+mn-lt"/>
                <a:ea typeface="+mn-ea"/>
                <a:cs typeface="+mn-cs"/>
              </a:rPr>
              <a:t>NMRAs are legally mandated to perform all the five critical regulatory functions.6 In addition,</a:t>
            </a:r>
          </a:p>
          <a:p>
            <a:r>
              <a:rPr lang="en-US" sz="1200" b="0" i="0" u="none" strike="noStrike" kern="1200" baseline="0" dirty="0">
                <a:solidFill>
                  <a:schemeClr val="tx1"/>
                </a:solidFill>
                <a:latin typeface="+mn-lt"/>
                <a:ea typeface="+mn-ea"/>
                <a:cs typeface="+mn-cs"/>
              </a:rPr>
              <a:t>legislations governing the mandate of NMRAs do not cover all medical products.</a:t>
            </a:r>
          </a:p>
          <a:p>
            <a:endParaRPr lang="en-GB" dirty="0"/>
          </a:p>
          <a:p>
            <a:r>
              <a:rPr lang="en-US" sz="1200" b="0" i="0" u="none" strike="noStrike" kern="1200" baseline="0" dirty="0">
                <a:solidFill>
                  <a:schemeClr val="tx1"/>
                </a:solidFill>
                <a:latin typeface="+mn-lt"/>
                <a:ea typeface="+mn-ea"/>
                <a:cs typeface="+mn-cs"/>
              </a:rPr>
              <a:t>The capacity to perform specific regulatory tasks varies across countries.7 The majority of</a:t>
            </a:r>
          </a:p>
          <a:p>
            <a:r>
              <a:rPr lang="en-US" sz="1200" b="0" i="0" u="none" strike="noStrike" kern="1200" baseline="0" dirty="0">
                <a:solidFill>
                  <a:schemeClr val="tx1"/>
                </a:solidFill>
                <a:latin typeface="+mn-lt"/>
                <a:ea typeface="+mn-ea"/>
                <a:cs typeface="+mn-cs"/>
              </a:rPr>
              <a:t>NMRAs do not have the full capacity to regulate medical products due to persistent shortage of</a:t>
            </a:r>
          </a:p>
          <a:p>
            <a:r>
              <a:rPr lang="en-US" sz="1200" b="0" i="0" u="none" strike="noStrike" kern="1200" baseline="0" dirty="0">
                <a:solidFill>
                  <a:schemeClr val="tx1"/>
                </a:solidFill>
                <a:latin typeface="+mn-lt"/>
                <a:ea typeface="+mn-ea"/>
                <a:cs typeface="+mn-cs"/>
              </a:rPr>
              <a:t>human, technical, logistical and financial resources.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Only 15 (32%) NMRAs register medical devices or control their importation. Twenty-one countries 8 have in place full-time regulatory</a:t>
            </a:r>
          </a:p>
          <a:p>
            <a:r>
              <a:rPr lang="en-US" sz="1200" b="0" i="0" u="none" strike="noStrike" kern="1200" baseline="0" dirty="0">
                <a:solidFill>
                  <a:schemeClr val="tx1"/>
                </a:solidFill>
                <a:latin typeface="+mn-lt"/>
                <a:ea typeface="+mn-ea"/>
                <a:cs typeface="+mn-cs"/>
              </a:rPr>
              <a:t>personnel conducting assessment of quality and preclinical data. However, capacity to assess</a:t>
            </a:r>
          </a:p>
          <a:p>
            <a:r>
              <a:rPr lang="en-US" sz="1200" b="0" i="0" u="none" strike="noStrike" kern="1200" baseline="0" dirty="0">
                <a:solidFill>
                  <a:schemeClr val="tx1"/>
                </a:solidFill>
                <a:latin typeface="+mn-lt"/>
                <a:ea typeface="+mn-ea"/>
                <a:cs typeface="+mn-cs"/>
              </a:rPr>
              <a:t>clinical data and </a:t>
            </a:r>
            <a:r>
              <a:rPr lang="en-US" sz="1200" b="0" i="0" u="none" strike="noStrike" kern="1200" baseline="0" dirty="0" err="1">
                <a:solidFill>
                  <a:schemeClr val="tx1"/>
                </a:solidFill>
                <a:latin typeface="+mn-lt"/>
                <a:ea typeface="+mn-ea"/>
                <a:cs typeface="+mn-cs"/>
              </a:rPr>
              <a:t>analyse</a:t>
            </a:r>
            <a:r>
              <a:rPr lang="en-US" sz="1200" b="0" i="0" u="none" strike="noStrike" kern="1200" baseline="0" dirty="0">
                <a:solidFill>
                  <a:schemeClr val="tx1"/>
                </a:solidFill>
                <a:latin typeface="+mn-lt"/>
                <a:ea typeface="+mn-ea"/>
                <a:cs typeface="+mn-cs"/>
              </a:rPr>
              <a:t> them for decision-making is particularly lacking.</a:t>
            </a:r>
            <a:endParaRPr lang="en-US" dirty="0"/>
          </a:p>
        </p:txBody>
      </p:sp>
      <p:sp>
        <p:nvSpPr>
          <p:cNvPr id="4" name="Slide Number Placeholder 3"/>
          <p:cNvSpPr>
            <a:spLocks noGrp="1"/>
          </p:cNvSpPr>
          <p:nvPr>
            <p:ph type="sldNum" sz="quarter" idx="10"/>
          </p:nvPr>
        </p:nvSpPr>
        <p:spPr/>
        <p:txBody>
          <a:bodyPr/>
          <a:lstStyle/>
          <a:p>
            <a:fld id="{A7C8D585-BE75-4A92-9171-31D52B197C6F}" type="slidenum">
              <a:rPr lang="en-US" smtClean="0"/>
              <a:pPr/>
              <a:t>17</a:t>
            </a:fld>
            <a:endParaRPr lang="en-US"/>
          </a:p>
        </p:txBody>
      </p:sp>
    </p:spTree>
    <p:extLst>
      <p:ext uri="{BB962C8B-B14F-4D97-AF65-F5344CB8AC3E}">
        <p14:creationId xmlns:p14="http://schemas.microsoft.com/office/powerpoint/2010/main" val="638507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7367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5" name="Shape 65"/>
          <p:cNvSpPr/>
          <p:nvPr/>
        </p:nvSpPr>
        <p:spPr>
          <a:xfrm>
            <a:off x="0" y="981075"/>
            <a:ext cx="9144000" cy="0"/>
          </a:xfrm>
          <a:prstGeom prst="line">
            <a:avLst/>
          </a:prstGeom>
          <a:ln w="38100">
            <a:solidFill>
              <a:srgbClr val="1E7FB8"/>
            </a:solidFill>
            <a:round/>
          </a:ln>
          <a:effectLst>
            <a:outerShdw blurRad="12700" dist="28398" dir="1593903" rotWithShape="0">
              <a:srgbClr val="ACCBF9"/>
            </a:outerShdw>
          </a:effectLst>
        </p:spPr>
        <p:txBody>
          <a:bodyPr lIns="0" tIns="0" rIns="0" bIns="0" anchor="ctr"/>
          <a:lstStyle/>
          <a:p>
            <a:pPr lvl="0" defTabSz="451748">
              <a:defRPr sz="1200">
                <a:latin typeface="+mn-lt"/>
                <a:ea typeface="+mn-ea"/>
                <a:cs typeface="+mn-cs"/>
                <a:sym typeface="Helvetica"/>
              </a:defRPr>
            </a:pPr>
            <a:endParaRPr/>
          </a:p>
        </p:txBody>
      </p:sp>
      <p:sp>
        <p:nvSpPr>
          <p:cNvPr id="66" name="Shape 66"/>
          <p:cNvSpPr/>
          <p:nvPr/>
        </p:nvSpPr>
        <p:spPr>
          <a:xfrm>
            <a:off x="1655" y="6107112"/>
            <a:ext cx="9144001" cy="750888"/>
          </a:xfrm>
          <a:prstGeom prst="rect">
            <a:avLst/>
          </a:prstGeom>
          <a:solidFill>
            <a:srgbClr val="1E7FB8"/>
          </a:solidFill>
          <a:ln w="12700">
            <a:miter lim="400000"/>
          </a:ln>
        </p:spPr>
        <p:txBody>
          <a:bodyPr lIns="0" tIns="0" rIns="0" bIns="0" anchor="ctr"/>
          <a:lstStyle/>
          <a:p>
            <a:pPr lvl="0" algn="ctr">
              <a:defRPr sz="2400">
                <a:latin typeface="Times New Roman"/>
                <a:ea typeface="Times New Roman"/>
                <a:cs typeface="Times New Roman"/>
                <a:sym typeface="Times New Roman"/>
              </a:defRPr>
            </a:pPr>
            <a:endParaRPr/>
          </a:p>
        </p:txBody>
      </p:sp>
      <p:sp>
        <p:nvSpPr>
          <p:cNvPr id="67" name="Shape 67"/>
          <p:cNvSpPr/>
          <p:nvPr/>
        </p:nvSpPr>
        <p:spPr>
          <a:xfrm>
            <a:off x="311150" y="6318250"/>
            <a:ext cx="355600" cy="2372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r"/>
            <a:r>
              <a:rPr sz="1500">
                <a:solidFill>
                  <a:srgbClr val="72BBE8"/>
                </a:solidFill>
                <a:latin typeface="Arial Narrow Bold"/>
                <a:ea typeface="Arial Narrow Bold"/>
                <a:cs typeface="Arial Narrow Bold"/>
                <a:sym typeface="Arial Narrow Bold"/>
              </a:rPr>
              <a:t>‹#› </a:t>
            </a:r>
            <a:r>
              <a:rPr sz="2100" baseline="14000">
                <a:solidFill>
                  <a:srgbClr val="FFFFFF"/>
                </a:solidFill>
                <a:latin typeface="Arial Narrow Bold"/>
                <a:ea typeface="Arial Narrow Bold"/>
                <a:cs typeface="Arial Narrow Bold"/>
                <a:sym typeface="Arial Narrow Bold"/>
              </a:rPr>
              <a:t>|</a:t>
            </a:r>
          </a:p>
        </p:txBody>
      </p:sp>
      <p:pic>
        <p:nvPicPr>
          <p:cNvPr id="68" name="image1.pdf" descr="WHO-EN-white-H"/>
          <p:cNvPicPr/>
          <p:nvPr/>
        </p:nvPicPr>
        <p:blipFill>
          <a:blip r:embed="rId2"/>
          <a:stretch>
            <a:fillRect/>
          </a:stretch>
        </p:blipFill>
        <p:spPr>
          <a:xfrm>
            <a:off x="6881815" y="6216650"/>
            <a:ext cx="1757363" cy="571500"/>
          </a:xfrm>
          <a:prstGeom prst="rect">
            <a:avLst/>
          </a:prstGeom>
          <a:ln w="12700">
            <a:miter lim="400000"/>
          </a:ln>
        </p:spPr>
      </p:pic>
      <p:sp>
        <p:nvSpPr>
          <p:cNvPr id="69" name="Shape 69"/>
          <p:cNvSpPr>
            <a:spLocks noGrp="1"/>
          </p:cNvSpPr>
          <p:nvPr>
            <p:ph type="title"/>
          </p:nvPr>
        </p:nvSpPr>
        <p:spPr>
          <a:xfrm>
            <a:off x="1792356" y="4800600"/>
            <a:ext cx="5486401" cy="566738"/>
          </a:xfrm>
          <a:prstGeom prst="rect">
            <a:avLst/>
          </a:prstGeom>
          <a:effectLst>
            <a:outerShdw blurRad="12700" dist="17961" dir="2700000" rotWithShape="0">
              <a:srgbClr val="96CCEE"/>
            </a:outerShdw>
          </a:effectLst>
        </p:spPr>
        <p:txBody>
          <a:bodyPr lIns="0" tIns="0" rIns="0" bIns="0" anchor="b"/>
          <a:lstStyle>
            <a:lvl1pPr algn="l">
              <a:defRPr sz="2000">
                <a:solidFill>
                  <a:srgbClr val="000066"/>
                </a:solidFill>
              </a:defRPr>
            </a:lvl1pPr>
          </a:lstStyle>
          <a:p>
            <a:pPr lvl="0">
              <a:defRPr sz="1800">
                <a:solidFill>
                  <a:srgbClr val="000000"/>
                </a:solidFill>
              </a:defRPr>
            </a:pPr>
            <a:r>
              <a:rPr sz="2000">
                <a:solidFill>
                  <a:srgbClr val="000066"/>
                </a:solidFill>
              </a:rPr>
              <a:t>Title Text</a:t>
            </a:r>
          </a:p>
        </p:txBody>
      </p:sp>
      <p:sp>
        <p:nvSpPr>
          <p:cNvPr id="70" name="Shape 70"/>
          <p:cNvSpPr>
            <a:spLocks noGrp="1"/>
          </p:cNvSpPr>
          <p:nvPr>
            <p:ph type="body" idx="1"/>
          </p:nvPr>
        </p:nvSpPr>
        <p:spPr>
          <a:xfrm>
            <a:off x="1792356" y="5367405"/>
            <a:ext cx="5486401" cy="804863"/>
          </a:xfrm>
          <a:prstGeom prst="rect">
            <a:avLst/>
          </a:prstGeom>
        </p:spPr>
        <p:txBody>
          <a:bodyPr lIns="0" tIns="0" rIns="0" bIns="0"/>
          <a:lstStyle>
            <a:lvl1pPr algn="l">
              <a:spcBef>
                <a:spcPts val="1300"/>
              </a:spcBef>
              <a:defRPr sz="1400">
                <a:solidFill>
                  <a:srgbClr val="000066"/>
                </a:solidFill>
              </a:defRPr>
            </a:lvl1pPr>
            <a:lvl2pPr marL="0" indent="451430" algn="l">
              <a:spcBef>
                <a:spcPts val="1300"/>
              </a:spcBef>
              <a:buSzTx/>
              <a:buNone/>
              <a:defRPr sz="1400">
                <a:solidFill>
                  <a:srgbClr val="000066"/>
                </a:solidFill>
              </a:defRPr>
            </a:lvl2pPr>
            <a:lvl3pPr marL="0" indent="902854" algn="l">
              <a:spcBef>
                <a:spcPts val="1300"/>
              </a:spcBef>
              <a:buSzTx/>
              <a:buNone/>
              <a:defRPr sz="1400">
                <a:solidFill>
                  <a:srgbClr val="000066"/>
                </a:solidFill>
              </a:defRPr>
            </a:lvl3pPr>
            <a:lvl4pPr marL="0" indent="1354280" algn="l">
              <a:spcBef>
                <a:spcPts val="1300"/>
              </a:spcBef>
              <a:buSzTx/>
              <a:buNone/>
              <a:defRPr sz="1400">
                <a:solidFill>
                  <a:srgbClr val="000066"/>
                </a:solidFill>
              </a:defRPr>
            </a:lvl4pPr>
            <a:lvl5pPr marL="0" indent="1805710" algn="l">
              <a:spcBef>
                <a:spcPts val="1300"/>
              </a:spcBef>
              <a:buSzTx/>
              <a:buNone/>
              <a:defRPr sz="1400">
                <a:solidFill>
                  <a:srgbClr val="000066"/>
                </a:solidFill>
              </a:defRPr>
            </a:lvl5pPr>
          </a:lstStyle>
          <a:p>
            <a:pPr lvl="0">
              <a:defRPr sz="1800">
                <a:solidFill>
                  <a:srgbClr val="000000"/>
                </a:solidFill>
              </a:defRPr>
            </a:pPr>
            <a:r>
              <a:rPr sz="1400">
                <a:solidFill>
                  <a:srgbClr val="000066"/>
                </a:solidFill>
              </a:rPr>
              <a:t>Body Level One</a:t>
            </a:r>
          </a:p>
          <a:p>
            <a:pPr lvl="1">
              <a:defRPr sz="1800">
                <a:solidFill>
                  <a:srgbClr val="000000"/>
                </a:solidFill>
              </a:defRPr>
            </a:pPr>
            <a:r>
              <a:rPr sz="1400">
                <a:solidFill>
                  <a:srgbClr val="000066"/>
                </a:solidFill>
              </a:rPr>
              <a:t>Body Level Two</a:t>
            </a:r>
          </a:p>
          <a:p>
            <a:pPr lvl="2">
              <a:defRPr sz="1800">
                <a:solidFill>
                  <a:srgbClr val="000000"/>
                </a:solidFill>
              </a:defRPr>
            </a:pPr>
            <a:r>
              <a:rPr sz="1400">
                <a:solidFill>
                  <a:srgbClr val="000066"/>
                </a:solidFill>
              </a:rPr>
              <a:t>Body Level Three</a:t>
            </a:r>
          </a:p>
          <a:p>
            <a:pPr lvl="3">
              <a:defRPr sz="1800">
                <a:solidFill>
                  <a:srgbClr val="000000"/>
                </a:solidFill>
              </a:defRPr>
            </a:pPr>
            <a:r>
              <a:rPr sz="1400">
                <a:solidFill>
                  <a:srgbClr val="000066"/>
                </a:solidFill>
              </a:rPr>
              <a:t>Body Level Four</a:t>
            </a:r>
          </a:p>
          <a:p>
            <a:pPr lvl="4">
              <a:defRPr sz="1800">
                <a:solidFill>
                  <a:srgbClr val="000000"/>
                </a:solidFill>
              </a:defRPr>
            </a:pPr>
            <a:r>
              <a:rPr sz="1400">
                <a:solidFill>
                  <a:srgbClr val="000066"/>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40" y="275017"/>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5928" indent="0">
              <a:buNone/>
              <a:defRPr sz="1800" b="1"/>
            </a:lvl2pPr>
            <a:lvl3pPr marL="791900" indent="0">
              <a:buNone/>
              <a:defRPr sz="1600" b="1"/>
            </a:lvl3pPr>
            <a:lvl4pPr marL="1187866" indent="0">
              <a:buNone/>
              <a:defRPr sz="1400" b="1"/>
            </a:lvl4pPr>
            <a:lvl5pPr marL="1583823" indent="0">
              <a:buNone/>
              <a:defRPr sz="1400" b="1"/>
            </a:lvl5pPr>
            <a:lvl6pPr marL="1979784" indent="0">
              <a:buNone/>
              <a:defRPr sz="1400" b="1"/>
            </a:lvl6pPr>
            <a:lvl7pPr marL="2375742" indent="0">
              <a:buNone/>
              <a:defRPr sz="1400" b="1"/>
            </a:lvl7pPr>
            <a:lvl8pPr marL="2771694" indent="0">
              <a:buNone/>
              <a:defRPr sz="1400" b="1"/>
            </a:lvl8pPr>
            <a:lvl9pPr marL="316765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5928" indent="0">
              <a:buNone/>
              <a:defRPr sz="1800" b="1"/>
            </a:lvl2pPr>
            <a:lvl3pPr marL="791900" indent="0">
              <a:buNone/>
              <a:defRPr sz="1600" b="1"/>
            </a:lvl3pPr>
            <a:lvl4pPr marL="1187866" indent="0">
              <a:buNone/>
              <a:defRPr sz="1400" b="1"/>
            </a:lvl4pPr>
            <a:lvl5pPr marL="1583823" indent="0">
              <a:buNone/>
              <a:defRPr sz="1400" b="1"/>
            </a:lvl5pPr>
            <a:lvl6pPr marL="1979784" indent="0">
              <a:buNone/>
              <a:defRPr sz="1400" b="1"/>
            </a:lvl6pPr>
            <a:lvl7pPr marL="2375742" indent="0">
              <a:buNone/>
              <a:defRPr sz="1400" b="1"/>
            </a:lvl7pPr>
            <a:lvl8pPr marL="2771694" indent="0">
              <a:buNone/>
              <a:defRPr sz="1400" b="1"/>
            </a:lvl8pPr>
            <a:lvl9pPr marL="316765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55670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54461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0953B-9C99-4313-9640-D71CEF9F68E8}" type="datetimeFigureOut">
              <a:rPr lang="en-GB" smtClean="0">
                <a:solidFill>
                  <a:prstClr val="black">
                    <a:tint val="75000"/>
                  </a:prstClr>
                </a:solidFill>
              </a:rPr>
              <a:pPr/>
              <a:t>10/12/2024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260F2D-237C-43D9-ABB4-89E2B65236E9}" type="slidenum">
              <a:rPr lang="en-GB" smtClean="0">
                <a:solidFill>
                  <a:prstClr val="black">
                    <a:tint val="75000"/>
                  </a:prstClr>
                </a:solidFill>
              </a:rPr>
              <a:pPr/>
              <a:t>‹N°›</a:t>
            </a:fld>
            <a:endParaRPr lang="en-GB">
              <a:solidFill>
                <a:prstClr val="black">
                  <a:tint val="75000"/>
                </a:prstClr>
              </a:solidFill>
            </a:endParaRPr>
          </a:p>
        </p:txBody>
      </p:sp>
    </p:spTree>
    <p:extLst>
      <p:ext uri="{BB962C8B-B14F-4D97-AF65-F5344CB8AC3E}">
        <p14:creationId xmlns:p14="http://schemas.microsoft.com/office/powerpoint/2010/main" val="426693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65252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845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686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45"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945" y="613376"/>
            <a:ext cx="5486943" cy="4113648"/>
          </a:xfrm>
        </p:spPr>
        <p:txBody>
          <a:bodyPr/>
          <a:lstStyle>
            <a:lvl1pPr marL="0" indent="0">
              <a:buNone/>
              <a:defRPr sz="2800"/>
            </a:lvl1pPr>
            <a:lvl2pPr marL="395928" indent="0">
              <a:buNone/>
              <a:defRPr sz="2500"/>
            </a:lvl2pPr>
            <a:lvl3pPr marL="791900" indent="0">
              <a:buNone/>
              <a:defRPr sz="2100"/>
            </a:lvl3pPr>
            <a:lvl4pPr marL="1187866" indent="0">
              <a:buNone/>
              <a:defRPr sz="1800"/>
            </a:lvl4pPr>
            <a:lvl5pPr marL="1583823" indent="0">
              <a:buNone/>
              <a:defRPr sz="1800"/>
            </a:lvl5pPr>
            <a:lvl6pPr marL="1979784" indent="0">
              <a:buNone/>
              <a:defRPr sz="1800"/>
            </a:lvl6pPr>
            <a:lvl7pPr marL="2375742" indent="0">
              <a:buNone/>
              <a:defRPr sz="1800"/>
            </a:lvl7pPr>
            <a:lvl8pPr marL="2771694" indent="0">
              <a:buNone/>
              <a:defRPr sz="1800"/>
            </a:lvl8pPr>
            <a:lvl9pPr marL="3167650" indent="0">
              <a:buNone/>
              <a:defRPr sz="1800"/>
            </a:lvl9pPr>
          </a:lstStyle>
          <a:p>
            <a:endParaRPr lang="en-GB"/>
          </a:p>
        </p:txBody>
      </p:sp>
      <p:sp>
        <p:nvSpPr>
          <p:cNvPr id="4" name="Text Placeholder 3"/>
          <p:cNvSpPr>
            <a:spLocks noGrp="1"/>
          </p:cNvSpPr>
          <p:nvPr>
            <p:ph type="body" sz="half" idx="2"/>
          </p:nvPr>
        </p:nvSpPr>
        <p:spPr>
          <a:xfrm>
            <a:off x="1791945" y="5367757"/>
            <a:ext cx="5486943" cy="804876"/>
          </a:xfrm>
        </p:spPr>
        <p:txBody>
          <a:bodyPr/>
          <a:lstStyle>
            <a:lvl1pPr marL="0" indent="0">
              <a:buNone/>
              <a:defRPr sz="1200"/>
            </a:lvl1pPr>
            <a:lvl2pPr marL="395928" indent="0">
              <a:buNone/>
              <a:defRPr sz="1100"/>
            </a:lvl2pPr>
            <a:lvl3pPr marL="791900" indent="0">
              <a:buNone/>
              <a:defRPr sz="900"/>
            </a:lvl3pPr>
            <a:lvl4pPr marL="1187866" indent="0">
              <a:buNone/>
              <a:defRPr sz="800"/>
            </a:lvl4pPr>
            <a:lvl5pPr marL="1583823" indent="0">
              <a:buNone/>
              <a:defRPr sz="800"/>
            </a:lvl5pPr>
            <a:lvl6pPr marL="1979784" indent="0">
              <a:buNone/>
              <a:defRPr sz="800"/>
            </a:lvl6pPr>
            <a:lvl7pPr marL="2375742" indent="0">
              <a:buNone/>
              <a:defRPr sz="800"/>
            </a:lvl7pPr>
            <a:lvl8pPr marL="2771694" indent="0">
              <a:buNone/>
              <a:defRPr sz="800"/>
            </a:lvl8pPr>
            <a:lvl9pPr marL="3167650" indent="0">
              <a:buNone/>
              <a:defRPr sz="800"/>
            </a:lvl9pPr>
          </a:lstStyle>
          <a:p>
            <a:pPr lvl="0"/>
            <a:r>
              <a:rPr lang="en-US"/>
              <a:t>Click to edit Master text styles</a:t>
            </a:r>
          </a:p>
        </p:txBody>
      </p:sp>
    </p:spTree>
    <p:extLst>
      <p:ext uri="{BB962C8B-B14F-4D97-AF65-F5344CB8AC3E}">
        <p14:creationId xmlns:p14="http://schemas.microsoft.com/office/powerpoint/2010/main" val="140672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2043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51668" indent="0" algn="ctr">
              <a:buNone/>
              <a:defRPr/>
            </a:lvl2pPr>
            <a:lvl3pPr marL="903332" indent="0" algn="ctr">
              <a:buNone/>
              <a:defRPr/>
            </a:lvl3pPr>
            <a:lvl4pPr marL="1354997" indent="0" algn="ctr">
              <a:buNone/>
              <a:defRPr/>
            </a:lvl4pPr>
            <a:lvl5pPr marL="1806674" indent="0" algn="ctr">
              <a:buNone/>
              <a:defRPr/>
            </a:lvl5pPr>
            <a:lvl6pPr marL="2258335" indent="0" algn="ctr">
              <a:buNone/>
              <a:defRPr/>
            </a:lvl6pPr>
            <a:lvl7pPr marL="2709998" indent="0" algn="ctr">
              <a:buNone/>
              <a:defRPr/>
            </a:lvl7pPr>
            <a:lvl8pPr marL="3161671" indent="0" algn="ctr">
              <a:buNone/>
              <a:defRPr/>
            </a:lvl8pPr>
            <a:lvl9pPr marL="3613337" indent="0" algn="ctr">
              <a:buNone/>
              <a:defRPr/>
            </a:lvl9pPr>
          </a:lstStyle>
          <a:p>
            <a:r>
              <a:rPr lang="en-US"/>
              <a:t>Click to edit Master subtitle style</a:t>
            </a:r>
          </a:p>
        </p:txBody>
      </p:sp>
    </p:spTree>
    <p:extLst>
      <p:ext uri="{BB962C8B-B14F-4D97-AF65-F5344CB8AC3E}">
        <p14:creationId xmlns:p14="http://schemas.microsoft.com/office/powerpoint/2010/main" val="201093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978326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292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011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79" name="Shape 79"/>
          <p:cNvSpPr/>
          <p:nvPr/>
        </p:nvSpPr>
        <p:spPr>
          <a:xfrm>
            <a:off x="0" y="981075"/>
            <a:ext cx="9144000" cy="0"/>
          </a:xfrm>
          <a:prstGeom prst="line">
            <a:avLst/>
          </a:prstGeom>
          <a:ln w="38100">
            <a:solidFill>
              <a:srgbClr val="1E7FB8"/>
            </a:solidFill>
            <a:round/>
          </a:ln>
          <a:effectLst>
            <a:outerShdw blurRad="12700" dist="28398" dir="1593903" rotWithShape="0">
              <a:srgbClr val="ACCBF9"/>
            </a:outerShdw>
          </a:effectLst>
        </p:spPr>
        <p:txBody>
          <a:bodyPr lIns="0" tIns="0" rIns="0" bIns="0" anchor="ctr"/>
          <a:lstStyle/>
          <a:p>
            <a:pPr lvl="0" defTabSz="451748">
              <a:defRPr sz="1200">
                <a:latin typeface="+mn-lt"/>
                <a:ea typeface="+mn-ea"/>
                <a:cs typeface="+mn-cs"/>
                <a:sym typeface="Helvetica"/>
              </a:defRPr>
            </a:pPr>
            <a:endParaRPr/>
          </a:p>
        </p:txBody>
      </p:sp>
      <p:sp>
        <p:nvSpPr>
          <p:cNvPr id="80" name="Shape 80"/>
          <p:cNvSpPr/>
          <p:nvPr/>
        </p:nvSpPr>
        <p:spPr>
          <a:xfrm>
            <a:off x="1655" y="6107112"/>
            <a:ext cx="9144001" cy="750888"/>
          </a:xfrm>
          <a:prstGeom prst="rect">
            <a:avLst/>
          </a:prstGeom>
          <a:solidFill>
            <a:srgbClr val="1E7FB8"/>
          </a:solidFill>
          <a:ln w="12700">
            <a:miter lim="400000"/>
          </a:ln>
        </p:spPr>
        <p:txBody>
          <a:bodyPr lIns="0" tIns="0" rIns="0" bIns="0" anchor="ctr"/>
          <a:lstStyle/>
          <a:p>
            <a:pPr lvl="0" algn="ctr">
              <a:defRPr sz="2400">
                <a:latin typeface="Times New Roman"/>
                <a:ea typeface="Times New Roman"/>
                <a:cs typeface="Times New Roman"/>
                <a:sym typeface="Times New Roman"/>
              </a:defRPr>
            </a:pPr>
            <a:endParaRPr/>
          </a:p>
        </p:txBody>
      </p:sp>
      <p:sp>
        <p:nvSpPr>
          <p:cNvPr id="81" name="Shape 81"/>
          <p:cNvSpPr/>
          <p:nvPr/>
        </p:nvSpPr>
        <p:spPr>
          <a:xfrm>
            <a:off x="311150" y="6318250"/>
            <a:ext cx="355600" cy="2372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r"/>
            <a:r>
              <a:rPr sz="1500">
                <a:solidFill>
                  <a:srgbClr val="72BBE8"/>
                </a:solidFill>
                <a:latin typeface="Arial Narrow Bold"/>
                <a:ea typeface="Arial Narrow Bold"/>
                <a:cs typeface="Arial Narrow Bold"/>
                <a:sym typeface="Arial Narrow Bold"/>
              </a:rPr>
              <a:t>‹#› </a:t>
            </a:r>
            <a:r>
              <a:rPr sz="2100" baseline="14000">
                <a:solidFill>
                  <a:srgbClr val="FFFFFF"/>
                </a:solidFill>
                <a:latin typeface="Arial Narrow Bold"/>
                <a:ea typeface="Arial Narrow Bold"/>
                <a:cs typeface="Arial Narrow Bold"/>
                <a:sym typeface="Arial Narrow Bold"/>
              </a:rPr>
              <a:t>|</a:t>
            </a:r>
          </a:p>
        </p:txBody>
      </p:sp>
      <p:pic>
        <p:nvPicPr>
          <p:cNvPr id="82" name="image1.pdf" descr="WHO-EN-white-H"/>
          <p:cNvPicPr/>
          <p:nvPr/>
        </p:nvPicPr>
        <p:blipFill>
          <a:blip r:embed="rId2"/>
          <a:stretch>
            <a:fillRect/>
          </a:stretch>
        </p:blipFill>
        <p:spPr>
          <a:xfrm>
            <a:off x="6881815" y="6216650"/>
            <a:ext cx="1757363" cy="571500"/>
          </a:xfrm>
          <a:prstGeom prst="rect">
            <a:avLst/>
          </a:prstGeom>
          <a:ln w="12700">
            <a:miter lim="400000"/>
          </a:ln>
        </p:spPr>
      </p:pic>
      <p:sp>
        <p:nvSpPr>
          <p:cNvPr id="83" name="Shape 83"/>
          <p:cNvSpPr>
            <a:spLocks noGrp="1"/>
          </p:cNvSpPr>
          <p:nvPr>
            <p:ph type="title"/>
          </p:nvPr>
        </p:nvSpPr>
        <p:spPr>
          <a:xfrm>
            <a:off x="6858000" y="0"/>
            <a:ext cx="2286000" cy="5851525"/>
          </a:xfrm>
          <a:prstGeom prst="rect">
            <a:avLst/>
          </a:prstGeom>
          <a:effectLst>
            <a:outerShdw blurRad="12700" dist="17961" dir="2700000" rotWithShape="0">
              <a:srgbClr val="96CCEE"/>
            </a:outerShdw>
          </a:effectLst>
        </p:spPr>
        <p:txBody>
          <a:bodyPr lIns="0" tIns="0" rIns="0" bIns="0"/>
          <a:lstStyle>
            <a:lvl1pPr>
              <a:defRPr sz="4000">
                <a:solidFill>
                  <a:srgbClr val="000066"/>
                </a:solidFill>
              </a:defRPr>
            </a:lvl1pPr>
          </a:lstStyle>
          <a:p>
            <a:pPr lvl="0">
              <a:defRPr sz="1800">
                <a:solidFill>
                  <a:srgbClr val="000000"/>
                </a:solidFill>
              </a:defRPr>
            </a:pPr>
            <a:r>
              <a:rPr sz="4000">
                <a:solidFill>
                  <a:srgbClr val="000066"/>
                </a:solidFill>
              </a:rPr>
              <a:t>Title Text</a:t>
            </a:r>
          </a:p>
        </p:txBody>
      </p:sp>
      <p:sp>
        <p:nvSpPr>
          <p:cNvPr id="84" name="Shape 84"/>
          <p:cNvSpPr>
            <a:spLocks noGrp="1"/>
          </p:cNvSpPr>
          <p:nvPr>
            <p:ph type="body" idx="1"/>
          </p:nvPr>
        </p:nvSpPr>
        <p:spPr>
          <a:xfrm>
            <a:off x="3" y="0"/>
            <a:ext cx="6705601" cy="6858000"/>
          </a:xfrm>
          <a:prstGeom prst="rect">
            <a:avLst/>
          </a:prstGeom>
        </p:spPr>
        <p:txBody>
          <a:bodyPr lIns="0" tIns="0" rIns="0" bIns="0"/>
          <a:lstStyle>
            <a:lvl1pPr marL="337239" indent="-337239" algn="l">
              <a:buClr>
                <a:srgbClr val="1E7FB8"/>
              </a:buClr>
              <a:buSzPct val="100000"/>
              <a:buFont typeface="Wingdings"/>
              <a:buChar char="●"/>
              <a:defRPr>
                <a:solidFill>
                  <a:srgbClr val="000066"/>
                </a:solidFill>
              </a:defRPr>
            </a:lvl1pPr>
            <a:lvl2pPr algn="l">
              <a:buClr>
                <a:srgbClr val="1E7FB8"/>
              </a:buClr>
              <a:buFont typeface="Wingdings"/>
              <a:defRPr>
                <a:solidFill>
                  <a:srgbClr val="000066"/>
                </a:solidFill>
              </a:defRPr>
            </a:lvl2pPr>
            <a:lvl3pPr algn="l">
              <a:buClr>
                <a:srgbClr val="1E7FB8"/>
              </a:buClr>
              <a:buFont typeface="Wingdings"/>
              <a:defRPr>
                <a:solidFill>
                  <a:srgbClr val="000066"/>
                </a:solidFill>
              </a:defRPr>
            </a:lvl3pPr>
            <a:lvl4pPr algn="l">
              <a:buClr>
                <a:srgbClr val="1E7FB8"/>
              </a:buClr>
              <a:buFont typeface="Wingdings"/>
              <a:defRPr>
                <a:solidFill>
                  <a:srgbClr val="000066"/>
                </a:solidFill>
              </a:defRPr>
            </a:lvl4pPr>
            <a:lvl5pPr algn="l">
              <a:buClr>
                <a:srgbClr val="1E7FB8"/>
              </a:buClr>
              <a:buFont typeface="Wingdings"/>
              <a:defRPr>
                <a:solidFill>
                  <a:srgbClr val="000066"/>
                </a:solidFill>
              </a:defRPr>
            </a:lvl5pPr>
          </a:lstStyle>
          <a:p>
            <a:pPr lvl="0">
              <a:defRPr sz="1800">
                <a:solidFill>
                  <a:srgbClr val="000000"/>
                </a:solidFill>
              </a:defRPr>
            </a:pPr>
            <a:r>
              <a:rPr sz="2500">
                <a:solidFill>
                  <a:srgbClr val="000066"/>
                </a:solidFill>
              </a:rPr>
              <a:t>Body Level One</a:t>
            </a:r>
          </a:p>
          <a:p>
            <a:pPr lvl="1">
              <a:defRPr sz="1800">
                <a:solidFill>
                  <a:srgbClr val="000000"/>
                </a:solidFill>
              </a:defRPr>
            </a:pPr>
            <a:r>
              <a:rPr sz="2500">
                <a:solidFill>
                  <a:srgbClr val="000066"/>
                </a:solidFill>
              </a:rPr>
              <a:t>Body Level Two</a:t>
            </a:r>
          </a:p>
          <a:p>
            <a:pPr lvl="2">
              <a:defRPr sz="1800">
                <a:solidFill>
                  <a:srgbClr val="000000"/>
                </a:solidFill>
              </a:defRPr>
            </a:pPr>
            <a:r>
              <a:rPr sz="2500">
                <a:solidFill>
                  <a:srgbClr val="000066"/>
                </a:solidFill>
              </a:rPr>
              <a:t>Body Level Three</a:t>
            </a:r>
          </a:p>
          <a:p>
            <a:pPr lvl="3">
              <a:defRPr sz="1800">
                <a:solidFill>
                  <a:srgbClr val="000000"/>
                </a:solidFill>
              </a:defRPr>
            </a:pPr>
            <a:r>
              <a:rPr sz="2500">
                <a:solidFill>
                  <a:srgbClr val="000066"/>
                </a:solidFill>
              </a:rPr>
              <a:t>Body Level Four</a:t>
            </a:r>
          </a:p>
          <a:p>
            <a:pPr lvl="4">
              <a:defRPr sz="1800">
                <a:solidFill>
                  <a:srgbClr val="000000"/>
                </a:solidFill>
              </a:defRPr>
            </a:pPr>
            <a:r>
              <a:rPr sz="2500">
                <a:solidFill>
                  <a:srgbClr val="000066"/>
                </a:solidFill>
              </a:rP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47" y="4407444"/>
            <a:ext cx="7772943" cy="1362097"/>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247" y="2907058"/>
            <a:ext cx="7772943" cy="1500322"/>
          </a:xfrm>
        </p:spPr>
        <p:txBody>
          <a:bodyPr anchor="b"/>
          <a:lstStyle>
            <a:lvl1pPr marL="0" indent="0">
              <a:buNone/>
              <a:defRPr sz="1800"/>
            </a:lvl1pPr>
            <a:lvl2pPr marL="396068" indent="0">
              <a:buNone/>
              <a:defRPr sz="1600"/>
            </a:lvl2pPr>
            <a:lvl3pPr marL="792179" indent="0">
              <a:buNone/>
              <a:defRPr sz="1400"/>
            </a:lvl3pPr>
            <a:lvl4pPr marL="1188285" indent="0">
              <a:buNone/>
              <a:defRPr sz="1200"/>
            </a:lvl4pPr>
            <a:lvl5pPr marL="1584382" indent="0">
              <a:buNone/>
              <a:defRPr sz="1200"/>
            </a:lvl5pPr>
            <a:lvl6pPr marL="1980482" indent="0">
              <a:buNone/>
              <a:defRPr sz="1200"/>
            </a:lvl6pPr>
            <a:lvl7pPr marL="2376580" indent="0">
              <a:buNone/>
              <a:defRPr sz="1200"/>
            </a:lvl7pPr>
            <a:lvl8pPr marL="2772672" indent="0">
              <a:buNone/>
              <a:defRPr sz="1200"/>
            </a:lvl8pPr>
            <a:lvl9pPr marL="3168768" indent="0">
              <a:buNone/>
              <a:defRPr sz="1200"/>
            </a:lvl9pPr>
          </a:lstStyle>
          <a:p>
            <a:pPr lvl="0"/>
            <a:r>
              <a:rPr lang="en-US"/>
              <a:t>Click to edit Master text styles</a:t>
            </a:r>
          </a:p>
        </p:txBody>
      </p:sp>
    </p:spTree>
    <p:extLst>
      <p:ext uri="{BB962C8B-B14F-4D97-AF65-F5344CB8AC3E}">
        <p14:creationId xmlns:p14="http://schemas.microsoft.com/office/powerpoint/2010/main" val="2120428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5292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38" y="275017"/>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6068" indent="0">
              <a:buNone/>
              <a:defRPr sz="1800" b="1"/>
            </a:lvl2pPr>
            <a:lvl3pPr marL="792179" indent="0">
              <a:buNone/>
              <a:defRPr sz="1600" b="1"/>
            </a:lvl3pPr>
            <a:lvl4pPr marL="1188285" indent="0">
              <a:buNone/>
              <a:defRPr sz="1400" b="1"/>
            </a:lvl4pPr>
            <a:lvl5pPr marL="1584382" indent="0">
              <a:buNone/>
              <a:defRPr sz="1400" b="1"/>
            </a:lvl5pPr>
            <a:lvl6pPr marL="1980482" indent="0">
              <a:buNone/>
              <a:defRPr sz="1400" b="1"/>
            </a:lvl6pPr>
            <a:lvl7pPr marL="2376580" indent="0">
              <a:buNone/>
              <a:defRPr sz="1400" b="1"/>
            </a:lvl7pPr>
            <a:lvl8pPr marL="2772672" indent="0">
              <a:buNone/>
              <a:defRPr sz="1400" b="1"/>
            </a:lvl8pPr>
            <a:lvl9pPr marL="3168768"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6068" indent="0">
              <a:buNone/>
              <a:defRPr sz="1800" b="1"/>
            </a:lvl2pPr>
            <a:lvl3pPr marL="792179" indent="0">
              <a:buNone/>
              <a:defRPr sz="1600" b="1"/>
            </a:lvl3pPr>
            <a:lvl4pPr marL="1188285" indent="0">
              <a:buNone/>
              <a:defRPr sz="1400" b="1"/>
            </a:lvl4pPr>
            <a:lvl5pPr marL="1584382" indent="0">
              <a:buNone/>
              <a:defRPr sz="1400" b="1"/>
            </a:lvl5pPr>
            <a:lvl6pPr marL="1980482" indent="0">
              <a:buNone/>
              <a:defRPr sz="1400" b="1"/>
            </a:lvl6pPr>
            <a:lvl7pPr marL="2376580" indent="0">
              <a:buNone/>
              <a:defRPr sz="1400" b="1"/>
            </a:lvl7pPr>
            <a:lvl8pPr marL="2772672" indent="0">
              <a:buNone/>
              <a:defRPr sz="1400" b="1"/>
            </a:lvl8pPr>
            <a:lvl9pPr marL="3168768"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8539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4326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1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177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43"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943" y="613376"/>
            <a:ext cx="5486943" cy="4113648"/>
          </a:xfrm>
        </p:spPr>
        <p:txBody>
          <a:bodyPr/>
          <a:lstStyle>
            <a:lvl1pPr marL="0" indent="0">
              <a:buNone/>
              <a:defRPr sz="2800"/>
            </a:lvl1pPr>
            <a:lvl2pPr marL="396068" indent="0">
              <a:buNone/>
              <a:defRPr sz="2500"/>
            </a:lvl2pPr>
            <a:lvl3pPr marL="792179" indent="0">
              <a:buNone/>
              <a:defRPr sz="2100"/>
            </a:lvl3pPr>
            <a:lvl4pPr marL="1188285" indent="0">
              <a:buNone/>
              <a:defRPr sz="1800"/>
            </a:lvl4pPr>
            <a:lvl5pPr marL="1584382" indent="0">
              <a:buNone/>
              <a:defRPr sz="1800"/>
            </a:lvl5pPr>
            <a:lvl6pPr marL="1980482" indent="0">
              <a:buNone/>
              <a:defRPr sz="1800"/>
            </a:lvl6pPr>
            <a:lvl7pPr marL="2376580" indent="0">
              <a:buNone/>
              <a:defRPr sz="1800"/>
            </a:lvl7pPr>
            <a:lvl8pPr marL="2772672" indent="0">
              <a:buNone/>
              <a:defRPr sz="1800"/>
            </a:lvl8pPr>
            <a:lvl9pPr marL="3168768" indent="0">
              <a:buNone/>
              <a:defRPr sz="1800"/>
            </a:lvl9pPr>
          </a:lstStyle>
          <a:p>
            <a:endParaRPr lang="en-GB"/>
          </a:p>
        </p:txBody>
      </p:sp>
      <p:sp>
        <p:nvSpPr>
          <p:cNvPr id="4" name="Text Placeholder 3"/>
          <p:cNvSpPr>
            <a:spLocks noGrp="1"/>
          </p:cNvSpPr>
          <p:nvPr>
            <p:ph type="body" sz="half" idx="2"/>
          </p:nvPr>
        </p:nvSpPr>
        <p:spPr>
          <a:xfrm>
            <a:off x="1791943" y="5367757"/>
            <a:ext cx="5486943" cy="804876"/>
          </a:xfrm>
        </p:spPr>
        <p:txBody>
          <a:bodyPr/>
          <a:lstStyle>
            <a:lvl1pPr marL="0" indent="0">
              <a:buNone/>
              <a:defRPr sz="1200"/>
            </a:lvl1pPr>
            <a:lvl2pPr marL="396068" indent="0">
              <a:buNone/>
              <a:defRPr sz="1100"/>
            </a:lvl2pPr>
            <a:lvl3pPr marL="792179" indent="0">
              <a:buNone/>
              <a:defRPr sz="900"/>
            </a:lvl3pPr>
            <a:lvl4pPr marL="1188285" indent="0">
              <a:buNone/>
              <a:defRPr sz="800"/>
            </a:lvl4pPr>
            <a:lvl5pPr marL="1584382" indent="0">
              <a:buNone/>
              <a:defRPr sz="800"/>
            </a:lvl5pPr>
            <a:lvl6pPr marL="1980482" indent="0">
              <a:buNone/>
              <a:defRPr sz="800"/>
            </a:lvl6pPr>
            <a:lvl7pPr marL="2376580" indent="0">
              <a:buNone/>
              <a:defRPr sz="800"/>
            </a:lvl7pPr>
            <a:lvl8pPr marL="2772672" indent="0">
              <a:buNone/>
              <a:defRPr sz="800"/>
            </a:lvl8pPr>
            <a:lvl9pPr marL="3168768" indent="0">
              <a:buNone/>
              <a:defRPr sz="800"/>
            </a:lvl9pPr>
          </a:lstStyle>
          <a:p>
            <a:pPr lvl="0"/>
            <a:r>
              <a:rPr lang="en-US"/>
              <a:t>Click to edit Master text styles</a:t>
            </a:r>
          </a:p>
        </p:txBody>
      </p:sp>
    </p:spTree>
    <p:extLst>
      <p:ext uri="{BB962C8B-B14F-4D97-AF65-F5344CB8AC3E}">
        <p14:creationId xmlns:p14="http://schemas.microsoft.com/office/powerpoint/2010/main" val="2943923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6741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51828" indent="0" algn="ctr">
              <a:buNone/>
              <a:defRPr/>
            </a:lvl2pPr>
            <a:lvl3pPr marL="903651" indent="0" algn="ctr">
              <a:buNone/>
              <a:defRPr/>
            </a:lvl3pPr>
            <a:lvl4pPr marL="1355476" indent="0" algn="ctr">
              <a:buNone/>
              <a:defRPr/>
            </a:lvl4pPr>
            <a:lvl5pPr marL="1807312" indent="0" algn="ctr">
              <a:buNone/>
              <a:defRPr/>
            </a:lvl5pPr>
            <a:lvl6pPr marL="2259131" indent="0" algn="ctr">
              <a:buNone/>
              <a:defRPr/>
            </a:lvl6pPr>
            <a:lvl7pPr marL="2710955" indent="0" algn="ctr">
              <a:buNone/>
              <a:defRPr/>
            </a:lvl7pPr>
            <a:lvl8pPr marL="3162787" indent="0" algn="ctr">
              <a:buNone/>
              <a:defRPr/>
            </a:lvl8pPr>
            <a:lvl9pPr marL="3614613" indent="0" algn="ctr">
              <a:buNone/>
              <a:defRPr/>
            </a:lvl9pPr>
          </a:lstStyle>
          <a:p>
            <a:r>
              <a:rPr lang="en-US"/>
              <a:t>Click to edit Master subtitle style</a:t>
            </a:r>
          </a:p>
        </p:txBody>
      </p:sp>
    </p:spTree>
    <p:extLst>
      <p:ext uri="{BB962C8B-B14F-4D97-AF65-F5344CB8AC3E}">
        <p14:creationId xmlns:p14="http://schemas.microsoft.com/office/powerpoint/2010/main" val="27716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284202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4 Content">
    <p:spTree>
      <p:nvGrpSpPr>
        <p:cNvPr id="1" name=""/>
        <p:cNvGrpSpPr/>
        <p:nvPr/>
      </p:nvGrpSpPr>
      <p:grpSpPr>
        <a:xfrm>
          <a:off x="0" y="0"/>
          <a:ext cx="0" cy="0"/>
          <a:chOff x="0" y="0"/>
          <a:chExt cx="0" cy="0"/>
        </a:xfrm>
      </p:grpSpPr>
      <p:sp>
        <p:nvSpPr>
          <p:cNvPr id="86" name="Shape 86"/>
          <p:cNvSpPr/>
          <p:nvPr/>
        </p:nvSpPr>
        <p:spPr>
          <a:xfrm>
            <a:off x="0" y="981075"/>
            <a:ext cx="9144000" cy="0"/>
          </a:xfrm>
          <a:prstGeom prst="line">
            <a:avLst/>
          </a:prstGeom>
          <a:ln w="38100">
            <a:solidFill>
              <a:srgbClr val="1E7FB8"/>
            </a:solidFill>
            <a:round/>
          </a:ln>
          <a:effectLst>
            <a:outerShdw blurRad="12700" dist="28398" dir="1593903" rotWithShape="0">
              <a:srgbClr val="ACCBF9"/>
            </a:outerShdw>
          </a:effectLst>
        </p:spPr>
        <p:txBody>
          <a:bodyPr lIns="0" tIns="0" rIns="0" bIns="0" anchor="ctr"/>
          <a:lstStyle/>
          <a:p>
            <a:pPr lvl="0" defTabSz="451748">
              <a:defRPr sz="1200">
                <a:latin typeface="+mn-lt"/>
                <a:ea typeface="+mn-ea"/>
                <a:cs typeface="+mn-cs"/>
                <a:sym typeface="Helvetica"/>
              </a:defRPr>
            </a:pPr>
            <a:endParaRPr/>
          </a:p>
        </p:txBody>
      </p:sp>
      <p:sp>
        <p:nvSpPr>
          <p:cNvPr id="87" name="Shape 87"/>
          <p:cNvSpPr/>
          <p:nvPr/>
        </p:nvSpPr>
        <p:spPr>
          <a:xfrm>
            <a:off x="1655" y="6107112"/>
            <a:ext cx="9144001" cy="750888"/>
          </a:xfrm>
          <a:prstGeom prst="rect">
            <a:avLst/>
          </a:prstGeom>
          <a:solidFill>
            <a:srgbClr val="1E7FB8"/>
          </a:solidFill>
          <a:ln w="12700">
            <a:miter lim="400000"/>
          </a:ln>
        </p:spPr>
        <p:txBody>
          <a:bodyPr lIns="0" tIns="0" rIns="0" bIns="0" anchor="ctr"/>
          <a:lstStyle/>
          <a:p>
            <a:pPr lvl="0" algn="ctr">
              <a:defRPr sz="2400">
                <a:latin typeface="Times New Roman"/>
                <a:ea typeface="Times New Roman"/>
                <a:cs typeface="Times New Roman"/>
                <a:sym typeface="Times New Roman"/>
              </a:defRPr>
            </a:pPr>
            <a:endParaRPr/>
          </a:p>
        </p:txBody>
      </p:sp>
      <p:sp>
        <p:nvSpPr>
          <p:cNvPr id="88" name="Shape 88"/>
          <p:cNvSpPr/>
          <p:nvPr/>
        </p:nvSpPr>
        <p:spPr>
          <a:xfrm>
            <a:off x="311150" y="6318250"/>
            <a:ext cx="355600" cy="23727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r"/>
            <a:r>
              <a:rPr sz="1500">
                <a:solidFill>
                  <a:srgbClr val="72BBE8"/>
                </a:solidFill>
                <a:latin typeface="Arial Narrow Bold"/>
                <a:ea typeface="Arial Narrow Bold"/>
                <a:cs typeface="Arial Narrow Bold"/>
                <a:sym typeface="Arial Narrow Bold"/>
              </a:rPr>
              <a:t>‹#› </a:t>
            </a:r>
            <a:r>
              <a:rPr sz="2100" baseline="14000">
                <a:solidFill>
                  <a:srgbClr val="FFFFFF"/>
                </a:solidFill>
                <a:latin typeface="Arial Narrow Bold"/>
                <a:ea typeface="Arial Narrow Bold"/>
                <a:cs typeface="Arial Narrow Bold"/>
                <a:sym typeface="Arial Narrow Bold"/>
              </a:rPr>
              <a:t>|</a:t>
            </a:r>
          </a:p>
        </p:txBody>
      </p:sp>
      <p:pic>
        <p:nvPicPr>
          <p:cNvPr id="89" name="image1.pdf" descr="WHO-EN-white-H"/>
          <p:cNvPicPr/>
          <p:nvPr/>
        </p:nvPicPr>
        <p:blipFill>
          <a:blip r:embed="rId2"/>
          <a:stretch>
            <a:fillRect/>
          </a:stretch>
        </p:blipFill>
        <p:spPr>
          <a:xfrm>
            <a:off x="6881815" y="6216650"/>
            <a:ext cx="1757363" cy="571500"/>
          </a:xfrm>
          <a:prstGeom prst="rect">
            <a:avLst/>
          </a:prstGeom>
          <a:ln w="12700">
            <a:miter lim="400000"/>
          </a:ln>
        </p:spPr>
      </p:pic>
      <p:sp>
        <p:nvSpPr>
          <p:cNvPr id="90" name="Shape 90"/>
          <p:cNvSpPr>
            <a:spLocks noGrp="1"/>
          </p:cNvSpPr>
          <p:nvPr>
            <p:ph type="title"/>
          </p:nvPr>
        </p:nvSpPr>
        <p:spPr>
          <a:xfrm>
            <a:off x="0" y="0"/>
            <a:ext cx="9144000" cy="1238250"/>
          </a:xfrm>
          <a:prstGeom prst="rect">
            <a:avLst/>
          </a:prstGeom>
          <a:effectLst>
            <a:outerShdw blurRad="12700" dist="17961" dir="2700000" rotWithShape="0">
              <a:srgbClr val="96CCEE"/>
            </a:outerShdw>
          </a:effectLst>
        </p:spPr>
        <p:txBody>
          <a:bodyPr lIns="0" tIns="0" rIns="0" bIns="0"/>
          <a:lstStyle>
            <a:lvl1pPr>
              <a:defRPr sz="4000">
                <a:solidFill>
                  <a:srgbClr val="000066"/>
                </a:solidFill>
              </a:defRPr>
            </a:lvl1pPr>
          </a:lstStyle>
          <a:p>
            <a:pPr lvl="0">
              <a:defRPr sz="1800">
                <a:solidFill>
                  <a:srgbClr val="000000"/>
                </a:solidFill>
              </a:defRPr>
            </a:pPr>
            <a:r>
              <a:rPr sz="4000">
                <a:solidFill>
                  <a:srgbClr val="000066"/>
                </a:solidFill>
              </a:rPr>
              <a:t>Title Text</a:t>
            </a:r>
          </a:p>
        </p:txBody>
      </p:sp>
      <p:sp>
        <p:nvSpPr>
          <p:cNvPr id="91" name="Shape 91"/>
          <p:cNvSpPr>
            <a:spLocks noGrp="1"/>
          </p:cNvSpPr>
          <p:nvPr>
            <p:ph type="body" idx="1"/>
          </p:nvPr>
        </p:nvSpPr>
        <p:spPr>
          <a:xfrm>
            <a:off x="468314" y="1500191"/>
            <a:ext cx="3997326" cy="3813176"/>
          </a:xfrm>
          <a:prstGeom prst="rect">
            <a:avLst/>
          </a:prstGeom>
        </p:spPr>
        <p:txBody>
          <a:bodyPr lIns="0" tIns="0" rIns="0" bIns="0"/>
          <a:lstStyle>
            <a:lvl1pPr marL="337239" indent="-337239" algn="l">
              <a:buClr>
                <a:srgbClr val="1E7FB8"/>
              </a:buClr>
              <a:buSzPct val="100000"/>
              <a:buFont typeface="Wingdings"/>
              <a:buChar char="●"/>
              <a:defRPr>
                <a:solidFill>
                  <a:srgbClr val="000066"/>
                </a:solidFill>
              </a:defRPr>
            </a:lvl1pPr>
            <a:lvl2pPr algn="l">
              <a:buClr>
                <a:srgbClr val="1E7FB8"/>
              </a:buClr>
              <a:buFont typeface="Wingdings"/>
              <a:defRPr>
                <a:solidFill>
                  <a:srgbClr val="000066"/>
                </a:solidFill>
              </a:defRPr>
            </a:lvl2pPr>
            <a:lvl3pPr algn="l">
              <a:buClr>
                <a:srgbClr val="1E7FB8"/>
              </a:buClr>
              <a:buFont typeface="Wingdings"/>
              <a:defRPr>
                <a:solidFill>
                  <a:srgbClr val="000066"/>
                </a:solidFill>
              </a:defRPr>
            </a:lvl3pPr>
            <a:lvl4pPr algn="l">
              <a:buClr>
                <a:srgbClr val="1E7FB8"/>
              </a:buClr>
              <a:buFont typeface="Wingdings"/>
              <a:defRPr>
                <a:solidFill>
                  <a:srgbClr val="000066"/>
                </a:solidFill>
              </a:defRPr>
            </a:lvl4pPr>
            <a:lvl5pPr algn="l">
              <a:buClr>
                <a:srgbClr val="1E7FB8"/>
              </a:buClr>
              <a:buFont typeface="Wingdings"/>
              <a:defRPr>
                <a:solidFill>
                  <a:srgbClr val="000066"/>
                </a:solidFill>
              </a:defRPr>
            </a:lvl5pPr>
          </a:lstStyle>
          <a:p>
            <a:pPr lvl="0">
              <a:defRPr sz="1800">
                <a:solidFill>
                  <a:srgbClr val="000000"/>
                </a:solidFill>
              </a:defRPr>
            </a:pPr>
            <a:r>
              <a:rPr sz="2500">
                <a:solidFill>
                  <a:srgbClr val="000066"/>
                </a:solidFill>
              </a:rPr>
              <a:t>Body Level One</a:t>
            </a:r>
          </a:p>
          <a:p>
            <a:pPr lvl="1">
              <a:defRPr sz="1800">
                <a:solidFill>
                  <a:srgbClr val="000000"/>
                </a:solidFill>
              </a:defRPr>
            </a:pPr>
            <a:r>
              <a:rPr sz="2500">
                <a:solidFill>
                  <a:srgbClr val="000066"/>
                </a:solidFill>
              </a:rPr>
              <a:t>Body Level Two</a:t>
            </a:r>
          </a:p>
          <a:p>
            <a:pPr lvl="2">
              <a:defRPr sz="1800">
                <a:solidFill>
                  <a:srgbClr val="000000"/>
                </a:solidFill>
              </a:defRPr>
            </a:pPr>
            <a:r>
              <a:rPr sz="2500">
                <a:solidFill>
                  <a:srgbClr val="000066"/>
                </a:solidFill>
              </a:rPr>
              <a:t>Body Level Three</a:t>
            </a:r>
          </a:p>
          <a:p>
            <a:pPr lvl="3">
              <a:defRPr sz="1800">
                <a:solidFill>
                  <a:srgbClr val="000000"/>
                </a:solidFill>
              </a:defRPr>
            </a:pPr>
            <a:r>
              <a:rPr sz="2500">
                <a:solidFill>
                  <a:srgbClr val="000066"/>
                </a:solidFill>
              </a:rPr>
              <a:t>Body Level Four</a:t>
            </a:r>
          </a:p>
          <a:p>
            <a:pPr lvl="4">
              <a:defRPr sz="1800">
                <a:solidFill>
                  <a:srgbClr val="000000"/>
                </a:solidFill>
              </a:defRPr>
            </a:pPr>
            <a:r>
              <a:rPr sz="2500">
                <a:solidFill>
                  <a:srgbClr val="000066"/>
                </a:solidFill>
              </a:rPr>
              <a:t>Body Level Five</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044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3688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44" y="4407441"/>
            <a:ext cx="7772943" cy="1362097"/>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244" y="2907058"/>
            <a:ext cx="7772943" cy="1500322"/>
          </a:xfrm>
        </p:spPr>
        <p:txBody>
          <a:bodyPr anchor="b"/>
          <a:lstStyle>
            <a:lvl1pPr marL="0" indent="0">
              <a:buNone/>
              <a:defRPr sz="1800"/>
            </a:lvl1pPr>
            <a:lvl2pPr marL="396278" indent="0">
              <a:buNone/>
              <a:defRPr sz="1600"/>
            </a:lvl2pPr>
            <a:lvl3pPr marL="792599" indent="0">
              <a:buNone/>
              <a:defRPr sz="1400"/>
            </a:lvl3pPr>
            <a:lvl4pPr marL="1188914" indent="0">
              <a:buNone/>
              <a:defRPr sz="1200"/>
            </a:lvl4pPr>
            <a:lvl5pPr marL="1585221" indent="0">
              <a:buNone/>
              <a:defRPr sz="1200"/>
            </a:lvl5pPr>
            <a:lvl6pPr marL="1981531" indent="0">
              <a:buNone/>
              <a:defRPr sz="1200"/>
            </a:lvl6pPr>
            <a:lvl7pPr marL="2377837" indent="0">
              <a:buNone/>
              <a:defRPr sz="1200"/>
            </a:lvl7pPr>
            <a:lvl8pPr marL="2774140" indent="0">
              <a:buNone/>
              <a:defRPr sz="1200"/>
            </a:lvl8pPr>
            <a:lvl9pPr marL="3170445" indent="0">
              <a:buNone/>
              <a:defRPr sz="1200"/>
            </a:lvl9pPr>
          </a:lstStyle>
          <a:p>
            <a:pPr lvl="0"/>
            <a:r>
              <a:rPr lang="en-US"/>
              <a:t>Click to edit Master text styles</a:t>
            </a:r>
          </a:p>
        </p:txBody>
      </p:sp>
    </p:spTree>
    <p:extLst>
      <p:ext uri="{BB962C8B-B14F-4D97-AF65-F5344CB8AC3E}">
        <p14:creationId xmlns:p14="http://schemas.microsoft.com/office/powerpoint/2010/main" val="3801552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7454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35" y="275017"/>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6278" indent="0">
              <a:buNone/>
              <a:defRPr sz="1800" b="1"/>
            </a:lvl2pPr>
            <a:lvl3pPr marL="792599" indent="0">
              <a:buNone/>
              <a:defRPr sz="1600" b="1"/>
            </a:lvl3pPr>
            <a:lvl4pPr marL="1188914" indent="0">
              <a:buNone/>
              <a:defRPr sz="1400" b="1"/>
            </a:lvl4pPr>
            <a:lvl5pPr marL="1585221" indent="0">
              <a:buNone/>
              <a:defRPr sz="1400" b="1"/>
            </a:lvl5pPr>
            <a:lvl6pPr marL="1981531" indent="0">
              <a:buNone/>
              <a:defRPr sz="1400" b="1"/>
            </a:lvl6pPr>
            <a:lvl7pPr marL="2377837" indent="0">
              <a:buNone/>
              <a:defRPr sz="1400" b="1"/>
            </a:lvl7pPr>
            <a:lvl8pPr marL="2774140" indent="0">
              <a:buNone/>
              <a:defRPr sz="1400" b="1"/>
            </a:lvl8pPr>
            <a:lvl9pPr marL="317044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6278" indent="0">
              <a:buNone/>
              <a:defRPr sz="1800" b="1"/>
            </a:lvl2pPr>
            <a:lvl3pPr marL="792599" indent="0">
              <a:buNone/>
              <a:defRPr sz="1600" b="1"/>
            </a:lvl3pPr>
            <a:lvl4pPr marL="1188914" indent="0">
              <a:buNone/>
              <a:defRPr sz="1400" b="1"/>
            </a:lvl4pPr>
            <a:lvl5pPr marL="1585221" indent="0">
              <a:buNone/>
              <a:defRPr sz="1400" b="1"/>
            </a:lvl5pPr>
            <a:lvl6pPr marL="1981531" indent="0">
              <a:buNone/>
              <a:defRPr sz="1400" b="1"/>
            </a:lvl6pPr>
            <a:lvl7pPr marL="2377837" indent="0">
              <a:buNone/>
              <a:defRPr sz="1400" b="1"/>
            </a:lvl7pPr>
            <a:lvl8pPr marL="2774140" indent="0">
              <a:buNone/>
              <a:defRPr sz="1400" b="1"/>
            </a:lvl8pPr>
            <a:lvl9pPr marL="317044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5180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54434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584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851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40"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940" y="613376"/>
            <a:ext cx="5486943" cy="4113648"/>
          </a:xfrm>
        </p:spPr>
        <p:txBody>
          <a:bodyPr/>
          <a:lstStyle>
            <a:lvl1pPr marL="0" indent="0">
              <a:buNone/>
              <a:defRPr sz="2800"/>
            </a:lvl1pPr>
            <a:lvl2pPr marL="396278" indent="0">
              <a:buNone/>
              <a:defRPr sz="2500"/>
            </a:lvl2pPr>
            <a:lvl3pPr marL="792599" indent="0">
              <a:buNone/>
              <a:defRPr sz="2100"/>
            </a:lvl3pPr>
            <a:lvl4pPr marL="1188914" indent="0">
              <a:buNone/>
              <a:defRPr sz="1800"/>
            </a:lvl4pPr>
            <a:lvl5pPr marL="1585221" indent="0">
              <a:buNone/>
              <a:defRPr sz="1800"/>
            </a:lvl5pPr>
            <a:lvl6pPr marL="1981531" indent="0">
              <a:buNone/>
              <a:defRPr sz="1800"/>
            </a:lvl6pPr>
            <a:lvl7pPr marL="2377837" indent="0">
              <a:buNone/>
              <a:defRPr sz="1800"/>
            </a:lvl7pPr>
            <a:lvl8pPr marL="2774140" indent="0">
              <a:buNone/>
              <a:defRPr sz="1800"/>
            </a:lvl8pPr>
            <a:lvl9pPr marL="3170445" indent="0">
              <a:buNone/>
              <a:defRPr sz="1800"/>
            </a:lvl9pPr>
          </a:lstStyle>
          <a:p>
            <a:endParaRPr lang="en-GB"/>
          </a:p>
        </p:txBody>
      </p:sp>
      <p:sp>
        <p:nvSpPr>
          <p:cNvPr id="4" name="Text Placeholder 3"/>
          <p:cNvSpPr>
            <a:spLocks noGrp="1"/>
          </p:cNvSpPr>
          <p:nvPr>
            <p:ph type="body" sz="half" idx="2"/>
          </p:nvPr>
        </p:nvSpPr>
        <p:spPr>
          <a:xfrm>
            <a:off x="1791940" y="5367757"/>
            <a:ext cx="5486943" cy="804876"/>
          </a:xfrm>
        </p:spPr>
        <p:txBody>
          <a:bodyPr/>
          <a:lstStyle>
            <a:lvl1pPr marL="0" indent="0">
              <a:buNone/>
              <a:defRPr sz="1200"/>
            </a:lvl1pPr>
            <a:lvl2pPr marL="396278" indent="0">
              <a:buNone/>
              <a:defRPr sz="1100"/>
            </a:lvl2pPr>
            <a:lvl3pPr marL="792599" indent="0">
              <a:buNone/>
              <a:defRPr sz="900"/>
            </a:lvl3pPr>
            <a:lvl4pPr marL="1188914" indent="0">
              <a:buNone/>
              <a:defRPr sz="800"/>
            </a:lvl4pPr>
            <a:lvl5pPr marL="1585221" indent="0">
              <a:buNone/>
              <a:defRPr sz="800"/>
            </a:lvl5pPr>
            <a:lvl6pPr marL="1981531" indent="0">
              <a:buNone/>
              <a:defRPr sz="800"/>
            </a:lvl6pPr>
            <a:lvl7pPr marL="2377837" indent="0">
              <a:buNone/>
              <a:defRPr sz="800"/>
            </a:lvl7pPr>
            <a:lvl8pPr marL="2774140" indent="0">
              <a:buNone/>
              <a:defRPr sz="800"/>
            </a:lvl8pPr>
            <a:lvl9pPr marL="3170445" indent="0">
              <a:buNone/>
              <a:defRPr sz="800"/>
            </a:lvl9pPr>
          </a:lstStyle>
          <a:p>
            <a:pPr lvl="0"/>
            <a:r>
              <a:rPr lang="en-US"/>
              <a:t>Click to edit Master text styles</a:t>
            </a:r>
          </a:p>
        </p:txBody>
      </p:sp>
    </p:spTree>
    <p:extLst>
      <p:ext uri="{BB962C8B-B14F-4D97-AF65-F5344CB8AC3E}">
        <p14:creationId xmlns:p14="http://schemas.microsoft.com/office/powerpoint/2010/main" val="1854650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0457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00"/>
        </a:solidFill>
        <a:effectLst/>
      </p:bgPr>
    </p:bg>
    <p:spTree>
      <p:nvGrpSpPr>
        <p:cNvPr id="1" name=""/>
        <p:cNvGrpSpPr/>
        <p:nvPr/>
      </p:nvGrpSpPr>
      <p:grpSpPr>
        <a:xfrm>
          <a:off x="0" y="0"/>
          <a:ext cx="0" cy="0"/>
          <a:chOff x="0" y="0"/>
          <a:chExt cx="0" cy="0"/>
        </a:xfrm>
      </p:grpSpPr>
      <p:sp>
        <p:nvSpPr>
          <p:cNvPr id="102" name="Shape 102"/>
          <p:cNvSpPr/>
          <p:nvPr/>
        </p:nvSpPr>
        <p:spPr>
          <a:xfrm>
            <a:off x="134470" y="-1"/>
            <a:ext cx="127468" cy="6051178"/>
          </a:xfrm>
          <a:prstGeom prst="rect">
            <a:avLst/>
          </a:prstGeom>
          <a:solidFill/>
          <a:ln w="12700">
            <a:miter lim="400000"/>
          </a:ln>
        </p:spPr>
        <p:txBody>
          <a:bodyPr lIns="39864" tIns="39864" rIns="39864" bIns="39864" anchor="ctr"/>
          <a:lstStyle/>
          <a:p>
            <a:pPr lvl="0" defTabSz="451748">
              <a:defRPr sz="2000">
                <a:solidFill>
                  <a:srgbClr val="FFFFFF"/>
                </a:solidFill>
              </a:defRPr>
            </a:pPr>
            <a:endParaRPr/>
          </a:p>
        </p:txBody>
      </p:sp>
      <p:sp>
        <p:nvSpPr>
          <p:cNvPr id="103" name="Shape 103"/>
          <p:cNvSpPr/>
          <p:nvPr/>
        </p:nvSpPr>
        <p:spPr>
          <a:xfrm>
            <a:off x="134470" y="2"/>
            <a:ext cx="127468" cy="1057556"/>
          </a:xfrm>
          <a:prstGeom prst="rect">
            <a:avLst/>
          </a:prstGeom>
          <a:solidFill/>
          <a:ln w="12700">
            <a:miter lim="400000"/>
          </a:ln>
        </p:spPr>
        <p:txBody>
          <a:bodyPr lIns="39864" tIns="39864" rIns="39864" bIns="39864" anchor="ctr"/>
          <a:lstStyle/>
          <a:p>
            <a:pPr lvl="0" defTabSz="451748">
              <a:defRPr sz="2000">
                <a:solidFill>
                  <a:srgbClr val="FFFFFF"/>
                </a:solidFill>
              </a:defRPr>
            </a:pPr>
            <a:endParaRPr/>
          </a:p>
        </p:txBody>
      </p:sp>
      <p:sp>
        <p:nvSpPr>
          <p:cNvPr id="104" name="Shape 104"/>
          <p:cNvSpPr>
            <a:spLocks noGrp="1"/>
          </p:cNvSpPr>
          <p:nvPr>
            <p:ph type="title"/>
          </p:nvPr>
        </p:nvSpPr>
        <p:spPr>
          <a:xfrm>
            <a:off x="800100" y="2130493"/>
            <a:ext cx="7543801" cy="1755775"/>
          </a:xfrm>
          <a:prstGeom prst="rect">
            <a:avLst/>
          </a:prstGeom>
        </p:spPr>
        <p:txBody>
          <a:bodyPr lIns="39864" tIns="39864" rIns="39864" bIns="39864" anchor="t"/>
          <a:lstStyle>
            <a:lvl1pPr defTabSz="451748">
              <a:lnSpc>
                <a:spcPct val="93000"/>
              </a:lnSpc>
              <a:defRPr sz="3800">
                <a:latin typeface="Arial"/>
                <a:ea typeface="Arial"/>
                <a:cs typeface="Arial"/>
                <a:sym typeface="Arial"/>
              </a:defRPr>
            </a:lvl1pPr>
          </a:lstStyle>
          <a:p>
            <a:pPr lvl="0">
              <a:defRPr sz="1800">
                <a:solidFill>
                  <a:srgbClr val="000000"/>
                </a:solidFill>
              </a:defRPr>
            </a:pPr>
            <a:r>
              <a:rPr sz="3800">
                <a:solidFill>
                  <a:srgbClr val="FFFFFF"/>
                </a:solidFill>
              </a:rPr>
              <a:t>Title Text</a:t>
            </a:r>
          </a:p>
        </p:txBody>
      </p:sp>
      <p:sp>
        <p:nvSpPr>
          <p:cNvPr id="105" name="Shape 105"/>
          <p:cNvSpPr>
            <a:spLocks noGrp="1"/>
          </p:cNvSpPr>
          <p:nvPr>
            <p:ph type="body" idx="1"/>
          </p:nvPr>
        </p:nvSpPr>
        <p:spPr>
          <a:xfrm>
            <a:off x="1465732" y="3886201"/>
            <a:ext cx="6212542" cy="2971800"/>
          </a:xfrm>
          <a:prstGeom prst="rect">
            <a:avLst/>
          </a:prstGeom>
        </p:spPr>
        <p:txBody>
          <a:bodyPr lIns="39864" tIns="39864" rIns="39864" bIns="39864"/>
          <a:lstStyle>
            <a:lvl1pPr marL="338805" indent="-338805" defTabSz="451748">
              <a:lnSpc>
                <a:spcPct val="93000"/>
              </a:lnSpc>
              <a:spcBef>
                <a:spcPts val="0"/>
              </a:spcBef>
              <a:defRPr sz="2800"/>
            </a:lvl1pPr>
            <a:lvl2pPr marL="338805" indent="112938" defTabSz="451748">
              <a:lnSpc>
                <a:spcPct val="93000"/>
              </a:lnSpc>
              <a:spcBef>
                <a:spcPts val="0"/>
              </a:spcBef>
              <a:buSzTx/>
              <a:buNone/>
              <a:defRPr sz="2800"/>
            </a:lvl2pPr>
            <a:lvl3pPr marL="338805" indent="564690" defTabSz="451748">
              <a:lnSpc>
                <a:spcPct val="93000"/>
              </a:lnSpc>
              <a:spcBef>
                <a:spcPts val="0"/>
              </a:spcBef>
              <a:buSzTx/>
              <a:buNone/>
              <a:defRPr sz="2800"/>
            </a:lvl3pPr>
            <a:lvl4pPr marL="338805" indent="1016426" defTabSz="451748">
              <a:lnSpc>
                <a:spcPct val="93000"/>
              </a:lnSpc>
              <a:spcBef>
                <a:spcPts val="0"/>
              </a:spcBef>
              <a:buSzTx/>
              <a:buNone/>
              <a:defRPr sz="2800"/>
            </a:lvl4pPr>
            <a:lvl5pPr marL="338805" indent="1468177" defTabSz="451748">
              <a:lnSpc>
                <a:spcPct val="93000"/>
              </a:lnSpc>
              <a:spcBef>
                <a:spcPts val="0"/>
              </a:spcBef>
              <a:buSzTx/>
              <a:buNone/>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4"/>
            <a:ext cx="6400800" cy="1752600"/>
          </a:xfrm>
        </p:spPr>
        <p:txBody>
          <a:bodyPr/>
          <a:lstStyle>
            <a:lvl1pPr marL="0" indent="0" algn="ctr">
              <a:buNone/>
              <a:defRPr/>
            </a:lvl1pPr>
            <a:lvl2pPr marL="452068" indent="0" algn="ctr">
              <a:buNone/>
              <a:defRPr/>
            </a:lvl2pPr>
            <a:lvl3pPr marL="904129" indent="0" algn="ctr">
              <a:buNone/>
              <a:defRPr/>
            </a:lvl3pPr>
            <a:lvl4pPr marL="1356194" indent="0" algn="ctr">
              <a:buNone/>
              <a:defRPr/>
            </a:lvl4pPr>
            <a:lvl5pPr marL="1808269" indent="0" algn="ctr">
              <a:buNone/>
              <a:defRPr/>
            </a:lvl5pPr>
            <a:lvl6pPr marL="2260328" indent="0" algn="ctr">
              <a:buNone/>
              <a:defRPr/>
            </a:lvl6pPr>
            <a:lvl7pPr marL="2712390" indent="0" algn="ctr">
              <a:buNone/>
              <a:defRPr/>
            </a:lvl7pPr>
            <a:lvl8pPr marL="3164462" indent="0" algn="ctr">
              <a:buNone/>
              <a:defRPr/>
            </a:lvl8pPr>
            <a:lvl9pPr marL="3616528" indent="0" algn="ctr">
              <a:buNone/>
              <a:defRPr/>
            </a:lvl9pPr>
          </a:lstStyle>
          <a:p>
            <a:r>
              <a:rPr lang="en-US"/>
              <a:t>Click to edit Master subtitle style</a:t>
            </a:r>
          </a:p>
        </p:txBody>
      </p:sp>
    </p:spTree>
    <p:extLst>
      <p:ext uri="{BB962C8B-B14F-4D97-AF65-F5344CB8AC3E}">
        <p14:creationId xmlns:p14="http://schemas.microsoft.com/office/powerpoint/2010/main" val="1074271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523543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0940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113928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247" y="4407444"/>
            <a:ext cx="7772943" cy="1362097"/>
          </a:xfrm>
        </p:spPr>
        <p:txBody>
          <a:bodyPr anchor="t"/>
          <a:lstStyle>
            <a:lvl1pPr algn="l">
              <a:defRPr sz="3500" b="1" cap="all"/>
            </a:lvl1pPr>
          </a:lstStyle>
          <a:p>
            <a:r>
              <a:rPr lang="fr-FR" dirty="0"/>
              <a:t>Cliquez pour modifier le style du titre</a:t>
            </a:r>
            <a:endParaRPr lang="en-US" dirty="0"/>
          </a:p>
        </p:txBody>
      </p:sp>
      <p:sp>
        <p:nvSpPr>
          <p:cNvPr id="3" name="Espace réservé du texte 2"/>
          <p:cNvSpPr>
            <a:spLocks noGrp="1"/>
          </p:cNvSpPr>
          <p:nvPr>
            <p:ph type="body" idx="1"/>
          </p:nvPr>
        </p:nvSpPr>
        <p:spPr>
          <a:xfrm>
            <a:off x="722247" y="2907058"/>
            <a:ext cx="7772943" cy="1500322"/>
          </a:xfrm>
        </p:spPr>
        <p:txBody>
          <a:bodyPr anchor="b"/>
          <a:lstStyle>
            <a:lvl1pPr marL="0" indent="0">
              <a:buNone/>
              <a:defRPr sz="1800"/>
            </a:lvl1pPr>
            <a:lvl2pPr marL="396068" indent="0">
              <a:buNone/>
              <a:defRPr sz="1600"/>
            </a:lvl2pPr>
            <a:lvl3pPr marL="792179" indent="0">
              <a:buNone/>
              <a:defRPr sz="1400"/>
            </a:lvl3pPr>
            <a:lvl4pPr marL="1188285" indent="0">
              <a:buNone/>
              <a:defRPr sz="1200"/>
            </a:lvl4pPr>
            <a:lvl5pPr marL="1584382" indent="0">
              <a:buNone/>
              <a:defRPr sz="1200"/>
            </a:lvl5pPr>
            <a:lvl6pPr marL="1980482" indent="0">
              <a:buNone/>
              <a:defRPr sz="1200"/>
            </a:lvl6pPr>
            <a:lvl7pPr marL="2376580" indent="0">
              <a:buNone/>
              <a:defRPr sz="1200"/>
            </a:lvl7pPr>
            <a:lvl8pPr marL="2772672" indent="0">
              <a:buNone/>
              <a:defRPr sz="1200"/>
            </a:lvl8pPr>
            <a:lvl9pPr marL="3168768" indent="0">
              <a:buNone/>
              <a:defRPr sz="1200"/>
            </a:lvl9pPr>
          </a:lstStyle>
          <a:p>
            <a:pPr lvl="0"/>
            <a:r>
              <a:rPr lang="fr-FR"/>
              <a:t>Cliquez pour modifier les styles du texte du masque</a:t>
            </a:r>
          </a:p>
        </p:txBody>
      </p:sp>
    </p:spTree>
    <p:extLst>
      <p:ext uri="{BB962C8B-B14F-4D97-AF65-F5344CB8AC3E}">
        <p14:creationId xmlns:p14="http://schemas.microsoft.com/office/powerpoint/2010/main" val="727264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68332" y="1500389"/>
            <a:ext cx="4008644"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07295" y="1500389"/>
            <a:ext cx="4010002" cy="435122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8836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538" y="275017"/>
            <a:ext cx="8229057" cy="1143240"/>
          </a:xfrm>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474" y="1534880"/>
            <a:ext cx="4039867" cy="639293"/>
          </a:xfrm>
        </p:spPr>
        <p:txBody>
          <a:bodyPr anchor="b"/>
          <a:lstStyle>
            <a:lvl1pPr marL="0" indent="0">
              <a:buNone/>
              <a:defRPr sz="2100" b="1"/>
            </a:lvl1pPr>
            <a:lvl2pPr marL="396068" indent="0">
              <a:buNone/>
              <a:defRPr sz="1800" b="1"/>
            </a:lvl2pPr>
            <a:lvl3pPr marL="792179" indent="0">
              <a:buNone/>
              <a:defRPr sz="1600" b="1"/>
            </a:lvl3pPr>
            <a:lvl4pPr marL="1188285" indent="0">
              <a:buNone/>
              <a:defRPr sz="1400" b="1"/>
            </a:lvl4pPr>
            <a:lvl5pPr marL="1584382" indent="0">
              <a:buNone/>
              <a:defRPr sz="1400" b="1"/>
            </a:lvl5pPr>
            <a:lvl6pPr marL="1980482" indent="0">
              <a:buNone/>
              <a:defRPr sz="1400" b="1"/>
            </a:lvl6pPr>
            <a:lvl7pPr marL="2376580" indent="0">
              <a:buNone/>
              <a:defRPr sz="1400" b="1"/>
            </a:lvl7pPr>
            <a:lvl8pPr marL="2772672" indent="0">
              <a:buNone/>
              <a:defRPr sz="1400" b="1"/>
            </a:lvl8pPr>
            <a:lvl9pPr marL="3168768" indent="0">
              <a:buNone/>
              <a:defRPr sz="1400" b="1"/>
            </a:lvl9pPr>
          </a:lstStyle>
          <a:p>
            <a:pPr lvl="0"/>
            <a:r>
              <a:rPr lang="fr-FR"/>
              <a:t>Cliquez pour modifier les styles du texte du masque</a:t>
            </a:r>
          </a:p>
        </p:txBody>
      </p:sp>
      <p:sp>
        <p:nvSpPr>
          <p:cNvPr id="4" name="Espace réservé du contenu 3"/>
          <p:cNvSpPr>
            <a:spLocks noGrp="1"/>
          </p:cNvSpPr>
          <p:nvPr>
            <p:ph sz="half" idx="2"/>
          </p:nvPr>
        </p:nvSpPr>
        <p:spPr>
          <a:xfrm>
            <a:off x="457474" y="2174174"/>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307" y="1534880"/>
            <a:ext cx="4041225" cy="639293"/>
          </a:xfrm>
        </p:spPr>
        <p:txBody>
          <a:bodyPr anchor="b"/>
          <a:lstStyle>
            <a:lvl1pPr marL="0" indent="0">
              <a:buNone/>
              <a:defRPr sz="2100" b="1"/>
            </a:lvl1pPr>
            <a:lvl2pPr marL="396068" indent="0">
              <a:buNone/>
              <a:defRPr sz="1800" b="1"/>
            </a:lvl2pPr>
            <a:lvl3pPr marL="792179" indent="0">
              <a:buNone/>
              <a:defRPr sz="1600" b="1"/>
            </a:lvl3pPr>
            <a:lvl4pPr marL="1188285" indent="0">
              <a:buNone/>
              <a:defRPr sz="1400" b="1"/>
            </a:lvl4pPr>
            <a:lvl5pPr marL="1584382" indent="0">
              <a:buNone/>
              <a:defRPr sz="1400" b="1"/>
            </a:lvl5pPr>
            <a:lvl6pPr marL="1980482" indent="0">
              <a:buNone/>
              <a:defRPr sz="1400" b="1"/>
            </a:lvl6pPr>
            <a:lvl7pPr marL="2376580" indent="0">
              <a:buNone/>
              <a:defRPr sz="1400" b="1"/>
            </a:lvl7pPr>
            <a:lvl8pPr marL="2772672" indent="0">
              <a:buNone/>
              <a:defRPr sz="1400" b="1"/>
            </a:lvl8pPr>
            <a:lvl9pPr marL="3168768" indent="0">
              <a:buNone/>
              <a:defRPr sz="14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307" y="2174174"/>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565810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162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538" y="273576"/>
            <a:ext cx="3008181" cy="1161958"/>
          </a:xfrm>
        </p:spPr>
        <p:txBody>
          <a:bodyPr anchor="b"/>
          <a:lstStyle>
            <a:lvl1pPr algn="l">
              <a:defRPr sz="1800" b="1"/>
            </a:lvl1pPr>
          </a:lstStyle>
          <a:p>
            <a:r>
              <a:rPr lang="fr-FR"/>
              <a:t>Cliquez pour modifier le style du titre</a:t>
            </a:r>
            <a:endParaRPr lang="en-US"/>
          </a:p>
        </p:txBody>
      </p:sp>
      <p:sp>
        <p:nvSpPr>
          <p:cNvPr id="3" name="Espace réservé du contenu 2"/>
          <p:cNvSpPr>
            <a:spLocks noGrp="1"/>
          </p:cNvSpPr>
          <p:nvPr>
            <p:ph idx="1"/>
          </p:nvPr>
        </p:nvSpPr>
        <p:spPr>
          <a:xfrm>
            <a:off x="3575611"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538" y="1435596"/>
            <a:ext cx="3008181" cy="4691027"/>
          </a:xfrm>
        </p:spPr>
        <p:txBody>
          <a:bodyPr/>
          <a:lstStyle>
            <a:lvl1pPr marL="0" indent="0">
              <a:buNone/>
              <a:defRPr sz="1200"/>
            </a:lvl1pPr>
            <a:lvl2pPr marL="396068" indent="0">
              <a:buNone/>
              <a:defRPr sz="1100"/>
            </a:lvl2pPr>
            <a:lvl3pPr marL="792179" indent="0">
              <a:buNone/>
              <a:defRPr sz="900"/>
            </a:lvl3pPr>
            <a:lvl4pPr marL="1188285" indent="0">
              <a:buNone/>
              <a:defRPr sz="800"/>
            </a:lvl4pPr>
            <a:lvl5pPr marL="1584382" indent="0">
              <a:buNone/>
              <a:defRPr sz="800"/>
            </a:lvl5pPr>
            <a:lvl6pPr marL="1980482" indent="0">
              <a:buNone/>
              <a:defRPr sz="800"/>
            </a:lvl6pPr>
            <a:lvl7pPr marL="2376580" indent="0">
              <a:buNone/>
              <a:defRPr sz="800"/>
            </a:lvl7pPr>
            <a:lvl8pPr marL="2772672" indent="0">
              <a:buNone/>
              <a:defRPr sz="800"/>
            </a:lvl8pPr>
            <a:lvl9pPr marL="3168768" indent="0">
              <a:buNone/>
              <a:defRPr sz="800"/>
            </a:lvl9pPr>
          </a:lstStyle>
          <a:p>
            <a:pPr lvl="0"/>
            <a:r>
              <a:rPr lang="fr-FR"/>
              <a:t>Cliquez pour modifier les styles du texte du masque</a:t>
            </a:r>
          </a:p>
        </p:txBody>
      </p:sp>
    </p:spTree>
    <p:extLst>
      <p:ext uri="{BB962C8B-B14F-4D97-AF65-F5344CB8AC3E}">
        <p14:creationId xmlns:p14="http://schemas.microsoft.com/office/powerpoint/2010/main" val="3835136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1943" y="4800456"/>
            <a:ext cx="5486943" cy="567300"/>
          </a:xfrm>
        </p:spPr>
        <p:txBody>
          <a:bodyPr anchor="b"/>
          <a:lstStyle>
            <a:lvl1pPr algn="l">
              <a:defRPr sz="1800" b="1"/>
            </a:lvl1pPr>
          </a:lstStyle>
          <a:p>
            <a:r>
              <a:rPr lang="fr-FR"/>
              <a:t>Cliquez pour modifier le style du titre</a:t>
            </a:r>
            <a:endParaRPr lang="en-US"/>
          </a:p>
        </p:txBody>
      </p:sp>
      <p:sp>
        <p:nvSpPr>
          <p:cNvPr id="3" name="Espace réservé pour une image  2"/>
          <p:cNvSpPr>
            <a:spLocks noGrp="1"/>
          </p:cNvSpPr>
          <p:nvPr>
            <p:ph type="pic" idx="1"/>
          </p:nvPr>
        </p:nvSpPr>
        <p:spPr>
          <a:xfrm>
            <a:off x="1791943" y="613376"/>
            <a:ext cx="5486943" cy="4113648"/>
          </a:xfrm>
        </p:spPr>
        <p:txBody>
          <a:bodyPr/>
          <a:lstStyle>
            <a:lvl1pPr marL="0" indent="0">
              <a:buNone/>
              <a:defRPr sz="2800"/>
            </a:lvl1pPr>
            <a:lvl2pPr marL="396068" indent="0">
              <a:buNone/>
              <a:defRPr sz="2500"/>
            </a:lvl2pPr>
            <a:lvl3pPr marL="792179" indent="0">
              <a:buNone/>
              <a:defRPr sz="2100"/>
            </a:lvl3pPr>
            <a:lvl4pPr marL="1188285" indent="0">
              <a:buNone/>
              <a:defRPr sz="1800"/>
            </a:lvl4pPr>
            <a:lvl5pPr marL="1584382" indent="0">
              <a:buNone/>
              <a:defRPr sz="1800"/>
            </a:lvl5pPr>
            <a:lvl6pPr marL="1980482" indent="0">
              <a:buNone/>
              <a:defRPr sz="1800"/>
            </a:lvl6pPr>
            <a:lvl7pPr marL="2376580" indent="0">
              <a:buNone/>
              <a:defRPr sz="1800"/>
            </a:lvl7pPr>
            <a:lvl8pPr marL="2772672" indent="0">
              <a:buNone/>
              <a:defRPr sz="1800"/>
            </a:lvl8pPr>
            <a:lvl9pPr marL="3168768" indent="0">
              <a:buNone/>
              <a:defRPr sz="1800"/>
            </a:lvl9pPr>
          </a:lstStyle>
          <a:p>
            <a:pPr lvl="0"/>
            <a:endParaRPr lang="en-US" noProof="0"/>
          </a:p>
        </p:txBody>
      </p:sp>
      <p:sp>
        <p:nvSpPr>
          <p:cNvPr id="4" name="Espace réservé du texte 3"/>
          <p:cNvSpPr>
            <a:spLocks noGrp="1"/>
          </p:cNvSpPr>
          <p:nvPr>
            <p:ph type="body" sz="half" idx="2"/>
          </p:nvPr>
        </p:nvSpPr>
        <p:spPr>
          <a:xfrm>
            <a:off x="1791943" y="5367757"/>
            <a:ext cx="5486943" cy="804876"/>
          </a:xfrm>
        </p:spPr>
        <p:txBody>
          <a:bodyPr/>
          <a:lstStyle>
            <a:lvl1pPr marL="0" indent="0">
              <a:buNone/>
              <a:defRPr sz="1200"/>
            </a:lvl1pPr>
            <a:lvl2pPr marL="396068" indent="0">
              <a:buNone/>
              <a:defRPr sz="1100"/>
            </a:lvl2pPr>
            <a:lvl3pPr marL="792179" indent="0">
              <a:buNone/>
              <a:defRPr sz="900"/>
            </a:lvl3pPr>
            <a:lvl4pPr marL="1188285" indent="0">
              <a:buNone/>
              <a:defRPr sz="800"/>
            </a:lvl4pPr>
            <a:lvl5pPr marL="1584382" indent="0">
              <a:buNone/>
              <a:defRPr sz="800"/>
            </a:lvl5pPr>
            <a:lvl6pPr marL="1980482" indent="0">
              <a:buNone/>
              <a:defRPr sz="800"/>
            </a:lvl6pPr>
            <a:lvl7pPr marL="2376580" indent="0">
              <a:buNone/>
              <a:defRPr sz="800"/>
            </a:lvl7pPr>
            <a:lvl8pPr marL="2772672" indent="0">
              <a:buNone/>
              <a:defRPr sz="800"/>
            </a:lvl8pPr>
            <a:lvl9pPr marL="3168768" indent="0">
              <a:buNone/>
              <a:defRPr sz="800"/>
            </a:lvl9pPr>
          </a:lstStyle>
          <a:p>
            <a:pPr lvl="0"/>
            <a:r>
              <a:rPr lang="fr-FR"/>
              <a:t>Cliquez pour modifier les styles du texte du masque</a:t>
            </a:r>
          </a:p>
        </p:txBody>
      </p:sp>
    </p:spTree>
    <p:extLst>
      <p:ext uri="{BB962C8B-B14F-4D97-AF65-F5344CB8AC3E}">
        <p14:creationId xmlns:p14="http://schemas.microsoft.com/office/powerpoint/2010/main" val="1976207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130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918686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585154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0" y="0"/>
            <a:ext cx="6727682" cy="585154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66353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xfrm>
            <a:off x="685531" y="6249009"/>
            <a:ext cx="1905905" cy="456433"/>
          </a:xfrm>
          <a:prstGeom prst="rect">
            <a:avLst/>
          </a:prstGeom>
        </p:spPr>
        <p:txBody>
          <a:bodyPr lIns="90368" tIns="45184" rIns="90368" bIns="45184"/>
          <a:lstStyle>
            <a:lvl1pPr>
              <a:defRPr/>
            </a:lvl1pPr>
          </a:lstStyle>
          <a:p>
            <a:pPr algn="l" rtl="1" fontAlgn="base">
              <a:spcBef>
                <a:spcPct val="0"/>
              </a:spcBef>
              <a:spcAft>
                <a:spcPct val="0"/>
              </a:spcAft>
              <a:defRPr/>
            </a:pPr>
            <a:endParaRPr lang="en-US" sz="3400" b="1" kern="1200">
              <a:solidFill>
                <a:srgbClr val="000066"/>
              </a:solidFill>
              <a:latin typeface="Arial" charset="0"/>
              <a:cs typeface="Arial" charset="0"/>
            </a:endParaRPr>
          </a:p>
        </p:txBody>
      </p:sp>
      <p:sp>
        <p:nvSpPr>
          <p:cNvPr id="5" name="Rectangle 5"/>
          <p:cNvSpPr>
            <a:spLocks noGrp="1" noChangeArrowheads="1"/>
          </p:cNvSpPr>
          <p:nvPr>
            <p:ph type="ftr" sz="quarter" idx="11"/>
          </p:nvPr>
        </p:nvSpPr>
        <p:spPr>
          <a:xfrm>
            <a:off x="3340308" y="5569540"/>
            <a:ext cx="2896867" cy="456433"/>
          </a:xfrm>
          <a:prstGeom prst="rect">
            <a:avLst/>
          </a:prstGeom>
        </p:spPr>
        <p:txBody>
          <a:bodyPr lIns="90368" tIns="45184" rIns="90368" bIns="45184"/>
          <a:lstStyle>
            <a:lvl1pPr>
              <a:defRPr/>
            </a:lvl1pPr>
          </a:lstStyle>
          <a:p>
            <a:pPr algn="l" rtl="1" fontAlgn="base">
              <a:spcBef>
                <a:spcPct val="0"/>
              </a:spcBef>
              <a:spcAft>
                <a:spcPct val="0"/>
              </a:spcAft>
              <a:defRPr/>
            </a:pPr>
            <a:endParaRPr lang="en-US" sz="3400" b="1" kern="1200" dirty="0">
              <a:solidFill>
                <a:srgbClr val="000066"/>
              </a:solidFill>
              <a:latin typeface="Arial" charset="0"/>
              <a:cs typeface="Arial" charset="0"/>
            </a:endParaRPr>
          </a:p>
        </p:txBody>
      </p:sp>
      <p:sp>
        <p:nvSpPr>
          <p:cNvPr id="6" name="Rectangle 6"/>
          <p:cNvSpPr>
            <a:spLocks noGrp="1" noChangeArrowheads="1"/>
          </p:cNvSpPr>
          <p:nvPr>
            <p:ph type="sldNum" sz="quarter" idx="12"/>
          </p:nvPr>
        </p:nvSpPr>
        <p:spPr>
          <a:xfrm>
            <a:off x="5808339" y="6401633"/>
            <a:ext cx="1905905" cy="456433"/>
          </a:xfrm>
          <a:prstGeom prst="rect">
            <a:avLst/>
          </a:prstGeom>
        </p:spPr>
        <p:txBody>
          <a:bodyPr lIns="90368" tIns="45184" rIns="90368" bIns="45184"/>
          <a:lstStyle>
            <a:lvl1pPr>
              <a:defRPr/>
            </a:lvl1pPr>
          </a:lstStyle>
          <a:p>
            <a:pPr algn="l" rtl="1" fontAlgn="base">
              <a:spcBef>
                <a:spcPct val="0"/>
              </a:spcBef>
              <a:spcAft>
                <a:spcPct val="0"/>
              </a:spcAft>
              <a:defRPr/>
            </a:pPr>
            <a:fld id="{526C466D-6E19-4C0A-A275-1E90CC0A4C65}" type="slidenum">
              <a:rPr lang="en-US" sz="3400" b="1" kern="1200">
                <a:solidFill>
                  <a:srgbClr val="000066"/>
                </a:solidFill>
                <a:latin typeface="Arial" charset="0"/>
                <a:cs typeface="Arial" charset="0"/>
              </a:rPr>
              <a:pPr algn="l" rtl="1" fontAlgn="base">
                <a:spcBef>
                  <a:spcPct val="0"/>
                </a:spcBef>
                <a:spcAft>
                  <a:spcPct val="0"/>
                </a:spcAft>
                <a:defRPr/>
              </a:pPr>
              <a:t>‹N°›</a:t>
            </a:fld>
            <a:endParaRPr lang="en-US" sz="3400" b="1" kern="1200">
              <a:solidFill>
                <a:srgbClr val="000066"/>
              </a:solidFill>
              <a:latin typeface="Arial" charset="0"/>
              <a:cs typeface="Arial" charset="0"/>
            </a:endParaRPr>
          </a:p>
        </p:txBody>
      </p:sp>
    </p:spTree>
    <p:extLst>
      <p:ext uri="{BB962C8B-B14F-4D97-AF65-F5344CB8AC3E}">
        <p14:creationId xmlns:p14="http://schemas.microsoft.com/office/powerpoint/2010/main" val="1979498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GB"/>
          </a:p>
        </p:txBody>
      </p:sp>
      <p:sp>
        <p:nvSpPr>
          <p:cNvPr id="3" name="Content Placeholder 2"/>
          <p:cNvSpPr>
            <a:spLocks noGrp="1"/>
          </p:cNvSpPr>
          <p:nvPr>
            <p:ph idx="1"/>
          </p:nvPr>
        </p:nvSpPr>
        <p:spPr/>
        <p:txBody>
          <a:bodyPr/>
          <a:lstStyle>
            <a:lvl1pPr marL="338632" indent="-338632">
              <a:spcBef>
                <a:spcPts val="1718"/>
              </a:spcBef>
              <a:buClr>
                <a:schemeClr val="bg2"/>
              </a:buClr>
              <a:buFont typeface="+mj-lt"/>
              <a:buAutoNum type="arabicPeriod"/>
              <a:defRPr sz="1800" b="0"/>
            </a:lvl1pPr>
            <a:lvl2pPr marL="662291" indent="-323671">
              <a:buFont typeface="+mj-lt"/>
              <a:buAutoNum type="arabicPeriod"/>
              <a:defRPr sz="1800"/>
            </a:lvl2pPr>
            <a:lvl3pPr marL="1000931" indent="-323671">
              <a:buFont typeface="+mj-lt"/>
              <a:buAutoNum type="arabicPeriod"/>
              <a:defRPr sz="1500"/>
            </a:lvl3pPr>
            <a:lvl4pPr marL="1339563" indent="-323671">
              <a:buFont typeface="+mj-lt"/>
              <a:buAutoNum type="arabicPeriod"/>
              <a:defRPr sz="1500"/>
            </a:lvl4pPr>
            <a:lvl5pPr marL="1678195" indent="-323671">
              <a:buFont typeface="+mj-lt"/>
              <a:buAutoNum type="arabicPeriod"/>
              <a:defRPr sz="15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 Placeholder 7"/>
          <p:cNvSpPr>
            <a:spLocks noGrp="1"/>
          </p:cNvSpPr>
          <p:nvPr>
            <p:ph type="body" sz="quarter" idx="13"/>
          </p:nvPr>
        </p:nvSpPr>
        <p:spPr>
          <a:xfrm>
            <a:off x="392907" y="707459"/>
            <a:ext cx="7419454" cy="417287"/>
          </a:xfrm>
        </p:spPr>
        <p:txBody>
          <a:bodyPr/>
          <a:lstStyle>
            <a:lvl1pPr marL="0" indent="0">
              <a:buNone/>
              <a:defRPr sz="1800">
                <a:latin typeface="+mj-lt"/>
              </a:defRPr>
            </a:lvl1pPr>
            <a:lvl2pPr marL="338632" indent="0">
              <a:buNone/>
              <a:defRPr>
                <a:latin typeface="Cambria" pitchFamily="18" charset="0"/>
              </a:defRPr>
            </a:lvl2pPr>
            <a:lvl3pPr marL="677265" indent="0">
              <a:buNone/>
              <a:defRPr>
                <a:latin typeface="Cambria" pitchFamily="18" charset="0"/>
              </a:defRPr>
            </a:lvl3pPr>
            <a:lvl4pPr marL="1015907" indent="0">
              <a:buNone/>
              <a:defRPr>
                <a:latin typeface="Cambria" pitchFamily="18" charset="0"/>
              </a:defRPr>
            </a:lvl4pPr>
            <a:lvl5pPr marL="1354540" indent="0">
              <a:buNone/>
              <a:defRPr>
                <a:latin typeface="Cambria" pitchFamily="18" charset="0"/>
              </a:defRPr>
            </a:lvl5pPr>
          </a:lstStyle>
          <a:p>
            <a:pPr lvl="0"/>
            <a:r>
              <a:rPr lang="de-DE"/>
              <a:t>Textmasterformate durch Klicken bearbeiten</a:t>
            </a:r>
          </a:p>
        </p:txBody>
      </p:sp>
    </p:spTree>
    <p:extLst>
      <p:ext uri="{BB962C8B-B14F-4D97-AF65-F5344CB8AC3E}">
        <p14:creationId xmlns:p14="http://schemas.microsoft.com/office/powerpoint/2010/main" val="238122576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0" y="56388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38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392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60020" y="444500"/>
            <a:ext cx="8648700" cy="722630"/>
          </a:xfrm>
          <a:prstGeom prst="rect">
            <a:avLst/>
          </a:prstGeom>
          <a:noFill/>
          <a:ln w="0" cmpd="sng">
            <a:noFill/>
            <a:prstDash val="solid"/>
          </a:ln>
        </p:spPr>
        <p:txBody>
          <a:bodyPr vert="horz" lIns="0" tIns="95885" rIns="0" bIns="0" anchor="t">
            <a:normAutofit fontScale="90000"/>
          </a:bodyPr>
          <a:lstStyle>
            <a:lvl1pPr marL="0" marR="0" indent="0" algn="l">
              <a:lnSpc>
                <a:spcPts val="2550"/>
              </a:lnSpc>
              <a:spcAft>
                <a:spcPts val="1148"/>
              </a:spcAft>
              <a:defRPr/>
            </a:lvl1pPr>
          </a:lstStyle>
          <a:p>
            <a:pPr marL="0" marR="0" indent="0" algn="l">
              <a:lnSpc>
                <a:spcPts val="3400"/>
              </a:lnSpc>
              <a:spcAft>
                <a:spcPts val="1530"/>
              </a:spcAft>
            </a:pPr>
            <a:r>
              <a:rPr lang="fr-FR" sz="2400" b="1" spc="90">
                <a:solidFill>
                  <a:srgbClr val="31579B"/>
                </a:solidFill>
                <a:latin typeface="Calibri" panose="02020603050405020304" pitchFamily="2"/>
              </a:rPr>
              <a:t>Les voies réglementaires simplifiées (FRP) comme solution aux ANR </a:t>
            </a:r>
          </a:p>
        </p:txBody>
      </p:sp>
      <p:sp>
        <p:nvSpPr>
          <p:cNvPr id="4" name="Text Placeholder 3"/>
          <p:cNvSpPr>
            <a:spLocks noGrp="1"/>
          </p:cNvSpPr>
          <p:nvPr>
            <p:ph type="body" idx="10"/>
          </p:nvPr>
        </p:nvSpPr>
        <p:spPr>
          <a:xfrm>
            <a:off x="276701" y="1515110"/>
            <a:ext cx="1343978" cy="977900"/>
          </a:xfrm>
          <a:prstGeom prst="rect">
            <a:avLst/>
          </a:prstGeom>
          <a:solidFill>
            <a:srgbClr val="203864"/>
          </a:solidFill>
          <a:ln w="0" cmpd="sng">
            <a:noFill/>
            <a:prstDash val="solid"/>
          </a:ln>
        </p:spPr>
        <p:txBody>
          <a:bodyPr vert="horz" lIns="0" tIns="0" rIns="0" bIns="0" anchor="t"/>
          <a:lstStyle>
            <a:lvl1pPr marL="0" marR="0" indent="0" algn="ctr">
              <a:lnSpc>
                <a:spcPts val="1425"/>
              </a:lnSpc>
              <a:spcAft>
                <a:spcPts val="0"/>
              </a:spcAft>
              <a:defRPr/>
            </a:lvl1pPr>
          </a:lstStyle>
          <a:p>
            <a:pPr marL="0" marR="0" indent="0" algn="ctr">
              <a:lnSpc>
                <a:spcPts val="1900"/>
              </a:lnSpc>
              <a:spcAft>
                <a:spcPts val="0"/>
              </a:spcAft>
            </a:pPr>
            <a:r>
              <a:rPr lang="fr-FR" sz="1238" b="1" spc="0">
                <a:solidFill>
                  <a:srgbClr val="FFFFFF"/>
                </a:solidFill>
                <a:latin typeface="Arial" panose="02020603050405020304" pitchFamily="2"/>
              </a:rPr>
              <a:t>Lorsque l’accès à </a:t>
            </a:r>
            <a:br/>
            <a:r>
              <a:rPr lang="fr-FR" sz="1238" b="1" spc="0">
                <a:solidFill>
                  <a:srgbClr val="FFFFFF"/>
                </a:solidFill>
                <a:latin typeface="Arial" panose="02020603050405020304" pitchFamily="2"/>
              </a:rPr>
              <a:t>des produits de </a:t>
            </a:r>
            <a:br/>
            <a:r>
              <a:rPr lang="fr-FR" sz="1238" b="1" spc="0">
                <a:solidFill>
                  <a:srgbClr val="FFFFFF"/>
                </a:solidFill>
                <a:latin typeface="Arial" panose="02020603050405020304" pitchFamily="2"/>
              </a:rPr>
              <a:t>qualité est </a:t>
            </a:r>
            <a:br/>
            <a:r>
              <a:rPr lang="fr-FR" sz="1238" b="1" spc="0">
                <a:solidFill>
                  <a:srgbClr val="FFFFFF"/>
                </a:solidFill>
                <a:latin typeface="Arial" panose="02020603050405020304" pitchFamily="2"/>
              </a:rPr>
              <a:t>compromis... </a:t>
            </a:r>
          </a:p>
        </p:txBody>
      </p:sp>
      <p:sp>
        <p:nvSpPr>
          <p:cNvPr id="5" name="Text Placeholder 4"/>
          <p:cNvSpPr>
            <a:spLocks noGrp="1"/>
          </p:cNvSpPr>
          <p:nvPr>
            <p:ph type="body" idx="10"/>
          </p:nvPr>
        </p:nvSpPr>
        <p:spPr>
          <a:xfrm>
            <a:off x="2048351" y="1307466"/>
            <a:ext cx="6898958" cy="301625"/>
          </a:xfrm>
          <a:prstGeom prst="rect">
            <a:avLst/>
          </a:prstGeom>
          <a:solidFill>
            <a:srgbClr val="D2D2D2"/>
          </a:solidFill>
          <a:ln w="0" cmpd="sng">
            <a:noFill/>
            <a:prstDash val="solid"/>
          </a:ln>
        </p:spPr>
        <p:txBody>
          <a:bodyPr vert="horz" lIns="0" tIns="49530" rIns="0" bIns="0" anchor="t"/>
          <a:lstStyle>
            <a:lvl1pPr marL="240030" marR="0" indent="0" algn="l">
              <a:lnSpc>
                <a:spcPts val="1050"/>
              </a:lnSpc>
              <a:spcAft>
                <a:spcPts val="360"/>
              </a:spcAft>
              <a:defRPr/>
            </a:lvl1pPr>
          </a:lstStyle>
          <a:p>
            <a:pPr marL="320040" marR="0" indent="0" algn="l">
              <a:lnSpc>
                <a:spcPts val="1400"/>
              </a:lnSpc>
              <a:spcAft>
                <a:spcPts val="480"/>
              </a:spcAft>
            </a:pPr>
            <a:r>
              <a:rPr lang="fr-FR" sz="1050" spc="0">
                <a:solidFill>
                  <a:srgbClr val="000000"/>
                </a:solidFill>
                <a:latin typeface="Calibri Light" panose="02020603050405020304" pitchFamily="2"/>
              </a:rPr>
              <a:t>Les ANR ont la lourde responsabilité d’assurer </a:t>
            </a:r>
            <a:r>
              <a:rPr lang="fr-FR" sz="1050" u="sng" spc="0">
                <a:solidFill>
                  <a:srgbClr val="000000"/>
                </a:solidFill>
                <a:latin typeface="Calibri Light" panose="02020603050405020304" pitchFamily="2"/>
              </a:rPr>
              <a:t>à leur population un accès rapide à des produits de qualité garantie </a:t>
            </a:r>
          </a:p>
        </p:txBody>
      </p:sp>
      <p:sp>
        <p:nvSpPr>
          <p:cNvPr id="8" name="Text Placeholder 7"/>
          <p:cNvSpPr>
            <a:spLocks noGrp="1"/>
          </p:cNvSpPr>
          <p:nvPr>
            <p:ph type="body" idx="10"/>
          </p:nvPr>
        </p:nvSpPr>
        <p:spPr>
          <a:xfrm>
            <a:off x="2522696" y="1715770"/>
            <a:ext cx="2743200" cy="920750"/>
          </a:xfrm>
          <a:prstGeom prst="rect">
            <a:avLst/>
          </a:prstGeom>
          <a:noFill/>
          <a:ln w="0" cmpd="sng">
            <a:noFill/>
            <a:prstDash val="solid"/>
          </a:ln>
        </p:spPr>
        <p:txBody>
          <a:bodyPr vert="horz" lIns="0" tIns="0" rIns="0" bIns="0" anchor="t"/>
          <a:lstStyle>
            <a:lvl1pPr marL="0" marR="0" indent="0" algn="l">
              <a:lnSpc>
                <a:spcPts val="1350"/>
              </a:lnSpc>
              <a:spcAft>
                <a:spcPts val="0"/>
              </a:spcAft>
              <a:defRPr/>
            </a:lvl1pPr>
          </a:lstStyle>
          <a:p>
            <a:pPr marL="0" marR="0" indent="0" algn="l">
              <a:lnSpc>
                <a:spcPts val="1800"/>
              </a:lnSpc>
              <a:spcAft>
                <a:spcPts val="0"/>
              </a:spcAft>
            </a:pPr>
            <a:r>
              <a:rPr lang="fr-FR" sz="1050" spc="0">
                <a:solidFill>
                  <a:srgbClr val="000000"/>
                </a:solidFill>
                <a:latin typeface="Calibri Light" panose="02020603050405020304" pitchFamily="2"/>
              </a:rPr>
              <a:t>Facteurs internes : </a:t>
            </a:r>
            <a:r>
              <a:rPr lang="fr-FR" sz="1125" spc="0">
                <a:solidFill>
                  <a:srgbClr val="000000"/>
                </a:solidFill>
                <a:latin typeface="Calibri Light" panose="02020603050405020304" pitchFamily="2"/>
              </a:rPr>
              <a:t>faible maturité de nombreux systèmes réglementaires, manque de ressources et d’expertise en interne et manque de collaboration entre les pays. </a:t>
            </a:r>
          </a:p>
        </p:txBody>
      </p:sp>
      <p:sp>
        <p:nvSpPr>
          <p:cNvPr id="9" name="Text Placeholder 8"/>
          <p:cNvSpPr>
            <a:spLocks noGrp="1"/>
          </p:cNvSpPr>
          <p:nvPr>
            <p:ph type="body" idx="10"/>
          </p:nvPr>
        </p:nvSpPr>
        <p:spPr>
          <a:xfrm>
            <a:off x="6054566" y="1715770"/>
            <a:ext cx="2743200" cy="692150"/>
          </a:xfrm>
          <a:prstGeom prst="rect">
            <a:avLst/>
          </a:prstGeom>
          <a:noFill/>
          <a:ln w="0" cmpd="sng">
            <a:noFill/>
            <a:prstDash val="solid"/>
          </a:ln>
        </p:spPr>
        <p:txBody>
          <a:bodyPr vert="horz" lIns="0" tIns="0" rIns="0" bIns="0" anchor="t"/>
          <a:lstStyle>
            <a:lvl1pPr marL="0" marR="0" indent="0" algn="l">
              <a:lnSpc>
                <a:spcPts val="1350"/>
              </a:lnSpc>
              <a:spcAft>
                <a:spcPts val="0"/>
              </a:spcAft>
              <a:defRPr/>
            </a:lvl1pPr>
          </a:lstStyle>
          <a:p>
            <a:pPr marL="0" marR="0" indent="0" algn="l">
              <a:lnSpc>
                <a:spcPts val="1800"/>
              </a:lnSpc>
              <a:spcAft>
                <a:spcPts val="0"/>
              </a:spcAft>
            </a:pPr>
            <a:r>
              <a:rPr lang="fr-FR" sz="1050" spc="-11">
                <a:solidFill>
                  <a:srgbClr val="000000"/>
                </a:solidFill>
                <a:latin typeface="Calibri Light" panose="02020603050405020304" pitchFamily="2"/>
              </a:rPr>
              <a:t>Facteurs externes </a:t>
            </a:r>
            <a:r>
              <a:rPr lang="fr-FR" sz="1125" spc="-11">
                <a:solidFill>
                  <a:srgbClr val="000000"/>
                </a:solidFill>
                <a:latin typeface="Calibri Light" panose="02020603050405020304" pitchFamily="2"/>
              </a:rPr>
              <a:t>: complexité croissante des chaînes d’approvisionnement et défis mondiaux, tels que les situations d’urgence sanitaires. </a:t>
            </a:r>
          </a:p>
        </p:txBody>
      </p:sp>
      <p:sp>
        <p:nvSpPr>
          <p:cNvPr id="10" name="Text Placeholder 9"/>
          <p:cNvSpPr>
            <a:spLocks noGrp="1"/>
          </p:cNvSpPr>
          <p:nvPr>
            <p:ph type="body" idx="10"/>
          </p:nvPr>
        </p:nvSpPr>
        <p:spPr>
          <a:xfrm>
            <a:off x="2909888" y="2724786"/>
            <a:ext cx="5772150" cy="664845"/>
          </a:xfrm>
          <a:prstGeom prst="rect">
            <a:avLst/>
          </a:prstGeom>
          <a:solidFill>
            <a:srgbClr val="D2D2D2"/>
          </a:solidFill>
          <a:ln w="0" cmpd="sng">
            <a:noFill/>
            <a:prstDash val="solid"/>
          </a:ln>
        </p:spPr>
        <p:txBody>
          <a:bodyPr vert="horz" lIns="0" tIns="0" rIns="0" bIns="0" anchor="t">
            <a:normAutofit fontScale="90000"/>
          </a:bodyPr>
          <a:lstStyle>
            <a:lvl1pPr marL="68580" marR="0" indent="0" algn="l">
              <a:lnSpc>
                <a:spcPts val="1275"/>
              </a:lnSpc>
              <a:spcBef>
                <a:spcPts val="53"/>
              </a:spcBef>
              <a:spcAft>
                <a:spcPts val="0"/>
              </a:spcAft>
              <a:tabLst>
                <a:tab pos="342900" algn="l"/>
              </a:tabLst>
              <a:defRPr/>
            </a:lvl1pPr>
          </a:lstStyle>
          <a:p>
            <a:pPr marL="457200" marR="411480" indent="0" algn="l">
              <a:lnSpc>
                <a:spcPts val="1700"/>
              </a:lnSpc>
              <a:spcAft>
                <a:spcPts val="0"/>
              </a:spcAft>
              <a:tabLst>
                <a:tab pos="457200" algn="l"/>
              </a:tabLst>
            </a:pPr>
            <a:r>
              <a:rPr lang="fr-FR" sz="1538" spc="0">
                <a:solidFill>
                  <a:srgbClr val="000000"/>
                </a:solidFill>
                <a:latin typeface="Arial" panose="02020603050405020304" pitchFamily="2"/>
              </a:rPr>
              <a:t>&gt; </a:t>
            </a:r>
            <a:r>
              <a:rPr lang="fr-FR" sz="1050" spc="0">
                <a:solidFill>
                  <a:srgbClr val="000000"/>
                </a:solidFill>
                <a:latin typeface="Calibri Light" panose="02020603050405020304" pitchFamily="2"/>
              </a:rPr>
              <a:t>ANR débordées - longues procédures d’approbation réglementaire pour des produits médicaux indispensables </a:t>
            </a:r>
          </a:p>
          <a:p>
            <a:pPr marL="91440" marR="0" indent="0" algn="l">
              <a:lnSpc>
                <a:spcPts val="1700"/>
              </a:lnSpc>
              <a:spcBef>
                <a:spcPts val="70"/>
              </a:spcBef>
              <a:spcAft>
                <a:spcPts val="0"/>
              </a:spcAft>
              <a:tabLst>
                <a:tab pos="457200" algn="l"/>
              </a:tabLst>
            </a:pPr>
            <a:r>
              <a:rPr lang="fr-FR" sz="1538" spc="8">
                <a:solidFill>
                  <a:srgbClr val="000000"/>
                </a:solidFill>
                <a:latin typeface="Arial" panose="02020603050405020304" pitchFamily="2"/>
              </a:rPr>
              <a:t>&gt; </a:t>
            </a:r>
            <a:r>
              <a:rPr lang="fr-FR" sz="1050" spc="8">
                <a:solidFill>
                  <a:srgbClr val="000000"/>
                </a:solidFill>
                <a:latin typeface="Calibri Light" panose="02020603050405020304" pitchFamily="2"/>
              </a:rPr>
              <a:t>L’accès en temps voulu des patients aux médicaments de qualité indispensables est compromis </a:t>
            </a:r>
          </a:p>
        </p:txBody>
      </p:sp>
      <p:sp>
        <p:nvSpPr>
          <p:cNvPr id="11" name="Text Placeholder 10"/>
          <p:cNvSpPr>
            <a:spLocks noGrp="1"/>
          </p:cNvSpPr>
          <p:nvPr>
            <p:ph type="body" idx="10"/>
          </p:nvPr>
        </p:nvSpPr>
        <p:spPr>
          <a:xfrm>
            <a:off x="297180" y="3559810"/>
            <a:ext cx="1289209" cy="988060"/>
          </a:xfrm>
          <a:prstGeom prst="rect">
            <a:avLst/>
          </a:prstGeom>
          <a:solidFill>
            <a:srgbClr val="203864"/>
          </a:solidFill>
          <a:ln w="0" cmpd="sng">
            <a:noFill/>
            <a:prstDash val="solid"/>
          </a:ln>
        </p:spPr>
        <p:txBody>
          <a:bodyPr vert="horz" lIns="0" tIns="0" rIns="0" bIns="0" anchor="t"/>
          <a:lstStyle>
            <a:lvl1pPr marL="0" marR="0" indent="0" algn="ctr">
              <a:lnSpc>
                <a:spcPts val="1425"/>
              </a:lnSpc>
              <a:spcAft>
                <a:spcPts val="0"/>
              </a:spcAft>
              <a:defRPr/>
            </a:lvl1pPr>
          </a:lstStyle>
          <a:p>
            <a:pPr marL="0" marR="0" indent="0" algn="ctr">
              <a:lnSpc>
                <a:spcPts val="1900"/>
              </a:lnSpc>
              <a:spcAft>
                <a:spcPts val="0"/>
              </a:spcAft>
            </a:pPr>
            <a:r>
              <a:rPr lang="fr-FR" sz="1238" b="1" spc="0">
                <a:solidFill>
                  <a:srgbClr val="FFFFFF"/>
                </a:solidFill>
                <a:latin typeface="Arial" panose="02020603050405020304" pitchFamily="2"/>
              </a:rPr>
              <a:t>Les FRP, une </a:t>
            </a:r>
            <a:br/>
            <a:r>
              <a:rPr lang="fr-FR" sz="1238" b="1" spc="0">
                <a:solidFill>
                  <a:srgbClr val="FFFFFF"/>
                </a:solidFill>
                <a:latin typeface="Arial" panose="02020603050405020304" pitchFamily="2"/>
              </a:rPr>
              <a:t>solution pour les </a:t>
            </a:r>
            <a:br/>
            <a:r>
              <a:rPr lang="fr-FR" sz="1238" b="1" spc="0">
                <a:solidFill>
                  <a:srgbClr val="FFFFFF"/>
                </a:solidFill>
                <a:latin typeface="Arial" panose="02020603050405020304" pitchFamily="2"/>
              </a:rPr>
              <a:t>ANR et la santé </a:t>
            </a:r>
            <a:br/>
            <a:r>
              <a:rPr lang="fr-FR" sz="1238" b="1" spc="0">
                <a:solidFill>
                  <a:srgbClr val="FFFFFF"/>
                </a:solidFill>
                <a:latin typeface="Arial" panose="02020603050405020304" pitchFamily="2"/>
              </a:rPr>
              <a:t>publique </a:t>
            </a:r>
          </a:p>
        </p:txBody>
      </p:sp>
      <p:sp>
        <p:nvSpPr>
          <p:cNvPr id="12" name="Text Placeholder 11"/>
          <p:cNvSpPr>
            <a:spLocks noGrp="1"/>
          </p:cNvSpPr>
          <p:nvPr>
            <p:ph type="body" idx="10"/>
          </p:nvPr>
        </p:nvSpPr>
        <p:spPr>
          <a:xfrm>
            <a:off x="217171" y="5108575"/>
            <a:ext cx="1453991" cy="740410"/>
          </a:xfrm>
          <a:prstGeom prst="rect">
            <a:avLst/>
          </a:prstGeom>
          <a:solidFill>
            <a:srgbClr val="203864"/>
          </a:solidFill>
          <a:ln w="0" cmpd="sng">
            <a:noFill/>
            <a:prstDash val="solid"/>
          </a:ln>
        </p:spPr>
        <p:txBody>
          <a:bodyPr vert="horz" lIns="0" tIns="0" rIns="0" bIns="0" anchor="t"/>
          <a:lstStyle>
            <a:lvl1pPr marL="0" marR="0" indent="0" algn="ctr">
              <a:lnSpc>
                <a:spcPts val="1425"/>
              </a:lnSpc>
              <a:spcAft>
                <a:spcPts val="0"/>
              </a:spcAft>
              <a:defRPr/>
            </a:lvl1pPr>
          </a:lstStyle>
          <a:p>
            <a:pPr marL="0" marR="0" indent="0" algn="ctr">
              <a:lnSpc>
                <a:spcPts val="1900"/>
              </a:lnSpc>
              <a:spcAft>
                <a:spcPts val="0"/>
              </a:spcAft>
            </a:pPr>
            <a:r>
              <a:rPr lang="fr-FR" sz="1238" b="1" spc="0">
                <a:solidFill>
                  <a:srgbClr val="FFFFFF"/>
                </a:solidFill>
                <a:latin typeface="Arial" panose="02020603050405020304" pitchFamily="2"/>
              </a:rPr>
              <a:t>Que sont les voies </a:t>
            </a:r>
            <a:br/>
            <a:r>
              <a:rPr lang="fr-FR" sz="1238" b="1" spc="0">
                <a:solidFill>
                  <a:srgbClr val="FFFFFF"/>
                </a:solidFill>
                <a:latin typeface="Arial" panose="02020603050405020304" pitchFamily="2"/>
              </a:rPr>
              <a:t>réglementaires </a:t>
            </a:r>
            <a:br/>
            <a:r>
              <a:rPr lang="fr-FR" sz="1238" b="1" spc="0">
                <a:solidFill>
                  <a:srgbClr val="FFFFFF"/>
                </a:solidFill>
                <a:latin typeface="Arial" panose="02020603050405020304" pitchFamily="2"/>
              </a:rPr>
              <a:t>simplifiées (FRP) ? </a:t>
            </a:r>
          </a:p>
        </p:txBody>
      </p:sp>
      <p:sp>
        <p:nvSpPr>
          <p:cNvPr id="15" name="Text Placeholder 14"/>
          <p:cNvSpPr>
            <a:spLocks noGrp="1"/>
          </p:cNvSpPr>
          <p:nvPr>
            <p:ph type="body" idx="10"/>
          </p:nvPr>
        </p:nvSpPr>
        <p:spPr>
          <a:xfrm>
            <a:off x="2169319" y="3485516"/>
            <a:ext cx="6724650" cy="3372485"/>
          </a:xfrm>
          <a:prstGeom prst="rect">
            <a:avLst/>
          </a:prstGeom>
          <a:noFill/>
          <a:ln w="0" cmpd="sng">
            <a:noFill/>
            <a:prstDash val="solid"/>
          </a:ln>
        </p:spPr>
        <p:txBody>
          <a:bodyPr vert="horz" lIns="0" tIns="1270" rIns="0" bIns="0" anchor="t"/>
          <a:lstStyle>
            <a:lvl1pPr marL="274320" marR="0" indent="205740" algn="l">
              <a:lnSpc>
                <a:spcPts val="1275"/>
              </a:lnSpc>
              <a:spcBef>
                <a:spcPts val="53"/>
              </a:spcBef>
              <a:spcAft>
                <a:spcPts val="180"/>
              </a:spcAft>
              <a:buFont typeface="Symbol"/>
              <a:buChar char="·"/>
              <a:defRPr/>
            </a:lvl1pPr>
          </a:lstStyle>
          <a:p>
            <a:pPr marL="0" marR="0" indent="0" algn="ctr">
              <a:lnSpc>
                <a:spcPts val="1900"/>
              </a:lnSpc>
              <a:spcAft>
                <a:spcPts val="0"/>
              </a:spcAft>
            </a:pPr>
            <a:r>
              <a:rPr lang="fr-FR" sz="1200" spc="0">
                <a:solidFill>
                  <a:srgbClr val="000000"/>
                </a:solidFill>
                <a:latin typeface="Calibri Light" panose="02020603050405020304" pitchFamily="2"/>
              </a:rPr>
              <a:t>Les FRP sont un type de voies réglementaires à la disposition des ANR, qui visent à faciliter et à accélérer les </a:t>
            </a:r>
            <a:br/>
            <a:r>
              <a:rPr lang="fr-FR" sz="1200" spc="0">
                <a:solidFill>
                  <a:srgbClr val="000000"/>
                </a:solidFill>
                <a:latin typeface="Calibri Light" panose="02020603050405020304" pitchFamily="2"/>
              </a:rPr>
              <a:t>décisions réglementaires et l’introduction de produits dont la qualité est garantie dans les pays, grâce à </a:t>
            </a:r>
            <a:br/>
            <a:r>
              <a:rPr lang="fr-FR" sz="1200" spc="0">
                <a:solidFill>
                  <a:srgbClr val="000000"/>
                </a:solidFill>
                <a:latin typeface="Calibri Light" panose="02020603050405020304" pitchFamily="2"/>
              </a:rPr>
              <a:t>l’utilisation des concepts de confiance et de collaboration. Lorsqu’ils sont bien mis en œuvre : </a:t>
            </a:r>
          </a:p>
          <a:p>
            <a:pPr marL="365760" marR="1051560" indent="274320" algn="l">
              <a:lnSpc>
                <a:spcPts val="2000"/>
              </a:lnSpc>
              <a:spcBef>
                <a:spcPts val="3410"/>
              </a:spcBef>
              <a:spcAft>
                <a:spcPts val="0"/>
              </a:spcAft>
              <a:buFont typeface="Symbol"/>
              <a:buChar char="·"/>
            </a:pPr>
            <a:r>
              <a:rPr lang="fr-FR" sz="1125" spc="0">
                <a:solidFill>
                  <a:srgbClr val="000000"/>
                </a:solidFill>
                <a:latin typeface="Calibri Light" panose="02020603050405020304" pitchFamily="2"/>
              </a:rPr>
              <a:t>Les ANR s’appuient sur le travail effectué par d’autres, ce qui améliore l’efficacité des systèmes réglementaires en </a:t>
            </a:r>
            <a:r>
              <a:rPr lang="fr-FR" sz="1200" spc="0">
                <a:solidFill>
                  <a:srgbClr val="000000"/>
                </a:solidFill>
                <a:latin typeface="Calibri Light" panose="02020603050405020304" pitchFamily="2"/>
              </a:rPr>
              <a:t>évitant la duplication des efforts et procédures réglementaires. </a:t>
            </a:r>
          </a:p>
          <a:p>
            <a:pPr marL="365760" marR="731520" indent="274320" algn="l">
              <a:lnSpc>
                <a:spcPts val="1800"/>
              </a:lnSpc>
              <a:spcBef>
                <a:spcPts val="0"/>
              </a:spcBef>
              <a:spcAft>
                <a:spcPts val="0"/>
              </a:spcAft>
              <a:buFont typeface="Symbol"/>
              <a:buChar char="·"/>
            </a:pPr>
            <a:r>
              <a:rPr lang="fr-FR" sz="1125" spc="0">
                <a:solidFill>
                  <a:srgbClr val="000000"/>
                </a:solidFill>
                <a:latin typeface="Calibri Light" panose="02020603050405020304" pitchFamily="2"/>
              </a:rPr>
              <a:t>Les ANR optimisent l’utilisation des ressources humaines et financières</a:t>
            </a:r>
            <a:r>
              <a:rPr lang="fr-FR" sz="1200" spc="0">
                <a:solidFill>
                  <a:srgbClr val="000000"/>
                </a:solidFill>
                <a:latin typeface="Calibri Light" panose="02020603050405020304" pitchFamily="2"/>
              </a:rPr>
              <a:t>, </a:t>
            </a:r>
            <a:r>
              <a:rPr lang="fr-FR" sz="1125" spc="0">
                <a:solidFill>
                  <a:srgbClr val="000000"/>
                </a:solidFill>
                <a:latin typeface="Calibri Light" panose="02020603050405020304" pitchFamily="2"/>
              </a:rPr>
              <a:t>augmentent l’expertise et renforcent les capacités. </a:t>
            </a:r>
          </a:p>
          <a:p>
            <a:pPr marL="365760" marR="0" indent="274320" algn="just">
              <a:lnSpc>
                <a:spcPts val="1900"/>
              </a:lnSpc>
              <a:spcBef>
                <a:spcPts val="100"/>
              </a:spcBef>
              <a:spcAft>
                <a:spcPts val="0"/>
              </a:spcAft>
              <a:buFont typeface="Symbol"/>
              <a:buChar char="·"/>
            </a:pPr>
            <a:r>
              <a:rPr lang="fr-FR" sz="1200" spc="0">
                <a:solidFill>
                  <a:srgbClr val="000000"/>
                </a:solidFill>
                <a:latin typeface="Calibri Light" panose="02020603050405020304" pitchFamily="2"/>
              </a:rPr>
              <a:t>Les ANR </a:t>
            </a:r>
            <a:r>
              <a:rPr lang="fr-FR" sz="1125" spc="0">
                <a:solidFill>
                  <a:srgbClr val="000000"/>
                </a:solidFill>
                <a:latin typeface="Calibri Light" panose="02020603050405020304" pitchFamily="2"/>
              </a:rPr>
              <a:t>réduisent le temps nécessaire pour traiter une demande d’enregistrement de produit et réduisent la charge de travail </a:t>
            </a:r>
            <a:r>
              <a:rPr lang="fr-FR" sz="1200" spc="0">
                <a:solidFill>
                  <a:srgbClr val="000000"/>
                </a:solidFill>
                <a:latin typeface="Calibri Light" panose="02020603050405020304" pitchFamily="2"/>
              </a:rPr>
              <a:t>des ANR. </a:t>
            </a:r>
          </a:p>
          <a:p>
            <a:pPr marL="365760" marR="1371600" indent="274320" algn="l">
              <a:lnSpc>
                <a:spcPts val="1900"/>
              </a:lnSpc>
              <a:spcBef>
                <a:spcPts val="80"/>
              </a:spcBef>
              <a:spcAft>
                <a:spcPts val="0"/>
              </a:spcAft>
              <a:buFont typeface="Symbol"/>
              <a:buChar char="·"/>
            </a:pPr>
            <a:r>
              <a:rPr lang="fr-FR" sz="1200" spc="0">
                <a:solidFill>
                  <a:srgbClr val="000000"/>
                </a:solidFill>
                <a:latin typeface="Calibri Light" panose="02020603050405020304" pitchFamily="2"/>
              </a:rPr>
              <a:t>Les ANR prennent des </a:t>
            </a:r>
            <a:r>
              <a:rPr lang="fr-FR" sz="1125" spc="0">
                <a:solidFill>
                  <a:srgbClr val="000000"/>
                </a:solidFill>
                <a:latin typeface="Calibri Light" panose="02020603050405020304" pitchFamily="2"/>
              </a:rPr>
              <a:t>décisions réglementaires transparentes et fondées sur des données scientifiques</a:t>
            </a:r>
            <a:r>
              <a:rPr lang="fr-FR" sz="1200" spc="0">
                <a:solidFill>
                  <a:srgbClr val="000000"/>
                </a:solidFill>
                <a:latin typeface="Calibri Light" panose="02020603050405020304" pitchFamily="2"/>
              </a:rPr>
              <a:t>, tout en </a:t>
            </a:r>
            <a:r>
              <a:rPr lang="fr-FR" sz="1125" spc="0">
                <a:solidFill>
                  <a:srgbClr val="000000"/>
                </a:solidFill>
                <a:latin typeface="Calibri Light" panose="02020603050405020304" pitchFamily="2"/>
              </a:rPr>
              <a:t>conservant l</a:t>
            </a:r>
            <a:r>
              <a:rPr lang="fr-FR" sz="1200" spc="0">
                <a:solidFill>
                  <a:srgbClr val="000000"/>
                </a:solidFill>
                <a:latin typeface="Calibri Light" panose="02020603050405020304" pitchFamily="2"/>
              </a:rPr>
              <a:t>’</a:t>
            </a:r>
            <a:r>
              <a:rPr lang="fr-FR" sz="1125" spc="0">
                <a:solidFill>
                  <a:srgbClr val="000000"/>
                </a:solidFill>
                <a:latin typeface="Calibri Light" panose="02020603050405020304" pitchFamily="2"/>
              </a:rPr>
              <a:t>indépendance nationale de </a:t>
            </a:r>
            <a:r>
              <a:rPr lang="fr-FR" sz="1200" spc="0">
                <a:solidFill>
                  <a:srgbClr val="000000"/>
                </a:solidFill>
                <a:latin typeface="Calibri Light" panose="02020603050405020304" pitchFamily="2"/>
              </a:rPr>
              <a:t>leurs décisions. </a:t>
            </a:r>
          </a:p>
          <a:p>
            <a:pPr marL="365760" marR="0" indent="274320" algn="l">
              <a:lnSpc>
                <a:spcPts val="1700"/>
              </a:lnSpc>
              <a:spcBef>
                <a:spcPts val="70"/>
              </a:spcBef>
              <a:spcAft>
                <a:spcPts val="240"/>
              </a:spcAft>
              <a:buFont typeface="Symbol"/>
              <a:buChar char="·"/>
            </a:pPr>
            <a:r>
              <a:rPr lang="fr-FR" sz="1200" spc="11">
                <a:solidFill>
                  <a:srgbClr val="000000"/>
                </a:solidFill>
                <a:latin typeface="Calibri Light" panose="02020603050405020304" pitchFamily="2"/>
              </a:rPr>
              <a:t>Les ANR assurent un </a:t>
            </a:r>
            <a:r>
              <a:rPr lang="fr-FR" sz="1125" spc="11">
                <a:solidFill>
                  <a:srgbClr val="000000"/>
                </a:solidFill>
                <a:latin typeface="Calibri Light" panose="02020603050405020304" pitchFamily="2"/>
              </a:rPr>
              <a:t>accès rapide aux produits prioritaires dont la qualité est garantie </a:t>
            </a:r>
            <a:r>
              <a:rPr lang="fr-FR" sz="1200" spc="11">
                <a:solidFill>
                  <a:srgbClr val="000000"/>
                </a:solidFill>
                <a:latin typeface="Calibri Light" panose="02020603050405020304" pitchFamily="2"/>
              </a:rPr>
              <a:t>dans les pays. </a:t>
            </a:r>
          </a:p>
        </p:txBody>
      </p:sp>
    </p:spTree>
    <p:extLst>
      <p:ext uri="{BB962C8B-B14F-4D97-AF65-F5344CB8AC3E}">
        <p14:creationId xmlns:p14="http://schemas.microsoft.com/office/powerpoint/2010/main" val="263928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4809" y="0"/>
            <a:ext cx="6858000" cy="1158240"/>
          </a:xfrm>
          <a:prstGeom prst="rect">
            <a:avLst/>
          </a:prstGeom>
          <a:noFill/>
          <a:ln w="0" cmpd="sng">
            <a:noFill/>
            <a:prstDash val="solid"/>
          </a:ln>
        </p:spPr>
        <p:txBody>
          <a:bodyPr vert="horz" lIns="0" tIns="53340" rIns="0" bIns="0" anchor="t"/>
          <a:lstStyle>
            <a:lvl1pPr marL="0" marR="0" indent="0" algn="l">
              <a:lnSpc>
                <a:spcPts val="2550"/>
              </a:lnSpc>
              <a:spcAft>
                <a:spcPts val="3960"/>
              </a:spcAft>
              <a:defRPr/>
            </a:lvl1pPr>
          </a:lstStyle>
          <a:p>
            <a:pPr marL="0" marR="0" indent="0" algn="l">
              <a:lnSpc>
                <a:spcPts val="3400"/>
              </a:lnSpc>
              <a:spcAft>
                <a:spcPts val="5280"/>
              </a:spcAft>
            </a:pPr>
            <a:r>
              <a:rPr lang="fr-FR" sz="2438" u="sng" spc="-8">
                <a:solidFill>
                  <a:srgbClr val="31579B"/>
                </a:solidFill>
                <a:latin typeface="Calibri" panose="02020603050405020304" pitchFamily="2"/>
              </a:rPr>
              <a:t>Mise en œuvre de la CRP et d’autres FRP dans les pays </a:t>
            </a:r>
          </a:p>
        </p:txBody>
      </p:sp>
      <p:sp>
        <p:nvSpPr>
          <p:cNvPr id="5" name="Text Placeholder 4"/>
          <p:cNvSpPr>
            <a:spLocks noGrp="1"/>
          </p:cNvSpPr>
          <p:nvPr>
            <p:ph type="body" idx="10"/>
          </p:nvPr>
        </p:nvSpPr>
        <p:spPr>
          <a:xfrm>
            <a:off x="1033463" y="1279525"/>
            <a:ext cx="1691640" cy="175260"/>
          </a:xfrm>
          <a:prstGeom prst="rect">
            <a:avLst/>
          </a:prstGeom>
          <a:noFill/>
          <a:ln w="0" cmpd="sng">
            <a:noFill/>
            <a:prstDash val="solid"/>
          </a:ln>
        </p:spPr>
        <p:txBody>
          <a:bodyPr vert="horz" lIns="0" tIns="1270" rIns="0" bIns="0" anchor="t"/>
          <a:lstStyle>
            <a:lvl1pPr marL="0" marR="0" indent="0" algn="l">
              <a:lnSpc>
                <a:spcPts val="1050"/>
              </a:lnSpc>
              <a:spcAft>
                <a:spcPts val="0"/>
              </a:spcAft>
              <a:defRPr/>
            </a:lvl1pPr>
          </a:lstStyle>
          <a:p>
            <a:pPr marL="0" marR="0" indent="0" algn="l">
              <a:lnSpc>
                <a:spcPts val="1400"/>
              </a:lnSpc>
              <a:spcAft>
                <a:spcPts val="0"/>
              </a:spcAft>
            </a:pPr>
            <a:r>
              <a:rPr lang="fr-FR" sz="900" b="1" spc="-23">
                <a:solidFill>
                  <a:srgbClr val="FFFFFF"/>
                </a:solidFill>
                <a:latin typeface="Arial" panose="02020603050405020304" pitchFamily="2"/>
              </a:rPr>
              <a:t>Pour mettre en œuvre la la CRP </a:t>
            </a:r>
          </a:p>
        </p:txBody>
      </p:sp>
      <p:sp>
        <p:nvSpPr>
          <p:cNvPr id="6" name="Text Placeholder 5"/>
          <p:cNvSpPr>
            <a:spLocks noGrp="1"/>
          </p:cNvSpPr>
          <p:nvPr>
            <p:ph type="body" idx="10"/>
          </p:nvPr>
        </p:nvSpPr>
        <p:spPr>
          <a:xfrm>
            <a:off x="1618298" y="1535430"/>
            <a:ext cx="910114" cy="175260"/>
          </a:xfrm>
          <a:prstGeom prst="rect">
            <a:avLst/>
          </a:prstGeom>
          <a:noFill/>
          <a:ln w="0" cmpd="sng">
            <a:noFill/>
            <a:prstDash val="solid"/>
          </a:ln>
        </p:spPr>
        <p:txBody>
          <a:bodyPr vert="horz" lIns="0" tIns="1270" rIns="0" bIns="0" anchor="t"/>
          <a:lstStyle>
            <a:lvl1pPr marL="0" marR="0" indent="0" algn="l">
              <a:lnSpc>
                <a:spcPts val="1050"/>
              </a:lnSpc>
              <a:spcAft>
                <a:spcPts val="0"/>
              </a:spcAft>
              <a:defRPr/>
            </a:lvl1pPr>
          </a:lstStyle>
          <a:p>
            <a:pPr marL="0" marR="0" indent="0" algn="l">
              <a:lnSpc>
                <a:spcPts val="1400"/>
              </a:lnSpc>
              <a:spcAft>
                <a:spcPts val="0"/>
              </a:spcAft>
            </a:pPr>
            <a:r>
              <a:rPr lang="fr-FR" sz="900" b="1" spc="-23">
                <a:solidFill>
                  <a:srgbClr val="FFFFFF"/>
                </a:solidFill>
                <a:latin typeface="Arial" panose="02020603050405020304" pitchFamily="2"/>
              </a:rPr>
              <a:t>sein d’une l’ANR </a:t>
            </a:r>
          </a:p>
        </p:txBody>
      </p:sp>
      <p:sp>
        <p:nvSpPr>
          <p:cNvPr id="7" name="Text Placeholder 6"/>
          <p:cNvSpPr>
            <a:spLocks noGrp="1"/>
          </p:cNvSpPr>
          <p:nvPr>
            <p:ph type="body" idx="10"/>
          </p:nvPr>
        </p:nvSpPr>
        <p:spPr>
          <a:xfrm>
            <a:off x="4201478" y="1158240"/>
            <a:ext cx="4229100" cy="859790"/>
          </a:xfrm>
          <a:prstGeom prst="rect">
            <a:avLst/>
          </a:prstGeom>
          <a:solidFill>
            <a:srgbClr val="CDCDCD"/>
          </a:solidFill>
          <a:ln w="0" cmpd="sng">
            <a:noFill/>
            <a:prstDash val="solid"/>
          </a:ln>
        </p:spPr>
        <p:txBody>
          <a:bodyPr vert="horz" lIns="0" tIns="70485" rIns="0" bIns="0" anchor="t"/>
          <a:lstStyle>
            <a:lvl1pPr marL="68580" marR="720090" indent="0" algn="just">
              <a:lnSpc>
                <a:spcPts val="1575"/>
              </a:lnSpc>
              <a:spcAft>
                <a:spcPts val="11"/>
              </a:spcAft>
              <a:defRPr/>
            </a:lvl1pPr>
          </a:lstStyle>
          <a:p>
            <a:pPr marL="91440" marR="960120" indent="0" algn="just">
              <a:lnSpc>
                <a:spcPts val="2100"/>
              </a:lnSpc>
              <a:spcAft>
                <a:spcPts val="15"/>
              </a:spcAft>
            </a:pPr>
            <a:r>
              <a:rPr lang="fr-FR" sz="1050" b="1" spc="0">
                <a:solidFill>
                  <a:srgbClr val="FFFFFF"/>
                </a:solidFill>
                <a:latin typeface="Arial" panose="02020603050405020304" pitchFamily="2"/>
              </a:rPr>
              <a:t>La mise en œuvre des FRP est nécessaire, à savoir les approches basées sur la confiance réglementaire et de reconnaissance</a:t>
            </a:r>
            <a:r>
              <a:rPr lang="fr-FR" sz="1275" b="1" spc="0">
                <a:solidFill>
                  <a:srgbClr val="FFFFFF"/>
                </a:solidFill>
                <a:latin typeface="Arial" panose="02020603050405020304" pitchFamily="2"/>
              </a:rPr>
              <a:t>. </a:t>
            </a:r>
          </a:p>
        </p:txBody>
      </p:sp>
      <p:sp>
        <p:nvSpPr>
          <p:cNvPr id="8" name="Text Placeholder 7"/>
          <p:cNvSpPr>
            <a:spLocks noGrp="1"/>
          </p:cNvSpPr>
          <p:nvPr>
            <p:ph type="body" idx="10"/>
          </p:nvPr>
        </p:nvSpPr>
        <p:spPr>
          <a:xfrm>
            <a:off x="560070" y="2023110"/>
            <a:ext cx="8229600" cy="4580890"/>
          </a:xfrm>
          <a:prstGeom prst="rect">
            <a:avLst/>
          </a:prstGeom>
          <a:noFill/>
          <a:ln w="0" cmpd="sng">
            <a:noFill/>
            <a:prstDash val="solid"/>
          </a:ln>
        </p:spPr>
        <p:txBody>
          <a:bodyPr vert="horz" lIns="0" tIns="24130" rIns="0" bIns="0" anchor="t"/>
          <a:lstStyle>
            <a:lvl1pPr marL="0" marR="68580" indent="0" algn="r">
              <a:lnSpc>
                <a:spcPts val="975"/>
              </a:lnSpc>
              <a:spcBef>
                <a:spcPts val="0"/>
              </a:spcBef>
              <a:spcAft>
                <a:spcPts val="2456"/>
              </a:spcAft>
              <a:buFont typeface="Calibri"/>
              <a:buAutoNum type="arabicPeriod"/>
              <a:defRPr/>
            </a:lvl1pPr>
          </a:lstStyle>
          <a:p>
            <a:pPr marL="0" marR="0" indent="0" algn="l">
              <a:lnSpc>
                <a:spcPts val="2000"/>
              </a:lnSpc>
              <a:spcAft>
                <a:spcPts val="0"/>
              </a:spcAft>
            </a:pPr>
            <a:r>
              <a:rPr lang="fr-FR" sz="1463" b="1" spc="0">
                <a:solidFill>
                  <a:srgbClr val="183C5C"/>
                </a:solidFill>
                <a:latin typeface="Calibri" panose="02020603050405020304" pitchFamily="2"/>
              </a:rPr>
              <a:t>5 questions fondamentales auxquelles les ANR doivent répondre pour mettre en œuvre correctement les </a:t>
            </a:r>
          </a:p>
          <a:p>
            <a:pPr marL="0" marR="0" indent="0" algn="l">
              <a:lnSpc>
                <a:spcPts val="2000"/>
              </a:lnSpc>
              <a:spcBef>
                <a:spcPts val="375"/>
              </a:spcBef>
              <a:spcAft>
                <a:spcPts val="0"/>
              </a:spcAft>
            </a:pPr>
            <a:r>
              <a:rPr lang="fr-FR" sz="1463" b="1" spc="0">
                <a:solidFill>
                  <a:srgbClr val="183C5C"/>
                </a:solidFill>
                <a:latin typeface="Calibri" panose="02020603050405020304" pitchFamily="2"/>
              </a:rPr>
              <a:t>FRP, y compris la CRP : </a:t>
            </a:r>
          </a:p>
          <a:p>
            <a:pPr marL="365760" marR="91440" indent="365760" algn="l">
              <a:lnSpc>
                <a:spcPts val="1800"/>
              </a:lnSpc>
              <a:spcBef>
                <a:spcPts val="1515"/>
              </a:spcBef>
              <a:spcAft>
                <a:spcPts val="0"/>
              </a:spcAft>
              <a:buFont typeface="Calibri"/>
              <a:buAutoNum type="arabicPeriod"/>
            </a:pPr>
            <a:r>
              <a:rPr lang="fr-FR" sz="975" spc="0">
                <a:solidFill>
                  <a:srgbClr val="000000"/>
                </a:solidFill>
                <a:latin typeface="Calibri" panose="02020603050405020304" pitchFamily="2"/>
              </a:rPr>
              <a:t>Les </a:t>
            </a:r>
            <a:r>
              <a:rPr lang="fr-FR" sz="975" b="1" spc="0">
                <a:solidFill>
                  <a:srgbClr val="000000"/>
                </a:solidFill>
                <a:latin typeface="Calibri" panose="02020603050405020304" pitchFamily="2"/>
              </a:rPr>
              <a:t>réglementations nationales de votre pays permettent-elles à votre ANR d’appliquer des approches basées sur la confiance réglementaire aux activités de MM</a:t>
            </a:r>
            <a:r>
              <a:rPr lang="fr-FR" sz="975" spc="0">
                <a:solidFill>
                  <a:srgbClr val="000000"/>
                </a:solidFill>
                <a:latin typeface="Calibri" panose="02020603050405020304" pitchFamily="2"/>
              </a:rPr>
              <a:t>? Au contraire, entravent-elles l’utilisation de la confiance réglementaire dans votre ANR pour la MM? Dans l’affirmative, votre ANR a-t-elle la possibilité d’intégrer des dispositions relatives à la confiance réglementaire dans le cadre des prochaines révisions de son cadre juridique ? </a:t>
            </a:r>
          </a:p>
          <a:p>
            <a:pPr marL="365760" marR="45720" indent="365760" algn="just">
              <a:lnSpc>
                <a:spcPts val="1600"/>
              </a:lnSpc>
              <a:spcBef>
                <a:spcPts val="1800"/>
              </a:spcBef>
              <a:spcAft>
                <a:spcPts val="0"/>
              </a:spcAft>
              <a:buFont typeface="Calibri"/>
              <a:buAutoNum type="arabicPeriod"/>
            </a:pPr>
            <a:r>
              <a:rPr lang="fr-FR" sz="975" b="1" spc="0">
                <a:solidFill>
                  <a:srgbClr val="000000"/>
                </a:solidFill>
                <a:latin typeface="Calibri" panose="02020603050405020304" pitchFamily="2"/>
              </a:rPr>
              <a:t>Existe-t-il </a:t>
            </a:r>
            <a:r>
              <a:rPr lang="fr-FR" sz="975" spc="0">
                <a:solidFill>
                  <a:srgbClr val="000000"/>
                </a:solidFill>
                <a:latin typeface="Calibri" panose="02020603050405020304" pitchFamily="2"/>
              </a:rPr>
              <a:t>des </a:t>
            </a:r>
            <a:r>
              <a:rPr lang="fr-FR" sz="975" b="1" spc="0">
                <a:solidFill>
                  <a:srgbClr val="000000"/>
                </a:solidFill>
                <a:latin typeface="Calibri" panose="02020603050405020304" pitchFamily="2"/>
              </a:rPr>
              <a:t>lignes directrices, des politiques ou des règlements au sein de l’ANR qui définissent les autorités ou institutions de référence </a:t>
            </a:r>
            <a:r>
              <a:rPr lang="fr-FR" sz="975" spc="0">
                <a:solidFill>
                  <a:srgbClr val="000000"/>
                </a:solidFill>
                <a:latin typeface="Calibri" panose="02020603050405020304" pitchFamily="2"/>
              </a:rPr>
              <a:t>sur lesquelles votre ANR peut s’appuyer? </a:t>
            </a:r>
          </a:p>
          <a:p>
            <a:pPr marL="365760" marR="685800" indent="365760" algn="l">
              <a:lnSpc>
                <a:spcPts val="1800"/>
              </a:lnSpc>
              <a:spcBef>
                <a:spcPts val="1485"/>
              </a:spcBef>
              <a:spcAft>
                <a:spcPts val="0"/>
              </a:spcAft>
              <a:buFont typeface="Calibri"/>
              <a:buAutoNum type="arabicPeriod"/>
            </a:pPr>
            <a:r>
              <a:rPr lang="fr-FR" sz="975" spc="0">
                <a:solidFill>
                  <a:srgbClr val="000000"/>
                </a:solidFill>
                <a:latin typeface="Calibri" panose="02020603050405020304" pitchFamily="2"/>
              </a:rPr>
              <a:t>Existe-t-il des </a:t>
            </a:r>
            <a:r>
              <a:rPr lang="fr-FR" sz="975" b="1" spc="0">
                <a:solidFill>
                  <a:srgbClr val="000000"/>
                </a:solidFill>
                <a:latin typeface="Calibri" panose="02020603050405020304" pitchFamily="2"/>
              </a:rPr>
              <a:t>lignes directrices pour guider les parties prenantes sur les voies simplifiées existantes au sein de l’ANR, les </a:t>
            </a:r>
            <a:r>
              <a:rPr lang="fr-FR" sz="975" spc="0">
                <a:solidFill>
                  <a:srgbClr val="000000"/>
                </a:solidFill>
                <a:latin typeface="Calibri" panose="02020603050405020304" pitchFamily="2"/>
              </a:rPr>
              <a:t>exigences administratives et techniques respectives (pour l’approbation initiale et le PAC) ? </a:t>
            </a:r>
          </a:p>
          <a:p>
            <a:pPr marL="365760" marR="1051560" indent="365760" algn="l">
              <a:lnSpc>
                <a:spcPts val="1800"/>
              </a:lnSpc>
              <a:spcBef>
                <a:spcPts val="1395"/>
              </a:spcBef>
              <a:spcAft>
                <a:spcPts val="0"/>
              </a:spcAft>
              <a:buFont typeface="Calibri"/>
              <a:buAutoNum type="arabicPeriod"/>
            </a:pPr>
            <a:r>
              <a:rPr lang="fr-FR" sz="975" spc="0">
                <a:solidFill>
                  <a:srgbClr val="000000"/>
                </a:solidFill>
                <a:latin typeface="Calibri" panose="02020603050405020304" pitchFamily="2"/>
              </a:rPr>
              <a:t>Existe-t-il des </a:t>
            </a:r>
            <a:r>
              <a:rPr lang="fr-FR" sz="975" b="1" spc="0">
                <a:solidFill>
                  <a:srgbClr val="000000"/>
                </a:solidFill>
                <a:latin typeface="Calibri" panose="02020603050405020304" pitchFamily="2"/>
              </a:rPr>
              <a:t>procédures internes/MON pour guider le personnel de l’ANR sur la procédure des demandes par le biais des voies simplifiées</a:t>
            </a:r>
            <a:r>
              <a:rPr lang="fr-FR" sz="975" spc="0">
                <a:solidFill>
                  <a:srgbClr val="000000"/>
                </a:solidFill>
                <a:latin typeface="Calibri" panose="02020603050405020304" pitchFamily="2"/>
              </a:rPr>
              <a:t>, les procédures respectives à suivre et les exigences à satisfaire (pour l’approbation initiale et le PAC) ? </a:t>
            </a:r>
          </a:p>
          <a:p>
            <a:pPr marL="0" marR="0" indent="0" algn="l">
              <a:lnSpc>
                <a:spcPts val="1400"/>
              </a:lnSpc>
              <a:spcBef>
                <a:spcPts val="1870"/>
              </a:spcBef>
              <a:spcAft>
                <a:spcPts val="0"/>
              </a:spcAft>
            </a:pPr>
            <a:r>
              <a:rPr lang="fr-FR" sz="900" b="1" spc="0">
                <a:solidFill>
                  <a:srgbClr val="000000"/>
                </a:solidFill>
                <a:latin typeface="Calibri" panose="02020603050405020304" pitchFamily="2"/>
              </a:rPr>
              <a:t>5. </a:t>
            </a:r>
            <a:r>
              <a:rPr lang="fr-FR" sz="975" b="1" spc="0">
                <a:solidFill>
                  <a:srgbClr val="000000"/>
                </a:solidFill>
                <a:latin typeface="Calibri" panose="02020603050405020304" pitchFamily="2"/>
              </a:rPr>
              <a:t>Le personnel compétent de l’ANR </a:t>
            </a:r>
            <a:r>
              <a:rPr lang="fr-FR" sz="975" spc="0">
                <a:solidFill>
                  <a:srgbClr val="000000"/>
                </a:solidFill>
                <a:latin typeface="Calibri" panose="02020603050405020304" pitchFamily="2"/>
              </a:rPr>
              <a:t>a-t-il </a:t>
            </a:r>
            <a:r>
              <a:rPr lang="fr-FR" sz="975" b="1" spc="0">
                <a:solidFill>
                  <a:srgbClr val="000000"/>
                </a:solidFill>
                <a:latin typeface="Calibri" panose="02020603050405020304" pitchFamily="2"/>
              </a:rPr>
              <a:t>reçu une formation adéquate sur les procédures susmentionnées pour traiter FRP</a:t>
            </a:r>
            <a:r>
              <a:rPr lang="fr-FR" sz="975" spc="0">
                <a:solidFill>
                  <a:srgbClr val="000000"/>
                </a:solidFill>
                <a:latin typeface="Calibri" panose="02020603050405020304" pitchFamily="2"/>
              </a:rPr>
              <a:t>, y compris des formations </a:t>
            </a:r>
          </a:p>
          <a:p>
            <a:pPr marL="365760" marR="0" indent="0" algn="l">
              <a:lnSpc>
                <a:spcPts val="1300"/>
              </a:lnSpc>
              <a:spcBef>
                <a:spcPts val="375"/>
              </a:spcBef>
              <a:spcAft>
                <a:spcPts val="0"/>
              </a:spcAft>
            </a:pPr>
            <a:r>
              <a:rPr lang="fr-FR" sz="975" spc="-15">
                <a:solidFill>
                  <a:srgbClr val="000000"/>
                </a:solidFill>
                <a:latin typeface="Calibri" panose="02020603050405020304" pitchFamily="2"/>
              </a:rPr>
              <a:t>techniques ? </a:t>
            </a:r>
          </a:p>
          <a:p>
            <a:pPr marL="0" marR="91440" indent="0" algn="r">
              <a:lnSpc>
                <a:spcPts val="1300"/>
              </a:lnSpc>
              <a:spcBef>
                <a:spcPts val="0"/>
              </a:spcBef>
              <a:spcAft>
                <a:spcPts val="3275"/>
              </a:spcAft>
            </a:pPr>
            <a:r>
              <a:rPr lang="fr-FR" sz="900" spc="135">
                <a:solidFill>
                  <a:srgbClr val="888888"/>
                </a:solidFill>
                <a:latin typeface="Calibri" panose="02020603050405020304" pitchFamily="2"/>
              </a:rPr>
              <a:t>21 </a:t>
            </a:r>
          </a:p>
        </p:txBody>
      </p:sp>
    </p:spTree>
    <p:extLst>
      <p:ext uri="{BB962C8B-B14F-4D97-AF65-F5344CB8AC3E}">
        <p14:creationId xmlns:p14="http://schemas.microsoft.com/office/powerpoint/2010/main" val="3479230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548640" y="448310"/>
            <a:ext cx="7927975" cy="667385"/>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fr-FR" sz="2450" b="1" spc="0">
                <a:solidFill>
                  <a:srgbClr val="662C91"/>
                </a:solidFill>
                <a:latin typeface="Calibri" panose="02020603050405020304" pitchFamily="2"/>
              </a:rPr>
              <a:t>Modèle OMS pour le renforcement des capacités des ARN (5 </a:t>
            </a:r>
          </a:p>
          <a:p>
            <a:pPr marL="0" marR="0" indent="0" algn="l">
              <a:lnSpc>
                <a:spcPts val="2500"/>
              </a:lnSpc>
              <a:spcBef>
                <a:spcPts val="515"/>
              </a:spcBef>
              <a:spcAft>
                <a:spcPts val="20"/>
              </a:spcAft>
            </a:pPr>
            <a:r>
              <a:rPr lang="fr-FR" sz="2450" b="1" spc="0">
                <a:solidFill>
                  <a:srgbClr val="662C91"/>
                </a:solidFill>
                <a:latin typeface="Calibri" panose="02020603050405020304" pitchFamily="2"/>
              </a:rPr>
              <a:t>étapes) </a:t>
            </a:r>
          </a:p>
        </p:txBody>
      </p:sp>
      <p:sp>
        <p:nvSpPr>
          <p:cNvPr id="6" name="Text Placeholder 5"/>
          <p:cNvSpPr>
            <a:spLocks noGrp="1"/>
          </p:cNvSpPr>
          <p:nvPr>
            <p:ph type="body" idx="10"/>
          </p:nvPr>
        </p:nvSpPr>
        <p:spPr>
          <a:xfrm>
            <a:off x="8369300" y="1609090"/>
            <a:ext cx="546735" cy="3142615"/>
          </a:xfrm>
          <a:prstGeom prst="rect">
            <a:avLst/>
          </a:prstGeom>
          <a:noFill/>
          <a:ln w="0" cmpd="sng">
            <a:noFill/>
            <a:prstDash val="solid"/>
          </a:ln>
        </p:spPr>
        <p:txBody>
          <a:bodyPr vert="vert270" lIns="0" tIns="0" rIns="0" bIns="0" anchor="t">
            <a:normAutofit fontScale="95000"/>
          </a:bodyPr>
          <a:lstStyle/>
          <a:p>
            <a:pPr marL="0" marR="0" indent="0" algn="l">
              <a:lnSpc>
                <a:spcPts val="2100"/>
              </a:lnSpc>
              <a:spcAft>
                <a:spcPts val="50"/>
              </a:spcAft>
            </a:pPr>
            <a:r>
              <a:rPr lang="fr-FR" sz="1750" b="1" spc="10">
                <a:solidFill>
                  <a:srgbClr val="000066"/>
                </a:solidFill>
                <a:latin typeface="Arial" panose="02020603050405020304" pitchFamily="2"/>
              </a:rPr>
              <a:t>Capacité minimale réunie: éligibilité pour PQ de vaccins </a:t>
            </a:r>
          </a:p>
        </p:txBody>
      </p:sp>
      <p:sp>
        <p:nvSpPr>
          <p:cNvPr id="7" name="Text Placeholder 6"/>
          <p:cNvSpPr>
            <a:spLocks noGrp="1"/>
          </p:cNvSpPr>
          <p:nvPr>
            <p:ph type="body" idx="10"/>
          </p:nvPr>
        </p:nvSpPr>
        <p:spPr>
          <a:xfrm>
            <a:off x="812165" y="4206240"/>
            <a:ext cx="265430" cy="320040"/>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3450" b="1" spc="0">
                <a:solidFill>
                  <a:srgbClr val="000000"/>
                </a:solidFill>
                <a:latin typeface="Arial" panose="02020603050405020304" pitchFamily="2"/>
              </a:rPr>
              <a:t>1 </a:t>
            </a:r>
          </a:p>
        </p:txBody>
      </p:sp>
      <p:sp>
        <p:nvSpPr>
          <p:cNvPr id="8" name="Text Placeholder 7"/>
          <p:cNvSpPr>
            <a:spLocks noGrp="1"/>
          </p:cNvSpPr>
          <p:nvPr>
            <p:ph type="body" idx="10"/>
          </p:nvPr>
        </p:nvSpPr>
        <p:spPr>
          <a:xfrm>
            <a:off x="2338705" y="4206240"/>
            <a:ext cx="339090" cy="320040"/>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3450" b="1" spc="0">
                <a:solidFill>
                  <a:srgbClr val="000000"/>
                </a:solidFill>
                <a:latin typeface="Arial" panose="02020603050405020304" pitchFamily="2"/>
              </a:rPr>
              <a:t>2 </a:t>
            </a:r>
          </a:p>
        </p:txBody>
      </p:sp>
      <p:sp>
        <p:nvSpPr>
          <p:cNvPr id="9" name="Text Placeholder 8"/>
          <p:cNvSpPr>
            <a:spLocks noGrp="1"/>
          </p:cNvSpPr>
          <p:nvPr>
            <p:ph type="body" idx="10"/>
          </p:nvPr>
        </p:nvSpPr>
        <p:spPr>
          <a:xfrm>
            <a:off x="4030345" y="4206240"/>
            <a:ext cx="336550" cy="326390"/>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3450" b="1" spc="0">
                <a:solidFill>
                  <a:srgbClr val="000000"/>
                </a:solidFill>
                <a:latin typeface="Arial" panose="02020603050405020304" pitchFamily="2"/>
              </a:rPr>
              <a:t>3 </a:t>
            </a:r>
          </a:p>
        </p:txBody>
      </p:sp>
      <p:sp>
        <p:nvSpPr>
          <p:cNvPr id="10" name="Text Placeholder 9"/>
          <p:cNvSpPr>
            <a:spLocks noGrp="1"/>
          </p:cNvSpPr>
          <p:nvPr>
            <p:ph type="body" idx="10"/>
          </p:nvPr>
        </p:nvSpPr>
        <p:spPr>
          <a:xfrm>
            <a:off x="5645785" y="4206240"/>
            <a:ext cx="354330" cy="320040"/>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3450" b="1" spc="0">
                <a:solidFill>
                  <a:srgbClr val="FFFFFF"/>
                </a:solidFill>
                <a:latin typeface="Arial" panose="02020603050405020304" pitchFamily="2"/>
              </a:rPr>
              <a:t>4 </a:t>
            </a:r>
          </a:p>
        </p:txBody>
      </p:sp>
      <p:sp>
        <p:nvSpPr>
          <p:cNvPr id="11" name="Text Placeholder 10"/>
          <p:cNvSpPr>
            <a:spLocks noGrp="1"/>
          </p:cNvSpPr>
          <p:nvPr>
            <p:ph type="body" idx="10"/>
          </p:nvPr>
        </p:nvSpPr>
        <p:spPr>
          <a:xfrm>
            <a:off x="7301230" y="4209415"/>
            <a:ext cx="339090" cy="323215"/>
          </a:xfrm>
          <a:prstGeom prst="rect">
            <a:avLst/>
          </a:prstGeom>
          <a:noFill/>
          <a:ln w="0" cmpd="sng">
            <a:noFill/>
            <a:prstDash val="solid"/>
          </a:ln>
        </p:spPr>
        <p:txBody>
          <a:bodyPr vert="horz" lIns="0" tIns="0" rIns="0" bIns="0" anchor="t"/>
          <a:lstStyle/>
          <a:p>
            <a:pPr marL="0" marR="0" indent="0" algn="l">
              <a:lnSpc>
                <a:spcPts val="2500"/>
              </a:lnSpc>
              <a:spcAft>
                <a:spcPts val="0"/>
              </a:spcAft>
            </a:pPr>
            <a:r>
              <a:rPr lang="fr-FR" sz="3450" b="1" spc="0">
                <a:solidFill>
                  <a:srgbClr val="000000"/>
                </a:solidFill>
                <a:latin typeface="Arial" panose="02020603050405020304" pitchFamily="2"/>
              </a:rPr>
              <a:t>5 </a:t>
            </a:r>
          </a:p>
        </p:txBody>
      </p:sp>
      <p:sp>
        <p:nvSpPr>
          <p:cNvPr id="12" name="Text Placeholder 11"/>
          <p:cNvSpPr>
            <a:spLocks noGrp="1"/>
          </p:cNvSpPr>
          <p:nvPr>
            <p:ph type="body" idx="10"/>
          </p:nvPr>
        </p:nvSpPr>
        <p:spPr>
          <a:xfrm>
            <a:off x="250190" y="2990215"/>
            <a:ext cx="1282700" cy="557530"/>
          </a:xfrm>
          <a:prstGeom prst="rect">
            <a:avLst/>
          </a:prstGeom>
          <a:noFill/>
          <a:ln w="0" cmpd="sng">
            <a:noFill/>
            <a:prstDash val="solid"/>
          </a:ln>
        </p:spPr>
        <p:txBody>
          <a:bodyPr vert="horz" lIns="0" tIns="0" rIns="0" bIns="0" anchor="t"/>
          <a:lstStyle/>
          <a:p>
            <a:pPr marL="0" marR="0" indent="0" algn="ctr">
              <a:lnSpc>
                <a:spcPts val="1400"/>
              </a:lnSpc>
              <a:spcAft>
                <a:spcPts val="0"/>
              </a:spcAft>
            </a:pPr>
            <a:r>
              <a:rPr lang="fr-FR" sz="1500" b="1" spc="0">
                <a:solidFill>
                  <a:srgbClr val="000000"/>
                </a:solidFill>
                <a:latin typeface="Calibri" panose="02020603050405020304" pitchFamily="2"/>
              </a:rPr>
              <a:t>Développement </a:t>
            </a:r>
            <a:br/>
            <a:r>
              <a:rPr lang="fr-FR" sz="1500" b="1" spc="0">
                <a:solidFill>
                  <a:srgbClr val="000000"/>
                </a:solidFill>
                <a:latin typeface="Calibri" panose="02020603050405020304" pitchFamily="2"/>
              </a:rPr>
              <a:t>des outils </a:t>
            </a:r>
            <a:br/>
            <a:r>
              <a:rPr lang="fr-FR" sz="1500" b="1" spc="0">
                <a:solidFill>
                  <a:srgbClr val="000000"/>
                </a:solidFill>
                <a:latin typeface="Calibri" panose="02020603050405020304" pitchFamily="2"/>
              </a:rPr>
              <a:t>d’évaluation </a:t>
            </a:r>
          </a:p>
        </p:txBody>
      </p:sp>
      <p:sp>
        <p:nvSpPr>
          <p:cNvPr id="13" name="Text Placeholder 12"/>
          <p:cNvSpPr>
            <a:spLocks noGrp="1"/>
          </p:cNvSpPr>
          <p:nvPr>
            <p:ph type="body" idx="10"/>
          </p:nvPr>
        </p:nvSpPr>
        <p:spPr>
          <a:xfrm>
            <a:off x="1889760" y="3133090"/>
            <a:ext cx="1256030" cy="37528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fr-FR" sz="1500" b="1" spc="-5">
                <a:solidFill>
                  <a:srgbClr val="000000"/>
                </a:solidFill>
                <a:latin typeface="Calibri" panose="02020603050405020304" pitchFamily="2"/>
              </a:rPr>
              <a:t>Evaluation (Benchmarking) </a:t>
            </a:r>
          </a:p>
        </p:txBody>
      </p:sp>
      <p:sp>
        <p:nvSpPr>
          <p:cNvPr id="14" name="Text Placeholder 13"/>
          <p:cNvSpPr>
            <a:spLocks noGrp="1"/>
          </p:cNvSpPr>
          <p:nvPr>
            <p:ph type="body" idx="10"/>
          </p:nvPr>
        </p:nvSpPr>
        <p:spPr>
          <a:xfrm>
            <a:off x="3575050" y="2782570"/>
            <a:ext cx="1201420" cy="1003300"/>
          </a:xfrm>
          <a:prstGeom prst="rect">
            <a:avLst/>
          </a:prstGeom>
          <a:noFill/>
          <a:ln w="0" cmpd="sng">
            <a:noFill/>
            <a:prstDash val="solid"/>
          </a:ln>
        </p:spPr>
        <p:txBody>
          <a:bodyPr vert="horz" lIns="0" tIns="0" rIns="0" bIns="0" anchor="t"/>
          <a:lstStyle/>
          <a:p>
            <a:pPr marL="0" marR="0" indent="0" algn="ctr">
              <a:lnSpc>
                <a:spcPts val="1600"/>
              </a:lnSpc>
              <a:spcAft>
                <a:spcPts val="5"/>
              </a:spcAft>
            </a:pPr>
            <a:r>
              <a:rPr lang="fr-FR" sz="1500" b="1" spc="-15">
                <a:solidFill>
                  <a:srgbClr val="000000"/>
                </a:solidFill>
                <a:latin typeface="Calibri" panose="02020603050405020304" pitchFamily="2"/>
              </a:rPr>
              <a:t>Formulation du </a:t>
            </a:r>
            <a:br/>
            <a:r>
              <a:rPr lang="fr-FR" sz="1500" b="1" spc="-15">
                <a:solidFill>
                  <a:srgbClr val="000000"/>
                </a:solidFill>
                <a:latin typeface="Calibri" panose="02020603050405020304" pitchFamily="2"/>
              </a:rPr>
              <a:t>Plan de </a:t>
            </a:r>
            <a:br/>
            <a:r>
              <a:rPr lang="fr-FR" sz="1500" b="1" spc="-15">
                <a:solidFill>
                  <a:srgbClr val="000000"/>
                </a:solidFill>
                <a:latin typeface="Calibri" panose="02020603050405020304" pitchFamily="2"/>
              </a:rPr>
              <a:t>développment </a:t>
            </a:r>
            <a:br/>
            <a:r>
              <a:rPr lang="fr-FR" sz="1500" b="1" spc="-15">
                <a:solidFill>
                  <a:srgbClr val="000000"/>
                </a:solidFill>
                <a:latin typeface="Calibri" panose="02020603050405020304" pitchFamily="2"/>
              </a:rPr>
              <a:t>institutionnel </a:t>
            </a:r>
            <a:br/>
            <a:r>
              <a:rPr lang="fr-FR" sz="1500" b="1" spc="-15">
                <a:solidFill>
                  <a:srgbClr val="000000"/>
                </a:solidFill>
                <a:latin typeface="Calibri" panose="02020603050405020304" pitchFamily="2"/>
              </a:rPr>
              <a:t>(PDI) </a:t>
            </a:r>
          </a:p>
        </p:txBody>
      </p:sp>
      <p:sp>
        <p:nvSpPr>
          <p:cNvPr id="15" name="Text Placeholder 14"/>
          <p:cNvSpPr>
            <a:spLocks noGrp="1"/>
          </p:cNvSpPr>
          <p:nvPr>
            <p:ph type="body" idx="10"/>
          </p:nvPr>
        </p:nvSpPr>
        <p:spPr>
          <a:xfrm>
            <a:off x="5251450" y="2788920"/>
            <a:ext cx="1122045" cy="966470"/>
          </a:xfrm>
          <a:prstGeom prst="rect">
            <a:avLst/>
          </a:prstGeom>
          <a:noFill/>
          <a:ln w="0" cmpd="sng">
            <a:noFill/>
            <a:prstDash val="solid"/>
          </a:ln>
        </p:spPr>
        <p:txBody>
          <a:bodyPr vert="horz" lIns="0" tIns="0" rIns="0" bIns="0" anchor="t"/>
          <a:lstStyle/>
          <a:p>
            <a:pPr marL="0" marR="0" indent="0" algn="ctr">
              <a:lnSpc>
                <a:spcPts val="1500"/>
              </a:lnSpc>
              <a:spcAft>
                <a:spcPts val="0"/>
              </a:spcAft>
            </a:pPr>
            <a:r>
              <a:rPr lang="fr-FR" sz="1500" b="1" spc="0">
                <a:solidFill>
                  <a:srgbClr val="FFFFFF"/>
                </a:solidFill>
                <a:latin typeface="Calibri" panose="02020603050405020304" pitchFamily="2"/>
              </a:rPr>
              <a:t>Appui </a:t>
            </a:r>
            <a:br/>
            <a:r>
              <a:rPr lang="fr-FR" sz="1500" b="1" spc="0">
                <a:solidFill>
                  <a:srgbClr val="FFFFFF"/>
                </a:solidFill>
                <a:latin typeface="Calibri" panose="02020603050405020304" pitchFamily="2"/>
              </a:rPr>
              <a:t>technique, </a:t>
            </a:r>
            <a:br/>
            <a:r>
              <a:rPr lang="fr-FR" sz="1500" b="1" spc="0">
                <a:solidFill>
                  <a:srgbClr val="FFFFFF"/>
                </a:solidFill>
                <a:latin typeface="Calibri" panose="02020603050405020304" pitchFamily="2"/>
              </a:rPr>
              <a:t>apprentissage </a:t>
            </a:r>
            <a:br/>
            <a:r>
              <a:rPr lang="fr-FR" sz="1500" b="1" spc="0">
                <a:solidFill>
                  <a:srgbClr val="FFFFFF"/>
                </a:solidFill>
                <a:latin typeface="Calibri" panose="02020603050405020304" pitchFamily="2"/>
              </a:rPr>
              <a:t>et travail en </a:t>
            </a:r>
            <a:br/>
            <a:r>
              <a:rPr lang="fr-FR" sz="1500" b="1" spc="0">
                <a:solidFill>
                  <a:srgbClr val="FFFFFF"/>
                </a:solidFill>
                <a:latin typeface="Calibri" panose="02020603050405020304" pitchFamily="2"/>
              </a:rPr>
              <a:t>réseaux </a:t>
            </a:r>
          </a:p>
        </p:txBody>
      </p:sp>
      <p:sp>
        <p:nvSpPr>
          <p:cNvPr id="16" name="Text Placeholder 15"/>
          <p:cNvSpPr>
            <a:spLocks noGrp="1"/>
          </p:cNvSpPr>
          <p:nvPr>
            <p:ph type="body" idx="10"/>
          </p:nvPr>
        </p:nvSpPr>
        <p:spPr>
          <a:xfrm>
            <a:off x="6809105" y="2990215"/>
            <a:ext cx="1295400" cy="591185"/>
          </a:xfrm>
          <a:prstGeom prst="rect">
            <a:avLst/>
          </a:prstGeom>
          <a:noFill/>
          <a:ln w="0" cmpd="sng">
            <a:noFill/>
            <a:prstDash val="solid"/>
          </a:ln>
        </p:spPr>
        <p:txBody>
          <a:bodyPr vert="horz" lIns="0" tIns="0" rIns="0" bIns="0" anchor="t"/>
          <a:lstStyle/>
          <a:p>
            <a:pPr marL="0" marR="0" indent="0" algn="ctr">
              <a:lnSpc>
                <a:spcPts val="1500"/>
              </a:lnSpc>
              <a:spcAft>
                <a:spcPts val="0"/>
              </a:spcAft>
            </a:pPr>
            <a:r>
              <a:rPr lang="fr-FR" sz="1500" b="1" spc="0">
                <a:solidFill>
                  <a:srgbClr val="000000"/>
                </a:solidFill>
                <a:latin typeface="Calibri" panose="02020603050405020304" pitchFamily="2"/>
              </a:rPr>
              <a:t>Surveillance des </a:t>
            </a:r>
            <a:br/>
            <a:r>
              <a:rPr lang="fr-FR" sz="1500" b="1" spc="0">
                <a:solidFill>
                  <a:srgbClr val="000000"/>
                </a:solidFill>
                <a:latin typeface="Calibri" panose="02020603050405020304" pitchFamily="2"/>
              </a:rPr>
              <a:t>progrès et </a:t>
            </a:r>
            <a:br/>
            <a:r>
              <a:rPr lang="fr-FR" sz="1500" b="1" spc="0">
                <a:solidFill>
                  <a:srgbClr val="000000"/>
                </a:solidFill>
                <a:latin typeface="Calibri" panose="02020603050405020304" pitchFamily="2"/>
              </a:rPr>
              <a:t>impact </a:t>
            </a:r>
          </a:p>
        </p:txBody>
      </p:sp>
    </p:spTree>
    <p:extLst>
      <p:ext uri="{BB962C8B-B14F-4D97-AF65-F5344CB8AC3E}">
        <p14:creationId xmlns:p14="http://schemas.microsoft.com/office/powerpoint/2010/main" val="27417363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45269" y="190500"/>
            <a:ext cx="8743950" cy="618490"/>
          </a:xfrm>
          <a:prstGeom prst="rect">
            <a:avLst/>
          </a:prstGeom>
          <a:noFill/>
          <a:ln w="0" cmpd="sng">
            <a:noFill/>
            <a:prstDash val="solid"/>
          </a:ln>
        </p:spPr>
        <p:txBody>
          <a:bodyPr vert="horz" lIns="0" tIns="56515" rIns="0" bIns="0" anchor="t"/>
          <a:lstStyle>
            <a:lvl1pPr marL="34290" marR="0" indent="0" algn="l">
              <a:lnSpc>
                <a:spcPts val="2700"/>
              </a:lnSpc>
              <a:spcAft>
                <a:spcPts val="559"/>
              </a:spcAft>
              <a:defRPr/>
            </a:lvl1pPr>
          </a:lstStyle>
          <a:p>
            <a:pPr marL="45720" marR="0" indent="0" algn="l">
              <a:lnSpc>
                <a:spcPts val="3600"/>
              </a:lnSpc>
              <a:spcAft>
                <a:spcPts val="745"/>
              </a:spcAft>
            </a:pPr>
            <a:r>
              <a:rPr lang="fr-FR" sz="2663" spc="4">
                <a:solidFill>
                  <a:srgbClr val="0A050F"/>
                </a:solidFill>
                <a:latin typeface="Calibri" panose="02020603050405020304" pitchFamily="2"/>
              </a:rPr>
              <a:t>Each sub-indicator is linked to a specific ML </a:t>
            </a:r>
          </a:p>
        </p:txBody>
      </p:sp>
      <p:sp>
        <p:nvSpPr>
          <p:cNvPr id="5" name="Text Placeholder 4"/>
          <p:cNvSpPr>
            <a:spLocks noGrp="1"/>
          </p:cNvSpPr>
          <p:nvPr>
            <p:ph type="body" idx="10"/>
          </p:nvPr>
        </p:nvSpPr>
        <p:spPr>
          <a:xfrm>
            <a:off x="4315777" y="865506"/>
            <a:ext cx="2393633" cy="795655"/>
          </a:xfrm>
          <a:prstGeom prst="rect">
            <a:avLst/>
          </a:prstGeom>
          <a:noFill/>
          <a:ln w="0" cmpd="sng">
            <a:noFill/>
            <a:prstDash val="solid"/>
          </a:ln>
        </p:spPr>
        <p:txBody>
          <a:bodyPr vert="horz" lIns="0" tIns="181610" rIns="0" bIns="0" anchor="t"/>
          <a:lstStyle>
            <a:lvl1pPr marL="0" marR="0" indent="137160" algn="l">
              <a:lnSpc>
                <a:spcPts val="1725"/>
              </a:lnSpc>
              <a:spcBef>
                <a:spcPts val="0"/>
              </a:spcBef>
              <a:spcAft>
                <a:spcPts val="176"/>
              </a:spcAft>
              <a:buFont typeface="Symbol"/>
              <a:buChar char="·"/>
              <a:defRPr/>
            </a:lvl1pPr>
          </a:lstStyle>
          <a:p>
            <a:pPr marL="0" marR="0" indent="182880" algn="l">
              <a:lnSpc>
                <a:spcPts val="2300"/>
              </a:lnSpc>
              <a:spcAft>
                <a:spcPts val="0"/>
              </a:spcAft>
              <a:buFont typeface="Symbol"/>
              <a:buChar char="·"/>
            </a:pPr>
            <a:r>
              <a:rPr lang="fr-FR" sz="1200" b="1" spc="-19">
                <a:solidFill>
                  <a:srgbClr val="0A050F"/>
                </a:solidFill>
                <a:latin typeface="Calibri" panose="02020603050405020304" pitchFamily="2"/>
              </a:rPr>
              <a:t>Continuous improvement (e.g. KPIs) </a:t>
            </a:r>
          </a:p>
          <a:p>
            <a:pPr marL="0" marR="0" indent="182880" algn="l">
              <a:lnSpc>
                <a:spcPts val="2300"/>
              </a:lnSpc>
              <a:spcBef>
                <a:spcPts val="0"/>
              </a:spcBef>
              <a:spcAft>
                <a:spcPts val="235"/>
              </a:spcAft>
              <a:buFont typeface="Symbol"/>
              <a:buChar char="·"/>
            </a:pPr>
            <a:r>
              <a:rPr lang="fr-FR" sz="1200" b="1" spc="-4">
                <a:solidFill>
                  <a:srgbClr val="0A050F"/>
                </a:solidFill>
                <a:latin typeface="Calibri" panose="02020603050405020304" pitchFamily="2"/>
              </a:rPr>
              <a:t>Computerized procedures </a:t>
            </a:r>
          </a:p>
        </p:txBody>
      </p:sp>
      <p:sp>
        <p:nvSpPr>
          <p:cNvPr id="6" name="Text Placeholder 5"/>
          <p:cNvSpPr>
            <a:spLocks noGrp="1"/>
          </p:cNvSpPr>
          <p:nvPr>
            <p:ph type="body" idx="10"/>
          </p:nvPr>
        </p:nvSpPr>
        <p:spPr>
          <a:xfrm>
            <a:off x="3838099" y="1957071"/>
            <a:ext cx="873443" cy="1002665"/>
          </a:xfrm>
          <a:prstGeom prst="rect">
            <a:avLst/>
          </a:prstGeom>
          <a:noFill/>
          <a:ln w="0" cmpd="sng">
            <a:noFill/>
            <a:prstDash val="solid"/>
          </a:ln>
        </p:spPr>
        <p:txBody>
          <a:bodyPr vert="horz" lIns="0" tIns="181610" rIns="0" bIns="0" anchor="t"/>
          <a:lstStyle>
            <a:lvl1pPr marL="34290" marR="0" indent="205740" algn="l">
              <a:lnSpc>
                <a:spcPts val="1875"/>
              </a:lnSpc>
              <a:spcBef>
                <a:spcPts val="0"/>
              </a:spcBef>
              <a:spcAft>
                <a:spcPts val="0"/>
              </a:spcAft>
              <a:buFont typeface="Symbol"/>
              <a:buChar char="·"/>
              <a:defRPr/>
            </a:lvl1pPr>
          </a:lstStyle>
          <a:p>
            <a:pPr marL="45720" marR="0" indent="274320" algn="l">
              <a:lnSpc>
                <a:spcPts val="2400"/>
              </a:lnSpc>
              <a:spcAft>
                <a:spcPts val="0"/>
              </a:spcAft>
              <a:buFont typeface="Symbol"/>
              <a:buChar char="·"/>
            </a:pPr>
            <a:r>
              <a:rPr lang="fr-FR" sz="1200" b="1" spc="-64">
                <a:solidFill>
                  <a:srgbClr val="0A050F"/>
                </a:solidFill>
                <a:latin typeface="Calibri" panose="02020603050405020304" pitchFamily="2"/>
              </a:rPr>
              <a:t>Guidelines </a:t>
            </a:r>
          </a:p>
          <a:p>
            <a:pPr marL="45720" marR="0" indent="274320" algn="l">
              <a:lnSpc>
                <a:spcPts val="1400"/>
              </a:lnSpc>
              <a:spcBef>
                <a:spcPts val="0"/>
              </a:spcBef>
              <a:spcAft>
                <a:spcPts val="0"/>
              </a:spcAft>
              <a:buFont typeface="Symbol"/>
              <a:buChar char="·"/>
            </a:pPr>
            <a:r>
              <a:rPr lang="fr-FR" sz="1200" b="1" spc="-34">
                <a:solidFill>
                  <a:srgbClr val="0A050F"/>
                </a:solidFill>
                <a:latin typeface="Calibri" panose="02020603050405020304" pitchFamily="2"/>
              </a:rPr>
              <a:t>Processes </a:t>
            </a:r>
          </a:p>
          <a:p>
            <a:pPr marL="45720" marR="0" indent="274320" algn="l">
              <a:lnSpc>
                <a:spcPts val="2500"/>
              </a:lnSpc>
              <a:spcBef>
                <a:spcPts val="0"/>
              </a:spcBef>
              <a:spcAft>
                <a:spcPts val="0"/>
              </a:spcAft>
              <a:buFont typeface="Symbol"/>
              <a:buChar char="·"/>
            </a:pPr>
            <a:r>
              <a:rPr lang="fr-FR" sz="1200" b="1" spc="-53">
                <a:solidFill>
                  <a:srgbClr val="0A050F"/>
                </a:solidFill>
                <a:latin typeface="Calibri" panose="02020603050405020304" pitchFamily="2"/>
              </a:rPr>
              <a:t>Resources </a:t>
            </a:r>
          </a:p>
        </p:txBody>
      </p:sp>
      <p:sp>
        <p:nvSpPr>
          <p:cNvPr id="7" name="Text Placeholder 6"/>
          <p:cNvSpPr>
            <a:spLocks noGrp="1"/>
          </p:cNvSpPr>
          <p:nvPr>
            <p:ph type="body" idx="10"/>
          </p:nvPr>
        </p:nvSpPr>
        <p:spPr>
          <a:xfrm>
            <a:off x="2498408" y="3395345"/>
            <a:ext cx="944404" cy="554990"/>
          </a:xfrm>
          <a:prstGeom prst="rect">
            <a:avLst/>
          </a:prstGeom>
          <a:noFill/>
          <a:ln w="0" cmpd="sng">
            <a:noFill/>
            <a:prstDash val="solid"/>
          </a:ln>
        </p:spPr>
        <p:txBody>
          <a:bodyPr vert="horz" lIns="0" tIns="181610" rIns="0" bIns="0" anchor="t"/>
          <a:lstStyle>
            <a:lvl1pPr marL="0" marR="0" indent="205740" algn="l">
              <a:lnSpc>
                <a:spcPts val="2025"/>
              </a:lnSpc>
              <a:spcAft>
                <a:spcPts val="214"/>
              </a:spcAft>
              <a:buFont typeface="Symbol"/>
              <a:buChar char="·"/>
              <a:defRPr/>
            </a:lvl1pPr>
          </a:lstStyle>
          <a:p>
            <a:pPr marL="0" marR="0" indent="274320" algn="l">
              <a:lnSpc>
                <a:spcPts val="2700"/>
              </a:lnSpc>
              <a:spcAft>
                <a:spcPts val="285"/>
              </a:spcAft>
              <a:buFont typeface="Symbol"/>
              <a:buChar char="·"/>
            </a:pPr>
            <a:r>
              <a:rPr lang="fr-FR" sz="1200" b="1" spc="-41">
                <a:solidFill>
                  <a:srgbClr val="0A050F"/>
                </a:solidFill>
                <a:latin typeface="Calibri" panose="02020603050405020304" pitchFamily="2"/>
              </a:rPr>
              <a:t>Regulations </a:t>
            </a:r>
          </a:p>
        </p:txBody>
      </p:sp>
      <p:sp>
        <p:nvSpPr>
          <p:cNvPr id="8" name="Text Placeholder 7"/>
          <p:cNvSpPr>
            <a:spLocks noGrp="1"/>
          </p:cNvSpPr>
          <p:nvPr>
            <p:ph type="body" idx="10"/>
          </p:nvPr>
        </p:nvSpPr>
        <p:spPr>
          <a:xfrm>
            <a:off x="1040130" y="4612006"/>
            <a:ext cx="1211580" cy="554355"/>
          </a:xfrm>
          <a:prstGeom prst="rect">
            <a:avLst/>
          </a:prstGeom>
          <a:noFill/>
          <a:ln w="0" cmpd="sng">
            <a:noFill/>
            <a:prstDash val="solid"/>
          </a:ln>
        </p:spPr>
        <p:txBody>
          <a:bodyPr vert="horz" lIns="0" tIns="181610" rIns="0" bIns="0" anchor="t"/>
          <a:lstStyle>
            <a:lvl1pPr marL="0" marR="0" indent="205740" algn="l">
              <a:lnSpc>
                <a:spcPts val="2025"/>
              </a:lnSpc>
              <a:spcAft>
                <a:spcPts val="214"/>
              </a:spcAft>
              <a:buFont typeface="Symbol"/>
              <a:buChar char="·"/>
              <a:defRPr/>
            </a:lvl1pPr>
          </a:lstStyle>
          <a:p>
            <a:pPr marL="0" marR="0" indent="274320" algn="l">
              <a:lnSpc>
                <a:spcPts val="2700"/>
              </a:lnSpc>
              <a:spcAft>
                <a:spcPts val="285"/>
              </a:spcAft>
              <a:buFont typeface="Symbol"/>
              <a:buChar char="·"/>
            </a:pPr>
            <a:r>
              <a:rPr lang="fr-FR" sz="1200" b="1" spc="-30">
                <a:solidFill>
                  <a:srgbClr val="0A050F"/>
                </a:solidFill>
                <a:latin typeface="Calibri" panose="02020603050405020304" pitchFamily="2"/>
              </a:rPr>
              <a:t>Legal provisions </a:t>
            </a:r>
          </a:p>
        </p:txBody>
      </p:sp>
    </p:spTree>
    <p:extLst>
      <p:ext uri="{BB962C8B-B14F-4D97-AF65-F5344CB8AC3E}">
        <p14:creationId xmlns:p14="http://schemas.microsoft.com/office/powerpoint/2010/main" val="8750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881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50533" y="469901"/>
            <a:ext cx="6172200" cy="1447165"/>
          </a:xfrm>
          <a:prstGeom prst="rect">
            <a:avLst/>
          </a:prstGeom>
          <a:noFill/>
          <a:ln w="0" cmpd="sng">
            <a:noFill/>
            <a:prstDash val="solid"/>
          </a:ln>
        </p:spPr>
        <p:txBody>
          <a:bodyPr vert="horz" lIns="0" tIns="54610" rIns="0" bIns="0" anchor="t"/>
          <a:lstStyle>
            <a:lvl1pPr marL="0" marR="0" indent="0" algn="l">
              <a:lnSpc>
                <a:spcPts val="2700"/>
              </a:lnSpc>
              <a:spcAft>
                <a:spcPts val="5453"/>
              </a:spcAft>
              <a:defRPr/>
            </a:lvl1pPr>
          </a:lstStyle>
          <a:p>
            <a:pPr marL="0" marR="0" indent="0" algn="l">
              <a:lnSpc>
                <a:spcPts val="3600"/>
              </a:lnSpc>
              <a:spcAft>
                <a:spcPts val="7270"/>
              </a:spcAft>
            </a:pPr>
            <a:r>
              <a:rPr lang="fr-FR" sz="2663" spc="0">
                <a:solidFill>
                  <a:srgbClr val="170B22"/>
                </a:solidFill>
                <a:latin typeface="Calibri" panose="02020603050405020304" pitchFamily="2"/>
              </a:rPr>
              <a:t>Updated Figures of the WHO GBT revision VI </a:t>
            </a:r>
          </a:p>
        </p:txBody>
      </p:sp>
      <p:sp>
        <p:nvSpPr>
          <p:cNvPr id="5" name="Text Placeholder 4"/>
          <p:cNvSpPr>
            <a:spLocks noGrp="1"/>
          </p:cNvSpPr>
          <p:nvPr>
            <p:ph type="body" idx="10"/>
          </p:nvPr>
        </p:nvSpPr>
        <p:spPr>
          <a:xfrm>
            <a:off x="866299" y="4568825"/>
            <a:ext cx="1072039" cy="280670"/>
          </a:xfrm>
          <a:prstGeom prst="rect">
            <a:avLst/>
          </a:prstGeom>
          <a:noFill/>
          <a:ln w="0" cmpd="sng">
            <a:noFill/>
            <a:prstDash val="solid"/>
          </a:ln>
        </p:spPr>
        <p:txBody>
          <a:bodyPr vert="horz" lIns="0" tIns="0" rIns="0" bIns="0" anchor="t"/>
          <a:lstStyle>
            <a:lvl1pPr marL="102870" marR="0" indent="0" algn="l">
              <a:lnSpc>
                <a:spcPts val="825"/>
              </a:lnSpc>
              <a:spcAft>
                <a:spcPts val="0"/>
              </a:spcAft>
              <a:defRPr/>
            </a:lvl1pPr>
          </a:lstStyle>
          <a:p>
            <a:pPr marL="137160" marR="0" indent="0" algn="l">
              <a:lnSpc>
                <a:spcPts val="1100"/>
              </a:lnSpc>
              <a:spcAft>
                <a:spcPts val="0"/>
              </a:spcAft>
            </a:pPr>
            <a:r>
              <a:rPr lang="fr-FR" sz="750" b="1" spc="-8">
                <a:solidFill>
                  <a:srgbClr val="FFFFFF"/>
                </a:solidFill>
                <a:latin typeface="Arial" panose="02020603050405020304" pitchFamily="2"/>
              </a:rPr>
              <a:t>Minimal capacity for PQ Entry level for WLA </a:t>
            </a:r>
          </a:p>
        </p:txBody>
      </p:sp>
      <p:sp>
        <p:nvSpPr>
          <p:cNvPr id="11" name="Text Placeholder 10"/>
          <p:cNvSpPr>
            <a:spLocks noGrp="1"/>
          </p:cNvSpPr>
          <p:nvPr>
            <p:ph type="body" idx="10"/>
          </p:nvPr>
        </p:nvSpPr>
        <p:spPr>
          <a:xfrm>
            <a:off x="8673941" y="6406515"/>
            <a:ext cx="169545" cy="116840"/>
          </a:xfrm>
          <a:prstGeom prst="rect">
            <a:avLst/>
          </a:prstGeom>
          <a:noFill/>
          <a:ln w="0" cmpd="sng">
            <a:noFill/>
            <a:prstDash val="solid"/>
          </a:ln>
        </p:spPr>
        <p:txBody>
          <a:bodyPr vert="horz" lIns="0" tIns="635" rIns="0" bIns="0" anchor="t"/>
          <a:lstStyle>
            <a:lvl1pPr marL="0" marR="0" indent="0" algn="l">
              <a:lnSpc>
                <a:spcPts val="675"/>
              </a:lnSpc>
              <a:spcAft>
                <a:spcPts val="0"/>
              </a:spcAft>
              <a:defRPr/>
            </a:lvl1pPr>
          </a:lstStyle>
          <a:p>
            <a:pPr marL="0" marR="0" indent="0" algn="l">
              <a:lnSpc>
                <a:spcPts val="900"/>
              </a:lnSpc>
              <a:spcAft>
                <a:spcPts val="0"/>
              </a:spcAft>
            </a:pPr>
            <a:r>
              <a:rPr lang="fr-FR" sz="600" spc="71">
                <a:solidFill>
                  <a:srgbClr val="000000"/>
                </a:solidFill>
                <a:latin typeface="Arial" panose="02020603050405020304" pitchFamily="2"/>
              </a:rPr>
              <a:t>10 </a:t>
            </a:r>
          </a:p>
        </p:txBody>
      </p:sp>
    </p:spTree>
    <p:extLst>
      <p:ext uri="{BB962C8B-B14F-4D97-AF65-F5344CB8AC3E}">
        <p14:creationId xmlns:p14="http://schemas.microsoft.com/office/powerpoint/2010/main" val="928504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30543" y="496570"/>
            <a:ext cx="5989320" cy="731520"/>
          </a:xfrm>
          <a:prstGeom prst="rect">
            <a:avLst/>
          </a:prstGeom>
          <a:noFill/>
          <a:ln w="0" cmpd="sng">
            <a:noFill/>
            <a:prstDash val="solid"/>
          </a:ln>
        </p:spPr>
        <p:txBody>
          <a:bodyPr vert="horz" lIns="0" tIns="30480" rIns="0" bIns="0" anchor="t"/>
          <a:lstStyle>
            <a:lvl1pPr marL="0" marR="0" indent="0" algn="l">
              <a:lnSpc>
                <a:spcPts val="1200"/>
              </a:lnSpc>
              <a:spcBef>
                <a:spcPts val="731"/>
              </a:spcBef>
              <a:spcAft>
                <a:spcPts val="0"/>
              </a:spcAft>
              <a:defRPr/>
            </a:lvl1pPr>
          </a:lstStyle>
          <a:p>
            <a:pPr marL="0" marR="0" indent="0" algn="r">
              <a:lnSpc>
                <a:spcPts val="2900"/>
              </a:lnSpc>
              <a:spcAft>
                <a:spcPts val="0"/>
              </a:spcAft>
            </a:pPr>
            <a:r>
              <a:rPr lang="fr-FR" sz="2063" b="1" spc="0">
                <a:solidFill>
                  <a:srgbClr val="002060"/>
                </a:solidFill>
                <a:latin typeface="Calibri" panose="02020603050405020304" pitchFamily="2"/>
              </a:rPr>
              <a:t>Partnership is key: Coalition of Interested Parties (CIP) </a:t>
            </a:r>
          </a:p>
          <a:p>
            <a:pPr marL="0" marR="0" indent="0" algn="l">
              <a:lnSpc>
                <a:spcPts val="1600"/>
              </a:lnSpc>
              <a:spcBef>
                <a:spcPts val="975"/>
              </a:spcBef>
              <a:spcAft>
                <a:spcPts val="0"/>
              </a:spcAft>
            </a:pPr>
            <a:r>
              <a:rPr lang="fr-FR" sz="1200" b="1" i="1" spc="0">
                <a:solidFill>
                  <a:srgbClr val="0198DA"/>
                </a:solidFill>
                <a:latin typeface="Calibri" panose="02020603050405020304" pitchFamily="2"/>
              </a:rPr>
              <a:t>Voluntary WHO-led Network for Regulatory systems Strengthening, launched in 2021 </a:t>
            </a:r>
          </a:p>
        </p:txBody>
      </p:sp>
      <p:sp>
        <p:nvSpPr>
          <p:cNvPr id="5" name="Text Placeholder 4"/>
          <p:cNvSpPr>
            <a:spLocks noGrp="1"/>
          </p:cNvSpPr>
          <p:nvPr>
            <p:ph type="body" idx="10"/>
          </p:nvPr>
        </p:nvSpPr>
        <p:spPr>
          <a:xfrm>
            <a:off x="539592" y="1490345"/>
            <a:ext cx="3627596" cy="929640"/>
          </a:xfrm>
          <a:prstGeom prst="rect">
            <a:avLst/>
          </a:prstGeom>
          <a:noFill/>
          <a:ln w="0" cmpd="sng">
            <a:noFill/>
            <a:prstDash val="solid"/>
          </a:ln>
        </p:spPr>
        <p:txBody>
          <a:bodyPr vert="horz" lIns="0" tIns="140335" rIns="0" bIns="0" anchor="t"/>
          <a:lstStyle>
            <a:lvl1pPr marL="34290" marR="171450" indent="0" algn="l">
              <a:lnSpc>
                <a:spcPts val="1200"/>
              </a:lnSpc>
              <a:spcBef>
                <a:spcPts val="435"/>
              </a:spcBef>
              <a:spcAft>
                <a:spcPts val="773"/>
              </a:spcAft>
              <a:defRPr/>
            </a:lvl1pPr>
          </a:lstStyle>
          <a:p>
            <a:pPr marL="45720" marR="0" indent="0" algn="l">
              <a:lnSpc>
                <a:spcPts val="1300"/>
              </a:lnSpc>
              <a:spcAft>
                <a:spcPts val="0"/>
              </a:spcAft>
            </a:pPr>
            <a:r>
              <a:rPr lang="fr-FR" sz="975" b="1" i="1" spc="-4">
                <a:solidFill>
                  <a:srgbClr val="FFFFFF"/>
                </a:solidFill>
                <a:latin typeface="Calibri" panose="02020603050405020304" pitchFamily="2"/>
              </a:rPr>
              <a:t>Purpose: </a:t>
            </a:r>
          </a:p>
          <a:p>
            <a:pPr marL="45720" marR="228600" indent="0" algn="l">
              <a:lnSpc>
                <a:spcPts val="1600"/>
              </a:lnSpc>
              <a:spcBef>
                <a:spcPts val="580"/>
              </a:spcBef>
              <a:spcAft>
                <a:spcPts val="1030"/>
              </a:spcAft>
            </a:pPr>
            <a:r>
              <a:rPr lang="fr-FR" sz="975" i="1" spc="-4">
                <a:solidFill>
                  <a:srgbClr val="FFFFFF"/>
                </a:solidFill>
                <a:latin typeface="Calibri" panose="02020603050405020304" pitchFamily="2"/>
              </a:rPr>
              <a:t>T</a:t>
            </a:r>
            <a:r>
              <a:rPr lang="fr-FR" sz="975" spc="-4">
                <a:solidFill>
                  <a:srgbClr val="FFFFFF"/>
                </a:solidFill>
                <a:latin typeface="Calibri" panose="02020603050405020304" pitchFamily="2"/>
              </a:rPr>
              <a:t>o establish and promote a unified strategic and coordinated approach to strengthening national and regional regulatory systems </a:t>
            </a:r>
          </a:p>
        </p:txBody>
      </p:sp>
      <p:sp>
        <p:nvSpPr>
          <p:cNvPr id="6" name="Text Placeholder 5"/>
          <p:cNvSpPr>
            <a:spLocks noGrp="1"/>
          </p:cNvSpPr>
          <p:nvPr>
            <p:ph type="body" idx="10"/>
          </p:nvPr>
        </p:nvSpPr>
        <p:spPr>
          <a:xfrm>
            <a:off x="4469131" y="2654936"/>
            <a:ext cx="1591151" cy="889635"/>
          </a:xfrm>
          <a:prstGeom prst="rect">
            <a:avLst/>
          </a:prstGeom>
          <a:noFill/>
          <a:ln w="12065" cmpd="sng">
            <a:solidFill>
              <a:srgbClr val="002060"/>
            </a:solidFill>
            <a:prstDash val="solid"/>
          </a:ln>
        </p:spPr>
        <p:txBody>
          <a:bodyPr vert="horz" lIns="0" tIns="304800" rIns="0" bIns="0" anchor="t"/>
          <a:lstStyle>
            <a:lvl1pPr marL="0" marR="0" indent="0" algn="ctr">
              <a:lnSpc>
                <a:spcPts val="1575"/>
              </a:lnSpc>
              <a:spcAft>
                <a:spcPts val="1718"/>
              </a:spcAft>
              <a:defRPr/>
            </a:lvl1pPr>
          </a:lstStyle>
          <a:p>
            <a:pPr marL="0" marR="0" indent="0" algn="ctr">
              <a:lnSpc>
                <a:spcPts val="2100"/>
              </a:lnSpc>
              <a:spcAft>
                <a:spcPts val="2290"/>
              </a:spcAft>
            </a:pPr>
            <a:r>
              <a:rPr lang="fr-FR" sz="1313" b="1" spc="-11">
                <a:solidFill>
                  <a:srgbClr val="002060"/>
                </a:solidFill>
                <a:latin typeface="Calibri" panose="02020603050405020304" pitchFamily="2"/>
              </a:rPr>
              <a:t>288 Activities </a:t>
            </a:r>
          </a:p>
        </p:txBody>
      </p:sp>
      <p:sp>
        <p:nvSpPr>
          <p:cNvPr id="7" name="Text Placeholder 6"/>
          <p:cNvSpPr>
            <a:spLocks noGrp="1"/>
          </p:cNvSpPr>
          <p:nvPr>
            <p:ph type="body" idx="10"/>
          </p:nvPr>
        </p:nvSpPr>
        <p:spPr>
          <a:xfrm>
            <a:off x="6254592" y="2648585"/>
            <a:ext cx="1593056" cy="890270"/>
          </a:xfrm>
          <a:prstGeom prst="rect">
            <a:avLst/>
          </a:prstGeom>
          <a:noFill/>
          <a:ln w="12065" cmpd="sng">
            <a:solidFill>
              <a:srgbClr val="002060"/>
            </a:solidFill>
            <a:prstDash val="solid"/>
          </a:ln>
        </p:spPr>
        <p:txBody>
          <a:bodyPr vert="horz" lIns="0" tIns="168275" rIns="0" bIns="0" anchor="t"/>
          <a:lstStyle>
            <a:lvl1pPr marL="0" marR="0" indent="0" algn="ctr">
              <a:lnSpc>
                <a:spcPts val="1575"/>
              </a:lnSpc>
              <a:spcBef>
                <a:spcPts val="8"/>
              </a:spcBef>
              <a:spcAft>
                <a:spcPts val="926"/>
              </a:spcAft>
              <a:defRPr/>
            </a:lvl1pPr>
          </a:lstStyle>
          <a:p>
            <a:pPr marL="0" marR="0" indent="0" algn="ctr">
              <a:lnSpc>
                <a:spcPts val="2100"/>
              </a:lnSpc>
              <a:spcAft>
                <a:spcPts val="0"/>
              </a:spcAft>
            </a:pPr>
            <a:r>
              <a:rPr lang="fr-FR" sz="1313" b="1" spc="-19">
                <a:solidFill>
                  <a:srgbClr val="002060"/>
                </a:solidFill>
                <a:latin typeface="Calibri" panose="02020603050405020304" pitchFamily="2"/>
              </a:rPr>
              <a:t>Over $125m </a:t>
            </a:r>
          </a:p>
          <a:p>
            <a:pPr marL="0" marR="0" indent="0" algn="ctr">
              <a:lnSpc>
                <a:spcPts val="2100"/>
              </a:lnSpc>
              <a:spcBef>
                <a:spcPts val="10"/>
              </a:spcBef>
              <a:spcAft>
                <a:spcPts val="1235"/>
              </a:spcAft>
            </a:pPr>
            <a:r>
              <a:rPr lang="fr-FR" sz="1313" b="1" spc="-19">
                <a:solidFill>
                  <a:srgbClr val="002060"/>
                </a:solidFill>
                <a:latin typeface="Calibri" panose="02020603050405020304" pitchFamily="2"/>
              </a:rPr>
              <a:t>investment </a:t>
            </a:r>
          </a:p>
        </p:txBody>
      </p:sp>
      <p:sp>
        <p:nvSpPr>
          <p:cNvPr id="8" name="Text Placeholder 7"/>
          <p:cNvSpPr>
            <a:spLocks noGrp="1"/>
          </p:cNvSpPr>
          <p:nvPr>
            <p:ph type="body" idx="10"/>
          </p:nvPr>
        </p:nvSpPr>
        <p:spPr>
          <a:xfrm>
            <a:off x="3577591" y="6158866"/>
            <a:ext cx="3659981" cy="233045"/>
          </a:xfrm>
          <a:prstGeom prst="rect">
            <a:avLst/>
          </a:prstGeom>
          <a:noFill/>
          <a:ln w="0" cmpd="sng">
            <a:noFill/>
            <a:prstDash val="solid"/>
          </a:ln>
        </p:spPr>
        <p:txBody>
          <a:bodyPr vert="horz" lIns="0" tIns="21590" rIns="0" bIns="0" anchor="t"/>
          <a:lstStyle>
            <a:lvl1pPr marL="0" marR="0" indent="0" algn="l">
              <a:lnSpc>
                <a:spcPts val="1200"/>
              </a:lnSpc>
              <a:spcAft>
                <a:spcPts val="15"/>
              </a:spcAft>
              <a:defRPr/>
            </a:lvl1pPr>
          </a:lstStyle>
          <a:p>
            <a:pPr marL="0" marR="0" indent="0" algn="l">
              <a:lnSpc>
                <a:spcPts val="1600"/>
              </a:lnSpc>
              <a:spcAft>
                <a:spcPts val="20"/>
              </a:spcAft>
            </a:pPr>
            <a:r>
              <a:rPr lang="fr-FR" sz="1200" i="1" spc="-11">
                <a:solidFill>
                  <a:srgbClr val="A6228C"/>
                </a:solidFill>
                <a:latin typeface="Calibri" panose="02020603050405020304" pitchFamily="2"/>
              </a:rPr>
              <a:t>Contact the CIP Network Secretariat: cip_network@who.int </a:t>
            </a:r>
          </a:p>
        </p:txBody>
      </p:sp>
      <p:sp>
        <p:nvSpPr>
          <p:cNvPr id="9" name="Text Placeholder 8"/>
          <p:cNvSpPr>
            <a:spLocks noGrp="1"/>
          </p:cNvSpPr>
          <p:nvPr>
            <p:ph type="body" idx="10"/>
          </p:nvPr>
        </p:nvSpPr>
        <p:spPr>
          <a:xfrm>
            <a:off x="7891463" y="1040131"/>
            <a:ext cx="957739" cy="186055"/>
          </a:xfrm>
          <a:prstGeom prst="rect">
            <a:avLst/>
          </a:prstGeom>
          <a:noFill/>
          <a:ln w="0" cmpd="sng">
            <a:noFill/>
            <a:prstDash val="solid"/>
          </a:ln>
        </p:spPr>
        <p:txBody>
          <a:bodyPr vert="horz" lIns="0" tIns="17145" rIns="0" bIns="0" anchor="t"/>
          <a:lstStyle>
            <a:lvl1pPr marL="0" marR="0" indent="0" algn="l">
              <a:lnSpc>
                <a:spcPts val="975"/>
              </a:lnSpc>
              <a:spcAft>
                <a:spcPts val="0"/>
              </a:spcAft>
              <a:defRPr/>
            </a:lvl1pPr>
          </a:lstStyle>
          <a:p>
            <a:pPr marL="0" marR="0" indent="0" algn="l">
              <a:lnSpc>
                <a:spcPts val="1300"/>
              </a:lnSpc>
              <a:spcAft>
                <a:spcPts val="0"/>
              </a:spcAft>
            </a:pPr>
            <a:r>
              <a:rPr lang="fr-FR" sz="900" u="sng" spc="-26">
                <a:solidFill>
                  <a:srgbClr val="0000FF"/>
                </a:solidFill>
                <a:latin typeface="Calibri" panose="02020603050405020304" pitchFamily="2"/>
              </a:rPr>
              <a:t>CIP Network website</a:t>
            </a:r>
            <a:r>
              <a:rPr lang="fr-FR" sz="100" u="sng" spc="-26">
                <a:solidFill>
                  <a:srgbClr val="33CCCC"/>
                </a:solidFill>
                <a:latin typeface="Calibri" panose="02020603050405020304" pitchFamily="2"/>
              </a:rPr>
              <a:t> </a:t>
            </a:r>
          </a:p>
        </p:txBody>
      </p:sp>
      <p:sp>
        <p:nvSpPr>
          <p:cNvPr id="10" name="Text Placeholder 9"/>
          <p:cNvSpPr>
            <a:spLocks noGrp="1"/>
          </p:cNvSpPr>
          <p:nvPr>
            <p:ph type="body" idx="10"/>
          </p:nvPr>
        </p:nvSpPr>
        <p:spPr>
          <a:xfrm>
            <a:off x="948690" y="2442846"/>
            <a:ext cx="1040130" cy="233045"/>
          </a:xfrm>
          <a:prstGeom prst="rect">
            <a:avLst/>
          </a:prstGeom>
          <a:noFill/>
          <a:ln w="0" cmpd="sng">
            <a:noFill/>
            <a:prstDash val="solid"/>
          </a:ln>
        </p:spPr>
        <p:txBody>
          <a:bodyPr vert="horz" lIns="0" tIns="21590" rIns="0" bIns="0" anchor="t"/>
          <a:lstStyle>
            <a:lvl1pPr marL="0" marR="0" indent="0" algn="l">
              <a:lnSpc>
                <a:spcPts val="1200"/>
              </a:lnSpc>
              <a:spcAft>
                <a:spcPts val="0"/>
              </a:spcAft>
              <a:defRPr/>
            </a:lvl1pPr>
          </a:lstStyle>
          <a:p>
            <a:pPr marL="0" marR="0" indent="0" algn="l">
              <a:lnSpc>
                <a:spcPts val="1600"/>
              </a:lnSpc>
              <a:spcAft>
                <a:spcPts val="0"/>
              </a:spcAft>
            </a:pPr>
            <a:r>
              <a:rPr lang="fr-FR" sz="1200" b="1" i="1" u="sng" spc="-19">
                <a:solidFill>
                  <a:srgbClr val="0070C0"/>
                </a:solidFill>
                <a:latin typeface="Calibri" panose="02020603050405020304" pitchFamily="2"/>
              </a:rPr>
              <a:t>As of April 2024: </a:t>
            </a:r>
          </a:p>
        </p:txBody>
      </p:sp>
      <p:sp>
        <p:nvSpPr>
          <p:cNvPr id="11" name="Text Placeholder 10"/>
          <p:cNvSpPr>
            <a:spLocks noGrp="1"/>
          </p:cNvSpPr>
          <p:nvPr>
            <p:ph type="body" idx="10"/>
          </p:nvPr>
        </p:nvSpPr>
        <p:spPr>
          <a:xfrm>
            <a:off x="656273" y="2675890"/>
            <a:ext cx="1593056" cy="868680"/>
          </a:xfrm>
          <a:prstGeom prst="rect">
            <a:avLst/>
          </a:prstGeom>
          <a:noFill/>
          <a:ln w="12065" cmpd="sng">
            <a:solidFill>
              <a:srgbClr val="002060"/>
            </a:solidFill>
            <a:prstDash val="solid"/>
          </a:ln>
        </p:spPr>
        <p:txBody>
          <a:bodyPr vert="horz" lIns="0" tIns="146685" rIns="0" bIns="0" anchor="t"/>
          <a:lstStyle>
            <a:lvl1pPr marL="0" marR="0" indent="0" algn="ctr">
              <a:lnSpc>
                <a:spcPts val="1575"/>
              </a:lnSpc>
              <a:spcBef>
                <a:spcPts val="8"/>
              </a:spcBef>
              <a:spcAft>
                <a:spcPts val="949"/>
              </a:spcAft>
              <a:defRPr/>
            </a:lvl1pPr>
          </a:lstStyle>
          <a:p>
            <a:pPr marL="0" marR="0" indent="0" algn="ctr">
              <a:lnSpc>
                <a:spcPts val="2100"/>
              </a:lnSpc>
              <a:spcAft>
                <a:spcPts val="0"/>
              </a:spcAft>
            </a:pPr>
            <a:r>
              <a:rPr lang="fr-FR" sz="1313" b="1" spc="-19">
                <a:solidFill>
                  <a:srgbClr val="002060"/>
                </a:solidFill>
                <a:latin typeface="Calibri" panose="02020603050405020304" pitchFamily="2"/>
              </a:rPr>
              <a:t>29 Members: </a:t>
            </a:r>
          </a:p>
          <a:p>
            <a:pPr marL="0" marR="0" indent="0" algn="ctr">
              <a:lnSpc>
                <a:spcPts val="2100"/>
              </a:lnSpc>
              <a:spcBef>
                <a:spcPts val="10"/>
              </a:spcBef>
              <a:spcAft>
                <a:spcPts val="1265"/>
              </a:spcAft>
            </a:pPr>
            <a:r>
              <a:rPr lang="fr-FR" sz="1350" i="1" spc="0">
                <a:solidFill>
                  <a:srgbClr val="002060"/>
                </a:solidFill>
                <a:latin typeface="Calibri" panose="02020603050405020304" pitchFamily="2"/>
              </a:rPr>
              <a:t>25 + 4 observers </a:t>
            </a:r>
          </a:p>
        </p:txBody>
      </p:sp>
      <p:sp>
        <p:nvSpPr>
          <p:cNvPr id="12" name="Text Placeholder 11"/>
          <p:cNvSpPr>
            <a:spLocks noGrp="1"/>
          </p:cNvSpPr>
          <p:nvPr>
            <p:ph type="body" idx="10"/>
          </p:nvPr>
        </p:nvSpPr>
        <p:spPr>
          <a:xfrm>
            <a:off x="2473643" y="2654936"/>
            <a:ext cx="1590675" cy="889635"/>
          </a:xfrm>
          <a:prstGeom prst="rect">
            <a:avLst/>
          </a:prstGeom>
          <a:noFill/>
          <a:ln w="12065" cmpd="sng">
            <a:solidFill>
              <a:srgbClr val="002060"/>
            </a:solidFill>
            <a:prstDash val="solid"/>
          </a:ln>
        </p:spPr>
        <p:txBody>
          <a:bodyPr vert="horz" lIns="0" tIns="167640" rIns="0" bIns="0" anchor="t"/>
          <a:lstStyle>
            <a:lvl1pPr marL="0" marR="0" indent="0" algn="ctr">
              <a:lnSpc>
                <a:spcPts val="1575"/>
              </a:lnSpc>
              <a:spcBef>
                <a:spcPts val="0"/>
              </a:spcBef>
              <a:spcAft>
                <a:spcPts val="960"/>
              </a:spcAft>
              <a:defRPr/>
            </a:lvl1pPr>
          </a:lstStyle>
          <a:p>
            <a:pPr marL="0" marR="0" indent="0" algn="ctr">
              <a:lnSpc>
                <a:spcPts val="2100"/>
              </a:lnSpc>
              <a:spcAft>
                <a:spcPts val="0"/>
              </a:spcAft>
            </a:pPr>
            <a:r>
              <a:rPr lang="fr-FR" sz="1313" b="1" spc="-15">
                <a:solidFill>
                  <a:srgbClr val="002060"/>
                </a:solidFill>
                <a:latin typeface="Calibri" panose="02020603050405020304" pitchFamily="2"/>
              </a:rPr>
              <a:t>6 Regions </a:t>
            </a:r>
          </a:p>
          <a:p>
            <a:pPr marL="0" marR="0" indent="0" algn="ctr">
              <a:lnSpc>
                <a:spcPts val="2100"/>
              </a:lnSpc>
              <a:spcBef>
                <a:spcPts val="0"/>
              </a:spcBef>
              <a:spcAft>
                <a:spcPts val="1280"/>
              </a:spcAft>
            </a:pPr>
            <a:r>
              <a:rPr lang="fr-FR" sz="1313" b="1" spc="-15">
                <a:solidFill>
                  <a:srgbClr val="002060"/>
                </a:solidFill>
                <a:latin typeface="Calibri" panose="02020603050405020304" pitchFamily="2"/>
              </a:rPr>
              <a:t>36 Countries </a:t>
            </a:r>
          </a:p>
        </p:txBody>
      </p:sp>
      <p:sp>
        <p:nvSpPr>
          <p:cNvPr id="13" name="Text Placeholder 12"/>
          <p:cNvSpPr>
            <a:spLocks noGrp="1"/>
          </p:cNvSpPr>
          <p:nvPr>
            <p:ph type="body" idx="10"/>
          </p:nvPr>
        </p:nvSpPr>
        <p:spPr>
          <a:xfrm>
            <a:off x="7960042" y="3695065"/>
            <a:ext cx="486728" cy="186055"/>
          </a:xfrm>
          <a:prstGeom prst="rect">
            <a:avLst/>
          </a:prstGeom>
          <a:noFill/>
          <a:ln w="0" cmpd="sng">
            <a:noFill/>
            <a:prstDash val="solid"/>
          </a:ln>
        </p:spPr>
        <p:txBody>
          <a:bodyPr vert="horz" lIns="0" tIns="17145" rIns="0" bIns="0" anchor="t"/>
          <a:lstStyle>
            <a:lvl1pPr marL="0" marR="0" indent="0" algn="l">
              <a:lnSpc>
                <a:spcPts val="975"/>
              </a:lnSpc>
              <a:spcAft>
                <a:spcPts val="0"/>
              </a:spcAft>
              <a:defRPr/>
            </a:lvl1pPr>
          </a:lstStyle>
          <a:p>
            <a:pPr marL="0" marR="0" indent="0" algn="l">
              <a:lnSpc>
                <a:spcPts val="1300"/>
              </a:lnSpc>
              <a:spcAft>
                <a:spcPts val="0"/>
              </a:spcAft>
            </a:pPr>
            <a:r>
              <a:rPr lang="fr-FR" sz="900" i="1" spc="-41">
                <a:solidFill>
                  <a:srgbClr val="000000"/>
                </a:solidFill>
                <a:latin typeface="Calibri" panose="02020603050405020304" pitchFamily="2"/>
              </a:rPr>
              <a:t>Observers: </a:t>
            </a:r>
          </a:p>
        </p:txBody>
      </p:sp>
      <p:sp>
        <p:nvSpPr>
          <p:cNvPr id="14" name="Text Placeholder 13"/>
          <p:cNvSpPr>
            <a:spLocks noGrp="1"/>
          </p:cNvSpPr>
          <p:nvPr>
            <p:ph type="body" idx="10"/>
          </p:nvPr>
        </p:nvSpPr>
        <p:spPr>
          <a:xfrm>
            <a:off x="4408170" y="1613535"/>
            <a:ext cx="336709" cy="187960"/>
          </a:xfrm>
          <a:prstGeom prst="rect">
            <a:avLst/>
          </a:prstGeom>
          <a:noFill/>
          <a:ln w="0" cmpd="sng">
            <a:noFill/>
            <a:prstDash val="solid"/>
          </a:ln>
        </p:spPr>
        <p:txBody>
          <a:bodyPr vert="horz" lIns="0" tIns="17145" rIns="0" bIns="0" anchor="t"/>
          <a:lstStyle>
            <a:lvl1pPr marL="0" marR="0" indent="0" algn="ctr">
              <a:lnSpc>
                <a:spcPts val="975"/>
              </a:lnSpc>
              <a:spcAft>
                <a:spcPts val="0"/>
              </a:spcAft>
              <a:defRPr/>
            </a:lvl1pPr>
          </a:lstStyle>
          <a:p>
            <a:pPr marL="0" marR="0" indent="0" algn="ctr">
              <a:lnSpc>
                <a:spcPts val="1300"/>
              </a:lnSpc>
              <a:spcAft>
                <a:spcPts val="0"/>
              </a:spcAft>
            </a:pPr>
            <a:r>
              <a:rPr lang="fr-FR" sz="975" b="1" i="1" spc="79">
                <a:solidFill>
                  <a:srgbClr val="FFFFFF"/>
                </a:solidFill>
                <a:latin typeface="Calibri" panose="02020603050405020304" pitchFamily="2"/>
              </a:rPr>
              <a:t>Aim: </a:t>
            </a:r>
          </a:p>
        </p:txBody>
      </p:sp>
      <p:sp>
        <p:nvSpPr>
          <p:cNvPr id="15" name="Text Placeholder 14"/>
          <p:cNvSpPr>
            <a:spLocks noGrp="1"/>
          </p:cNvSpPr>
          <p:nvPr>
            <p:ph type="body" idx="10"/>
          </p:nvPr>
        </p:nvSpPr>
        <p:spPr>
          <a:xfrm>
            <a:off x="4466749" y="1875155"/>
            <a:ext cx="3426619" cy="410845"/>
          </a:xfrm>
          <a:prstGeom prst="rect">
            <a:avLst/>
          </a:prstGeom>
          <a:noFill/>
          <a:ln w="0" cmpd="sng">
            <a:noFill/>
            <a:prstDash val="solid"/>
          </a:ln>
        </p:spPr>
        <p:txBody>
          <a:bodyPr vert="horz" lIns="0" tIns="0" rIns="0" bIns="0" anchor="t"/>
          <a:lstStyle>
            <a:lvl1pPr marL="0" marR="0" indent="0" algn="just">
              <a:lnSpc>
                <a:spcPts val="1200"/>
              </a:lnSpc>
              <a:spcAft>
                <a:spcPts val="19"/>
              </a:spcAft>
              <a:defRPr/>
            </a:lvl1pPr>
          </a:lstStyle>
          <a:p>
            <a:pPr marL="0" marR="0" indent="0" algn="just">
              <a:lnSpc>
                <a:spcPts val="1600"/>
              </a:lnSpc>
              <a:spcAft>
                <a:spcPts val="25"/>
              </a:spcAft>
            </a:pPr>
            <a:r>
              <a:rPr lang="fr-FR" sz="975" i="1" spc="0">
                <a:solidFill>
                  <a:srgbClr val="FFFFFF"/>
                </a:solidFill>
                <a:latin typeface="Calibri" panose="02020603050405020304" pitchFamily="2"/>
              </a:rPr>
              <a:t>T</a:t>
            </a:r>
            <a:r>
              <a:rPr lang="fr-FR" sz="975" spc="0">
                <a:solidFill>
                  <a:srgbClr val="FFFFFF"/>
                </a:solidFill>
                <a:latin typeface="Calibri" panose="02020603050405020304" pitchFamily="2"/>
              </a:rPr>
              <a:t>o increase the effectiveness of collective efforts and desired impact in countries and regions </a:t>
            </a:r>
          </a:p>
        </p:txBody>
      </p:sp>
    </p:spTree>
    <p:extLst>
      <p:ext uri="{BB962C8B-B14F-4D97-AF65-F5344CB8AC3E}">
        <p14:creationId xmlns:p14="http://schemas.microsoft.com/office/powerpoint/2010/main" val="36064549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47969" y="0"/>
            <a:ext cx="8258922" cy="1238270"/>
          </a:xfrm>
          <a:prstGeom prst="rect">
            <a:avLst/>
          </a:prstGeom>
          <a:noFill/>
          <a:ln>
            <a:noFill/>
          </a:ln>
          <a:effectLst>
            <a:outerShdw dist="17961" dir="2700000" algn="ctr" rotWithShape="0">
              <a:srgbClr val="96CCEE"/>
            </a:outerShdw>
          </a:effectLst>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42540" y="1380816"/>
            <a:ext cx="8291501" cy="4208425"/>
          </a:xfrm>
          <a:prstGeom prst="rect">
            <a:avLst/>
          </a:prstGeom>
          <a:noFill/>
          <a:ln>
            <a:noFill/>
          </a:ln>
        </p:spPr>
        <p:txBody>
          <a:bodyPr spcFirstLastPara="1" wrap="square" lIns="0" tIns="0" rIns="0" bIns="0" anchor="t" anchorCtr="0">
            <a:noAutofit/>
          </a:bodyPr>
          <a:lstStyle>
            <a:lvl1pPr marL="342900" lvl="0" indent="-257175" algn="l">
              <a:spcBef>
                <a:spcPts val="1080"/>
              </a:spcBef>
              <a:spcAft>
                <a:spcPts val="0"/>
              </a:spcAft>
              <a:buSzPts val="1800"/>
              <a:buChar char="▪"/>
              <a:defRPr/>
            </a:lvl1pPr>
            <a:lvl2pPr marL="685800" lvl="1" indent="-257175" algn="l">
              <a:spcBef>
                <a:spcPts val="270"/>
              </a:spcBef>
              <a:spcAft>
                <a:spcPts val="0"/>
              </a:spcAft>
              <a:buSzPts val="1800"/>
              <a:buChar char="–"/>
              <a:defRPr/>
            </a:lvl2pPr>
            <a:lvl3pPr marL="1028700" lvl="2" indent="-257175" algn="l">
              <a:spcBef>
                <a:spcPts val="270"/>
              </a:spcBef>
              <a:spcAft>
                <a:spcPts val="0"/>
              </a:spcAft>
              <a:buSzPts val="1800"/>
              <a:buChar char="•"/>
              <a:defRPr/>
            </a:lvl3pPr>
            <a:lvl4pPr marL="1371600" lvl="3" indent="-257175" algn="l">
              <a:spcBef>
                <a:spcPts val="270"/>
              </a:spcBef>
              <a:spcAft>
                <a:spcPts val="0"/>
              </a:spcAft>
              <a:buSzPts val="1800"/>
              <a:buChar char="–"/>
              <a:defRPr/>
            </a:lvl4pPr>
            <a:lvl5pPr marL="1714500" lvl="4" indent="-257175" algn="r" rtl="1">
              <a:spcBef>
                <a:spcPts val="270"/>
              </a:spcBef>
              <a:spcAft>
                <a:spcPts val="0"/>
              </a:spcAft>
              <a:buClr>
                <a:srgbClr val="000066"/>
              </a:buClr>
              <a:buSzPts val="1800"/>
              <a:buChar char="»"/>
              <a:defRPr/>
            </a:lvl5pPr>
            <a:lvl6pPr marL="2057400" lvl="5" indent="-257175" algn="r" rtl="1">
              <a:spcBef>
                <a:spcPts val="270"/>
              </a:spcBef>
              <a:spcAft>
                <a:spcPts val="0"/>
              </a:spcAft>
              <a:buClr>
                <a:srgbClr val="000066"/>
              </a:buClr>
              <a:buSzPts val="1800"/>
              <a:buChar char="»"/>
              <a:defRPr/>
            </a:lvl6pPr>
            <a:lvl7pPr marL="2400300" lvl="6" indent="-257175" algn="r" rtl="1">
              <a:spcBef>
                <a:spcPts val="270"/>
              </a:spcBef>
              <a:spcAft>
                <a:spcPts val="0"/>
              </a:spcAft>
              <a:buClr>
                <a:srgbClr val="000066"/>
              </a:buClr>
              <a:buSzPts val="1800"/>
              <a:buChar char="»"/>
              <a:defRPr/>
            </a:lvl7pPr>
            <a:lvl8pPr marL="2743200" lvl="7" indent="-257175" algn="r" rtl="1">
              <a:spcBef>
                <a:spcPts val="270"/>
              </a:spcBef>
              <a:spcAft>
                <a:spcPts val="0"/>
              </a:spcAft>
              <a:buClr>
                <a:srgbClr val="000066"/>
              </a:buClr>
              <a:buSzPts val="1800"/>
              <a:buChar char="»"/>
              <a:defRPr/>
            </a:lvl8pPr>
            <a:lvl9pPr marL="3086100" lvl="8" indent="-257175" algn="r" rtl="1">
              <a:spcBef>
                <a:spcPts val="270"/>
              </a:spcBef>
              <a:spcAft>
                <a:spcPts val="0"/>
              </a:spcAft>
              <a:buClr>
                <a:srgbClr val="000066"/>
              </a:buClr>
              <a:buSzPts val="1800"/>
              <a:buChar char="»"/>
              <a:defRPr/>
            </a:lvl9pPr>
          </a:lstStyle>
          <a:p>
            <a:endParaRPr/>
          </a:p>
        </p:txBody>
      </p:sp>
    </p:spTree>
    <p:extLst>
      <p:ext uri="{BB962C8B-B14F-4D97-AF65-F5344CB8AC3E}">
        <p14:creationId xmlns:p14="http://schemas.microsoft.com/office/powerpoint/2010/main" val="3031040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a:xfrm>
            <a:off x="359999" y="6588208"/>
            <a:ext cx="592501" cy="180000"/>
          </a:xfrm>
          <a:prstGeom prst="rect">
            <a:avLst/>
          </a:prstGeom>
        </p:spPr>
        <p:txBody>
          <a:bodyPr/>
          <a:lstStyle/>
          <a:p>
            <a:fld id="{05F5F25C-B8D8-45F9-9C80-5699EEACB709}" type="datetime1">
              <a:rPr lang="en-GB" noProof="0" smtClean="0"/>
              <a:t>10/12/2024</a:t>
            </a:fld>
            <a:endParaRPr lang="en-GB" noProof="0" dirty="0"/>
          </a:p>
        </p:txBody>
      </p:sp>
      <p:sp>
        <p:nvSpPr>
          <p:cNvPr id="5" name="Footer Placeholder 4"/>
          <p:cNvSpPr>
            <a:spLocks noGrp="1"/>
          </p:cNvSpPr>
          <p:nvPr>
            <p:ph type="ftr" sz="quarter" idx="15"/>
          </p:nvPr>
        </p:nvSpPr>
        <p:spPr>
          <a:xfrm>
            <a:off x="1044744" y="6588208"/>
            <a:ext cx="1698456" cy="180000"/>
          </a:xfrm>
          <a:prstGeom prst="rect">
            <a:avLst/>
          </a:prstGeom>
        </p:spPr>
        <p:txBody>
          <a:bodyPr/>
          <a:lstStyle/>
          <a:p>
            <a:r>
              <a:rPr lang="en-GB" noProof="0" dirty="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‹N°›</a:t>
            </a:fld>
            <a:endParaRPr lang="en-GB" noProof="0" dirty="0"/>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2941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1520190" y="4942206"/>
            <a:ext cx="6359843" cy="823595"/>
          </a:xfrm>
          <a:prstGeom prst="rect">
            <a:avLst/>
          </a:prstGeom>
          <a:noFill/>
          <a:ln w="0" cmpd="sng">
            <a:noFill/>
            <a:prstDash val="solid"/>
          </a:ln>
        </p:spPr>
        <p:txBody>
          <a:bodyPr vert="horz" lIns="0" tIns="21590" rIns="0" bIns="0" anchor="t"/>
          <a:lstStyle>
            <a:lvl1pPr marL="0" marR="0" indent="0" algn="l">
              <a:lnSpc>
                <a:spcPts val="1575"/>
              </a:lnSpc>
              <a:spcAft>
                <a:spcPts val="0"/>
              </a:spcAft>
              <a:defRPr/>
            </a:lvl1pPr>
          </a:lstStyle>
          <a:p>
            <a:pPr marL="0" marR="0" indent="0" algn="l">
              <a:lnSpc>
                <a:spcPts val="2100"/>
              </a:lnSpc>
              <a:spcAft>
                <a:spcPts val="0"/>
              </a:spcAft>
            </a:pPr>
            <a:r>
              <a:rPr lang="fr-FR" sz="1463" b="1" spc="0">
                <a:solidFill>
                  <a:srgbClr val="FFFFFF"/>
                </a:solidFill>
                <a:latin typeface="Arial" panose="02020603050405020304" pitchFamily="2"/>
              </a:rPr>
              <a:t>Applicable à toutes les autorités réglementaires</a:t>
            </a:r>
            <a:r>
              <a:rPr lang="fr-FR" sz="1463" spc="0">
                <a:solidFill>
                  <a:srgbClr val="FFFFFF"/>
                </a:solidFill>
                <a:latin typeface="Arial" panose="02020603050405020304" pitchFamily="2"/>
              </a:rPr>
              <a:t>, indépendamment du niveau de resources, de maturité, ou des modèles réglementaires (national, supranational ou institutions multiples) </a:t>
            </a:r>
          </a:p>
        </p:txBody>
      </p:sp>
      <p:sp>
        <p:nvSpPr>
          <p:cNvPr id="8" name="Text Placeholder 7"/>
          <p:cNvSpPr>
            <a:spLocks noGrp="1"/>
          </p:cNvSpPr>
          <p:nvPr>
            <p:ph type="body" idx="10"/>
          </p:nvPr>
        </p:nvSpPr>
        <p:spPr>
          <a:xfrm>
            <a:off x="1524953" y="1824356"/>
            <a:ext cx="5993606" cy="823595"/>
          </a:xfrm>
          <a:prstGeom prst="rect">
            <a:avLst/>
          </a:prstGeom>
          <a:noFill/>
          <a:ln w="0" cmpd="sng">
            <a:noFill/>
            <a:prstDash val="solid"/>
          </a:ln>
        </p:spPr>
        <p:txBody>
          <a:bodyPr vert="horz" lIns="0" tIns="20955" rIns="0" bIns="0" anchor="t"/>
          <a:lstStyle>
            <a:lvl1pPr marL="0" marR="0" indent="0" algn="l">
              <a:lnSpc>
                <a:spcPts val="1575"/>
              </a:lnSpc>
              <a:spcAft>
                <a:spcPts val="0"/>
              </a:spcAft>
              <a:defRPr/>
            </a:lvl1pPr>
          </a:lstStyle>
          <a:p>
            <a:pPr marL="0" marR="0" indent="0" algn="l">
              <a:lnSpc>
                <a:spcPts val="2100"/>
              </a:lnSpc>
              <a:spcAft>
                <a:spcPts val="0"/>
              </a:spcAft>
            </a:pPr>
            <a:r>
              <a:rPr lang="fr-FR" sz="1463" spc="0">
                <a:solidFill>
                  <a:srgbClr val="FFFFFF"/>
                </a:solidFill>
                <a:latin typeface="Arial" panose="02020603050405020304" pitchFamily="2"/>
              </a:rPr>
              <a:t>En réponse aux </a:t>
            </a:r>
            <a:r>
              <a:rPr lang="fr-FR" sz="1463" b="1" spc="0">
                <a:solidFill>
                  <a:srgbClr val="FFFFFF"/>
                </a:solidFill>
                <a:latin typeface="Arial" panose="02020603050405020304" pitchFamily="2"/>
              </a:rPr>
              <a:t>demandes de recommendations </a:t>
            </a:r>
            <a:r>
              <a:rPr lang="fr-FR" sz="1463" spc="0">
                <a:solidFill>
                  <a:srgbClr val="FFFFFF"/>
                </a:solidFill>
                <a:latin typeface="Arial" panose="02020603050405020304" pitchFamily="2"/>
              </a:rPr>
              <a:t>afin d’addresser les difficultés les plus fréquentes, observées pendant </a:t>
            </a:r>
            <a:r>
              <a:rPr lang="fr-FR" sz="1463" b="1" spc="0">
                <a:solidFill>
                  <a:srgbClr val="FFFFFF"/>
                </a:solidFill>
                <a:latin typeface="Arial" panose="02020603050405020304" pitchFamily="2"/>
              </a:rPr>
              <a:t>les missions de benchmarking </a:t>
            </a:r>
            <a:r>
              <a:rPr lang="fr-FR" sz="1463" spc="0">
                <a:solidFill>
                  <a:srgbClr val="FFFFFF"/>
                </a:solidFill>
                <a:latin typeface="Arial" panose="02020603050405020304" pitchFamily="2"/>
              </a:rPr>
              <a:t>sur la surveillance réglementaire </a:t>
            </a:r>
          </a:p>
        </p:txBody>
      </p:sp>
      <p:sp>
        <p:nvSpPr>
          <p:cNvPr id="9" name="Text Placeholder 8"/>
          <p:cNvSpPr>
            <a:spLocks noGrp="1"/>
          </p:cNvSpPr>
          <p:nvPr>
            <p:ph type="body" idx="10"/>
          </p:nvPr>
        </p:nvSpPr>
        <p:spPr>
          <a:xfrm>
            <a:off x="1805941" y="3384551"/>
            <a:ext cx="5945981" cy="821055"/>
          </a:xfrm>
          <a:prstGeom prst="rect">
            <a:avLst/>
          </a:prstGeom>
          <a:noFill/>
          <a:ln w="0" cmpd="sng">
            <a:noFill/>
            <a:prstDash val="solid"/>
          </a:ln>
        </p:spPr>
        <p:txBody>
          <a:bodyPr vert="horz" lIns="0" tIns="18415" rIns="0" bIns="0" anchor="t"/>
          <a:lstStyle>
            <a:lvl1pPr marL="0" marR="0" indent="0" algn="l">
              <a:lnSpc>
                <a:spcPts val="1575"/>
              </a:lnSpc>
              <a:spcAft>
                <a:spcPts val="0"/>
              </a:spcAft>
              <a:defRPr/>
            </a:lvl1pPr>
          </a:lstStyle>
          <a:p>
            <a:pPr marL="0" marR="0" indent="0" algn="l">
              <a:lnSpc>
                <a:spcPts val="2100"/>
              </a:lnSpc>
              <a:spcAft>
                <a:spcPts val="0"/>
              </a:spcAft>
            </a:pPr>
            <a:r>
              <a:rPr lang="fr-FR" sz="1463" b="1" spc="-19">
                <a:solidFill>
                  <a:srgbClr val="FFFFFF"/>
                </a:solidFill>
                <a:latin typeface="Arial" panose="02020603050405020304" pitchFamily="2"/>
              </a:rPr>
              <a:t>Série de principes et pratiques appliqués au development, à l’implementation et à la revue des instruments réglementaires </a:t>
            </a:r>
            <a:r>
              <a:rPr lang="fr-FR" sz="1463" spc="-23">
                <a:solidFill>
                  <a:srgbClr val="FFFFFF"/>
                </a:solidFill>
                <a:latin typeface="Arial" panose="02020603050405020304" pitchFamily="2"/>
              </a:rPr>
              <a:t>afin d’atteindre les objectives de santé publique de la façon la plus efficace </a:t>
            </a:r>
          </a:p>
        </p:txBody>
      </p:sp>
    </p:spTree>
    <p:extLst>
      <p:ext uri="{BB962C8B-B14F-4D97-AF65-F5344CB8AC3E}">
        <p14:creationId xmlns:p14="http://schemas.microsoft.com/office/powerpoint/2010/main" val="2007021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416243" y="4554220"/>
            <a:ext cx="973455" cy="402590"/>
          </a:xfrm>
          <a:prstGeom prst="rect">
            <a:avLst/>
          </a:prstGeom>
          <a:noFill/>
          <a:ln w="0" cmpd="sng">
            <a:noFill/>
            <a:prstDash val="solid"/>
          </a:ln>
        </p:spPr>
        <p:txBody>
          <a:bodyPr vert="horz" lIns="0" tIns="0" rIns="0" bIns="0" anchor="t"/>
          <a:lstStyle>
            <a:lvl1pPr marL="0" marR="0" indent="0" algn="l">
              <a:lnSpc>
                <a:spcPts val="2400"/>
              </a:lnSpc>
              <a:spcAft>
                <a:spcPts val="0"/>
              </a:spcAft>
              <a:defRPr/>
            </a:lvl1pPr>
          </a:lstStyle>
          <a:p>
            <a:pPr marL="0" marR="0" indent="0" algn="l">
              <a:lnSpc>
                <a:spcPts val="3200"/>
              </a:lnSpc>
              <a:spcAft>
                <a:spcPts val="0"/>
              </a:spcAft>
            </a:pPr>
            <a:r>
              <a:rPr lang="fr-FR" sz="2063" spc="-71">
                <a:solidFill>
                  <a:srgbClr val="FFFFFF"/>
                </a:solidFill>
                <a:latin typeface="Arial" panose="02020603050405020304" pitchFamily="2"/>
              </a:rPr>
              <a:t>Champs </a:t>
            </a:r>
          </a:p>
        </p:txBody>
      </p:sp>
      <p:sp>
        <p:nvSpPr>
          <p:cNvPr id="9" name="Text Placeholder 8"/>
          <p:cNvSpPr>
            <a:spLocks noGrp="1"/>
          </p:cNvSpPr>
          <p:nvPr>
            <p:ph type="body" idx="10"/>
          </p:nvPr>
        </p:nvSpPr>
        <p:spPr>
          <a:xfrm>
            <a:off x="459582" y="2433320"/>
            <a:ext cx="905351" cy="403860"/>
          </a:xfrm>
          <a:prstGeom prst="rect">
            <a:avLst/>
          </a:prstGeom>
          <a:noFill/>
          <a:ln w="0" cmpd="sng">
            <a:noFill/>
            <a:prstDash val="solid"/>
          </a:ln>
        </p:spPr>
        <p:txBody>
          <a:bodyPr vert="horz" lIns="0" tIns="0" rIns="0" bIns="0" anchor="t"/>
          <a:lstStyle>
            <a:lvl1pPr marL="0" marR="0" indent="0" algn="l">
              <a:lnSpc>
                <a:spcPts val="2400"/>
              </a:lnSpc>
              <a:spcAft>
                <a:spcPts val="0"/>
              </a:spcAft>
              <a:defRPr/>
            </a:lvl1pPr>
          </a:lstStyle>
          <a:p>
            <a:pPr marL="0" marR="0" indent="0" algn="l">
              <a:lnSpc>
                <a:spcPts val="3200"/>
              </a:lnSpc>
              <a:spcAft>
                <a:spcPts val="0"/>
              </a:spcAft>
            </a:pPr>
            <a:r>
              <a:rPr lang="fr-FR" sz="2063" spc="-38">
                <a:solidFill>
                  <a:srgbClr val="FFFFFF"/>
                </a:solidFill>
                <a:latin typeface="Arial" panose="02020603050405020304" pitchFamily="2"/>
              </a:rPr>
              <a:t>Objectif </a:t>
            </a:r>
          </a:p>
        </p:txBody>
      </p:sp>
      <p:sp>
        <p:nvSpPr>
          <p:cNvPr id="12" name="Text Placeholder 11"/>
          <p:cNvSpPr>
            <a:spLocks noGrp="1"/>
          </p:cNvSpPr>
          <p:nvPr>
            <p:ph type="body" idx="10"/>
          </p:nvPr>
        </p:nvSpPr>
        <p:spPr>
          <a:xfrm>
            <a:off x="1556861" y="1536066"/>
            <a:ext cx="7229475" cy="1450975"/>
          </a:xfrm>
          <a:prstGeom prst="rect">
            <a:avLst/>
          </a:prstGeom>
          <a:noFill/>
          <a:ln w="0" cmpd="sng">
            <a:noFill/>
            <a:prstDash val="solid"/>
          </a:ln>
        </p:spPr>
        <p:txBody>
          <a:bodyPr vert="horz" lIns="0" tIns="0" rIns="0" bIns="0" anchor="t"/>
          <a:lstStyle>
            <a:lvl1pPr marL="171450" marR="171450" indent="171450" algn="l">
              <a:lnSpc>
                <a:spcPts val="1500"/>
              </a:lnSpc>
              <a:spcBef>
                <a:spcPts val="266"/>
              </a:spcBef>
              <a:spcAft>
                <a:spcPts val="0"/>
              </a:spcAft>
              <a:buFont typeface="Symbol"/>
              <a:buChar char="·"/>
              <a:defRPr/>
            </a:lvl1pPr>
          </a:lstStyle>
          <a:p>
            <a:pPr marL="228600" marR="0" indent="228600" algn="l">
              <a:lnSpc>
                <a:spcPts val="2400"/>
              </a:lnSpc>
              <a:spcAft>
                <a:spcPts val="0"/>
              </a:spcAft>
              <a:buFont typeface="Symbol"/>
              <a:buChar char="·"/>
            </a:pPr>
            <a:r>
              <a:rPr lang="fr-FR" sz="1463" spc="15">
                <a:solidFill>
                  <a:srgbClr val="000000"/>
                </a:solidFill>
                <a:latin typeface="Arial" panose="02020603050405020304" pitchFamily="2"/>
              </a:rPr>
              <a:t>Présente les </a:t>
            </a:r>
            <a:r>
              <a:rPr lang="fr-FR" sz="1463" b="1" spc="15">
                <a:solidFill>
                  <a:srgbClr val="000000"/>
                </a:solidFill>
                <a:latin typeface="Arial" panose="02020603050405020304" pitchFamily="2"/>
              </a:rPr>
              <a:t>principes de haut niveau </a:t>
            </a:r>
            <a:r>
              <a:rPr lang="fr-FR" sz="1463" spc="15">
                <a:solidFill>
                  <a:srgbClr val="000000"/>
                </a:solidFill>
                <a:latin typeface="Arial" panose="02020603050405020304" pitchFamily="2"/>
              </a:rPr>
              <a:t>de bonnes pratiques de réglementation. </a:t>
            </a:r>
          </a:p>
          <a:p>
            <a:pPr marL="228600" marR="0" indent="228600" algn="l">
              <a:lnSpc>
                <a:spcPts val="2500"/>
              </a:lnSpc>
              <a:spcBef>
                <a:spcPts val="30"/>
              </a:spcBef>
              <a:spcAft>
                <a:spcPts val="0"/>
              </a:spcAft>
              <a:buFont typeface="Symbol"/>
              <a:buChar char="·"/>
            </a:pPr>
            <a:r>
              <a:rPr lang="fr-FR" sz="1463" spc="15">
                <a:solidFill>
                  <a:srgbClr val="000000"/>
                </a:solidFill>
                <a:latin typeface="Arial" panose="02020603050405020304" pitchFamily="2"/>
              </a:rPr>
              <a:t>Principes à utiliser comme </a:t>
            </a:r>
            <a:r>
              <a:rPr lang="fr-FR" sz="1463" b="1" spc="15">
                <a:solidFill>
                  <a:srgbClr val="000000"/>
                </a:solidFill>
                <a:latin typeface="Arial" panose="02020603050405020304" pitchFamily="2"/>
              </a:rPr>
              <a:t>réference/benchmarks</a:t>
            </a:r>
            <a:r>
              <a:rPr lang="fr-FR" sz="1463" spc="15">
                <a:solidFill>
                  <a:srgbClr val="000000"/>
                </a:solidFill>
                <a:latin typeface="Arial" panose="02020603050405020304" pitchFamily="2"/>
              </a:rPr>
              <a:t>. </a:t>
            </a:r>
          </a:p>
          <a:p>
            <a:pPr marL="228600" marR="228600" indent="228600" algn="l">
              <a:lnSpc>
                <a:spcPts val="2000"/>
              </a:lnSpc>
              <a:spcBef>
                <a:spcPts val="355"/>
              </a:spcBef>
              <a:spcAft>
                <a:spcPts val="0"/>
              </a:spcAft>
              <a:buFont typeface="Symbol"/>
              <a:buChar char="·"/>
            </a:pPr>
            <a:r>
              <a:rPr lang="fr-FR" sz="1463" spc="0">
                <a:solidFill>
                  <a:srgbClr val="000000"/>
                </a:solidFill>
                <a:latin typeface="Arial" panose="02020603050405020304" pitchFamily="2"/>
              </a:rPr>
              <a:t>Guide les Etats Membres sur </a:t>
            </a:r>
            <a:r>
              <a:rPr lang="fr-FR" sz="1463" b="1" spc="0">
                <a:solidFill>
                  <a:srgbClr val="000000"/>
                </a:solidFill>
                <a:latin typeface="Arial" panose="02020603050405020304" pitchFamily="2"/>
              </a:rPr>
              <a:t>la priorisation des activités réglementaires </a:t>
            </a:r>
            <a:r>
              <a:rPr lang="fr-FR" sz="1463" spc="0">
                <a:solidFill>
                  <a:srgbClr val="000000"/>
                </a:solidFill>
                <a:latin typeface="Arial" panose="02020603050405020304" pitchFamily="2"/>
              </a:rPr>
              <a:t>en fonction des ressources, des objectifs nationaux, des politiques de santé publique et des produits de santé et de l’environnement des produits médicaux. </a:t>
            </a:r>
          </a:p>
        </p:txBody>
      </p:sp>
      <p:sp>
        <p:nvSpPr>
          <p:cNvPr id="15" name="Text Placeholder 14"/>
          <p:cNvSpPr>
            <a:spLocks noGrp="1"/>
          </p:cNvSpPr>
          <p:nvPr>
            <p:ph type="body" idx="10"/>
          </p:nvPr>
        </p:nvSpPr>
        <p:spPr>
          <a:xfrm>
            <a:off x="1556861" y="3657601"/>
            <a:ext cx="7229475" cy="1435735"/>
          </a:xfrm>
          <a:prstGeom prst="rect">
            <a:avLst/>
          </a:prstGeom>
          <a:noFill/>
          <a:ln w="0" cmpd="sng">
            <a:noFill/>
            <a:prstDash val="solid"/>
          </a:ln>
        </p:spPr>
        <p:txBody>
          <a:bodyPr vert="horz" lIns="0" tIns="62230" rIns="0" bIns="0" anchor="t"/>
          <a:lstStyle>
            <a:lvl1pPr marL="171450" marR="891540" indent="171450" algn="l">
              <a:lnSpc>
                <a:spcPts val="1575"/>
              </a:lnSpc>
              <a:spcBef>
                <a:spcPts val="214"/>
              </a:spcBef>
              <a:spcAft>
                <a:spcPts val="0"/>
              </a:spcAft>
              <a:buFont typeface="Symbol"/>
              <a:buChar char="·"/>
              <a:defRPr/>
            </a:lvl1pPr>
          </a:lstStyle>
          <a:p>
            <a:pPr marL="228600" marR="137160" indent="228600" algn="l">
              <a:lnSpc>
                <a:spcPts val="2100"/>
              </a:lnSpc>
              <a:spcAft>
                <a:spcPts val="0"/>
              </a:spcAft>
              <a:buFont typeface="Symbol"/>
              <a:buChar char="·"/>
            </a:pPr>
            <a:r>
              <a:rPr lang="fr-FR" sz="1463" b="1" spc="0">
                <a:solidFill>
                  <a:srgbClr val="000000"/>
                </a:solidFill>
                <a:latin typeface="Arial" panose="02020603050405020304" pitchFamily="2"/>
              </a:rPr>
              <a:t>Applicable à toutes les autorités, </a:t>
            </a:r>
            <a:r>
              <a:rPr lang="fr-FR" sz="1463" spc="0">
                <a:solidFill>
                  <a:srgbClr val="000000"/>
                </a:solidFill>
                <a:latin typeface="Arial" panose="02020603050405020304" pitchFamily="2"/>
              </a:rPr>
              <a:t>indépendamment du niveau de ressources, de maturité, ou des modèles réglementaires (national, supranational et institutions multiples). </a:t>
            </a:r>
          </a:p>
          <a:p>
            <a:pPr marL="228600" marR="1188720" indent="228600" algn="l">
              <a:lnSpc>
                <a:spcPts val="2100"/>
              </a:lnSpc>
              <a:spcBef>
                <a:spcPts val="285"/>
              </a:spcBef>
              <a:spcAft>
                <a:spcPts val="0"/>
              </a:spcAft>
              <a:buFont typeface="Symbol"/>
              <a:buChar char="·"/>
            </a:pPr>
            <a:r>
              <a:rPr lang="fr-FR" sz="1463" b="1" spc="0">
                <a:solidFill>
                  <a:srgbClr val="000000"/>
                </a:solidFill>
                <a:latin typeface="Arial" panose="02020603050405020304" pitchFamily="2"/>
              </a:rPr>
              <a:t>Audience additionnelle</a:t>
            </a:r>
            <a:r>
              <a:rPr lang="fr-FR" sz="1463" spc="0">
                <a:solidFill>
                  <a:srgbClr val="000000"/>
                </a:solidFill>
                <a:latin typeface="Arial" panose="02020603050405020304" pitchFamily="2"/>
              </a:rPr>
              <a:t>: décideurs, reseaux réglementaires, industrie et développeur de produits médicaux. </a:t>
            </a:r>
          </a:p>
        </p:txBody>
      </p:sp>
      <p:sp>
        <p:nvSpPr>
          <p:cNvPr id="20" name="Text Placeholder 19"/>
          <p:cNvSpPr>
            <a:spLocks noGrp="1"/>
          </p:cNvSpPr>
          <p:nvPr>
            <p:ph type="body" idx="10"/>
          </p:nvPr>
        </p:nvSpPr>
        <p:spPr>
          <a:xfrm>
            <a:off x="400050" y="6101715"/>
            <a:ext cx="8341519" cy="554990"/>
          </a:xfrm>
          <a:prstGeom prst="rect">
            <a:avLst/>
          </a:prstGeom>
          <a:noFill/>
          <a:ln w="0" cmpd="sng">
            <a:noFill/>
            <a:prstDash val="solid"/>
          </a:ln>
        </p:spPr>
        <p:txBody>
          <a:bodyPr vert="horz" lIns="0" tIns="0" rIns="0" bIns="0" anchor="t"/>
          <a:lstStyle>
            <a:lvl1pPr marL="34290" marR="102870" indent="0" algn="l">
              <a:lnSpc>
                <a:spcPts val="1050"/>
              </a:lnSpc>
              <a:spcAft>
                <a:spcPts val="83"/>
              </a:spcAft>
              <a:defRPr/>
            </a:lvl1pPr>
          </a:lstStyle>
          <a:p>
            <a:pPr marL="45720" marR="137160" indent="0" algn="l">
              <a:lnSpc>
                <a:spcPts val="1400"/>
              </a:lnSpc>
              <a:spcAft>
                <a:spcPts val="110"/>
              </a:spcAft>
            </a:pPr>
            <a:r>
              <a:rPr lang="fr-FR" sz="900" spc="0">
                <a:solidFill>
                  <a:srgbClr val="000000"/>
                </a:solidFill>
                <a:latin typeface="Arial" panose="02020603050405020304" pitchFamily="2"/>
              </a:rPr>
              <a:t>WHO Good regulatory practices in the regulation of medical products. WHO Expert Committee on Specifications for Pharmaceutical Preparations: Fifty-fifth report. </a:t>
            </a:r>
            <a:r>
              <a:rPr lang="fr-FR" sz="900" u="sng" spc="0">
                <a:solidFill>
                  <a:srgbClr val="0000FF"/>
                </a:solidFill>
                <a:latin typeface="Arial" panose="02020603050405020304" pitchFamily="2"/>
              </a:rPr>
              <a:t>Technical Report Series, No. 1033, Annex 11; 2021. Link: https://www.who.int/publications/i/item/55th-report-of-the-who-expert-committee-on-specifications-for-pharmaceutical-preparations</a:t>
            </a:r>
            <a:r>
              <a:rPr lang="fr-FR" sz="100" spc="0">
                <a:solidFill>
                  <a:srgbClr val="009CDE"/>
                </a:solidFill>
                <a:latin typeface="Arial" panose="02020603050405020304" pitchFamily="2"/>
              </a:rPr>
              <a:t> </a:t>
            </a:r>
          </a:p>
        </p:txBody>
      </p:sp>
    </p:spTree>
    <p:extLst>
      <p:ext uri="{BB962C8B-B14F-4D97-AF65-F5344CB8AC3E}">
        <p14:creationId xmlns:p14="http://schemas.microsoft.com/office/powerpoint/2010/main" val="33542188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layout 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5760" y="12700"/>
            <a:ext cx="5829300" cy="648970"/>
          </a:xfrm>
          <a:prstGeom prst="rect">
            <a:avLst/>
          </a:prstGeom>
          <a:noFill/>
          <a:ln w="0" cmpd="sng">
            <a:noFill/>
            <a:prstDash val="solid"/>
          </a:ln>
        </p:spPr>
        <p:txBody>
          <a:bodyPr vert="horz" lIns="0" tIns="49530" rIns="0" bIns="0" anchor="t"/>
          <a:lstStyle>
            <a:lvl1pPr marL="0" marR="0" indent="0" algn="l">
              <a:lnSpc>
                <a:spcPts val="2475"/>
              </a:lnSpc>
              <a:spcAft>
                <a:spcPts val="1058"/>
              </a:spcAft>
              <a:defRPr/>
            </a:lvl1pPr>
          </a:lstStyle>
          <a:p>
            <a:pPr marL="0" marR="0" indent="0" algn="l">
              <a:lnSpc>
                <a:spcPts val="3300"/>
              </a:lnSpc>
              <a:spcAft>
                <a:spcPts val="1410"/>
              </a:spcAft>
            </a:pPr>
            <a:r>
              <a:rPr lang="fr-FR" sz="2363" u="sng" spc="-8">
                <a:solidFill>
                  <a:srgbClr val="31579B"/>
                </a:solidFill>
                <a:latin typeface="Calibri" panose="02020603050405020304" pitchFamily="2"/>
              </a:rPr>
              <a:t>Procédure d’enregistrement collaborative (PCR) </a:t>
            </a:r>
          </a:p>
        </p:txBody>
      </p:sp>
      <p:sp>
        <p:nvSpPr>
          <p:cNvPr id="3" name="Text Placeholder 2"/>
          <p:cNvSpPr>
            <a:spLocks noGrp="1"/>
          </p:cNvSpPr>
          <p:nvPr>
            <p:ph type="body" idx="10"/>
          </p:nvPr>
        </p:nvSpPr>
        <p:spPr>
          <a:xfrm>
            <a:off x="1" y="661670"/>
            <a:ext cx="2254091" cy="5273040"/>
          </a:xfrm>
          <a:prstGeom prst="rect">
            <a:avLst/>
          </a:prstGeom>
          <a:solidFill>
            <a:srgbClr val="203864"/>
          </a:solidFill>
          <a:ln w="0" cmpd="sng">
            <a:noFill/>
            <a:prstDash val="solid"/>
          </a:ln>
        </p:spPr>
        <p:txBody>
          <a:bodyPr vert="horz" lIns="0" tIns="2807335" rIns="0" bIns="0" anchor="t"/>
          <a:lstStyle>
            <a:lvl1pPr marL="0" marR="0" indent="0" algn="ctr">
              <a:lnSpc>
                <a:spcPts val="1875"/>
              </a:lnSpc>
              <a:spcBef>
                <a:spcPts val="0"/>
              </a:spcBef>
              <a:spcAft>
                <a:spcPts val="7069"/>
              </a:spcAft>
              <a:defRPr/>
            </a:lvl1pPr>
          </a:lstStyle>
          <a:p>
            <a:pPr marL="0" marR="0" indent="0" algn="ctr">
              <a:lnSpc>
                <a:spcPts val="2500"/>
              </a:lnSpc>
              <a:spcAft>
                <a:spcPts val="0"/>
              </a:spcAft>
            </a:pPr>
            <a:r>
              <a:rPr lang="fr-FR" sz="1725" spc="-30">
                <a:solidFill>
                  <a:srgbClr val="FFFFFF"/>
                </a:solidFill>
                <a:latin typeface="Calibri Light" panose="02020603050405020304" pitchFamily="2"/>
              </a:rPr>
              <a:t>Qu’est-ce que </a:t>
            </a:r>
          </a:p>
          <a:p>
            <a:pPr marL="0" marR="0" indent="0" algn="ctr">
              <a:lnSpc>
                <a:spcPts val="2500"/>
              </a:lnSpc>
              <a:spcBef>
                <a:spcPts val="0"/>
              </a:spcBef>
              <a:spcAft>
                <a:spcPts val="0"/>
              </a:spcAft>
            </a:pPr>
            <a:r>
              <a:rPr lang="fr-FR" sz="1725" spc="-26">
                <a:solidFill>
                  <a:srgbClr val="FFFFFF"/>
                </a:solidFill>
                <a:latin typeface="Calibri Light" panose="02020603050405020304" pitchFamily="2"/>
              </a:rPr>
              <a:t>c’est et </a:t>
            </a:r>
          </a:p>
          <a:p>
            <a:pPr marL="0" marR="0" indent="0" algn="ctr">
              <a:lnSpc>
                <a:spcPts val="2500"/>
              </a:lnSpc>
              <a:spcBef>
                <a:spcPts val="5"/>
              </a:spcBef>
              <a:spcAft>
                <a:spcPts val="0"/>
              </a:spcAft>
            </a:pPr>
            <a:r>
              <a:rPr lang="fr-FR" sz="1725" spc="-8">
                <a:solidFill>
                  <a:srgbClr val="FFFFFF"/>
                </a:solidFill>
                <a:latin typeface="Calibri Light" panose="02020603050405020304" pitchFamily="2"/>
              </a:rPr>
              <a:t>comment cela </a:t>
            </a:r>
          </a:p>
          <a:p>
            <a:pPr marL="0" marR="0" indent="0" algn="ctr">
              <a:lnSpc>
                <a:spcPts val="2500"/>
              </a:lnSpc>
              <a:spcBef>
                <a:spcPts val="0"/>
              </a:spcBef>
              <a:spcAft>
                <a:spcPts val="9425"/>
              </a:spcAft>
            </a:pPr>
            <a:r>
              <a:rPr lang="fr-FR" sz="1725" spc="-4">
                <a:solidFill>
                  <a:srgbClr val="FFFFFF"/>
                </a:solidFill>
                <a:latin typeface="Calibri Light" panose="02020603050405020304" pitchFamily="2"/>
              </a:rPr>
              <a:t>fonctionne-t-il ? </a:t>
            </a:r>
          </a:p>
        </p:txBody>
      </p:sp>
      <p:sp>
        <p:nvSpPr>
          <p:cNvPr id="6" name="Text Placeholder 5"/>
          <p:cNvSpPr>
            <a:spLocks noGrp="1"/>
          </p:cNvSpPr>
          <p:nvPr>
            <p:ph type="body" idx="10"/>
          </p:nvPr>
        </p:nvSpPr>
        <p:spPr>
          <a:xfrm>
            <a:off x="2528412" y="1280161"/>
            <a:ext cx="6267926" cy="789305"/>
          </a:xfrm>
          <a:prstGeom prst="rect">
            <a:avLst/>
          </a:prstGeom>
          <a:solidFill>
            <a:srgbClr val="4B77CA"/>
          </a:solidFill>
          <a:ln w="0" cmpd="sng">
            <a:noFill/>
            <a:prstDash val="solid"/>
          </a:ln>
        </p:spPr>
        <p:txBody>
          <a:bodyPr vert="horz" lIns="0" tIns="0" rIns="0" bIns="0" anchor="t"/>
          <a:lstStyle>
            <a:lvl1pPr marL="1440180" marR="0" indent="0" algn="l">
              <a:lnSpc>
                <a:spcPts val="1425"/>
              </a:lnSpc>
              <a:spcBef>
                <a:spcPts val="195"/>
              </a:spcBef>
              <a:spcAft>
                <a:spcPts val="0"/>
              </a:spcAft>
              <a:defRPr/>
            </a:lvl1pPr>
          </a:lstStyle>
          <a:p>
            <a:pPr marL="45720" marR="0" indent="0" algn="l">
              <a:lnSpc>
                <a:spcPts val="1700"/>
              </a:lnSpc>
              <a:spcAft>
                <a:spcPts val="0"/>
              </a:spcAft>
            </a:pPr>
            <a:r>
              <a:rPr lang="fr-FR" sz="1425" spc="-4">
                <a:solidFill>
                  <a:srgbClr val="FFFFFF"/>
                </a:solidFill>
                <a:latin typeface="Calibri Light" panose="02020603050405020304" pitchFamily="2"/>
              </a:rPr>
              <a:t>La CRP facilite l’échange d’informations afin d’accélérer les enregistrements au niveau </a:t>
            </a:r>
          </a:p>
          <a:p>
            <a:pPr marL="0" marR="0" indent="0" algn="l">
              <a:lnSpc>
                <a:spcPts val="1900"/>
              </a:lnSpc>
              <a:spcBef>
                <a:spcPts val="360"/>
              </a:spcBef>
              <a:spcAft>
                <a:spcPts val="0"/>
              </a:spcAft>
            </a:pPr>
            <a:r>
              <a:rPr lang="fr-FR" sz="1425" spc="-11">
                <a:solidFill>
                  <a:srgbClr val="FFFFFF"/>
                </a:solidFill>
                <a:latin typeface="Calibri Light" panose="02020603050405020304" pitchFamily="2"/>
              </a:rPr>
              <a:t>national dans les pays en fournissant aux ANR des rapports d’évaluation et d’inspection </a:t>
            </a:r>
          </a:p>
          <a:p>
            <a:pPr marL="1920240" marR="0" indent="0" algn="l">
              <a:lnSpc>
                <a:spcPts val="1900"/>
              </a:lnSpc>
              <a:spcBef>
                <a:spcPts val="260"/>
              </a:spcBef>
              <a:spcAft>
                <a:spcPts val="0"/>
              </a:spcAft>
            </a:pPr>
            <a:r>
              <a:rPr lang="fr-FR" sz="1425" spc="-8">
                <a:solidFill>
                  <a:srgbClr val="FFFFFF"/>
                </a:solidFill>
                <a:latin typeface="Calibri Light" panose="02020603050405020304" pitchFamily="2"/>
              </a:rPr>
              <a:t>détaillés générés par les ANR de référence/PQ. </a:t>
            </a:r>
          </a:p>
        </p:txBody>
      </p:sp>
      <p:sp>
        <p:nvSpPr>
          <p:cNvPr id="7" name="Text Placeholder 6"/>
          <p:cNvSpPr>
            <a:spLocks noGrp="1"/>
          </p:cNvSpPr>
          <p:nvPr>
            <p:ph type="body" idx="10"/>
          </p:nvPr>
        </p:nvSpPr>
        <p:spPr>
          <a:xfrm>
            <a:off x="7255669" y="2828290"/>
            <a:ext cx="1831181" cy="1143000"/>
          </a:xfrm>
          <a:prstGeom prst="rect">
            <a:avLst/>
          </a:prstGeom>
          <a:solidFill>
            <a:srgbClr val="A5A5A5"/>
          </a:solidFill>
          <a:ln w="0" cmpd="sng">
            <a:noFill/>
            <a:prstDash val="solid"/>
          </a:ln>
        </p:spPr>
        <p:txBody>
          <a:bodyPr vert="horz" lIns="0" tIns="24765" rIns="0" bIns="0" anchor="t"/>
          <a:lstStyle>
            <a:lvl1pPr marL="0" marR="0" indent="0" algn="ctr">
              <a:lnSpc>
                <a:spcPts val="1350"/>
              </a:lnSpc>
              <a:spcAft>
                <a:spcPts val="1185"/>
              </a:spcAft>
              <a:defRPr/>
            </a:lvl1pPr>
          </a:lstStyle>
          <a:p>
            <a:pPr marL="0" marR="0" indent="0" algn="ctr">
              <a:lnSpc>
                <a:spcPts val="1800"/>
              </a:lnSpc>
              <a:spcAft>
                <a:spcPts val="1580"/>
              </a:spcAft>
            </a:pPr>
            <a:r>
              <a:rPr lang="fr-FR" sz="1125" b="1" spc="0">
                <a:solidFill>
                  <a:srgbClr val="FFFFFF"/>
                </a:solidFill>
                <a:latin typeface="Calibri" panose="02020603050405020304" pitchFamily="2"/>
              </a:rPr>
              <a:t>Évaluation et </a:t>
            </a:r>
            <a:br/>
            <a:r>
              <a:rPr lang="fr-FR" sz="1125" b="1" spc="0">
                <a:solidFill>
                  <a:srgbClr val="FFFFFF"/>
                </a:solidFill>
                <a:latin typeface="Calibri" panose="02020603050405020304" pitchFamily="2"/>
              </a:rPr>
              <a:t>enregistrement accélérés </a:t>
            </a:r>
            <a:br/>
            <a:r>
              <a:rPr lang="fr-FR" sz="1125" b="1" spc="0">
                <a:solidFill>
                  <a:srgbClr val="FFFFFF"/>
                </a:solidFill>
                <a:latin typeface="Calibri" panose="02020603050405020304" pitchFamily="2"/>
              </a:rPr>
              <a:t>des produits de qualité dans </a:t>
            </a:r>
            <a:br/>
            <a:r>
              <a:rPr lang="fr-FR" sz="1125" b="1" spc="0">
                <a:solidFill>
                  <a:srgbClr val="FFFFFF"/>
                </a:solidFill>
                <a:latin typeface="Calibri" panose="02020603050405020304" pitchFamily="2"/>
              </a:rPr>
              <a:t>les pays </a:t>
            </a:r>
          </a:p>
        </p:txBody>
      </p:sp>
      <p:sp>
        <p:nvSpPr>
          <p:cNvPr id="8" name="Text Placeholder 7"/>
          <p:cNvSpPr>
            <a:spLocks noGrp="1"/>
          </p:cNvSpPr>
          <p:nvPr>
            <p:ph type="body" idx="10"/>
          </p:nvPr>
        </p:nvSpPr>
        <p:spPr>
          <a:xfrm>
            <a:off x="7262812" y="3989706"/>
            <a:ext cx="1824038" cy="880745"/>
          </a:xfrm>
          <a:prstGeom prst="rect">
            <a:avLst/>
          </a:prstGeom>
          <a:solidFill>
            <a:srgbClr val="5B95D3"/>
          </a:solidFill>
          <a:ln w="0" cmpd="sng">
            <a:noFill/>
            <a:prstDash val="solid"/>
          </a:ln>
        </p:spPr>
        <p:txBody>
          <a:bodyPr vert="horz" lIns="0" tIns="18415" rIns="0" bIns="0" anchor="t"/>
          <a:lstStyle>
            <a:lvl1pPr marL="0" marR="0" indent="0" algn="ctr">
              <a:lnSpc>
                <a:spcPts val="1350"/>
              </a:lnSpc>
              <a:spcAft>
                <a:spcPts val="1005"/>
              </a:spcAft>
              <a:defRPr/>
            </a:lvl1pPr>
          </a:lstStyle>
          <a:p>
            <a:pPr marL="0" marR="0" indent="0" algn="ctr">
              <a:lnSpc>
                <a:spcPts val="1800"/>
              </a:lnSpc>
              <a:spcAft>
                <a:spcPts val="1340"/>
              </a:spcAft>
            </a:pPr>
            <a:r>
              <a:rPr lang="fr-FR" sz="1125" b="1" spc="0">
                <a:solidFill>
                  <a:srgbClr val="FFFFFF"/>
                </a:solidFill>
                <a:latin typeface="Calibri" panose="02020603050405020304" pitchFamily="2"/>
              </a:rPr>
              <a:t>Accès plus rapide de la </a:t>
            </a:r>
            <a:br/>
            <a:r>
              <a:rPr lang="fr-FR" sz="1125" b="1" spc="0">
                <a:solidFill>
                  <a:srgbClr val="FFFFFF"/>
                </a:solidFill>
                <a:latin typeface="Calibri" panose="02020603050405020304" pitchFamily="2"/>
              </a:rPr>
              <a:t>population aux produits </a:t>
            </a:r>
            <a:br/>
            <a:r>
              <a:rPr lang="fr-FR" sz="1125" b="1" spc="0">
                <a:solidFill>
                  <a:srgbClr val="FFFFFF"/>
                </a:solidFill>
                <a:latin typeface="Calibri" panose="02020603050405020304" pitchFamily="2"/>
              </a:rPr>
              <a:t>prioritaires de qualité </a:t>
            </a:r>
          </a:p>
        </p:txBody>
      </p:sp>
      <p:sp>
        <p:nvSpPr>
          <p:cNvPr id="15" name="Text Placeholder 14"/>
          <p:cNvSpPr>
            <a:spLocks noGrp="1"/>
          </p:cNvSpPr>
          <p:nvPr>
            <p:ph type="body" idx="10"/>
          </p:nvPr>
        </p:nvSpPr>
        <p:spPr>
          <a:xfrm>
            <a:off x="2528411" y="3654425"/>
            <a:ext cx="4727258" cy="935990"/>
          </a:xfrm>
          <a:prstGeom prst="rect">
            <a:avLst/>
          </a:prstGeom>
          <a:noFill/>
          <a:ln w="0" cmpd="sng">
            <a:noFill/>
            <a:prstDash val="solid"/>
          </a:ln>
        </p:spPr>
        <p:txBody>
          <a:bodyPr vert="horz" lIns="0" tIns="0" rIns="0" bIns="0" anchor="t"/>
          <a:lstStyle>
            <a:lvl1pPr marL="342900" marR="0" indent="0" algn="l">
              <a:lnSpc>
                <a:spcPts val="1425"/>
              </a:lnSpc>
              <a:spcBef>
                <a:spcPts val="259"/>
              </a:spcBef>
              <a:spcAft>
                <a:spcPts val="2588"/>
              </a:spcAft>
              <a:defRPr/>
            </a:lvl1pPr>
          </a:lstStyle>
          <a:p>
            <a:pPr marL="91440" marR="0" indent="0" algn="l">
              <a:lnSpc>
                <a:spcPts val="1600"/>
              </a:lnSpc>
              <a:spcAft>
                <a:spcPts val="0"/>
              </a:spcAft>
            </a:pPr>
            <a:r>
              <a:rPr lang="fr-FR" sz="1388" b="1" spc="-15">
                <a:solidFill>
                  <a:srgbClr val="FFFFFF"/>
                </a:solidFill>
                <a:latin typeface="Calibri" panose="02020603050405020304" pitchFamily="2"/>
              </a:rPr>
              <a:t>Dossier mono-</a:t>
            </a:r>
            <a:r>
              <a:rPr lang="fr-FR" sz="100">
                <a:solidFill>
                  <a:srgbClr val="000000"/>
                </a:solidFill>
                <a:latin typeface="Calibri" panose="02020603050405020304" pitchFamily="2"/>
              </a:rPr>
              <a:t> </a:t>
            </a:r>
          </a:p>
          <a:p>
            <a:pPr marL="457200" marR="0" indent="0" algn="l">
              <a:lnSpc>
                <a:spcPts val="1900"/>
              </a:lnSpc>
              <a:spcBef>
                <a:spcPts val="345"/>
              </a:spcBef>
              <a:spcAft>
                <a:spcPts val="3450"/>
              </a:spcAft>
            </a:pPr>
            <a:r>
              <a:rPr lang="fr-FR" sz="1388" b="1" spc="-19">
                <a:solidFill>
                  <a:srgbClr val="FFFFFF"/>
                </a:solidFill>
                <a:latin typeface="Calibri" panose="02020603050405020304" pitchFamily="2"/>
              </a:rPr>
              <a:t>produit </a:t>
            </a:r>
          </a:p>
        </p:txBody>
      </p:sp>
      <p:sp>
        <p:nvSpPr>
          <p:cNvPr id="16" name="Text Placeholder 15"/>
          <p:cNvSpPr>
            <a:spLocks noGrp="1"/>
          </p:cNvSpPr>
          <p:nvPr>
            <p:ph type="body" idx="10"/>
          </p:nvPr>
        </p:nvSpPr>
        <p:spPr>
          <a:xfrm>
            <a:off x="2528412" y="4590416"/>
            <a:ext cx="4734401" cy="1520825"/>
          </a:xfrm>
          <a:prstGeom prst="rect">
            <a:avLst/>
          </a:prstGeom>
          <a:noFill/>
          <a:ln w="0" cmpd="sng">
            <a:noFill/>
            <a:prstDash val="solid"/>
          </a:ln>
        </p:spPr>
        <p:txBody>
          <a:bodyPr vert="horz" lIns="0" tIns="0" rIns="0" bIns="0" anchor="t"/>
          <a:lstStyle>
            <a:lvl1pPr marL="240030" marR="0" indent="0" algn="l">
              <a:lnSpc>
                <a:spcPts val="1425"/>
              </a:lnSpc>
              <a:spcBef>
                <a:spcPts val="64"/>
              </a:spcBef>
              <a:spcAft>
                <a:spcPts val="3420"/>
              </a:spcAft>
              <a:defRPr/>
            </a:lvl1pPr>
          </a:lstStyle>
          <a:p>
            <a:pPr marL="731520" marR="0" indent="0" algn="l">
              <a:lnSpc>
                <a:spcPts val="1600"/>
              </a:lnSpc>
              <a:spcAft>
                <a:spcPts val="0"/>
              </a:spcAft>
            </a:pPr>
            <a:r>
              <a:rPr lang="fr-FR" sz="1500" spc="0">
                <a:solidFill>
                  <a:srgbClr val="000000"/>
                </a:solidFill>
                <a:latin typeface="Calibri" panose="02020603050405020304" pitchFamily="2"/>
              </a:rPr>
              <a:t>+ </a:t>
            </a:r>
          </a:p>
          <a:p>
            <a:pPr marL="320040" marR="0" indent="0" algn="l">
              <a:lnSpc>
                <a:spcPts val="1900"/>
              </a:lnSpc>
              <a:spcBef>
                <a:spcPts val="85"/>
              </a:spcBef>
              <a:spcAft>
                <a:spcPts val="4560"/>
              </a:spcAft>
            </a:pPr>
            <a:r>
              <a:rPr lang="fr-FR" sz="1200" spc="0">
                <a:solidFill>
                  <a:srgbClr val="000000"/>
                </a:solidFill>
                <a:latin typeface="Calibri" panose="02020603050405020304" pitchFamily="2"/>
              </a:rPr>
              <a:t>Prod. Rapports </a:t>
            </a:r>
            <a:br/>
            <a:r>
              <a:rPr lang="fr-FR" sz="1200" spc="0">
                <a:solidFill>
                  <a:srgbClr val="000000"/>
                </a:solidFill>
                <a:latin typeface="Calibri" panose="02020603050405020304" pitchFamily="2"/>
              </a:rPr>
              <a:t>d’évaluation de </a:t>
            </a:r>
            <a:br/>
            <a:r>
              <a:rPr lang="fr-FR" sz="1200" spc="0">
                <a:solidFill>
                  <a:srgbClr val="000000"/>
                </a:solidFill>
                <a:latin typeface="Calibri" panose="02020603050405020304" pitchFamily="2"/>
              </a:rPr>
              <a:t>l’ARS/PQ </a:t>
            </a:r>
          </a:p>
        </p:txBody>
      </p:sp>
    </p:spTree>
    <p:extLst>
      <p:ext uri="{BB962C8B-B14F-4D97-AF65-F5344CB8AC3E}">
        <p14:creationId xmlns:p14="http://schemas.microsoft.com/office/powerpoint/2010/main" val="2806556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01942" y="158750"/>
            <a:ext cx="8842058" cy="914400"/>
          </a:xfrm>
          <a:prstGeom prst="rect">
            <a:avLst/>
          </a:prstGeom>
          <a:noFill/>
          <a:ln w="0" cmpd="sng">
            <a:noFill/>
            <a:prstDash val="solid"/>
          </a:ln>
        </p:spPr>
        <p:txBody>
          <a:bodyPr vert="horz" lIns="0" tIns="40640" rIns="0" bIns="0" anchor="t"/>
          <a:lstStyle>
            <a:lvl1pPr marL="0" marR="0" indent="0" algn="l">
              <a:lnSpc>
                <a:spcPts val="2475"/>
              </a:lnSpc>
              <a:spcBef>
                <a:spcPts val="259"/>
              </a:spcBef>
              <a:spcAft>
                <a:spcPts val="0"/>
              </a:spcAft>
              <a:defRPr/>
            </a:lvl1pPr>
          </a:lstStyle>
          <a:p>
            <a:pPr marL="0" marR="0" indent="0" algn="l">
              <a:lnSpc>
                <a:spcPts val="3300"/>
              </a:lnSpc>
              <a:spcAft>
                <a:spcPts val="0"/>
              </a:spcAft>
            </a:pPr>
            <a:r>
              <a:rPr lang="fr-FR" sz="2363" spc="0">
                <a:solidFill>
                  <a:srgbClr val="31579B"/>
                </a:solidFill>
                <a:latin typeface="Calibri" panose="02020603050405020304" pitchFamily="2"/>
              </a:rPr>
              <a:t>Résultats de la CRP bénéfiques pour toutes les parties prenantes </a:t>
            </a:r>
          </a:p>
          <a:p>
            <a:pPr marL="0" marR="0" indent="0" algn="l">
              <a:lnSpc>
                <a:spcPts val="3300"/>
              </a:lnSpc>
              <a:spcBef>
                <a:spcPts val="345"/>
              </a:spcBef>
              <a:spcAft>
                <a:spcPts val="0"/>
              </a:spcAft>
            </a:pPr>
            <a:r>
              <a:rPr lang="fr-FR" sz="2363" spc="-11">
                <a:solidFill>
                  <a:srgbClr val="31579B"/>
                </a:solidFill>
                <a:latin typeface="Calibri" panose="02020603050405020304" pitchFamily="2"/>
              </a:rPr>
              <a:t>concernées Retour d’information de l’évaluation du projet CRP SRA 2020 </a:t>
            </a:r>
          </a:p>
        </p:txBody>
      </p:sp>
      <p:sp>
        <p:nvSpPr>
          <p:cNvPr id="5" name="Text Placeholder 4"/>
          <p:cNvSpPr>
            <a:spLocks noGrp="1"/>
          </p:cNvSpPr>
          <p:nvPr>
            <p:ph type="body" idx="10"/>
          </p:nvPr>
        </p:nvSpPr>
        <p:spPr>
          <a:xfrm>
            <a:off x="267653" y="1485900"/>
            <a:ext cx="4439126" cy="5372100"/>
          </a:xfrm>
          <a:prstGeom prst="rect">
            <a:avLst/>
          </a:prstGeom>
          <a:noFill/>
          <a:ln w="0" cmpd="sng">
            <a:noFill/>
            <a:prstDash val="solid"/>
          </a:ln>
        </p:spPr>
        <p:txBody>
          <a:bodyPr vert="horz" lIns="0" tIns="44450" rIns="0" bIns="0" anchor="t"/>
          <a:lstStyle>
            <a:lvl1pPr marL="240030" marR="0" indent="0" algn="l">
              <a:lnSpc>
                <a:spcPts val="900"/>
              </a:lnSpc>
              <a:spcBef>
                <a:spcPts val="345"/>
              </a:spcBef>
              <a:spcAft>
                <a:spcPts val="0"/>
              </a:spcAft>
              <a:buFont typeface="Symbol"/>
              <a:buChar char="·"/>
              <a:defRPr/>
            </a:lvl1pPr>
          </a:lstStyle>
          <a:p>
            <a:pPr marL="0" marR="0" indent="0" algn="l">
              <a:lnSpc>
                <a:spcPts val="1700"/>
              </a:lnSpc>
              <a:spcAft>
                <a:spcPts val="0"/>
              </a:spcAft>
            </a:pPr>
            <a:r>
              <a:rPr lang="fr-FR" sz="1238" b="1" spc="11">
                <a:solidFill>
                  <a:srgbClr val="000000"/>
                </a:solidFill>
                <a:latin typeface="Calibri" panose="02020603050405020304" pitchFamily="2"/>
              </a:rPr>
              <a:t>ANR </a:t>
            </a:r>
          </a:p>
          <a:p>
            <a:pPr marL="0" marR="0" indent="320040" algn="l">
              <a:lnSpc>
                <a:spcPts val="1800"/>
              </a:lnSpc>
              <a:spcBef>
                <a:spcPts val="285"/>
              </a:spcBef>
              <a:spcAft>
                <a:spcPts val="0"/>
              </a:spcAft>
              <a:buFont typeface="Symbol"/>
              <a:buChar char="·"/>
            </a:pPr>
            <a:r>
              <a:rPr lang="fr-FR" sz="1275" spc="0">
                <a:solidFill>
                  <a:srgbClr val="000000"/>
                </a:solidFill>
                <a:latin typeface="Calibri" panose="02020603050405020304" pitchFamily="2"/>
              </a:rPr>
              <a:t>Fournir un </a:t>
            </a:r>
            <a:r>
              <a:rPr lang="fr-FR" sz="1238" b="1" spc="0">
                <a:solidFill>
                  <a:srgbClr val="000000"/>
                </a:solidFill>
                <a:latin typeface="Calibri" panose="02020603050405020304" pitchFamily="2"/>
              </a:rPr>
              <a:t>outil et une procédure pratiques aux ANR qui </a:t>
            </a:r>
          </a:p>
          <a:p>
            <a:pPr marL="320040" marR="0" indent="0" algn="l">
              <a:lnSpc>
                <a:spcPts val="1700"/>
              </a:lnSpc>
              <a:spcBef>
                <a:spcPts val="350"/>
              </a:spcBef>
              <a:spcAft>
                <a:spcPts val="0"/>
              </a:spcAft>
            </a:pPr>
            <a:r>
              <a:rPr lang="fr-FR" sz="1238" b="1" spc="-8">
                <a:solidFill>
                  <a:srgbClr val="000000"/>
                </a:solidFill>
                <a:latin typeface="Calibri" panose="02020603050405020304" pitchFamily="2"/>
              </a:rPr>
              <a:t>souhaitent appliquer la confiance règlementaire, </a:t>
            </a:r>
            <a:r>
              <a:rPr lang="fr-FR" sz="1275" spc="-8">
                <a:solidFill>
                  <a:srgbClr val="000000"/>
                </a:solidFill>
                <a:latin typeface="Calibri" panose="02020603050405020304" pitchFamily="2"/>
              </a:rPr>
              <a:t>leur permettre </a:t>
            </a:r>
          </a:p>
          <a:p>
            <a:pPr marL="320040" marR="0" indent="0" algn="l">
              <a:lnSpc>
                <a:spcPts val="1700"/>
              </a:lnSpc>
              <a:spcBef>
                <a:spcPts val="375"/>
              </a:spcBef>
              <a:spcAft>
                <a:spcPts val="0"/>
              </a:spcAft>
            </a:pPr>
            <a:r>
              <a:rPr lang="fr-FR" sz="1275" spc="0">
                <a:solidFill>
                  <a:srgbClr val="000000"/>
                </a:solidFill>
                <a:latin typeface="Calibri" panose="02020603050405020304" pitchFamily="2"/>
              </a:rPr>
              <a:t>de </a:t>
            </a:r>
            <a:r>
              <a:rPr lang="fr-FR" sz="1238" b="1" spc="0">
                <a:solidFill>
                  <a:srgbClr val="000000"/>
                </a:solidFill>
                <a:latin typeface="Calibri" panose="02020603050405020304" pitchFamily="2"/>
              </a:rPr>
              <a:t>tirer parti du travail effectué par d’autres </a:t>
            </a:r>
            <a:r>
              <a:rPr lang="fr-FR" sz="1275" spc="0">
                <a:solidFill>
                  <a:srgbClr val="000000"/>
                </a:solidFill>
                <a:latin typeface="Calibri" panose="02020603050405020304" pitchFamily="2"/>
              </a:rPr>
              <a:t>autorités et </a:t>
            </a:r>
            <a:r>
              <a:rPr lang="fr-FR" sz="1238" b="1" spc="0">
                <a:solidFill>
                  <a:srgbClr val="000000"/>
                </a:solidFill>
                <a:latin typeface="Calibri" panose="02020603050405020304" pitchFamily="2"/>
              </a:rPr>
              <a:t>rendre </a:t>
            </a:r>
          </a:p>
          <a:p>
            <a:pPr marL="320040" marR="0" indent="0" algn="l">
              <a:lnSpc>
                <a:spcPts val="1700"/>
              </a:lnSpc>
              <a:spcBef>
                <a:spcPts val="255"/>
              </a:spcBef>
              <a:spcAft>
                <a:spcPts val="0"/>
              </a:spcAft>
            </a:pPr>
            <a:r>
              <a:rPr lang="fr-FR" sz="1238" b="1" spc="-11">
                <a:solidFill>
                  <a:srgbClr val="000000"/>
                </a:solidFill>
                <a:latin typeface="Calibri" panose="02020603050405020304" pitchFamily="2"/>
              </a:rPr>
              <a:t>leur système d’enregistrement plus efficace et mieux adapté </a:t>
            </a:r>
            <a:r>
              <a:rPr lang="fr-FR" sz="1275" spc="-11">
                <a:solidFill>
                  <a:srgbClr val="000000"/>
                </a:solidFill>
                <a:latin typeface="Calibri" panose="02020603050405020304" pitchFamily="2"/>
              </a:rPr>
              <a:t>aux </a:t>
            </a:r>
          </a:p>
          <a:p>
            <a:pPr marL="320040" marR="0" indent="0" algn="l">
              <a:lnSpc>
                <a:spcPts val="1700"/>
              </a:lnSpc>
              <a:spcBef>
                <a:spcPts val="375"/>
              </a:spcBef>
              <a:spcAft>
                <a:spcPts val="0"/>
              </a:spcAft>
            </a:pPr>
            <a:r>
              <a:rPr lang="fr-FR" sz="1275" spc="-11">
                <a:solidFill>
                  <a:srgbClr val="000000"/>
                </a:solidFill>
                <a:latin typeface="Calibri" panose="02020603050405020304" pitchFamily="2"/>
              </a:rPr>
              <a:t>besoins de la population du pays. </a:t>
            </a:r>
          </a:p>
          <a:p>
            <a:pPr marL="0" marR="0" indent="320040" algn="l">
              <a:lnSpc>
                <a:spcPts val="1800"/>
              </a:lnSpc>
              <a:spcBef>
                <a:spcPts val="575"/>
              </a:spcBef>
              <a:spcAft>
                <a:spcPts val="0"/>
              </a:spcAft>
              <a:buFont typeface="Symbol"/>
              <a:buChar char="·"/>
            </a:pPr>
            <a:r>
              <a:rPr lang="fr-FR" sz="1275" spc="60">
                <a:solidFill>
                  <a:srgbClr val="000000"/>
                </a:solidFill>
                <a:latin typeface="Calibri" panose="02020603050405020304" pitchFamily="2"/>
              </a:rPr>
              <a:t>Accès à des </a:t>
            </a:r>
            <a:r>
              <a:rPr lang="fr-FR" sz="1238" b="1" spc="60">
                <a:solidFill>
                  <a:srgbClr val="000000"/>
                </a:solidFill>
                <a:latin typeface="Calibri" panose="02020603050405020304" pitchFamily="2"/>
              </a:rPr>
              <a:t>données bien organisées conformément aux </a:t>
            </a:r>
          </a:p>
          <a:p>
            <a:pPr marL="320040" marR="0" indent="0" algn="l">
              <a:lnSpc>
                <a:spcPts val="1700"/>
              </a:lnSpc>
              <a:spcBef>
                <a:spcPts val="355"/>
              </a:spcBef>
              <a:spcAft>
                <a:spcPts val="0"/>
              </a:spcAft>
            </a:pPr>
            <a:r>
              <a:rPr lang="fr-FR" sz="1238" b="1" spc="30">
                <a:solidFill>
                  <a:srgbClr val="000000"/>
                </a:solidFill>
                <a:latin typeface="Calibri" panose="02020603050405020304" pitchFamily="2"/>
              </a:rPr>
              <a:t>exigences internationales et rigoureuses </a:t>
            </a:r>
            <a:r>
              <a:rPr lang="fr-FR" sz="1275" spc="30">
                <a:solidFill>
                  <a:srgbClr val="000000"/>
                </a:solidFill>
                <a:latin typeface="Calibri" panose="02020603050405020304" pitchFamily="2"/>
              </a:rPr>
              <a:t>- Disponibilité des </a:t>
            </a:r>
          </a:p>
          <a:p>
            <a:pPr marL="320040" marR="0" indent="0" algn="l">
              <a:lnSpc>
                <a:spcPts val="1700"/>
              </a:lnSpc>
              <a:spcBef>
                <a:spcPts val="255"/>
              </a:spcBef>
              <a:spcAft>
                <a:spcPts val="0"/>
              </a:spcAft>
            </a:pPr>
            <a:r>
              <a:rPr lang="fr-FR" sz="1275" spc="64">
                <a:solidFill>
                  <a:srgbClr val="000000"/>
                </a:solidFill>
                <a:latin typeface="Calibri" panose="02020603050405020304" pitchFamily="2"/>
              </a:rPr>
              <a:t>résultats détaillés de l’évaluation et de l’inspection des </a:t>
            </a:r>
          </a:p>
          <a:p>
            <a:pPr marL="320040" marR="0" indent="0" algn="l">
              <a:lnSpc>
                <a:spcPts val="1700"/>
              </a:lnSpc>
              <a:spcBef>
                <a:spcPts val="375"/>
              </a:spcBef>
              <a:spcAft>
                <a:spcPts val="0"/>
              </a:spcAft>
            </a:pPr>
            <a:r>
              <a:rPr lang="fr-FR" sz="1275" spc="-34">
                <a:solidFill>
                  <a:srgbClr val="000000"/>
                </a:solidFill>
                <a:latin typeface="Calibri" panose="02020603050405020304" pitchFamily="2"/>
              </a:rPr>
              <a:t>ARS/OMS </a:t>
            </a:r>
          </a:p>
          <a:p>
            <a:pPr marL="0" marR="0" indent="320040" algn="l">
              <a:lnSpc>
                <a:spcPts val="1800"/>
              </a:lnSpc>
              <a:spcBef>
                <a:spcPts val="685"/>
              </a:spcBef>
              <a:spcAft>
                <a:spcPts val="0"/>
              </a:spcAft>
              <a:buFont typeface="Symbol"/>
              <a:buChar char="·"/>
            </a:pPr>
            <a:r>
              <a:rPr lang="fr-FR" sz="1238" b="1" spc="0">
                <a:solidFill>
                  <a:srgbClr val="000000"/>
                </a:solidFill>
                <a:latin typeface="Calibri" panose="02020603050405020304" pitchFamily="2"/>
              </a:rPr>
              <a:t>Possibilité pour </a:t>
            </a:r>
            <a:r>
              <a:rPr lang="fr-FR" sz="1275" spc="0">
                <a:solidFill>
                  <a:srgbClr val="000000"/>
                </a:solidFill>
                <a:latin typeface="Calibri" panose="02020603050405020304" pitchFamily="2"/>
              </a:rPr>
              <a:t>les ANR de </a:t>
            </a:r>
            <a:r>
              <a:rPr lang="fr-FR" sz="1238" b="1" spc="0">
                <a:solidFill>
                  <a:srgbClr val="000000"/>
                </a:solidFill>
                <a:latin typeface="Calibri" panose="02020603050405020304" pitchFamily="2"/>
              </a:rPr>
              <a:t>prendre des décisions bien </a:t>
            </a:r>
          </a:p>
          <a:p>
            <a:pPr marL="320040" marR="0" indent="0" algn="l">
              <a:lnSpc>
                <a:spcPts val="1700"/>
              </a:lnSpc>
              <a:spcBef>
                <a:spcPts val="255"/>
              </a:spcBef>
              <a:spcAft>
                <a:spcPts val="0"/>
              </a:spcAft>
            </a:pPr>
            <a:r>
              <a:rPr lang="fr-FR" sz="1238" b="1" spc="0">
                <a:solidFill>
                  <a:srgbClr val="000000"/>
                </a:solidFill>
                <a:latin typeface="Calibri" panose="02020603050405020304" pitchFamily="2"/>
              </a:rPr>
              <a:t>informées et de qualité</a:t>
            </a:r>
            <a:r>
              <a:rPr lang="fr-FR" sz="1275" spc="0">
                <a:solidFill>
                  <a:srgbClr val="000000"/>
                </a:solidFill>
                <a:latin typeface="Calibri" panose="02020603050405020304" pitchFamily="2"/>
              </a:rPr>
              <a:t>, en </a:t>
            </a:r>
            <a:r>
              <a:rPr lang="fr-FR" sz="1238" b="1" spc="0">
                <a:solidFill>
                  <a:srgbClr val="000000"/>
                </a:solidFill>
                <a:latin typeface="Calibri" panose="02020603050405020304" pitchFamily="2"/>
              </a:rPr>
              <a:t>économisant des efforts, des </a:t>
            </a:r>
          </a:p>
          <a:p>
            <a:pPr marL="320040" marR="0" indent="0" algn="l">
              <a:lnSpc>
                <a:spcPts val="1700"/>
              </a:lnSpc>
              <a:spcBef>
                <a:spcPts val="375"/>
              </a:spcBef>
              <a:spcAft>
                <a:spcPts val="0"/>
              </a:spcAft>
            </a:pPr>
            <a:r>
              <a:rPr lang="fr-FR" sz="1238" b="1" spc="-4">
                <a:solidFill>
                  <a:srgbClr val="000000"/>
                </a:solidFill>
                <a:latin typeface="Calibri" panose="02020603050405020304" pitchFamily="2"/>
              </a:rPr>
              <a:t>ressources </a:t>
            </a:r>
            <a:r>
              <a:rPr lang="fr-FR" sz="1275" spc="-4">
                <a:solidFill>
                  <a:srgbClr val="000000"/>
                </a:solidFill>
                <a:latin typeface="Calibri" panose="02020603050405020304" pitchFamily="2"/>
              </a:rPr>
              <a:t>(humaines et financières) et du </a:t>
            </a:r>
            <a:r>
              <a:rPr lang="fr-FR" sz="1238" b="1" spc="-4">
                <a:solidFill>
                  <a:srgbClr val="000000"/>
                </a:solidFill>
                <a:latin typeface="Calibri" panose="02020603050405020304" pitchFamily="2"/>
              </a:rPr>
              <a:t>temps</a:t>
            </a:r>
            <a:r>
              <a:rPr lang="fr-FR" sz="1275" spc="-4">
                <a:solidFill>
                  <a:srgbClr val="000000"/>
                </a:solidFill>
                <a:latin typeface="Calibri" panose="02020603050405020304" pitchFamily="2"/>
              </a:rPr>
              <a:t>, tout en </a:t>
            </a:r>
          </a:p>
          <a:p>
            <a:pPr marL="320040" marR="0" indent="0" algn="l">
              <a:lnSpc>
                <a:spcPts val="1700"/>
              </a:lnSpc>
              <a:spcBef>
                <a:spcPts val="255"/>
              </a:spcBef>
              <a:spcAft>
                <a:spcPts val="0"/>
              </a:spcAft>
            </a:pPr>
            <a:r>
              <a:rPr lang="fr-FR" sz="1275" spc="-11">
                <a:solidFill>
                  <a:srgbClr val="000000"/>
                </a:solidFill>
                <a:latin typeface="Calibri" panose="02020603050405020304" pitchFamily="2"/>
              </a:rPr>
              <a:t>préservant leur indépendance nationale. </a:t>
            </a:r>
          </a:p>
          <a:p>
            <a:pPr marL="0" marR="0" indent="320040" algn="l">
              <a:lnSpc>
                <a:spcPts val="1800"/>
              </a:lnSpc>
              <a:spcBef>
                <a:spcPts val="480"/>
              </a:spcBef>
              <a:spcAft>
                <a:spcPts val="0"/>
              </a:spcAft>
              <a:buFont typeface="Symbol"/>
              <a:buChar char="·"/>
            </a:pPr>
            <a:r>
              <a:rPr lang="fr-FR" sz="1238" b="1" spc="0">
                <a:solidFill>
                  <a:srgbClr val="000000"/>
                </a:solidFill>
                <a:latin typeface="Calibri" panose="02020603050405020304" pitchFamily="2"/>
              </a:rPr>
              <a:t>Renforcement des capacités </a:t>
            </a:r>
            <a:r>
              <a:rPr lang="fr-FR" sz="1275" spc="0">
                <a:solidFill>
                  <a:srgbClr val="000000"/>
                </a:solidFill>
                <a:latin typeface="Calibri" panose="02020603050405020304" pitchFamily="2"/>
              </a:rPr>
              <a:t>- les ANR peuvent s’inspirer des </a:t>
            </a:r>
          </a:p>
          <a:p>
            <a:pPr marL="320040" marR="0" indent="0" algn="l">
              <a:lnSpc>
                <a:spcPts val="1700"/>
              </a:lnSpc>
              <a:spcBef>
                <a:spcPts val="375"/>
              </a:spcBef>
              <a:spcAft>
                <a:spcPts val="0"/>
              </a:spcAft>
            </a:pPr>
            <a:r>
              <a:rPr lang="fr-FR" sz="1275" spc="-15">
                <a:solidFill>
                  <a:srgbClr val="000000"/>
                </a:solidFill>
                <a:latin typeface="Calibri" panose="02020603050405020304" pitchFamily="2"/>
              </a:rPr>
              <a:t>rapports d’évaluation d’autres ARS/OMS </a:t>
            </a:r>
          </a:p>
          <a:p>
            <a:pPr marL="0" marR="0" indent="320040" algn="l">
              <a:lnSpc>
                <a:spcPts val="1800"/>
              </a:lnSpc>
              <a:spcBef>
                <a:spcPts val="670"/>
              </a:spcBef>
              <a:spcAft>
                <a:spcPts val="0"/>
              </a:spcAft>
              <a:buFont typeface="Symbol"/>
              <a:buChar char="·"/>
            </a:pPr>
            <a:r>
              <a:rPr lang="fr-FR" sz="1238" b="1" spc="0">
                <a:solidFill>
                  <a:srgbClr val="000000"/>
                </a:solidFill>
                <a:latin typeface="Calibri" panose="02020603050405020304" pitchFamily="2"/>
              </a:rPr>
              <a:t>Introduction </a:t>
            </a:r>
            <a:r>
              <a:rPr lang="fr-FR" sz="1275" spc="0">
                <a:solidFill>
                  <a:srgbClr val="000000"/>
                </a:solidFill>
                <a:latin typeface="Calibri" panose="02020603050405020304" pitchFamily="2"/>
              </a:rPr>
              <a:t>dans le pays de </a:t>
            </a:r>
            <a:r>
              <a:rPr lang="fr-FR" sz="1238" b="1" spc="0">
                <a:solidFill>
                  <a:srgbClr val="000000"/>
                </a:solidFill>
                <a:latin typeface="Calibri" panose="02020603050405020304" pitchFamily="2"/>
              </a:rPr>
              <a:t>produits dont la qualité est </a:t>
            </a:r>
          </a:p>
          <a:p>
            <a:pPr marL="320040" marR="0" indent="0" algn="l">
              <a:lnSpc>
                <a:spcPts val="1700"/>
              </a:lnSpc>
              <a:spcBef>
                <a:spcPts val="350"/>
              </a:spcBef>
              <a:spcAft>
                <a:spcPts val="0"/>
              </a:spcAft>
            </a:pPr>
            <a:r>
              <a:rPr lang="fr-FR" sz="1238" b="1" spc="-8">
                <a:solidFill>
                  <a:srgbClr val="000000"/>
                </a:solidFill>
                <a:latin typeface="Calibri" panose="02020603050405020304" pitchFamily="2"/>
              </a:rPr>
              <a:t>garantie, </a:t>
            </a:r>
            <a:r>
              <a:rPr lang="fr-FR" sz="1275" spc="-8">
                <a:solidFill>
                  <a:srgbClr val="000000"/>
                </a:solidFill>
                <a:latin typeface="Calibri" panose="02020603050405020304" pitchFamily="2"/>
              </a:rPr>
              <a:t>dans le cadre d’un programme d’amélioration de la </a:t>
            </a:r>
          </a:p>
          <a:p>
            <a:pPr marL="320040" marR="0" indent="0" algn="l">
              <a:lnSpc>
                <a:spcPts val="1700"/>
              </a:lnSpc>
              <a:spcBef>
                <a:spcPts val="290"/>
              </a:spcBef>
              <a:spcAft>
                <a:spcPts val="0"/>
              </a:spcAft>
            </a:pPr>
            <a:r>
              <a:rPr lang="fr-FR" sz="1238" b="1" spc="-23">
                <a:solidFill>
                  <a:srgbClr val="000000"/>
                </a:solidFill>
                <a:latin typeface="Calibri" panose="02020603050405020304" pitchFamily="2"/>
              </a:rPr>
              <a:t>qualité. </a:t>
            </a:r>
          </a:p>
          <a:p>
            <a:pPr marL="320040" marR="0" indent="0" algn="l">
              <a:lnSpc>
                <a:spcPts val="1200"/>
              </a:lnSpc>
              <a:spcBef>
                <a:spcPts val="460"/>
              </a:spcBef>
              <a:spcAft>
                <a:spcPts val="0"/>
              </a:spcAft>
            </a:pPr>
            <a:r>
              <a:rPr lang="fr-FR" sz="1238" b="1" spc="-15">
                <a:solidFill>
                  <a:srgbClr val="000000"/>
                </a:solidFill>
                <a:latin typeface="Calibri" panose="02020603050405020304" pitchFamily="2"/>
              </a:rPr>
              <a:t>plus rapidement </a:t>
            </a:r>
          </a:p>
        </p:txBody>
      </p:sp>
      <p:sp>
        <p:nvSpPr>
          <p:cNvPr id="6" name="Text Placeholder 5"/>
          <p:cNvSpPr>
            <a:spLocks noGrp="1"/>
          </p:cNvSpPr>
          <p:nvPr>
            <p:ph type="body" idx="10"/>
          </p:nvPr>
        </p:nvSpPr>
        <p:spPr>
          <a:xfrm>
            <a:off x="5198269" y="1836421"/>
            <a:ext cx="3911441" cy="3481705"/>
          </a:xfrm>
          <a:prstGeom prst="rect">
            <a:avLst/>
          </a:prstGeom>
          <a:noFill/>
          <a:ln w="0" cmpd="sng">
            <a:noFill/>
            <a:prstDash val="solid"/>
          </a:ln>
        </p:spPr>
        <p:txBody>
          <a:bodyPr vert="horz" lIns="0" tIns="32385" rIns="0" bIns="0" anchor="t"/>
          <a:lstStyle>
            <a:lvl1pPr marL="205740" marR="0" indent="205740" algn="l">
              <a:lnSpc>
                <a:spcPts val="1275"/>
              </a:lnSpc>
              <a:spcBef>
                <a:spcPts val="398"/>
              </a:spcBef>
              <a:spcAft>
                <a:spcPts val="161"/>
              </a:spcAft>
              <a:buFont typeface="Symbol"/>
              <a:buChar char="·"/>
              <a:defRPr/>
            </a:lvl1pPr>
          </a:lstStyle>
          <a:p>
            <a:pPr marL="0" marR="0" indent="0" algn="l">
              <a:lnSpc>
                <a:spcPts val="1900"/>
              </a:lnSpc>
              <a:spcAft>
                <a:spcPts val="0"/>
              </a:spcAft>
            </a:pPr>
            <a:r>
              <a:rPr lang="fr-FR" sz="1238" b="1" u="sng" spc="8">
                <a:solidFill>
                  <a:srgbClr val="000000"/>
                </a:solidFill>
                <a:latin typeface="Calibri" panose="02020603050405020304" pitchFamily="2"/>
              </a:rPr>
              <a:t>Candidats </a:t>
            </a:r>
            <a:r>
              <a:rPr lang="fr-FR" sz="100" b="1" spc="8">
                <a:solidFill>
                  <a:srgbClr val="000000"/>
                </a:solidFill>
                <a:latin typeface="Calibri" panose="02020603050405020304" pitchFamily="2"/>
              </a:rPr>
              <a:t> </a:t>
            </a:r>
          </a:p>
          <a:p>
            <a:pPr marL="274320" marR="1051560" indent="274320" algn="l">
              <a:lnSpc>
                <a:spcPts val="1700"/>
              </a:lnSpc>
              <a:spcBef>
                <a:spcPts val="190"/>
              </a:spcBef>
              <a:spcAft>
                <a:spcPts val="0"/>
              </a:spcAft>
              <a:buFont typeface="Symbol"/>
              <a:buChar char="·"/>
            </a:pPr>
            <a:r>
              <a:rPr lang="fr-FR" sz="1050" spc="0">
                <a:solidFill>
                  <a:srgbClr val="000000"/>
                </a:solidFill>
                <a:latin typeface="Calibri" panose="02020603050405020304" pitchFamily="2"/>
              </a:rPr>
              <a:t>Fournir une procédure pour faciliter et accélérer les processus nationaux d’enregistrement, avec des délais d’enregistrement attrayants ; </a:t>
            </a:r>
          </a:p>
          <a:p>
            <a:pPr marL="274320" marR="0" indent="274320" algn="l">
              <a:lnSpc>
                <a:spcPts val="1500"/>
              </a:lnSpc>
              <a:spcBef>
                <a:spcPts val="700"/>
              </a:spcBef>
              <a:spcAft>
                <a:spcPts val="0"/>
              </a:spcAft>
              <a:buFont typeface="Symbol"/>
              <a:buChar char="·"/>
            </a:pPr>
            <a:r>
              <a:rPr lang="fr-FR" sz="1050" spc="-4">
                <a:solidFill>
                  <a:srgbClr val="000000"/>
                </a:solidFill>
                <a:latin typeface="Calibri" panose="02020603050405020304" pitchFamily="2"/>
              </a:rPr>
              <a:t>Un seul dossier pour plusieurs pays - des données </a:t>
            </a:r>
          </a:p>
          <a:p>
            <a:pPr marL="274320" marR="777240" indent="0" algn="l">
              <a:lnSpc>
                <a:spcPts val="1700"/>
              </a:lnSpc>
              <a:spcBef>
                <a:spcPts val="0"/>
              </a:spcBef>
              <a:spcAft>
                <a:spcPts val="0"/>
              </a:spcAft>
            </a:pPr>
            <a:r>
              <a:rPr lang="fr-FR" sz="1050" spc="0">
                <a:solidFill>
                  <a:srgbClr val="000000"/>
                </a:solidFill>
                <a:latin typeface="Calibri" panose="02020603050405020304" pitchFamily="2"/>
              </a:rPr>
              <a:t>harmonisées pour les demandes et les enregistrements au niveau national; </a:t>
            </a:r>
          </a:p>
          <a:p>
            <a:pPr marL="274320" marR="91440" indent="274320" algn="l">
              <a:lnSpc>
                <a:spcPts val="1700"/>
              </a:lnSpc>
              <a:spcBef>
                <a:spcPts val="315"/>
              </a:spcBef>
              <a:spcAft>
                <a:spcPts val="0"/>
              </a:spcAft>
              <a:buFont typeface="Symbol"/>
              <a:buChar char="·"/>
            </a:pPr>
            <a:r>
              <a:rPr lang="fr-FR" sz="1050" spc="0">
                <a:solidFill>
                  <a:srgbClr val="000000"/>
                </a:solidFill>
                <a:latin typeface="Calibri" panose="02020603050405020304" pitchFamily="2"/>
              </a:rPr>
              <a:t>Réduction de la charge liée à la duplication de l’inspection nationale des BPF pour les fabricants et des tests de laboratoire avant l’enregistrement; </a:t>
            </a:r>
          </a:p>
          <a:p>
            <a:pPr marL="274320" marR="0" indent="274320" algn="l">
              <a:lnSpc>
                <a:spcPts val="2000"/>
              </a:lnSpc>
              <a:spcBef>
                <a:spcPts val="410"/>
              </a:spcBef>
              <a:spcAft>
                <a:spcPts val="0"/>
              </a:spcAft>
              <a:buFont typeface="Symbol"/>
              <a:buChar char="·"/>
            </a:pPr>
            <a:r>
              <a:rPr lang="fr-FR" sz="1050" spc="0">
                <a:solidFill>
                  <a:srgbClr val="000000"/>
                </a:solidFill>
                <a:latin typeface="Calibri" panose="02020603050405020304" pitchFamily="2"/>
              </a:rPr>
              <a:t>Renforcement et facilitation de la collaboration, des interactions et de l’échange d’informations avec les ANR, l’OMS et les ARS ; </a:t>
            </a:r>
          </a:p>
          <a:p>
            <a:pPr marL="274320" marR="0" indent="274320" algn="l">
              <a:lnSpc>
                <a:spcPts val="1500"/>
              </a:lnSpc>
              <a:spcBef>
                <a:spcPts val="700"/>
              </a:spcBef>
              <a:spcAft>
                <a:spcPts val="0"/>
              </a:spcAft>
              <a:buFont typeface="Symbol"/>
              <a:buChar char="·"/>
            </a:pPr>
            <a:r>
              <a:rPr lang="fr-FR" sz="1050" spc="-4">
                <a:solidFill>
                  <a:srgbClr val="000000"/>
                </a:solidFill>
                <a:latin typeface="Calibri" panose="02020603050405020304" pitchFamily="2"/>
              </a:rPr>
              <a:t>Économies de temps et de ressources ; </a:t>
            </a:r>
          </a:p>
          <a:p>
            <a:pPr marL="274320" marR="0" indent="274320" algn="l">
              <a:lnSpc>
                <a:spcPts val="1700"/>
              </a:lnSpc>
              <a:spcBef>
                <a:spcPts val="530"/>
              </a:spcBef>
              <a:spcAft>
                <a:spcPts val="215"/>
              </a:spcAft>
              <a:buFont typeface="Symbol"/>
              <a:buChar char="·"/>
            </a:pPr>
            <a:r>
              <a:rPr lang="fr-FR" sz="1050" spc="-8">
                <a:solidFill>
                  <a:srgbClr val="000000"/>
                </a:solidFill>
                <a:latin typeface="Calibri" panose="02020603050405020304" pitchFamily="2"/>
              </a:rPr>
              <a:t>Permet un maintien du produit post-enregistrement plus efficace. </a:t>
            </a:r>
          </a:p>
        </p:txBody>
      </p:sp>
    </p:spTree>
    <p:extLst>
      <p:ext uri="{BB962C8B-B14F-4D97-AF65-F5344CB8AC3E}">
        <p14:creationId xmlns:p14="http://schemas.microsoft.com/office/powerpoint/2010/main" val="46046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a:xfrm>
            <a:off x="457200" y="6356350"/>
            <a:ext cx="2133600" cy="365125"/>
          </a:xfrm>
          <a:prstGeom prst="rect">
            <a:avLst/>
          </a:prstGeom>
        </p:spPr>
        <p:txBody>
          <a:bodyPr/>
          <a:lstStyle/>
          <a:p>
            <a:fld id="{05F5F25C-B8D8-45F9-9C80-5699EEACB709}" type="datetime1">
              <a:rPr lang="en-GB" noProof="0" smtClean="0"/>
              <a:t>10/12/2024</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‹N°›</a:t>
            </a:fld>
            <a:endParaRPr lang="en-GB" noProof="0"/>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5829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3854768" y="1515111"/>
            <a:ext cx="1657350" cy="1276985"/>
          </a:xfrm>
          <a:prstGeom prst="rect">
            <a:avLst/>
          </a:prstGeom>
          <a:solidFill>
            <a:srgbClr val="F1AC31"/>
          </a:solidFill>
          <a:ln w="0" cmpd="sng">
            <a:noFill/>
            <a:prstDash val="solid"/>
          </a:ln>
        </p:spPr>
        <p:txBody>
          <a:bodyPr vert="horz" lIns="0" tIns="367030" rIns="0" bIns="0" anchor="t"/>
          <a:lstStyle>
            <a:lvl1pPr marL="0" marR="0" indent="0" algn="ctr">
              <a:lnSpc>
                <a:spcPts val="1500"/>
              </a:lnSpc>
              <a:spcBef>
                <a:spcPts val="26"/>
              </a:spcBef>
              <a:spcAft>
                <a:spcPts val="2359"/>
              </a:spcAft>
              <a:defRPr/>
            </a:lvl1pPr>
          </a:lstStyle>
          <a:p>
            <a:pPr marL="0" marR="0" indent="0" algn="ctr">
              <a:lnSpc>
                <a:spcPts val="2000"/>
              </a:lnSpc>
              <a:spcAft>
                <a:spcPts val="0"/>
              </a:spcAft>
            </a:pPr>
            <a:r>
              <a:rPr lang="fr-FR" sz="1350" spc="-26">
                <a:solidFill>
                  <a:srgbClr val="002060"/>
                </a:solidFill>
                <a:latin typeface="Calibri" panose="02020603050405020304" pitchFamily="2"/>
              </a:rPr>
              <a:t>Mondialisation des </a:t>
            </a:r>
          </a:p>
          <a:p>
            <a:pPr marL="0" marR="0" indent="0" algn="ctr">
              <a:lnSpc>
                <a:spcPts val="2000"/>
              </a:lnSpc>
              <a:spcBef>
                <a:spcPts val="35"/>
              </a:spcBef>
              <a:spcAft>
                <a:spcPts val="3145"/>
              </a:spcAft>
            </a:pPr>
            <a:r>
              <a:rPr lang="fr-FR" sz="1350" spc="-38">
                <a:solidFill>
                  <a:srgbClr val="002060"/>
                </a:solidFill>
                <a:latin typeface="Calibri" panose="02020603050405020304" pitchFamily="2"/>
              </a:rPr>
              <a:t>marchés </a:t>
            </a:r>
          </a:p>
        </p:txBody>
      </p:sp>
      <p:sp>
        <p:nvSpPr>
          <p:cNvPr id="9" name="Text Placeholder 8"/>
          <p:cNvSpPr>
            <a:spLocks noGrp="1"/>
          </p:cNvSpPr>
          <p:nvPr>
            <p:ph type="body" idx="10"/>
          </p:nvPr>
        </p:nvSpPr>
        <p:spPr>
          <a:xfrm>
            <a:off x="3854768" y="3017521"/>
            <a:ext cx="1657350" cy="1276985"/>
          </a:xfrm>
          <a:prstGeom prst="rect">
            <a:avLst/>
          </a:prstGeom>
          <a:solidFill>
            <a:srgbClr val="E4EE60"/>
          </a:solidFill>
          <a:ln w="0" cmpd="sng">
            <a:noFill/>
            <a:prstDash val="solid"/>
          </a:ln>
        </p:spPr>
        <p:txBody>
          <a:bodyPr vert="horz" lIns="0" tIns="117475" rIns="0" bIns="0" anchor="t"/>
          <a:lstStyle>
            <a:lvl1pPr marL="0" marR="0" indent="0" algn="ctr">
              <a:lnSpc>
                <a:spcPts val="1500"/>
              </a:lnSpc>
              <a:spcBef>
                <a:spcPts val="11"/>
              </a:spcBef>
              <a:spcAft>
                <a:spcPts val="896"/>
              </a:spcAft>
              <a:defRPr/>
            </a:lvl1pPr>
          </a:lstStyle>
          <a:p>
            <a:pPr marL="0" marR="0" indent="0" algn="ctr">
              <a:lnSpc>
                <a:spcPts val="2000"/>
              </a:lnSpc>
              <a:spcAft>
                <a:spcPts val="0"/>
              </a:spcAft>
            </a:pPr>
            <a:r>
              <a:rPr lang="fr-FR" sz="1350" spc="-30">
                <a:solidFill>
                  <a:srgbClr val="002060"/>
                </a:solidFill>
                <a:latin typeface="Calibri" panose="02020603050405020304" pitchFamily="2"/>
              </a:rPr>
              <a:t>Complexité </a:t>
            </a:r>
          </a:p>
          <a:p>
            <a:pPr marL="0" marR="0" indent="0" algn="ctr">
              <a:lnSpc>
                <a:spcPts val="2000"/>
              </a:lnSpc>
              <a:spcBef>
                <a:spcPts val="10"/>
              </a:spcBef>
              <a:spcAft>
                <a:spcPts val="0"/>
              </a:spcAft>
            </a:pPr>
            <a:r>
              <a:rPr lang="fr-FR" sz="1350" spc="-26">
                <a:solidFill>
                  <a:srgbClr val="002060"/>
                </a:solidFill>
                <a:latin typeface="Calibri" panose="02020603050405020304" pitchFamily="2"/>
              </a:rPr>
              <a:t>croissante des </a:t>
            </a:r>
          </a:p>
          <a:p>
            <a:pPr marL="0" marR="0" indent="0" algn="ctr">
              <a:lnSpc>
                <a:spcPts val="1900"/>
              </a:lnSpc>
              <a:spcBef>
                <a:spcPts val="0"/>
              </a:spcBef>
              <a:spcAft>
                <a:spcPts val="0"/>
              </a:spcAft>
            </a:pPr>
            <a:r>
              <a:rPr lang="fr-FR" sz="1350" spc="-26">
                <a:solidFill>
                  <a:srgbClr val="002060"/>
                </a:solidFill>
                <a:latin typeface="Calibri" panose="02020603050405020304" pitchFamily="2"/>
              </a:rPr>
              <a:t>chaînes </a:t>
            </a:r>
          </a:p>
          <a:p>
            <a:pPr marL="0" marR="0" indent="0" algn="ctr">
              <a:lnSpc>
                <a:spcPts val="2000"/>
              </a:lnSpc>
              <a:spcBef>
                <a:spcPts val="15"/>
              </a:spcBef>
              <a:spcAft>
                <a:spcPts val="1195"/>
              </a:spcAft>
            </a:pPr>
            <a:r>
              <a:rPr lang="fr-FR" sz="1350" spc="-30">
                <a:solidFill>
                  <a:srgbClr val="002060"/>
                </a:solidFill>
                <a:latin typeface="Calibri" panose="02020603050405020304" pitchFamily="2"/>
              </a:rPr>
              <a:t>d’approvisionnement </a:t>
            </a:r>
          </a:p>
        </p:txBody>
      </p:sp>
      <p:sp>
        <p:nvSpPr>
          <p:cNvPr id="10" name="Text Placeholder 9"/>
          <p:cNvSpPr>
            <a:spLocks noGrp="1"/>
          </p:cNvSpPr>
          <p:nvPr>
            <p:ph type="body" idx="10"/>
          </p:nvPr>
        </p:nvSpPr>
        <p:spPr>
          <a:xfrm>
            <a:off x="5616893" y="1515111"/>
            <a:ext cx="1657350" cy="1276985"/>
          </a:xfrm>
          <a:prstGeom prst="rect">
            <a:avLst/>
          </a:prstGeom>
          <a:solidFill>
            <a:srgbClr val="E4EE60"/>
          </a:solidFill>
          <a:ln w="0" cmpd="sng">
            <a:noFill/>
            <a:prstDash val="solid"/>
          </a:ln>
        </p:spPr>
        <p:txBody>
          <a:bodyPr vert="horz" lIns="0" tIns="241935" rIns="0" bIns="0" anchor="t"/>
          <a:lstStyle>
            <a:lvl1pPr marL="0" marR="0" indent="0" algn="ctr">
              <a:lnSpc>
                <a:spcPts val="1425"/>
              </a:lnSpc>
              <a:spcBef>
                <a:spcPts val="0"/>
              </a:spcBef>
              <a:spcAft>
                <a:spcPts val="1676"/>
              </a:spcAft>
              <a:defRPr/>
            </a:lvl1pPr>
          </a:lstStyle>
          <a:p>
            <a:pPr marL="0" marR="0" indent="0" algn="ctr">
              <a:lnSpc>
                <a:spcPts val="2000"/>
              </a:lnSpc>
              <a:spcAft>
                <a:spcPts val="0"/>
              </a:spcAft>
            </a:pPr>
            <a:r>
              <a:rPr lang="fr-FR" sz="1350" spc="-23">
                <a:solidFill>
                  <a:srgbClr val="002060"/>
                </a:solidFill>
                <a:latin typeface="Calibri" panose="02020603050405020304" pitchFamily="2"/>
              </a:rPr>
              <a:t>Sophistication des </a:t>
            </a:r>
          </a:p>
          <a:p>
            <a:pPr marL="0" marR="0" indent="0" algn="ctr">
              <a:lnSpc>
                <a:spcPts val="2000"/>
              </a:lnSpc>
              <a:spcBef>
                <a:spcPts val="15"/>
              </a:spcBef>
              <a:spcAft>
                <a:spcPts val="0"/>
              </a:spcAft>
            </a:pPr>
            <a:r>
              <a:rPr lang="fr-FR" sz="1350" spc="-23">
                <a:solidFill>
                  <a:srgbClr val="002060"/>
                </a:solidFill>
                <a:latin typeface="Calibri" panose="02020603050405020304" pitchFamily="2"/>
              </a:rPr>
              <a:t>technologies </a:t>
            </a:r>
          </a:p>
          <a:p>
            <a:pPr marL="0" marR="0" indent="0" algn="ctr">
              <a:lnSpc>
                <a:spcPts val="1900"/>
              </a:lnSpc>
              <a:spcBef>
                <a:spcPts val="0"/>
              </a:spcBef>
              <a:spcAft>
                <a:spcPts val="2235"/>
              </a:spcAft>
            </a:pPr>
            <a:r>
              <a:rPr lang="fr-FR" sz="1350" spc="-23">
                <a:solidFill>
                  <a:srgbClr val="002060"/>
                </a:solidFill>
                <a:latin typeface="Calibri" panose="02020603050405020304" pitchFamily="2"/>
              </a:rPr>
              <a:t>sanitaires </a:t>
            </a:r>
          </a:p>
        </p:txBody>
      </p:sp>
      <p:sp>
        <p:nvSpPr>
          <p:cNvPr id="11" name="Text Placeholder 10"/>
          <p:cNvSpPr>
            <a:spLocks noGrp="1"/>
          </p:cNvSpPr>
          <p:nvPr>
            <p:ph type="body" idx="10"/>
          </p:nvPr>
        </p:nvSpPr>
        <p:spPr>
          <a:xfrm>
            <a:off x="5616893" y="3017521"/>
            <a:ext cx="1657350" cy="1276985"/>
          </a:xfrm>
          <a:prstGeom prst="rect">
            <a:avLst/>
          </a:prstGeom>
          <a:solidFill>
            <a:srgbClr val="F1AC31"/>
          </a:solidFill>
          <a:ln w="0" cmpd="sng">
            <a:noFill/>
            <a:prstDash val="solid"/>
          </a:ln>
        </p:spPr>
        <p:txBody>
          <a:bodyPr vert="horz" lIns="0" tIns="242570" rIns="0" bIns="0" anchor="t"/>
          <a:lstStyle>
            <a:lvl1pPr marL="514350" marR="0" indent="0" algn="l">
              <a:lnSpc>
                <a:spcPts val="1425"/>
              </a:lnSpc>
              <a:spcBef>
                <a:spcPts val="0"/>
              </a:spcBef>
              <a:spcAft>
                <a:spcPts val="1654"/>
              </a:spcAft>
              <a:defRPr/>
            </a:lvl1pPr>
          </a:lstStyle>
          <a:p>
            <a:pPr marL="0" marR="0" indent="0" algn="ctr">
              <a:lnSpc>
                <a:spcPts val="2000"/>
              </a:lnSpc>
              <a:spcAft>
                <a:spcPts val="0"/>
              </a:spcAft>
            </a:pPr>
            <a:r>
              <a:rPr lang="fr-FR" sz="1350" spc="-30">
                <a:solidFill>
                  <a:srgbClr val="002060"/>
                </a:solidFill>
                <a:latin typeface="Calibri" panose="02020603050405020304" pitchFamily="2"/>
              </a:rPr>
              <a:t>Transparence et </a:t>
            </a:r>
          </a:p>
          <a:p>
            <a:pPr marL="182880" marR="0" indent="0" algn="l">
              <a:lnSpc>
                <a:spcPts val="2000"/>
              </a:lnSpc>
              <a:spcBef>
                <a:spcPts val="35"/>
              </a:spcBef>
              <a:spcAft>
                <a:spcPts val="0"/>
              </a:spcAft>
            </a:pPr>
            <a:r>
              <a:rPr lang="fr-FR" sz="1350" spc="-26">
                <a:solidFill>
                  <a:srgbClr val="002060"/>
                </a:solidFill>
                <a:latin typeface="Calibri" panose="02020603050405020304" pitchFamily="2"/>
              </a:rPr>
              <a:t>attentes croissantes </a:t>
            </a:r>
          </a:p>
          <a:p>
            <a:pPr marL="685800" marR="0" indent="0" algn="l">
              <a:lnSpc>
                <a:spcPts val="1900"/>
              </a:lnSpc>
              <a:spcBef>
                <a:spcPts val="0"/>
              </a:spcBef>
              <a:spcAft>
                <a:spcPts val="2205"/>
              </a:spcAft>
            </a:pPr>
            <a:r>
              <a:rPr lang="fr-FR" sz="1350" spc="-26">
                <a:solidFill>
                  <a:srgbClr val="002060"/>
                </a:solidFill>
                <a:latin typeface="Calibri" panose="02020603050405020304" pitchFamily="2"/>
              </a:rPr>
              <a:t>du public </a:t>
            </a:r>
          </a:p>
        </p:txBody>
      </p:sp>
      <p:sp>
        <p:nvSpPr>
          <p:cNvPr id="12" name="Text Placeholder 11"/>
          <p:cNvSpPr>
            <a:spLocks noGrp="1"/>
          </p:cNvSpPr>
          <p:nvPr>
            <p:ph type="body" idx="10"/>
          </p:nvPr>
        </p:nvSpPr>
        <p:spPr>
          <a:xfrm>
            <a:off x="7379018" y="1515110"/>
            <a:ext cx="1657350" cy="1289050"/>
          </a:xfrm>
          <a:prstGeom prst="rect">
            <a:avLst/>
          </a:prstGeom>
          <a:solidFill>
            <a:srgbClr val="F1AC31"/>
          </a:solidFill>
          <a:ln w="0" cmpd="sng">
            <a:noFill/>
            <a:prstDash val="solid"/>
          </a:ln>
        </p:spPr>
        <p:txBody>
          <a:bodyPr vert="horz" lIns="0" tIns="254000" rIns="0" bIns="0" anchor="t"/>
          <a:lstStyle>
            <a:lvl1pPr marL="0" marR="0" indent="0" algn="ctr">
              <a:lnSpc>
                <a:spcPts val="1425"/>
              </a:lnSpc>
              <a:spcBef>
                <a:spcPts val="0"/>
              </a:spcBef>
              <a:spcAft>
                <a:spcPts val="1654"/>
              </a:spcAft>
              <a:defRPr/>
            </a:lvl1pPr>
          </a:lstStyle>
          <a:p>
            <a:pPr marL="0" marR="0" indent="0" algn="ctr">
              <a:lnSpc>
                <a:spcPts val="2000"/>
              </a:lnSpc>
              <a:spcAft>
                <a:spcPts val="0"/>
              </a:spcAft>
            </a:pPr>
            <a:r>
              <a:rPr lang="fr-FR" sz="1350" spc="-30">
                <a:solidFill>
                  <a:srgbClr val="002060"/>
                </a:solidFill>
                <a:latin typeface="Calibri" panose="02020603050405020304" pitchFamily="2"/>
              </a:rPr>
              <a:t>Évolution rapide de </a:t>
            </a:r>
          </a:p>
          <a:p>
            <a:pPr marL="0" marR="0" indent="0" algn="ctr">
              <a:lnSpc>
                <a:spcPts val="2000"/>
              </a:lnSpc>
              <a:spcBef>
                <a:spcPts val="35"/>
              </a:spcBef>
              <a:spcAft>
                <a:spcPts val="0"/>
              </a:spcAft>
            </a:pPr>
            <a:r>
              <a:rPr lang="fr-FR" sz="1350" spc="-26">
                <a:solidFill>
                  <a:srgbClr val="002060"/>
                </a:solidFill>
                <a:latin typeface="Calibri" panose="02020603050405020304" pitchFamily="2"/>
              </a:rPr>
              <a:t>la science de la </a:t>
            </a:r>
          </a:p>
          <a:p>
            <a:pPr marL="0" marR="0" indent="0" algn="ctr">
              <a:lnSpc>
                <a:spcPts val="1900"/>
              </a:lnSpc>
              <a:spcBef>
                <a:spcPts val="0"/>
              </a:spcBef>
              <a:spcAft>
                <a:spcPts val="2205"/>
              </a:spcAft>
            </a:pPr>
            <a:r>
              <a:rPr lang="fr-FR" sz="1350" spc="-34">
                <a:solidFill>
                  <a:srgbClr val="002060"/>
                </a:solidFill>
                <a:latin typeface="Calibri" panose="02020603050405020304" pitchFamily="2"/>
              </a:rPr>
              <a:t>réglementation </a:t>
            </a:r>
          </a:p>
        </p:txBody>
      </p:sp>
      <p:sp>
        <p:nvSpPr>
          <p:cNvPr id="13" name="Text Placeholder 12"/>
          <p:cNvSpPr>
            <a:spLocks noGrp="1"/>
          </p:cNvSpPr>
          <p:nvPr>
            <p:ph type="body" idx="10"/>
          </p:nvPr>
        </p:nvSpPr>
        <p:spPr>
          <a:xfrm>
            <a:off x="7379018" y="3017521"/>
            <a:ext cx="1657350" cy="1276985"/>
          </a:xfrm>
          <a:prstGeom prst="rect">
            <a:avLst/>
          </a:prstGeom>
          <a:solidFill>
            <a:srgbClr val="E4EE60"/>
          </a:solidFill>
          <a:ln w="0" cmpd="sng">
            <a:noFill/>
            <a:prstDash val="solid"/>
          </a:ln>
        </p:spPr>
        <p:txBody>
          <a:bodyPr vert="horz" lIns="0" tIns="117475" rIns="0" bIns="0" anchor="t"/>
          <a:lstStyle>
            <a:lvl1pPr marL="0" marR="0" indent="0" algn="ctr">
              <a:lnSpc>
                <a:spcPts val="1500"/>
              </a:lnSpc>
              <a:spcBef>
                <a:spcPts val="8"/>
              </a:spcBef>
              <a:spcAft>
                <a:spcPts val="900"/>
              </a:spcAft>
              <a:defRPr/>
            </a:lvl1pPr>
          </a:lstStyle>
          <a:p>
            <a:pPr marL="0" marR="0" indent="0" algn="ctr">
              <a:lnSpc>
                <a:spcPts val="2000"/>
              </a:lnSpc>
              <a:spcAft>
                <a:spcPts val="0"/>
              </a:spcAft>
            </a:pPr>
            <a:r>
              <a:rPr lang="fr-FR" sz="1350" spc="-38">
                <a:solidFill>
                  <a:srgbClr val="002060"/>
                </a:solidFill>
                <a:latin typeface="Calibri" panose="02020603050405020304" pitchFamily="2"/>
              </a:rPr>
              <a:t>Manque de </a:t>
            </a:r>
          </a:p>
          <a:p>
            <a:pPr marL="0" marR="0" indent="0" algn="ctr">
              <a:lnSpc>
                <a:spcPts val="2000"/>
              </a:lnSpc>
              <a:spcBef>
                <a:spcPts val="10"/>
              </a:spcBef>
              <a:spcAft>
                <a:spcPts val="0"/>
              </a:spcAft>
            </a:pPr>
            <a:r>
              <a:rPr lang="fr-FR" sz="1350" spc="-34">
                <a:solidFill>
                  <a:srgbClr val="002060"/>
                </a:solidFill>
                <a:latin typeface="Calibri" panose="02020603050405020304" pitchFamily="2"/>
              </a:rPr>
              <a:t>ressources </a:t>
            </a:r>
          </a:p>
          <a:p>
            <a:pPr marL="0" marR="0" indent="0" algn="ctr">
              <a:lnSpc>
                <a:spcPts val="1900"/>
              </a:lnSpc>
              <a:spcBef>
                <a:spcPts val="0"/>
              </a:spcBef>
              <a:spcAft>
                <a:spcPts val="0"/>
              </a:spcAft>
            </a:pPr>
            <a:r>
              <a:rPr lang="fr-FR" sz="1350" spc="-30">
                <a:solidFill>
                  <a:srgbClr val="002060"/>
                </a:solidFill>
                <a:latin typeface="Calibri" panose="02020603050405020304" pitchFamily="2"/>
              </a:rPr>
              <a:t>réglementaires </a:t>
            </a:r>
          </a:p>
          <a:p>
            <a:pPr marL="0" marR="0" indent="0" algn="ctr">
              <a:lnSpc>
                <a:spcPts val="2000"/>
              </a:lnSpc>
              <a:spcBef>
                <a:spcPts val="10"/>
              </a:spcBef>
              <a:spcAft>
                <a:spcPts val="1200"/>
              </a:spcAft>
            </a:pPr>
            <a:r>
              <a:rPr lang="fr-FR" sz="1350" spc="-30">
                <a:solidFill>
                  <a:srgbClr val="002060"/>
                </a:solidFill>
                <a:latin typeface="Calibri" panose="02020603050405020304" pitchFamily="2"/>
              </a:rPr>
              <a:t>mondiales </a:t>
            </a:r>
          </a:p>
        </p:txBody>
      </p:sp>
    </p:spTree>
    <p:extLst>
      <p:ext uri="{BB962C8B-B14F-4D97-AF65-F5344CB8AC3E}">
        <p14:creationId xmlns:p14="http://schemas.microsoft.com/office/powerpoint/2010/main" val="3790876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531074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layout 19">
    <p:bg>
      <p:bgPr>
        <a:solidFill>
          <a:schemeClr val="bg1">
            <a:alpha val="10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idx="10"/>
          </p:nvPr>
        </p:nvSpPr>
        <p:spPr>
          <a:xfrm>
            <a:off x="660559" y="4152266"/>
            <a:ext cx="2151221" cy="1675765"/>
          </a:xfrm>
          <a:prstGeom prst="rect">
            <a:avLst/>
          </a:prstGeom>
          <a:noFill/>
          <a:ln w="0" cmpd="sng">
            <a:noFill/>
            <a:prstDash val="solid"/>
          </a:ln>
        </p:spPr>
        <p:txBody>
          <a:bodyPr vert="horz" lIns="0" tIns="31750" rIns="0" bIns="0" anchor="t"/>
          <a:lstStyle>
            <a:lvl1pPr marL="0" marR="0" indent="0" algn="ctr">
              <a:lnSpc>
                <a:spcPts val="1200"/>
              </a:lnSpc>
              <a:spcBef>
                <a:spcPts val="855"/>
              </a:spcBef>
              <a:spcAft>
                <a:spcPts val="0"/>
              </a:spcAft>
              <a:defRPr/>
            </a:lvl1pPr>
          </a:lstStyle>
          <a:p>
            <a:pPr marL="0" marR="0" indent="0" algn="ctr">
              <a:lnSpc>
                <a:spcPts val="2900"/>
              </a:lnSpc>
              <a:spcAft>
                <a:spcPts val="0"/>
              </a:spcAft>
            </a:pPr>
            <a:r>
              <a:rPr lang="fr-FR" sz="2063" spc="0">
                <a:solidFill>
                  <a:srgbClr val="FFFFFF"/>
                </a:solidFill>
                <a:latin typeface="Arial" panose="02020603050405020304" pitchFamily="2"/>
              </a:rPr>
              <a:t>Respect des </a:t>
            </a:r>
          </a:p>
          <a:p>
            <a:pPr marL="0" marR="0" indent="0" algn="ctr">
              <a:lnSpc>
                <a:spcPts val="2800"/>
              </a:lnSpc>
              <a:spcBef>
                <a:spcPts val="0"/>
              </a:spcBef>
              <a:spcAft>
                <a:spcPts val="0"/>
              </a:spcAft>
            </a:pPr>
            <a:r>
              <a:rPr lang="fr-FR" sz="2063" spc="4">
                <a:solidFill>
                  <a:srgbClr val="FFFFFF"/>
                </a:solidFill>
                <a:latin typeface="Arial" panose="02020603050405020304" pitchFamily="2"/>
              </a:rPr>
              <a:t>bases juridiques </a:t>
            </a:r>
          </a:p>
          <a:p>
            <a:pPr marL="0" marR="0" indent="0" algn="ctr">
              <a:lnSpc>
                <a:spcPts val="2900"/>
              </a:lnSpc>
              <a:spcBef>
                <a:spcPts val="0"/>
              </a:spcBef>
              <a:spcAft>
                <a:spcPts val="0"/>
              </a:spcAft>
            </a:pPr>
            <a:r>
              <a:rPr lang="fr-FR" sz="1988" spc="-49">
                <a:solidFill>
                  <a:srgbClr val="FFFFFF"/>
                </a:solidFill>
                <a:latin typeface="Arial" panose="02020603050405020304" pitchFamily="2"/>
              </a:rPr>
              <a:t>nationale/régionale </a:t>
            </a:r>
          </a:p>
          <a:p>
            <a:pPr marL="0" marR="0" indent="0" algn="ctr">
              <a:lnSpc>
                <a:spcPts val="1600"/>
              </a:lnSpc>
              <a:spcBef>
                <a:spcPts val="1140"/>
              </a:spcBef>
              <a:spcAft>
                <a:spcPts val="0"/>
              </a:spcAft>
            </a:pPr>
            <a:r>
              <a:rPr lang="fr-FR" sz="1200" spc="0">
                <a:solidFill>
                  <a:srgbClr val="FFFFFF"/>
                </a:solidFill>
                <a:latin typeface="Arial" panose="02020603050405020304" pitchFamily="2"/>
              </a:rPr>
              <a:t>Cohérence avec les cadres et </a:t>
            </a:r>
            <a:br/>
            <a:r>
              <a:rPr lang="fr-FR" sz="1200" spc="0">
                <a:solidFill>
                  <a:srgbClr val="FFFFFF"/>
                </a:solidFill>
                <a:latin typeface="Arial" panose="02020603050405020304" pitchFamily="2"/>
              </a:rPr>
              <a:t>politiques nationaux/régionaux </a:t>
            </a:r>
          </a:p>
        </p:txBody>
      </p:sp>
      <p:sp>
        <p:nvSpPr>
          <p:cNvPr id="8" name="Text Placeholder 7"/>
          <p:cNvSpPr>
            <a:spLocks noGrp="1"/>
          </p:cNvSpPr>
          <p:nvPr>
            <p:ph type="body" idx="10"/>
          </p:nvPr>
        </p:nvSpPr>
        <p:spPr>
          <a:xfrm>
            <a:off x="669608" y="2668906"/>
            <a:ext cx="2125980" cy="653415"/>
          </a:xfrm>
          <a:prstGeom prst="rect">
            <a:avLst/>
          </a:prstGeom>
          <a:noFill/>
          <a:ln w="0" cmpd="sng">
            <a:noFill/>
            <a:prstDash val="solid"/>
          </a:ln>
        </p:spPr>
        <p:txBody>
          <a:bodyPr vert="horz" lIns="0" tIns="22860" rIns="0" bIns="0" anchor="t"/>
          <a:lstStyle>
            <a:lvl1pPr marL="0" marR="0" indent="0" algn="ctr">
              <a:lnSpc>
                <a:spcPts val="1200"/>
              </a:lnSpc>
              <a:spcAft>
                <a:spcPts val="0"/>
              </a:spcAft>
              <a:defRPr/>
            </a:lvl1pPr>
          </a:lstStyle>
          <a:p>
            <a:pPr marL="0" marR="0" indent="0" algn="ctr">
              <a:lnSpc>
                <a:spcPts val="1600"/>
              </a:lnSpc>
              <a:spcAft>
                <a:spcPts val="0"/>
              </a:spcAft>
            </a:pPr>
            <a:r>
              <a:rPr lang="fr-FR" sz="1200" spc="-8">
                <a:solidFill>
                  <a:srgbClr val="FFFFFF"/>
                </a:solidFill>
                <a:latin typeface="Arial" panose="02020603050405020304" pitchFamily="2"/>
              </a:rPr>
              <a:t>S’applique à toutes les ANR, </a:t>
            </a:r>
            <a:br/>
            <a:r>
              <a:rPr lang="fr-FR" sz="1200" spc="-8">
                <a:solidFill>
                  <a:srgbClr val="FFFFFF"/>
                </a:solidFill>
                <a:latin typeface="Arial" panose="02020603050405020304" pitchFamily="2"/>
              </a:rPr>
              <a:t>quels que soient leurs niveaux </a:t>
            </a:r>
            <a:br/>
            <a:r>
              <a:rPr lang="fr-FR" sz="1200" spc="-8">
                <a:solidFill>
                  <a:srgbClr val="FFFFFF"/>
                </a:solidFill>
                <a:latin typeface="Arial" panose="02020603050405020304" pitchFamily="2"/>
              </a:rPr>
              <a:t>de maturité ou leurs ressources </a:t>
            </a:r>
          </a:p>
        </p:txBody>
      </p:sp>
      <p:sp>
        <p:nvSpPr>
          <p:cNvPr id="9" name="Text Placeholder 8"/>
          <p:cNvSpPr>
            <a:spLocks noGrp="1"/>
          </p:cNvSpPr>
          <p:nvPr>
            <p:ph type="body" idx="10"/>
          </p:nvPr>
        </p:nvSpPr>
        <p:spPr>
          <a:xfrm>
            <a:off x="1056322" y="2155826"/>
            <a:ext cx="1366838" cy="400685"/>
          </a:xfrm>
          <a:prstGeom prst="rect">
            <a:avLst/>
          </a:prstGeom>
          <a:noFill/>
          <a:ln w="0" cmpd="sng">
            <a:noFill/>
            <a:prstDash val="solid"/>
          </a:ln>
        </p:spPr>
        <p:txBody>
          <a:bodyPr vert="horz" lIns="0" tIns="31750" rIns="0" bIns="0" anchor="t"/>
          <a:lstStyle>
            <a:lvl1pPr marL="0" marR="0" indent="0" algn="l">
              <a:lnSpc>
                <a:spcPts val="2175"/>
              </a:lnSpc>
              <a:spcAft>
                <a:spcPts val="0"/>
              </a:spcAft>
              <a:defRPr/>
            </a:lvl1pPr>
          </a:lstStyle>
          <a:p>
            <a:pPr marL="0" marR="0" indent="0" algn="l">
              <a:lnSpc>
                <a:spcPts val="2900"/>
              </a:lnSpc>
              <a:spcAft>
                <a:spcPts val="0"/>
              </a:spcAft>
            </a:pPr>
            <a:r>
              <a:rPr lang="fr-FR" sz="2063" spc="-41">
                <a:solidFill>
                  <a:srgbClr val="FFFFFF"/>
                </a:solidFill>
                <a:latin typeface="Arial" panose="02020603050405020304" pitchFamily="2"/>
              </a:rPr>
              <a:t>Universalité </a:t>
            </a:r>
          </a:p>
        </p:txBody>
      </p:sp>
      <p:sp>
        <p:nvSpPr>
          <p:cNvPr id="10" name="Text Placeholder 9"/>
          <p:cNvSpPr>
            <a:spLocks noGrp="1"/>
          </p:cNvSpPr>
          <p:nvPr>
            <p:ph type="body" idx="10"/>
          </p:nvPr>
        </p:nvSpPr>
        <p:spPr>
          <a:xfrm>
            <a:off x="3282792" y="1972946"/>
            <a:ext cx="2203609" cy="1532255"/>
          </a:xfrm>
          <a:prstGeom prst="rect">
            <a:avLst/>
          </a:prstGeom>
          <a:noFill/>
          <a:ln w="0" cmpd="sng">
            <a:noFill/>
            <a:prstDash val="solid"/>
          </a:ln>
        </p:spPr>
        <p:txBody>
          <a:bodyPr vert="horz" lIns="0" tIns="31750" rIns="0" bIns="0" anchor="t"/>
          <a:lstStyle>
            <a:lvl1pPr marL="0" marR="0" indent="0" algn="ctr">
              <a:lnSpc>
                <a:spcPts val="1200"/>
              </a:lnSpc>
              <a:spcBef>
                <a:spcPts val="814"/>
              </a:spcBef>
              <a:spcAft>
                <a:spcPts val="0"/>
              </a:spcAft>
              <a:defRPr/>
            </a:lvl1pPr>
          </a:lstStyle>
          <a:p>
            <a:pPr marL="0" marR="0" indent="0" algn="ctr">
              <a:lnSpc>
                <a:spcPts val="2900"/>
              </a:lnSpc>
              <a:spcAft>
                <a:spcPts val="0"/>
              </a:spcAft>
            </a:pPr>
            <a:r>
              <a:rPr lang="fr-FR" sz="2063" spc="-15">
                <a:solidFill>
                  <a:srgbClr val="FFFFFF"/>
                </a:solidFill>
                <a:latin typeface="Arial" panose="02020603050405020304" pitchFamily="2"/>
              </a:rPr>
              <a:t>Souveraineté de la </a:t>
            </a:r>
          </a:p>
          <a:p>
            <a:pPr marL="0" marR="0" indent="0" algn="ctr">
              <a:lnSpc>
                <a:spcPts val="2900"/>
              </a:lnSpc>
              <a:spcBef>
                <a:spcPts val="0"/>
              </a:spcBef>
              <a:spcAft>
                <a:spcPts val="0"/>
              </a:spcAft>
            </a:pPr>
            <a:r>
              <a:rPr lang="fr-FR" sz="2063" spc="0">
                <a:solidFill>
                  <a:srgbClr val="FFFFFF"/>
                </a:solidFill>
                <a:latin typeface="Arial" panose="02020603050405020304" pitchFamily="2"/>
              </a:rPr>
              <a:t>prise de décision </a:t>
            </a:r>
          </a:p>
          <a:p>
            <a:pPr marL="0" marR="0" indent="0" algn="ctr">
              <a:lnSpc>
                <a:spcPts val="1600"/>
              </a:lnSpc>
              <a:spcBef>
                <a:spcPts val="1085"/>
              </a:spcBef>
              <a:spcAft>
                <a:spcPts val="0"/>
              </a:spcAft>
            </a:pPr>
            <a:r>
              <a:rPr lang="fr-FR" sz="1200" spc="-4">
                <a:solidFill>
                  <a:srgbClr val="FFFFFF"/>
                </a:solidFill>
                <a:latin typeface="Arial" panose="02020603050405020304" pitchFamily="2"/>
              </a:rPr>
              <a:t>Les ANR conservent leur </a:t>
            </a:r>
            <a:br/>
            <a:r>
              <a:rPr lang="fr-FR" sz="1200" spc="-4">
                <a:solidFill>
                  <a:srgbClr val="FFFFFF"/>
                </a:solidFill>
                <a:latin typeface="Arial" panose="02020603050405020304" pitchFamily="2"/>
              </a:rPr>
              <a:t>indépendance, leur souveraineté </a:t>
            </a:r>
            <a:br/>
            <a:r>
              <a:rPr lang="fr-FR" sz="1200" spc="-4">
                <a:solidFill>
                  <a:srgbClr val="FFFFFF"/>
                </a:solidFill>
                <a:latin typeface="Arial" panose="02020603050405020304" pitchFamily="2"/>
              </a:rPr>
              <a:t>et leur responsabilité </a:t>
            </a:r>
          </a:p>
        </p:txBody>
      </p:sp>
      <p:sp>
        <p:nvSpPr>
          <p:cNvPr id="11" name="Text Placeholder 10"/>
          <p:cNvSpPr>
            <a:spLocks noGrp="1"/>
          </p:cNvSpPr>
          <p:nvPr>
            <p:ph type="body" idx="10"/>
          </p:nvPr>
        </p:nvSpPr>
        <p:spPr>
          <a:xfrm>
            <a:off x="3367088" y="4404995"/>
            <a:ext cx="2034540" cy="1167130"/>
          </a:xfrm>
          <a:prstGeom prst="rect">
            <a:avLst/>
          </a:prstGeom>
          <a:noFill/>
          <a:ln w="0" cmpd="sng">
            <a:noFill/>
            <a:prstDash val="solid"/>
          </a:ln>
        </p:spPr>
        <p:txBody>
          <a:bodyPr vert="horz" lIns="0" tIns="31750" rIns="0" bIns="0" anchor="t"/>
          <a:lstStyle>
            <a:lvl1pPr marL="0" marR="0" indent="0" algn="ctr">
              <a:lnSpc>
                <a:spcPts val="1200"/>
              </a:lnSpc>
              <a:spcBef>
                <a:spcPts val="803"/>
              </a:spcBef>
              <a:spcAft>
                <a:spcPts val="0"/>
              </a:spcAft>
              <a:defRPr/>
            </a:lvl1pPr>
          </a:lstStyle>
          <a:p>
            <a:pPr marL="0" marR="0" indent="0" algn="ctr">
              <a:lnSpc>
                <a:spcPts val="2900"/>
              </a:lnSpc>
              <a:spcAft>
                <a:spcPts val="0"/>
              </a:spcAft>
            </a:pPr>
            <a:r>
              <a:rPr lang="fr-FR" sz="2063" spc="4">
                <a:solidFill>
                  <a:srgbClr val="FFFFFF"/>
                </a:solidFill>
                <a:latin typeface="Arial" panose="02020603050405020304" pitchFamily="2"/>
              </a:rPr>
              <a:t>Cohérence </a:t>
            </a:r>
          </a:p>
          <a:p>
            <a:pPr marL="0" marR="0" indent="0" algn="ctr">
              <a:lnSpc>
                <a:spcPts val="1600"/>
              </a:lnSpc>
              <a:spcBef>
                <a:spcPts val="1070"/>
              </a:spcBef>
              <a:spcAft>
                <a:spcPts val="0"/>
              </a:spcAft>
            </a:pPr>
            <a:r>
              <a:rPr lang="fr-FR" sz="1200" spc="-4">
                <a:solidFill>
                  <a:srgbClr val="FFFFFF"/>
                </a:solidFill>
                <a:latin typeface="Arial" panose="02020603050405020304" pitchFamily="2"/>
              </a:rPr>
              <a:t>Établie pour des catégories </a:t>
            </a:r>
            <a:br/>
            <a:r>
              <a:rPr lang="fr-FR" sz="1200" spc="-4">
                <a:solidFill>
                  <a:srgbClr val="FFFFFF"/>
                </a:solidFill>
                <a:latin typeface="Arial" panose="02020603050405020304" pitchFamily="2"/>
              </a:rPr>
              <a:t>spécifiques et bien définies de </a:t>
            </a:r>
            <a:br/>
            <a:r>
              <a:rPr lang="fr-FR" sz="1200" spc="-4">
                <a:solidFill>
                  <a:srgbClr val="FFFFFF"/>
                </a:solidFill>
                <a:latin typeface="Arial" panose="02020603050405020304" pitchFamily="2"/>
              </a:rPr>
              <a:t>produits et de processus </a:t>
            </a:r>
          </a:p>
        </p:txBody>
      </p:sp>
      <p:sp>
        <p:nvSpPr>
          <p:cNvPr id="12" name="Text Placeholder 11"/>
          <p:cNvSpPr>
            <a:spLocks noGrp="1"/>
          </p:cNvSpPr>
          <p:nvPr>
            <p:ph type="body" idx="10"/>
          </p:nvPr>
        </p:nvSpPr>
        <p:spPr>
          <a:xfrm>
            <a:off x="5920741" y="1841500"/>
            <a:ext cx="2231231" cy="1800860"/>
          </a:xfrm>
          <a:prstGeom prst="rect">
            <a:avLst/>
          </a:prstGeom>
          <a:noFill/>
          <a:ln w="0" cmpd="sng">
            <a:noFill/>
            <a:prstDash val="solid"/>
          </a:ln>
        </p:spPr>
        <p:txBody>
          <a:bodyPr vert="horz" lIns="0" tIns="31750" rIns="0" bIns="0" anchor="t"/>
          <a:lstStyle>
            <a:lvl1pPr marL="0" marR="0" indent="0" algn="ctr">
              <a:lnSpc>
                <a:spcPts val="1275"/>
              </a:lnSpc>
              <a:spcBef>
                <a:spcPts val="799"/>
              </a:spcBef>
              <a:spcAft>
                <a:spcPts val="0"/>
              </a:spcAft>
              <a:defRPr/>
            </a:lvl1pPr>
          </a:lstStyle>
          <a:p>
            <a:pPr marL="0" marR="0" indent="0" algn="ctr">
              <a:lnSpc>
                <a:spcPts val="2900"/>
              </a:lnSpc>
              <a:spcAft>
                <a:spcPts val="0"/>
              </a:spcAft>
            </a:pPr>
            <a:r>
              <a:rPr lang="fr-FR" sz="2063" spc="4">
                <a:solidFill>
                  <a:srgbClr val="FFFFFF"/>
                </a:solidFill>
                <a:latin typeface="Arial" panose="02020603050405020304" pitchFamily="2"/>
              </a:rPr>
              <a:t>Transparence </a:t>
            </a:r>
          </a:p>
          <a:p>
            <a:pPr marL="0" marR="0" indent="0" algn="ctr">
              <a:lnSpc>
                <a:spcPts val="1700"/>
              </a:lnSpc>
              <a:spcBef>
                <a:spcPts val="1065"/>
              </a:spcBef>
              <a:spcAft>
                <a:spcPts val="0"/>
              </a:spcAft>
            </a:pPr>
            <a:r>
              <a:rPr lang="fr-FR" sz="1200" spc="-8">
                <a:solidFill>
                  <a:srgbClr val="FFFFFF"/>
                </a:solidFill>
                <a:latin typeface="Arial" panose="02020603050405020304" pitchFamily="2"/>
              </a:rPr>
              <a:t>Facteur clé permettant d'adopter </a:t>
            </a:r>
            <a:br/>
            <a:r>
              <a:rPr lang="fr-FR" sz="1200" spc="-8">
                <a:solidFill>
                  <a:srgbClr val="FFFFFF"/>
                </a:solidFill>
                <a:latin typeface="Arial" panose="02020603050405020304" pitchFamily="2"/>
              </a:rPr>
              <a:t>de nouvelles façons plus </a:t>
            </a:r>
            <a:br/>
            <a:r>
              <a:rPr lang="fr-FR" sz="1200" spc="-8">
                <a:solidFill>
                  <a:srgbClr val="FFFFFF"/>
                </a:solidFill>
                <a:latin typeface="Arial" panose="02020603050405020304" pitchFamily="2"/>
              </a:rPr>
              <a:t>efficaces de mener les activités </a:t>
            </a:r>
            <a:br/>
            <a:r>
              <a:rPr lang="fr-FR" sz="1200" spc="-8">
                <a:solidFill>
                  <a:srgbClr val="FFFFFF"/>
                </a:solidFill>
                <a:latin typeface="Arial" panose="02020603050405020304" pitchFamily="2"/>
              </a:rPr>
              <a:t>de réglementation. Transparence </a:t>
            </a:r>
            <a:br/>
            <a:r>
              <a:rPr lang="fr-FR" sz="1200" spc="-8">
                <a:solidFill>
                  <a:srgbClr val="FFFFFF"/>
                </a:solidFill>
                <a:latin typeface="Arial" panose="02020603050405020304" pitchFamily="2"/>
              </a:rPr>
              <a:t>quant aux approches des ANR </a:t>
            </a:r>
            <a:br/>
            <a:r>
              <a:rPr lang="fr-FR" sz="1200" spc="-8">
                <a:solidFill>
                  <a:srgbClr val="FFFFFF"/>
                </a:solidFill>
                <a:latin typeface="Arial" panose="02020603050405020304" pitchFamily="2"/>
              </a:rPr>
              <a:t>en matière de reliance. </a:t>
            </a:r>
          </a:p>
        </p:txBody>
      </p:sp>
      <p:sp>
        <p:nvSpPr>
          <p:cNvPr id="13" name="Text Placeholder 12"/>
          <p:cNvSpPr>
            <a:spLocks noGrp="1"/>
          </p:cNvSpPr>
          <p:nvPr>
            <p:ph type="body" idx="10"/>
          </p:nvPr>
        </p:nvSpPr>
        <p:spPr>
          <a:xfrm>
            <a:off x="6023611" y="4404995"/>
            <a:ext cx="2025491" cy="1167130"/>
          </a:xfrm>
          <a:prstGeom prst="rect">
            <a:avLst/>
          </a:prstGeom>
          <a:noFill/>
          <a:ln w="0" cmpd="sng">
            <a:noFill/>
            <a:prstDash val="solid"/>
          </a:ln>
        </p:spPr>
        <p:txBody>
          <a:bodyPr vert="horz" lIns="0" tIns="31750" rIns="0" bIns="0" anchor="t"/>
          <a:lstStyle>
            <a:lvl1pPr marL="0" marR="0" indent="0" algn="ctr">
              <a:lnSpc>
                <a:spcPts val="1200"/>
              </a:lnSpc>
              <a:spcBef>
                <a:spcPts val="803"/>
              </a:spcBef>
              <a:spcAft>
                <a:spcPts val="0"/>
              </a:spcAft>
              <a:defRPr/>
            </a:lvl1pPr>
          </a:lstStyle>
          <a:p>
            <a:pPr marL="0" marR="0" indent="0" algn="ctr">
              <a:lnSpc>
                <a:spcPts val="2900"/>
              </a:lnSpc>
              <a:spcAft>
                <a:spcPts val="0"/>
              </a:spcAft>
            </a:pPr>
            <a:r>
              <a:rPr lang="fr-FR" sz="2063" spc="4">
                <a:solidFill>
                  <a:srgbClr val="FFFFFF"/>
                </a:solidFill>
                <a:latin typeface="Arial" panose="02020603050405020304" pitchFamily="2"/>
              </a:rPr>
              <a:t>Compétence </a:t>
            </a:r>
          </a:p>
          <a:p>
            <a:pPr marL="0" marR="0" indent="0" algn="ctr">
              <a:lnSpc>
                <a:spcPts val="1600"/>
              </a:lnSpc>
              <a:spcBef>
                <a:spcPts val="1070"/>
              </a:spcBef>
              <a:spcAft>
                <a:spcPts val="0"/>
              </a:spcAft>
            </a:pPr>
            <a:r>
              <a:rPr lang="fr-FR" sz="1200" spc="-8">
                <a:solidFill>
                  <a:srgbClr val="FFFFFF"/>
                </a:solidFill>
                <a:latin typeface="Arial" panose="02020603050405020304" pitchFamily="2"/>
              </a:rPr>
              <a:t>Développer et maintenir des </a:t>
            </a:r>
            <a:br/>
            <a:r>
              <a:rPr lang="fr-FR" sz="1200" spc="-8">
                <a:solidFill>
                  <a:srgbClr val="FFFFFF"/>
                </a:solidFill>
                <a:latin typeface="Arial" panose="02020603050405020304" pitchFamily="2"/>
              </a:rPr>
              <a:t>compétences et une expertise </a:t>
            </a:r>
            <a:br/>
            <a:r>
              <a:rPr lang="fr-FR" sz="1200" spc="-8">
                <a:solidFill>
                  <a:srgbClr val="FFFFFF"/>
                </a:solidFill>
                <a:latin typeface="Arial" panose="02020603050405020304" pitchFamily="2"/>
              </a:rPr>
              <a:t>scientifique appropriées </a:t>
            </a:r>
          </a:p>
        </p:txBody>
      </p:sp>
    </p:spTree>
    <p:extLst>
      <p:ext uri="{BB962C8B-B14F-4D97-AF65-F5344CB8AC3E}">
        <p14:creationId xmlns:p14="http://schemas.microsoft.com/office/powerpoint/2010/main" val="37411791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0"/>
          </p:nvPr>
        </p:nvSpPr>
        <p:spPr>
          <a:xfrm>
            <a:off x="4670108" y="1435736"/>
            <a:ext cx="4114800" cy="4264025"/>
          </a:xfrm>
          <a:prstGeom prst="rect">
            <a:avLst/>
          </a:prstGeom>
          <a:solidFill>
            <a:srgbClr val="009CDE"/>
          </a:solidFill>
          <a:ln w="0" cmpd="sng">
            <a:noFill/>
            <a:prstDash val="solid"/>
          </a:ln>
        </p:spPr>
        <p:txBody>
          <a:bodyPr vert="horz" lIns="0" tIns="196215" rIns="0" bIns="0" anchor="t">
            <a:normAutofit fontScale="90000"/>
          </a:bodyPr>
          <a:lstStyle>
            <a:lvl1pPr marL="102870" marR="171450" indent="0" algn="l">
              <a:lnSpc>
                <a:spcPts val="1950"/>
              </a:lnSpc>
              <a:spcBef>
                <a:spcPts val="1275"/>
              </a:spcBef>
              <a:spcAft>
                <a:spcPts val="4076"/>
              </a:spcAft>
              <a:defRPr/>
            </a:lvl1pPr>
          </a:lstStyle>
          <a:p>
            <a:pPr marL="137160" marR="0" indent="0" algn="l">
              <a:lnSpc>
                <a:spcPts val="2300"/>
              </a:lnSpc>
              <a:spcAft>
                <a:spcPts val="0"/>
              </a:spcAft>
            </a:pPr>
            <a:r>
              <a:rPr lang="fr-FR" sz="1463" b="1" spc="38">
                <a:solidFill>
                  <a:srgbClr val="FFFFFF"/>
                </a:solidFill>
                <a:latin typeface="Arial" panose="02020603050405020304" pitchFamily="2"/>
              </a:rPr>
              <a:t>« Confiance règlementaire» </a:t>
            </a:r>
          </a:p>
          <a:p>
            <a:pPr marL="137160" marR="0" indent="0" algn="l">
              <a:lnSpc>
                <a:spcPts val="2300"/>
              </a:lnSpc>
              <a:spcBef>
                <a:spcPts val="1940"/>
              </a:spcBef>
              <a:spcAft>
                <a:spcPts val="0"/>
              </a:spcAft>
            </a:pPr>
            <a:r>
              <a:rPr lang="fr-FR" sz="1463" b="1" spc="41">
                <a:solidFill>
                  <a:srgbClr val="FFFFFF"/>
                </a:solidFill>
                <a:latin typeface="Arial" panose="02020603050405020304" pitchFamily="2"/>
              </a:rPr>
              <a:t>« Compter sur, se fier à, s’appuyer sur» </a:t>
            </a:r>
          </a:p>
          <a:p>
            <a:pPr marL="137160" marR="228600" indent="0" algn="l">
              <a:lnSpc>
                <a:spcPts val="2600"/>
              </a:lnSpc>
              <a:spcBef>
                <a:spcPts val="1700"/>
              </a:spcBef>
              <a:spcAft>
                <a:spcPts val="5435"/>
              </a:spcAft>
            </a:pPr>
            <a:r>
              <a:rPr lang="fr-FR" sz="1463" b="1" spc="0">
                <a:solidFill>
                  <a:srgbClr val="FFFFFF"/>
                </a:solidFill>
                <a:latin typeface="Arial" panose="02020603050405020304" pitchFamily="2"/>
              </a:rPr>
              <a:t>«Acte par lequel l’autorité de réglementation d’une juridiction tient compte et accorde une importance significative aux évaluations effectuées par une autre autorité de réglementation ou institution de référence, ou à toute autre information faisant autorité pour prendre sa propre décision » </a:t>
            </a:r>
          </a:p>
        </p:txBody>
      </p:sp>
      <p:sp>
        <p:nvSpPr>
          <p:cNvPr id="11" name="Text Placeholder 10"/>
          <p:cNvSpPr>
            <a:spLocks noGrp="1"/>
          </p:cNvSpPr>
          <p:nvPr>
            <p:ph type="body" idx="10"/>
          </p:nvPr>
        </p:nvSpPr>
        <p:spPr>
          <a:xfrm>
            <a:off x="400050" y="6107431"/>
            <a:ext cx="8341519" cy="549275"/>
          </a:xfrm>
          <a:prstGeom prst="rect">
            <a:avLst/>
          </a:prstGeom>
          <a:noFill/>
          <a:ln w="0" cmpd="sng">
            <a:noFill/>
            <a:prstDash val="solid"/>
          </a:ln>
        </p:spPr>
        <p:txBody>
          <a:bodyPr vert="horz" lIns="0" tIns="0" rIns="0" bIns="0" anchor="t"/>
          <a:lstStyle>
            <a:lvl1pPr marL="34290" marR="205740" indent="0" algn="l">
              <a:lnSpc>
                <a:spcPts val="1050"/>
              </a:lnSpc>
              <a:spcAft>
                <a:spcPts val="90"/>
              </a:spcAft>
              <a:defRPr/>
            </a:lvl1pPr>
          </a:lstStyle>
          <a:p>
            <a:pPr marL="45720" marR="274320" indent="0" algn="l">
              <a:lnSpc>
                <a:spcPts val="1400"/>
              </a:lnSpc>
              <a:spcAft>
                <a:spcPts val="120"/>
              </a:spcAft>
            </a:pPr>
            <a:r>
              <a:rPr lang="fr-FR" sz="863" b="1" spc="0">
                <a:solidFill>
                  <a:srgbClr val="000000"/>
                </a:solidFill>
                <a:latin typeface="Arial" panose="02020603050405020304" pitchFamily="2"/>
              </a:rPr>
              <a:t>WHO Good reliance practices in the regulation of medical products. WHO Expert Committee on Specifications for Pharmaceutical Preparations: Fifty-fifth report. </a:t>
            </a:r>
            <a:r>
              <a:rPr lang="fr-FR" sz="863" b="1" u="sng" spc="0">
                <a:solidFill>
                  <a:srgbClr val="0000FF"/>
                </a:solidFill>
                <a:latin typeface="Arial" panose="02020603050405020304" pitchFamily="2"/>
              </a:rPr>
              <a:t>Technical Report Series, No. 1033, Annex 10; 2021. Link: https://www.who.int/publications/i/item/55th-report-of-the-who-expert-committee-on-specifications-for-pharmaceutical-preparations</a:t>
            </a:r>
            <a:r>
              <a:rPr lang="fr-FR" sz="100" b="1" spc="0">
                <a:solidFill>
                  <a:srgbClr val="009CDE"/>
                </a:solidFill>
                <a:latin typeface="Arial" panose="02020603050405020304" pitchFamily="2"/>
              </a:rPr>
              <a:t> </a:t>
            </a:r>
          </a:p>
        </p:txBody>
      </p:sp>
    </p:spTree>
    <p:extLst>
      <p:ext uri="{BB962C8B-B14F-4D97-AF65-F5344CB8AC3E}">
        <p14:creationId xmlns:p14="http://schemas.microsoft.com/office/powerpoint/2010/main" val="36439504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93383" y="658495"/>
            <a:ext cx="2553176" cy="442595"/>
          </a:xfrm>
          <a:prstGeom prst="rect">
            <a:avLst/>
          </a:prstGeom>
          <a:noFill/>
          <a:ln w="0" cmpd="sng">
            <a:noFill/>
            <a:prstDash val="solid"/>
          </a:ln>
        </p:spPr>
        <p:txBody>
          <a:bodyPr vert="horz" lIns="0" tIns="0" rIns="0" bIns="0" anchor="t"/>
          <a:lstStyle>
            <a:lvl1pPr marL="0" marR="0" indent="0" algn="l">
              <a:lnSpc>
                <a:spcPts val="2625"/>
              </a:lnSpc>
              <a:spcAft>
                <a:spcPts val="0"/>
              </a:spcAft>
              <a:defRPr/>
            </a:lvl1pPr>
          </a:lstStyle>
          <a:p>
            <a:pPr marL="0" marR="0" indent="0" algn="l">
              <a:lnSpc>
                <a:spcPts val="3500"/>
              </a:lnSpc>
              <a:spcAft>
                <a:spcPts val="0"/>
              </a:spcAft>
            </a:pPr>
            <a:r>
              <a:rPr lang="fr-FR" sz="2063" b="1" spc="-15">
                <a:solidFill>
                  <a:srgbClr val="0092CC"/>
                </a:solidFill>
                <a:latin typeface="Ebrima" panose="02020603050405020304" pitchFamily="2"/>
              </a:rPr>
              <a:t>Principes de reliance </a:t>
            </a:r>
          </a:p>
        </p:txBody>
      </p:sp>
      <p:sp>
        <p:nvSpPr>
          <p:cNvPr id="5" name="Text Placeholder 4"/>
          <p:cNvSpPr>
            <a:spLocks noGrp="1"/>
          </p:cNvSpPr>
          <p:nvPr>
            <p:ph type="body" idx="10"/>
          </p:nvPr>
        </p:nvSpPr>
        <p:spPr>
          <a:xfrm>
            <a:off x="1136333" y="1550035"/>
            <a:ext cx="7623810" cy="869950"/>
          </a:xfrm>
          <a:prstGeom prst="rect">
            <a:avLst/>
          </a:prstGeom>
          <a:noFill/>
          <a:ln w="0" cmpd="sng">
            <a:noFill/>
            <a:prstDash val="solid"/>
          </a:ln>
        </p:spPr>
        <p:txBody>
          <a:bodyPr vert="horz" lIns="0" tIns="0" rIns="0" bIns="0" anchor="t"/>
          <a:lstStyle>
            <a:lvl1pPr marL="0" marR="0" indent="0" algn="l">
              <a:lnSpc>
                <a:spcPts val="1725"/>
              </a:lnSpc>
              <a:spcBef>
                <a:spcPts val="41"/>
              </a:spcBef>
              <a:spcAft>
                <a:spcPts val="0"/>
              </a:spcAft>
              <a:defRPr/>
            </a:lvl1pPr>
          </a:lstStyle>
          <a:p>
            <a:pPr marL="0" marR="0" indent="0" algn="l">
              <a:lnSpc>
                <a:spcPts val="2300"/>
              </a:lnSpc>
              <a:spcAft>
                <a:spcPts val="0"/>
              </a:spcAft>
            </a:pPr>
            <a:r>
              <a:rPr lang="fr-FR" sz="1463" spc="4">
                <a:solidFill>
                  <a:srgbClr val="FFFFFF"/>
                </a:solidFill>
                <a:latin typeface="Arial" panose="02020603050405020304" pitchFamily="2"/>
              </a:rPr>
              <a:t>La </a:t>
            </a:r>
            <a:r>
              <a:rPr lang="fr-FR" sz="1463" b="1" spc="4">
                <a:solidFill>
                  <a:srgbClr val="FFFFFF"/>
                </a:solidFill>
                <a:latin typeface="Arial" panose="02020603050405020304" pitchFamily="2"/>
              </a:rPr>
              <a:t>coopération internationale </a:t>
            </a:r>
            <a:r>
              <a:rPr lang="fr-FR" sz="1463" spc="4">
                <a:solidFill>
                  <a:srgbClr val="FFFFFF"/>
                </a:solidFill>
                <a:latin typeface="Arial" panose="02020603050405020304" pitchFamily="2"/>
              </a:rPr>
              <a:t>est essentielle pour garantir la sécurité, la qualité et </a:t>
            </a:r>
          </a:p>
          <a:p>
            <a:pPr marL="0" marR="0" indent="0" algn="l">
              <a:lnSpc>
                <a:spcPts val="2300"/>
              </a:lnSpc>
              <a:spcBef>
                <a:spcPts val="50"/>
              </a:spcBef>
              <a:spcAft>
                <a:spcPts val="0"/>
              </a:spcAft>
            </a:pPr>
            <a:r>
              <a:rPr lang="fr-FR" sz="1463" spc="11">
                <a:solidFill>
                  <a:srgbClr val="FFFFFF"/>
                </a:solidFill>
                <a:latin typeface="Arial" panose="02020603050405020304" pitchFamily="2"/>
              </a:rPr>
              <a:t>l’efficacité des produits médicaux utilisés localement. </a:t>
            </a:r>
          </a:p>
          <a:p>
            <a:pPr marL="0" marR="0" indent="0" algn="l">
              <a:lnSpc>
                <a:spcPts val="2300"/>
              </a:lnSpc>
              <a:spcBef>
                <a:spcPts val="55"/>
              </a:spcBef>
              <a:spcAft>
                <a:spcPts val="0"/>
              </a:spcAft>
            </a:pPr>
            <a:r>
              <a:rPr lang="fr-FR" sz="1463" spc="11">
                <a:solidFill>
                  <a:srgbClr val="FFFFFF"/>
                </a:solidFill>
                <a:latin typeface="Arial" panose="02020603050405020304" pitchFamily="2"/>
              </a:rPr>
              <a:t>Aucune autorité réglementaire, même les mieux dotées en ressources, ne peut agir seule. </a:t>
            </a:r>
          </a:p>
        </p:txBody>
      </p:sp>
      <p:sp>
        <p:nvSpPr>
          <p:cNvPr id="6" name="Text Placeholder 5"/>
          <p:cNvSpPr>
            <a:spLocks noGrp="1"/>
          </p:cNvSpPr>
          <p:nvPr>
            <p:ph type="body" idx="10"/>
          </p:nvPr>
        </p:nvSpPr>
        <p:spPr>
          <a:xfrm>
            <a:off x="1517809" y="2419985"/>
            <a:ext cx="7242334" cy="2757805"/>
          </a:xfrm>
          <a:prstGeom prst="rect">
            <a:avLst/>
          </a:prstGeom>
          <a:noFill/>
          <a:ln w="0" cmpd="sng">
            <a:noFill/>
            <a:prstDash val="solid"/>
          </a:ln>
        </p:spPr>
        <p:txBody>
          <a:bodyPr vert="horz" lIns="0" tIns="227965" rIns="0" bIns="0" anchor="t"/>
          <a:lstStyle>
            <a:lvl1pPr marL="0" marR="0" indent="0" algn="l">
              <a:lnSpc>
                <a:spcPts val="1575"/>
              </a:lnSpc>
              <a:spcBef>
                <a:spcPts val="844"/>
              </a:spcBef>
              <a:spcAft>
                <a:spcPts val="0"/>
              </a:spcAft>
              <a:defRPr/>
            </a:lvl1pPr>
          </a:lstStyle>
          <a:p>
            <a:pPr marL="0" marR="0" indent="0" algn="l">
              <a:lnSpc>
                <a:spcPts val="2100"/>
              </a:lnSpc>
              <a:spcAft>
                <a:spcPts val="0"/>
              </a:spcAft>
            </a:pPr>
            <a:r>
              <a:rPr lang="fr-FR" sz="1463" b="1" spc="0">
                <a:solidFill>
                  <a:srgbClr val="FFFFFF"/>
                </a:solidFill>
                <a:latin typeface="Arial" panose="02020603050405020304" pitchFamily="2"/>
              </a:rPr>
              <a:t>Meilleur usage des ressources/expertise disponibles</a:t>
            </a:r>
            <a:r>
              <a:rPr lang="fr-FR" sz="1463" spc="0">
                <a:solidFill>
                  <a:srgbClr val="FFFFFF"/>
                </a:solidFill>
                <a:latin typeface="Arial" panose="02020603050405020304" pitchFamily="2"/>
              </a:rPr>
              <a:t>, éviter les duplications, concentrer les actions et les ressources réglementaires là où les besoins sont les plus pressants. Promouvoir une approche plus efficace de la supervision réglementaire, améliorant ainsi l’accès à des produits médicaux de qualité garantie, efficaces et sûrs sur l’ensemble du cycle de vie. </a:t>
            </a:r>
          </a:p>
          <a:p>
            <a:pPr marL="0" marR="0" indent="0" algn="l">
              <a:lnSpc>
                <a:spcPts val="2100"/>
              </a:lnSpc>
              <a:spcBef>
                <a:spcPts val="1125"/>
              </a:spcBef>
              <a:spcAft>
                <a:spcPts val="0"/>
              </a:spcAft>
            </a:pPr>
            <a:r>
              <a:rPr lang="fr-FR" sz="1463" spc="0">
                <a:solidFill>
                  <a:srgbClr val="FFFFFF"/>
                </a:solidFill>
                <a:latin typeface="Arial" panose="02020603050405020304" pitchFamily="2"/>
              </a:rPr>
              <a:t>Acte par lequel l’autorité de réglementation d’une juridiction tient compte et accorde une importance significative aux évaluations effectuées par une autre autorité de réglementation ou institution de référence, ou à toute autre information faisant autorité pour prendre sa propre décision. Différentes formes et modèles de reliance. </a:t>
            </a:r>
          </a:p>
        </p:txBody>
      </p:sp>
      <p:sp>
        <p:nvSpPr>
          <p:cNvPr id="7" name="Text Placeholder 6"/>
          <p:cNvSpPr>
            <a:spLocks noGrp="1"/>
          </p:cNvSpPr>
          <p:nvPr>
            <p:ph type="body" idx="10"/>
          </p:nvPr>
        </p:nvSpPr>
        <p:spPr>
          <a:xfrm>
            <a:off x="1145382" y="5554980"/>
            <a:ext cx="6976586" cy="820420"/>
          </a:xfrm>
          <a:prstGeom prst="rect">
            <a:avLst/>
          </a:prstGeom>
          <a:noFill/>
          <a:ln w="0" cmpd="sng">
            <a:noFill/>
            <a:prstDash val="solid"/>
          </a:ln>
        </p:spPr>
        <p:txBody>
          <a:bodyPr vert="horz" lIns="0" tIns="15875" rIns="0" bIns="0" anchor="t"/>
          <a:lstStyle>
            <a:lvl1pPr marL="0" marR="0" indent="0" algn="l">
              <a:lnSpc>
                <a:spcPts val="1575"/>
              </a:lnSpc>
              <a:spcAft>
                <a:spcPts val="11"/>
              </a:spcAft>
              <a:defRPr/>
            </a:lvl1pPr>
          </a:lstStyle>
          <a:p>
            <a:pPr marL="0" marR="0" indent="0" algn="l">
              <a:lnSpc>
                <a:spcPts val="2100"/>
              </a:lnSpc>
              <a:spcAft>
                <a:spcPts val="15"/>
              </a:spcAft>
            </a:pPr>
            <a:r>
              <a:rPr lang="fr-FR" sz="1463" spc="0">
                <a:solidFill>
                  <a:srgbClr val="FFFFFF"/>
                </a:solidFill>
                <a:latin typeface="Arial" panose="02020603050405020304" pitchFamily="2"/>
              </a:rPr>
              <a:t>L'autorité faisant référence à une autre demeure </a:t>
            </a:r>
            <a:r>
              <a:rPr lang="fr-FR" sz="1463" b="1" spc="0">
                <a:solidFill>
                  <a:srgbClr val="FFFFFF"/>
                </a:solidFill>
                <a:latin typeface="Arial" panose="02020603050405020304" pitchFamily="2"/>
              </a:rPr>
              <a:t>indépendante, responsable et comptable des décisions prises</a:t>
            </a:r>
            <a:r>
              <a:rPr lang="fr-FR" sz="1463" spc="0">
                <a:solidFill>
                  <a:srgbClr val="FFFFFF"/>
                </a:solidFill>
                <a:latin typeface="Arial" panose="02020603050405020304" pitchFamily="2"/>
              </a:rPr>
              <a:t>, même lorsqu'elle s'appuie sur les décisions, les évaluations et les renseignements d'autres autorités. </a:t>
            </a:r>
          </a:p>
        </p:txBody>
      </p:sp>
    </p:spTree>
    <p:extLst>
      <p:ext uri="{BB962C8B-B14F-4D97-AF65-F5344CB8AC3E}">
        <p14:creationId xmlns:p14="http://schemas.microsoft.com/office/powerpoint/2010/main" val="26288166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831533" y="1286510"/>
            <a:ext cx="7953375" cy="1143000"/>
          </a:xfrm>
          <a:prstGeom prst="rect">
            <a:avLst/>
          </a:prstGeom>
          <a:solidFill>
            <a:srgbClr val="009CDE"/>
          </a:solidFill>
          <a:ln w="0" cmpd="sng">
            <a:noFill/>
            <a:prstDash val="solid"/>
          </a:ln>
        </p:spPr>
        <p:txBody>
          <a:bodyPr vert="horz" lIns="0" tIns="43815" rIns="0" bIns="0" anchor="t"/>
          <a:lstStyle>
            <a:lvl1pPr marL="274320" marR="308610" indent="0" algn="l">
              <a:lnSpc>
                <a:spcPts val="1575"/>
              </a:lnSpc>
              <a:spcAft>
                <a:spcPts val="169"/>
              </a:spcAft>
              <a:defRPr/>
            </a:lvl1pPr>
          </a:lstStyle>
          <a:p>
            <a:pPr marL="365760" marR="411480" indent="0" algn="l">
              <a:lnSpc>
                <a:spcPts val="2100"/>
              </a:lnSpc>
              <a:spcAft>
                <a:spcPts val="225"/>
              </a:spcAft>
            </a:pPr>
            <a:r>
              <a:rPr lang="fr-FR" sz="1463" b="1" spc="0">
                <a:solidFill>
                  <a:srgbClr val="FFFFFF"/>
                </a:solidFill>
                <a:latin typeface="Arial" panose="02020603050405020304" pitchFamily="2"/>
              </a:rPr>
              <a:t>Reconnaissance : </a:t>
            </a:r>
            <a:r>
              <a:rPr lang="fr-FR" sz="1463" spc="0">
                <a:solidFill>
                  <a:srgbClr val="FFFFFF"/>
                </a:solidFill>
                <a:latin typeface="Arial" panose="02020603050405020304" pitchFamily="2"/>
              </a:rPr>
              <a:t>approche plus formelle de reliance, c’est-à-dire reconnaissance des décisions d’une autre autorité, système ou institution de réglementation, sans évaluation supplémentaire. Nécessite généralement des dispositions légales formelles et obligatoires. </a:t>
            </a:r>
          </a:p>
        </p:txBody>
      </p:sp>
      <p:sp>
        <p:nvSpPr>
          <p:cNvPr id="8" name="Text Placeholder 7"/>
          <p:cNvSpPr>
            <a:spLocks noGrp="1"/>
          </p:cNvSpPr>
          <p:nvPr>
            <p:ph type="body" idx="10"/>
          </p:nvPr>
        </p:nvSpPr>
        <p:spPr>
          <a:xfrm>
            <a:off x="850583" y="2883536"/>
            <a:ext cx="7934325" cy="813435"/>
          </a:xfrm>
          <a:prstGeom prst="rect">
            <a:avLst/>
          </a:prstGeom>
          <a:solidFill>
            <a:srgbClr val="009CDE"/>
          </a:solidFill>
          <a:ln w="0" cmpd="sng">
            <a:noFill/>
            <a:prstDash val="solid"/>
          </a:ln>
        </p:spPr>
        <p:txBody>
          <a:bodyPr vert="horz" lIns="0" tIns="11430" rIns="0" bIns="0" anchor="t"/>
          <a:lstStyle>
            <a:lvl1pPr marL="240030" marR="788670" indent="0" algn="l">
              <a:lnSpc>
                <a:spcPts val="1575"/>
              </a:lnSpc>
              <a:spcAft>
                <a:spcPts val="4"/>
              </a:spcAft>
              <a:defRPr/>
            </a:lvl1pPr>
          </a:lstStyle>
          <a:p>
            <a:pPr marL="320040" marR="1051560" indent="0" algn="l">
              <a:lnSpc>
                <a:spcPts val="2100"/>
              </a:lnSpc>
              <a:spcAft>
                <a:spcPts val="5"/>
              </a:spcAft>
            </a:pPr>
            <a:r>
              <a:rPr lang="fr-FR" sz="1463" b="1" spc="0">
                <a:solidFill>
                  <a:srgbClr val="FFFFFF"/>
                </a:solidFill>
                <a:latin typeface="Arial" panose="02020603050405020304" pitchFamily="2"/>
              </a:rPr>
              <a:t>Approche du cycle de vie </a:t>
            </a:r>
            <a:r>
              <a:rPr lang="fr-FR" sz="1463" spc="0">
                <a:solidFill>
                  <a:srgbClr val="FFFFFF"/>
                </a:solidFill>
                <a:latin typeface="Arial" panose="02020603050405020304" pitchFamily="2"/>
              </a:rPr>
              <a:t>: s’applique à l’ensemble du cycle de vie des produits médicaux et à toutes les fonctions réglementaires (par ex. activités de vigilance et variations après autorisation). </a:t>
            </a:r>
          </a:p>
        </p:txBody>
      </p:sp>
      <p:sp>
        <p:nvSpPr>
          <p:cNvPr id="11" name="Text Placeholder 10"/>
          <p:cNvSpPr>
            <a:spLocks noGrp="1"/>
          </p:cNvSpPr>
          <p:nvPr>
            <p:ph type="body" idx="10"/>
          </p:nvPr>
        </p:nvSpPr>
        <p:spPr>
          <a:xfrm>
            <a:off x="850583" y="4154171"/>
            <a:ext cx="7934325" cy="1061085"/>
          </a:xfrm>
          <a:prstGeom prst="rect">
            <a:avLst/>
          </a:prstGeom>
          <a:solidFill>
            <a:srgbClr val="009CDE"/>
          </a:solidFill>
          <a:ln w="0" cmpd="sng">
            <a:noFill/>
            <a:prstDash val="solid"/>
          </a:ln>
        </p:spPr>
        <p:txBody>
          <a:bodyPr vert="horz" lIns="0" tIns="0" rIns="0" bIns="0" anchor="t"/>
          <a:lstStyle>
            <a:lvl1pPr marL="240030" marR="480060" indent="0" algn="l">
              <a:lnSpc>
                <a:spcPts val="1575"/>
              </a:lnSpc>
              <a:spcAft>
                <a:spcPts val="0"/>
              </a:spcAft>
              <a:defRPr/>
            </a:lvl1pPr>
          </a:lstStyle>
          <a:p>
            <a:pPr marL="320040" marR="640080" indent="0" algn="l">
              <a:lnSpc>
                <a:spcPts val="2100"/>
              </a:lnSpc>
              <a:spcAft>
                <a:spcPts val="0"/>
              </a:spcAft>
            </a:pPr>
            <a:r>
              <a:rPr lang="fr-FR" sz="1463" b="1" spc="0">
                <a:solidFill>
                  <a:srgbClr val="FFFFFF"/>
                </a:solidFill>
                <a:latin typeface="Arial" panose="02020603050405020304" pitchFamily="2"/>
              </a:rPr>
              <a:t>Démarche axée sur l’évaluation des risques: </a:t>
            </a:r>
            <a:r>
              <a:rPr lang="fr-FR" sz="1463" spc="0">
                <a:solidFill>
                  <a:srgbClr val="FFFFFF"/>
                </a:solidFill>
                <a:latin typeface="Arial" panose="02020603050405020304" pitchFamily="2"/>
              </a:rPr>
              <a:t>L’ANR doit définir sa propre stratégie (par exemple, en fonction de la nature et de la provenance des produits évalués, du niveau des ressources et de l’expertise disponibles, des besoins et des priorités de santé publique du pays, et des possibilités/opportunités de reliance). </a:t>
            </a:r>
          </a:p>
        </p:txBody>
      </p:sp>
      <p:sp>
        <p:nvSpPr>
          <p:cNvPr id="14" name="Text Placeholder 13"/>
          <p:cNvSpPr>
            <a:spLocks noGrp="1"/>
          </p:cNvSpPr>
          <p:nvPr>
            <p:ph type="body" idx="10"/>
          </p:nvPr>
        </p:nvSpPr>
        <p:spPr>
          <a:xfrm>
            <a:off x="850583" y="5669280"/>
            <a:ext cx="7934325" cy="814070"/>
          </a:xfrm>
          <a:prstGeom prst="rect">
            <a:avLst/>
          </a:prstGeom>
          <a:solidFill>
            <a:srgbClr val="009CDE"/>
          </a:solidFill>
          <a:ln w="0" cmpd="sng">
            <a:noFill/>
            <a:prstDash val="solid"/>
          </a:ln>
        </p:spPr>
        <p:txBody>
          <a:bodyPr vert="horz" lIns="0" tIns="11430" rIns="0" bIns="0" anchor="t"/>
          <a:lstStyle>
            <a:lvl1pPr marL="240030" marR="274320" indent="0" algn="just">
              <a:lnSpc>
                <a:spcPts val="1575"/>
              </a:lnSpc>
              <a:spcAft>
                <a:spcPts val="23"/>
              </a:spcAft>
              <a:defRPr/>
            </a:lvl1pPr>
          </a:lstStyle>
          <a:p>
            <a:pPr marL="320040" marR="365760" indent="0" algn="just">
              <a:lnSpc>
                <a:spcPts val="2100"/>
              </a:lnSpc>
              <a:spcAft>
                <a:spcPts val="30"/>
              </a:spcAft>
            </a:pPr>
            <a:r>
              <a:rPr lang="fr-FR" sz="1463" b="1" spc="0">
                <a:solidFill>
                  <a:srgbClr val="FFFFFF"/>
                </a:solidFill>
                <a:latin typeface="Arial" panose="02020603050405020304" pitchFamily="2"/>
              </a:rPr>
              <a:t>Mécanismes de reliance au niveau régional : </a:t>
            </a:r>
            <a:r>
              <a:rPr lang="fr-FR" sz="1463" spc="0">
                <a:solidFill>
                  <a:srgbClr val="FFFFFF"/>
                </a:solidFill>
                <a:latin typeface="Arial" panose="02020603050405020304" pitchFamily="2"/>
              </a:rPr>
              <a:t>l’évaluation des produits médicaux peut être menée de manière centralisée sur la base d’un système de réglementation régional pour un groupe de pays (obligatoire ou non). </a:t>
            </a:r>
          </a:p>
        </p:txBody>
      </p:sp>
    </p:spTree>
    <p:extLst>
      <p:ext uri="{BB962C8B-B14F-4D97-AF65-F5344CB8AC3E}">
        <p14:creationId xmlns:p14="http://schemas.microsoft.com/office/powerpoint/2010/main" val="1300980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65760" y="38100"/>
            <a:ext cx="8229600" cy="1170305"/>
          </a:xfrm>
          <a:prstGeom prst="rect">
            <a:avLst/>
          </a:prstGeom>
          <a:noFill/>
          <a:ln w="0" cmpd="sng">
            <a:noFill/>
            <a:prstDash val="solid"/>
          </a:ln>
        </p:spPr>
        <p:txBody>
          <a:bodyPr vert="horz" lIns="0" tIns="53975" rIns="0" bIns="0" anchor="t"/>
          <a:lstStyle/>
          <a:p>
            <a:pPr marL="0" marR="0" indent="0" algn="ctr">
              <a:lnSpc>
                <a:spcPts val="4000"/>
              </a:lnSpc>
              <a:spcAft>
                <a:spcPts val="0"/>
              </a:spcAft>
            </a:pPr>
            <a:r>
              <a:rPr lang="fr-FR" sz="3150" b="1" spc="0">
                <a:solidFill>
                  <a:srgbClr val="0000FF"/>
                </a:solidFill>
                <a:latin typeface="Calibri" panose="02020603050405020304" pitchFamily="2"/>
              </a:rPr>
              <a:t>Le cycle de l’approvisionnement </a:t>
            </a:r>
            <a:r>
              <a:rPr lang="fr-FR" sz="3550" b="1" spc="0">
                <a:solidFill>
                  <a:srgbClr val="0000FF"/>
                </a:solidFill>
                <a:latin typeface="Calibri" panose="02020603050405020304" pitchFamily="2"/>
              </a:rPr>
              <a:t>: </a:t>
            </a:r>
          </a:p>
          <a:p>
            <a:pPr marL="0" marR="0" indent="0" algn="ctr">
              <a:lnSpc>
                <a:spcPts val="2500"/>
              </a:lnSpc>
              <a:spcBef>
                <a:spcPts val="220"/>
              </a:spcBef>
              <a:spcAft>
                <a:spcPts val="2130"/>
              </a:spcAft>
            </a:pPr>
            <a:r>
              <a:rPr lang="fr-FR" sz="2350" b="1" spc="15">
                <a:solidFill>
                  <a:srgbClr val="4471C4"/>
                </a:solidFill>
                <a:latin typeface="Calibri" panose="02020603050405020304" pitchFamily="2"/>
              </a:rPr>
              <a:t>Pour des Médicaments de qualité, disponibles &amp; accessibles </a:t>
            </a:r>
          </a:p>
        </p:txBody>
      </p:sp>
      <p:sp>
        <p:nvSpPr>
          <p:cNvPr id="5" name="Text Placeholder 4"/>
          <p:cNvSpPr>
            <a:spLocks noGrp="1"/>
          </p:cNvSpPr>
          <p:nvPr>
            <p:ph type="body" idx="10"/>
          </p:nvPr>
        </p:nvSpPr>
        <p:spPr>
          <a:xfrm>
            <a:off x="368935" y="4337050"/>
            <a:ext cx="895985" cy="1396365"/>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fr-FR" sz="2000" b="1" spc="-15">
                <a:solidFill>
                  <a:srgbClr val="33CC33"/>
                </a:solidFill>
                <a:latin typeface="Calibri" panose="02020603050405020304" pitchFamily="2"/>
              </a:rPr>
              <a:t>Au Bon </a:t>
            </a:r>
          </a:p>
          <a:p>
            <a:pPr marL="0" marR="0" indent="0" algn="l">
              <a:lnSpc>
                <a:spcPts val="2000"/>
              </a:lnSpc>
              <a:spcBef>
                <a:spcPts val="385"/>
              </a:spcBef>
              <a:spcAft>
                <a:spcPts val="0"/>
              </a:spcAft>
            </a:pPr>
            <a:r>
              <a:rPr lang="fr-FR" sz="2000" b="1" spc="-15">
                <a:solidFill>
                  <a:srgbClr val="33CC33"/>
                </a:solidFill>
                <a:latin typeface="Calibri" panose="02020603050405020304" pitchFamily="2"/>
              </a:rPr>
              <a:t>endroit </a:t>
            </a:r>
          </a:p>
          <a:p>
            <a:pPr marL="0" marR="0" indent="0" algn="l">
              <a:lnSpc>
                <a:spcPts val="2000"/>
              </a:lnSpc>
              <a:spcBef>
                <a:spcPts val="365"/>
              </a:spcBef>
              <a:spcAft>
                <a:spcPts val="0"/>
              </a:spcAft>
            </a:pPr>
            <a:r>
              <a:rPr lang="fr-FR" sz="2000" b="1" spc="-30">
                <a:solidFill>
                  <a:srgbClr val="33CC33"/>
                </a:solidFill>
                <a:latin typeface="Calibri" panose="02020603050405020304" pitchFamily="2"/>
              </a:rPr>
              <a:t>et au </a:t>
            </a:r>
          </a:p>
          <a:p>
            <a:pPr marL="0" marR="0" indent="0" algn="l">
              <a:lnSpc>
                <a:spcPts val="2000"/>
              </a:lnSpc>
              <a:spcBef>
                <a:spcPts val="365"/>
              </a:spcBef>
              <a:spcAft>
                <a:spcPts val="0"/>
              </a:spcAft>
            </a:pPr>
            <a:r>
              <a:rPr lang="fr-FR" sz="2000" b="1" spc="-55">
                <a:solidFill>
                  <a:srgbClr val="33CC33"/>
                </a:solidFill>
                <a:latin typeface="Calibri" panose="02020603050405020304" pitchFamily="2"/>
              </a:rPr>
              <a:t>Bon </a:t>
            </a:r>
          </a:p>
          <a:p>
            <a:pPr marL="0" marR="0" indent="0" algn="l">
              <a:lnSpc>
                <a:spcPts val="1700"/>
              </a:lnSpc>
              <a:spcBef>
                <a:spcPts val="390"/>
              </a:spcBef>
              <a:spcAft>
                <a:spcPts val="0"/>
              </a:spcAft>
            </a:pPr>
            <a:r>
              <a:rPr lang="fr-FR" sz="2000" b="1" spc="-100">
                <a:solidFill>
                  <a:srgbClr val="33CC33"/>
                </a:solidFill>
                <a:latin typeface="Calibri" panose="02020603050405020304" pitchFamily="2"/>
              </a:rPr>
              <a:t>moment </a:t>
            </a:r>
          </a:p>
        </p:txBody>
      </p:sp>
      <p:sp>
        <p:nvSpPr>
          <p:cNvPr id="6" name="Text Placeholder 5"/>
          <p:cNvSpPr>
            <a:spLocks noGrp="1"/>
          </p:cNvSpPr>
          <p:nvPr>
            <p:ph type="body" idx="10"/>
          </p:nvPr>
        </p:nvSpPr>
        <p:spPr>
          <a:xfrm>
            <a:off x="381000" y="1810385"/>
            <a:ext cx="1149350" cy="18288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2000" b="1" spc="-60">
                <a:solidFill>
                  <a:srgbClr val="33CC33"/>
                </a:solidFill>
                <a:latin typeface="Calibri" panose="02020603050405020304" pitchFamily="2"/>
              </a:rPr>
              <a:t>Bien utilisé </a:t>
            </a:r>
          </a:p>
        </p:txBody>
      </p:sp>
      <p:sp>
        <p:nvSpPr>
          <p:cNvPr id="7" name="Text Placeholder 6"/>
          <p:cNvSpPr>
            <a:spLocks noGrp="1"/>
          </p:cNvSpPr>
          <p:nvPr>
            <p:ph type="body" idx="10"/>
          </p:nvPr>
        </p:nvSpPr>
        <p:spPr>
          <a:xfrm>
            <a:off x="1249680" y="1234440"/>
            <a:ext cx="6766560" cy="228600"/>
          </a:xfrm>
          <a:prstGeom prst="rect">
            <a:avLst/>
          </a:prstGeom>
          <a:noFill/>
          <a:ln w="0" cmpd="sng">
            <a:noFill/>
            <a:prstDash val="solid"/>
          </a:ln>
        </p:spPr>
        <p:txBody>
          <a:bodyPr vert="horz" lIns="0" tIns="0" rIns="0" bIns="0" anchor="t"/>
          <a:lstStyle/>
          <a:p>
            <a:pPr marL="0" marR="0" indent="0" algn="l">
              <a:lnSpc>
                <a:spcPts val="1600"/>
              </a:lnSpc>
              <a:spcAft>
                <a:spcPts val="0"/>
              </a:spcAft>
              <a:tabLst>
                <a:tab pos="6766560" algn="r"/>
              </a:tabLst>
            </a:pPr>
            <a:r>
              <a:rPr lang="fr-FR" sz="1800" b="1" spc="0">
                <a:solidFill>
                  <a:srgbClr val="000000"/>
                </a:solidFill>
                <a:latin typeface="Calibri" panose="02020603050405020304" pitchFamily="2"/>
              </a:rPr>
              <a:t>POLITIQUE ENVIRONNEMENT </a:t>
            </a:r>
          </a:p>
        </p:txBody>
      </p:sp>
      <p:sp>
        <p:nvSpPr>
          <p:cNvPr id="8" name="Text Placeholder 7"/>
          <p:cNvSpPr>
            <a:spLocks noGrp="1"/>
          </p:cNvSpPr>
          <p:nvPr>
            <p:ph type="body" idx="10"/>
          </p:nvPr>
        </p:nvSpPr>
        <p:spPr>
          <a:xfrm>
            <a:off x="3056890" y="1463040"/>
            <a:ext cx="546100" cy="21971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1600" b="1" spc="-110">
                <a:solidFill>
                  <a:srgbClr val="000000"/>
                </a:solidFill>
                <a:latin typeface="Calibri" panose="02020603050405020304" pitchFamily="2"/>
              </a:rPr>
              <a:t>Usage, </a:t>
            </a:r>
          </a:p>
        </p:txBody>
      </p:sp>
      <p:sp>
        <p:nvSpPr>
          <p:cNvPr id="9" name="Text Placeholder 8"/>
          <p:cNvSpPr>
            <a:spLocks noGrp="1"/>
          </p:cNvSpPr>
          <p:nvPr>
            <p:ph type="body" idx="10"/>
          </p:nvPr>
        </p:nvSpPr>
        <p:spPr>
          <a:xfrm>
            <a:off x="2792095" y="1682750"/>
            <a:ext cx="1063625" cy="42354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fr-FR" sz="1600" b="1" spc="-15">
                <a:solidFill>
                  <a:srgbClr val="000000"/>
                </a:solidFill>
                <a:latin typeface="Calibri" panose="02020603050405020304" pitchFamily="2"/>
              </a:rPr>
              <a:t>prescription, dispensation </a:t>
            </a:r>
          </a:p>
        </p:txBody>
      </p:sp>
      <p:sp>
        <p:nvSpPr>
          <p:cNvPr id="10" name="Text Placeholder 9"/>
          <p:cNvSpPr>
            <a:spLocks noGrp="1"/>
          </p:cNvSpPr>
          <p:nvPr>
            <p:ph type="body" idx="10"/>
          </p:nvPr>
        </p:nvSpPr>
        <p:spPr>
          <a:xfrm>
            <a:off x="1569720" y="3166745"/>
            <a:ext cx="1484630" cy="417830"/>
          </a:xfrm>
          <a:prstGeom prst="rect">
            <a:avLst/>
          </a:prstGeom>
          <a:noFill/>
          <a:ln w="0" cmpd="sng">
            <a:noFill/>
            <a:prstDash val="solid"/>
          </a:ln>
        </p:spPr>
        <p:txBody>
          <a:bodyPr vert="horz" lIns="0" tIns="0" rIns="0" bIns="0" anchor="t"/>
          <a:lstStyle/>
          <a:p>
            <a:pPr marL="274320" marR="0" indent="0" algn="l">
              <a:lnSpc>
                <a:spcPts val="1600"/>
              </a:lnSpc>
              <a:spcAft>
                <a:spcPts val="0"/>
              </a:spcAft>
            </a:pPr>
            <a:r>
              <a:rPr lang="fr-FR" sz="1600" b="1" spc="-15">
                <a:solidFill>
                  <a:srgbClr val="000000"/>
                </a:solidFill>
                <a:latin typeface="Calibri" panose="02020603050405020304" pitchFamily="2"/>
              </a:rPr>
              <a:t>Stockage, Gestion des stocks, </a:t>
            </a:r>
          </a:p>
        </p:txBody>
      </p:sp>
      <p:sp>
        <p:nvSpPr>
          <p:cNvPr id="11" name="Text Placeholder 10"/>
          <p:cNvSpPr>
            <a:spLocks noGrp="1"/>
          </p:cNvSpPr>
          <p:nvPr>
            <p:ph type="body" idx="10"/>
          </p:nvPr>
        </p:nvSpPr>
        <p:spPr>
          <a:xfrm>
            <a:off x="1713230" y="3895090"/>
            <a:ext cx="1203960" cy="18288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1600" b="1" spc="-45">
                <a:solidFill>
                  <a:srgbClr val="000000"/>
                </a:solidFill>
                <a:latin typeface="Calibri" panose="02020603050405020304" pitchFamily="2"/>
              </a:rPr>
              <a:t>(Supply Chain) </a:t>
            </a:r>
          </a:p>
        </p:txBody>
      </p:sp>
      <p:sp>
        <p:nvSpPr>
          <p:cNvPr id="12" name="Text Placeholder 11"/>
          <p:cNvSpPr>
            <a:spLocks noGrp="1"/>
          </p:cNvSpPr>
          <p:nvPr>
            <p:ph type="body" idx="10"/>
          </p:nvPr>
        </p:nvSpPr>
        <p:spPr>
          <a:xfrm>
            <a:off x="1822450" y="3654425"/>
            <a:ext cx="984885" cy="14668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600" b="1" spc="-60">
                <a:solidFill>
                  <a:srgbClr val="000000"/>
                </a:solidFill>
                <a:latin typeface="Calibri" panose="02020603050405020304" pitchFamily="2"/>
              </a:rPr>
              <a:t>Distribution </a:t>
            </a:r>
          </a:p>
        </p:txBody>
      </p:sp>
      <p:sp>
        <p:nvSpPr>
          <p:cNvPr id="13" name="Text Placeholder 12"/>
          <p:cNvSpPr>
            <a:spLocks noGrp="1"/>
          </p:cNvSpPr>
          <p:nvPr>
            <p:ph type="body" idx="10"/>
          </p:nvPr>
        </p:nvSpPr>
        <p:spPr>
          <a:xfrm>
            <a:off x="2511425" y="5632450"/>
            <a:ext cx="1243965" cy="1127760"/>
          </a:xfrm>
          <a:prstGeom prst="rect">
            <a:avLst/>
          </a:prstGeom>
          <a:noFill/>
          <a:ln w="0" cmpd="sng">
            <a:noFill/>
            <a:prstDash val="solid"/>
          </a:ln>
        </p:spPr>
        <p:txBody>
          <a:bodyPr vert="horz" lIns="0" tIns="0" rIns="0" bIns="0" anchor="t"/>
          <a:lstStyle/>
          <a:p>
            <a:pPr marL="0" marR="0" indent="0" algn="l">
              <a:lnSpc>
                <a:spcPts val="1600"/>
              </a:lnSpc>
              <a:spcAft>
                <a:spcPts val="0"/>
              </a:spcAft>
            </a:pPr>
            <a:r>
              <a:rPr lang="fr-FR" sz="2000" b="1" spc="-15">
                <a:solidFill>
                  <a:srgbClr val="33CC33"/>
                </a:solidFill>
                <a:latin typeface="Calibri" panose="02020603050405020304" pitchFamily="2"/>
              </a:rPr>
              <a:t>De Bonne </a:t>
            </a:r>
          </a:p>
          <a:p>
            <a:pPr marL="0" marR="0" indent="0" algn="l">
              <a:lnSpc>
                <a:spcPts val="2000"/>
              </a:lnSpc>
              <a:spcBef>
                <a:spcPts val="365"/>
              </a:spcBef>
              <a:spcAft>
                <a:spcPts val="0"/>
              </a:spcAft>
            </a:pPr>
            <a:r>
              <a:rPr lang="fr-FR" sz="2000" b="1" spc="-10">
                <a:solidFill>
                  <a:srgbClr val="33CC33"/>
                </a:solidFill>
                <a:latin typeface="Calibri" panose="02020603050405020304" pitchFamily="2"/>
              </a:rPr>
              <a:t>qualité et </a:t>
            </a:r>
          </a:p>
          <a:p>
            <a:pPr marL="0" marR="0" indent="0" algn="l">
              <a:lnSpc>
                <a:spcPts val="2000"/>
              </a:lnSpc>
              <a:spcBef>
                <a:spcPts val="365"/>
              </a:spcBef>
              <a:spcAft>
                <a:spcPts val="0"/>
              </a:spcAft>
            </a:pPr>
            <a:r>
              <a:rPr lang="fr-FR" sz="2000" b="1" spc="-20">
                <a:solidFill>
                  <a:srgbClr val="33CC33"/>
                </a:solidFill>
                <a:latin typeface="Calibri" panose="02020603050405020304" pitchFamily="2"/>
              </a:rPr>
              <a:t>au Bon prix </a:t>
            </a:r>
          </a:p>
          <a:p>
            <a:pPr marL="0" marR="0" indent="0" algn="l">
              <a:lnSpc>
                <a:spcPts val="2100"/>
              </a:lnSpc>
              <a:spcBef>
                <a:spcPts val="315"/>
              </a:spcBef>
              <a:spcAft>
                <a:spcPts val="0"/>
              </a:spcAft>
            </a:pPr>
            <a:r>
              <a:rPr lang="fr-FR" sz="2000" b="1" spc="-95">
                <a:solidFill>
                  <a:srgbClr val="33CC33"/>
                </a:solidFill>
                <a:latin typeface="Calibri" panose="02020603050405020304" pitchFamily="2"/>
              </a:rPr>
              <a:t>(accessible)</a:t>
            </a:r>
            <a:r>
              <a:rPr lang="fr-FR" sz="2000" spc="-95" baseline="30000">
                <a:solidFill>
                  <a:srgbClr val="33CC33"/>
                </a:solidFill>
                <a:latin typeface="Calibri" panose="02020603050405020304" pitchFamily="2"/>
              </a:rPr>
              <a:t>F</a:t>
            </a:r>
            <a:r>
              <a:rPr lang="fr-FR" sz="100" spc="-95">
                <a:solidFill>
                  <a:srgbClr val="33CC33"/>
                </a:solidFill>
                <a:latin typeface="Calibri" panose="02020603050405020304" pitchFamily="2"/>
              </a:rPr>
              <a:t> </a:t>
            </a:r>
          </a:p>
        </p:txBody>
      </p:sp>
      <p:sp>
        <p:nvSpPr>
          <p:cNvPr id="14" name="Text Placeholder 13"/>
          <p:cNvSpPr>
            <a:spLocks noGrp="1"/>
          </p:cNvSpPr>
          <p:nvPr>
            <p:ph type="body" idx="10"/>
          </p:nvPr>
        </p:nvSpPr>
        <p:spPr>
          <a:xfrm>
            <a:off x="3770630" y="6485890"/>
            <a:ext cx="1682115" cy="137160"/>
          </a:xfrm>
          <a:prstGeom prst="rect">
            <a:avLst/>
          </a:prstGeom>
          <a:noFill/>
          <a:ln w="0" cmpd="sng">
            <a:noFill/>
            <a:prstDash val="solid"/>
          </a:ln>
        </p:spPr>
        <p:txBody>
          <a:bodyPr vert="horz" lIns="0" tIns="0" rIns="0" bIns="0" anchor="t"/>
          <a:lstStyle/>
          <a:p>
            <a:pPr marL="0" marR="0" indent="0" algn="ctr">
              <a:lnSpc>
                <a:spcPts val="1100"/>
              </a:lnSpc>
              <a:spcAft>
                <a:spcPts val="0"/>
              </a:spcAft>
            </a:pPr>
            <a:r>
              <a:rPr lang="fr-FR" sz="1250" spc="-40">
                <a:solidFill>
                  <a:srgbClr val="888888"/>
                </a:solidFill>
                <a:latin typeface="Calibri" panose="02020603050405020304" pitchFamily="2"/>
              </a:rPr>
              <a:t>HF - Atelier n°4 - 5 juillet 22 </a:t>
            </a:r>
          </a:p>
        </p:txBody>
      </p:sp>
      <p:sp>
        <p:nvSpPr>
          <p:cNvPr id="17" name="Text Placeholder 16"/>
          <p:cNvSpPr>
            <a:spLocks noGrp="1"/>
          </p:cNvSpPr>
          <p:nvPr>
            <p:ph type="body" idx="10"/>
          </p:nvPr>
        </p:nvSpPr>
        <p:spPr>
          <a:xfrm>
            <a:off x="3822065" y="5589905"/>
            <a:ext cx="2148840" cy="676910"/>
          </a:xfrm>
          <a:prstGeom prst="rect">
            <a:avLst/>
          </a:prstGeom>
          <a:noFill/>
          <a:ln w="0" cmpd="sng">
            <a:noFill/>
            <a:prstDash val="solid"/>
          </a:ln>
        </p:spPr>
        <p:txBody>
          <a:bodyPr vert="horz" lIns="0" tIns="0" rIns="0" bIns="0" anchor="t"/>
          <a:lstStyle/>
          <a:p>
            <a:pPr marL="0" marR="0" indent="0" algn="ctr">
              <a:lnSpc>
                <a:spcPts val="1800"/>
              </a:lnSpc>
              <a:spcAft>
                <a:spcPts val="0"/>
              </a:spcAft>
            </a:pPr>
            <a:r>
              <a:rPr lang="fr-FR" sz="1600" b="1" spc="-15">
                <a:solidFill>
                  <a:srgbClr val="000000"/>
                </a:solidFill>
                <a:latin typeface="Calibri" panose="02020603050405020304" pitchFamily="2"/>
              </a:rPr>
              <a:t>(achats/planification </a:t>
            </a:r>
            <a:br/>
            <a:r>
              <a:rPr lang="fr-FR" sz="1600" b="1" spc="-15">
                <a:solidFill>
                  <a:srgbClr val="000000"/>
                </a:solidFill>
                <a:latin typeface="Calibri" panose="02020603050405020304" pitchFamily="2"/>
              </a:rPr>
              <a:t>approvisionnement/trans </a:t>
            </a:r>
            <a:br/>
            <a:r>
              <a:rPr lang="fr-FR" sz="1600" b="1" spc="-15">
                <a:solidFill>
                  <a:srgbClr val="000000"/>
                </a:solidFill>
                <a:latin typeface="Calibri" panose="02020603050405020304" pitchFamily="2"/>
              </a:rPr>
              <a:t>it et réception) </a:t>
            </a:r>
          </a:p>
        </p:txBody>
      </p:sp>
      <p:sp>
        <p:nvSpPr>
          <p:cNvPr id="18" name="Text Placeholder 17"/>
          <p:cNvSpPr>
            <a:spLocks noGrp="1"/>
          </p:cNvSpPr>
          <p:nvPr>
            <p:ph type="body" idx="10"/>
          </p:nvPr>
        </p:nvSpPr>
        <p:spPr>
          <a:xfrm>
            <a:off x="3879850" y="5111750"/>
            <a:ext cx="2030095" cy="17970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1600" b="1" spc="-25">
                <a:solidFill>
                  <a:srgbClr val="000000"/>
                </a:solidFill>
                <a:latin typeface="Calibri" panose="02020603050405020304" pitchFamily="2"/>
              </a:rPr>
              <a:t>Acquisition des produits </a:t>
            </a:r>
          </a:p>
        </p:txBody>
      </p:sp>
      <p:sp>
        <p:nvSpPr>
          <p:cNvPr id="19" name="Text Placeholder 18"/>
          <p:cNvSpPr>
            <a:spLocks noGrp="1"/>
          </p:cNvSpPr>
          <p:nvPr>
            <p:ph type="body" idx="10"/>
          </p:nvPr>
        </p:nvSpPr>
        <p:spPr>
          <a:xfrm>
            <a:off x="5041265" y="1603375"/>
            <a:ext cx="762000" cy="14605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600" b="1" spc="-65">
                <a:solidFill>
                  <a:srgbClr val="000000"/>
                </a:solidFill>
                <a:latin typeface="Calibri" panose="02020603050405020304" pitchFamily="2"/>
              </a:rPr>
              <a:t>Sélection </a:t>
            </a:r>
          </a:p>
        </p:txBody>
      </p:sp>
      <p:sp>
        <p:nvSpPr>
          <p:cNvPr id="20" name="Text Placeholder 19"/>
          <p:cNvSpPr>
            <a:spLocks noGrp="1"/>
          </p:cNvSpPr>
          <p:nvPr>
            <p:ph type="body" idx="10"/>
          </p:nvPr>
        </p:nvSpPr>
        <p:spPr>
          <a:xfrm>
            <a:off x="5977255" y="1810385"/>
            <a:ext cx="2069465" cy="182880"/>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2000" b="1" spc="-45">
                <a:solidFill>
                  <a:srgbClr val="33CC33"/>
                </a:solidFill>
                <a:latin typeface="Calibri" panose="02020603050405020304" pitchFamily="2"/>
              </a:rPr>
              <a:t>Le Bon médicament </a:t>
            </a:r>
          </a:p>
        </p:txBody>
      </p:sp>
      <p:sp>
        <p:nvSpPr>
          <p:cNvPr id="21" name="Text Placeholder 20"/>
          <p:cNvSpPr>
            <a:spLocks noGrp="1"/>
          </p:cNvSpPr>
          <p:nvPr>
            <p:ph type="body" idx="10"/>
          </p:nvPr>
        </p:nvSpPr>
        <p:spPr>
          <a:xfrm>
            <a:off x="6077585" y="3383280"/>
            <a:ext cx="880745" cy="14351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600" b="1" spc="-75">
                <a:solidFill>
                  <a:srgbClr val="000000"/>
                </a:solidFill>
                <a:latin typeface="Calibri" panose="02020603050405020304" pitchFamily="2"/>
              </a:rPr>
              <a:t>Estimation </a:t>
            </a:r>
          </a:p>
        </p:txBody>
      </p:sp>
      <p:sp>
        <p:nvSpPr>
          <p:cNvPr id="22" name="Text Placeholder 21"/>
          <p:cNvSpPr>
            <a:spLocks noGrp="1"/>
          </p:cNvSpPr>
          <p:nvPr>
            <p:ph type="body" idx="10"/>
          </p:nvPr>
        </p:nvSpPr>
        <p:spPr>
          <a:xfrm>
            <a:off x="6178550" y="4187825"/>
            <a:ext cx="2294890" cy="225425"/>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fr-FR" sz="2000" b="1" spc="-30">
                <a:solidFill>
                  <a:srgbClr val="33CC33"/>
                </a:solidFill>
                <a:latin typeface="Calibri" panose="02020603050405020304" pitchFamily="2"/>
              </a:rPr>
              <a:t>Aux Bonnes quantités </a:t>
            </a:r>
          </a:p>
        </p:txBody>
      </p:sp>
      <p:sp>
        <p:nvSpPr>
          <p:cNvPr id="23" name="Text Placeholder 22"/>
          <p:cNvSpPr>
            <a:spLocks noGrp="1"/>
          </p:cNvSpPr>
          <p:nvPr>
            <p:ph type="body" idx="10"/>
          </p:nvPr>
        </p:nvSpPr>
        <p:spPr>
          <a:xfrm>
            <a:off x="6209030" y="3627120"/>
            <a:ext cx="624840" cy="146050"/>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600" b="1" u="sng" spc="-95">
                <a:solidFill>
                  <a:srgbClr val="000000"/>
                </a:solidFill>
                <a:latin typeface="Calibri" panose="02020603050405020304" pitchFamily="2"/>
              </a:rPr>
              <a:t>besoins</a:t>
            </a:r>
            <a:r>
              <a:rPr lang="fr-FR" sz="100" b="1" spc="-95">
                <a:solidFill>
                  <a:srgbClr val="000000"/>
                </a:solidFill>
                <a:latin typeface="Calibri" panose="02020603050405020304" pitchFamily="2"/>
              </a:rPr>
              <a:t> </a:t>
            </a:r>
          </a:p>
        </p:txBody>
      </p:sp>
    </p:spTree>
    <p:extLst>
      <p:ext uri="{BB962C8B-B14F-4D97-AF65-F5344CB8AC3E}">
        <p14:creationId xmlns:p14="http://schemas.microsoft.com/office/powerpoint/2010/main" val="467178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layout 17">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194945" y="6231890"/>
            <a:ext cx="8686800" cy="524510"/>
          </a:xfrm>
          <a:prstGeom prst="rect">
            <a:avLst/>
          </a:prstGeom>
          <a:noFill/>
          <a:ln w="0" cmpd="sng">
            <a:noFill/>
            <a:prstDash val="solid"/>
          </a:ln>
        </p:spPr>
        <p:txBody>
          <a:bodyPr vert="horz" lIns="0" tIns="0" rIns="0" bIns="0" anchor="t"/>
          <a:lstStyle/>
          <a:p>
            <a:pPr marL="0" marR="960120" indent="0" algn="l">
              <a:lnSpc>
                <a:spcPts val="1900"/>
              </a:lnSpc>
              <a:spcAft>
                <a:spcPts val="285"/>
              </a:spcAft>
            </a:pPr>
            <a:r>
              <a:rPr lang="fr-FR" sz="1600" spc="0">
                <a:solidFill>
                  <a:srgbClr val="000000"/>
                </a:solidFill>
                <a:latin typeface="Arial" panose="02020603050405020304" pitchFamily="2"/>
              </a:rPr>
              <a:t>Voir la publication complète pour plus de détails (disponible en Français en Mai 2018): </a:t>
            </a:r>
            <a:r>
              <a:rPr lang="fr-FR" sz="1600" u="sng" spc="0">
                <a:solidFill>
                  <a:srgbClr val="0000FF"/>
                </a:solidFill>
                <a:latin typeface="Arial" panose="02020603050405020304" pitchFamily="2"/>
              </a:rPr>
              <a:t>www. who. int/medicines/regulation/ssffc/publications/</a:t>
            </a:r>
            <a:r>
              <a:rPr lang="fr-FR" sz="1600" b="1" u="sng" spc="0">
                <a:solidFill>
                  <a:srgbClr val="0000FF"/>
                </a:solidFill>
                <a:latin typeface="Arial" panose="02020603050405020304" pitchFamily="2"/>
              </a:rPr>
              <a:t>se-study-sf</a:t>
            </a:r>
            <a:r>
              <a:rPr lang="fr-FR" sz="1600" u="sng" spc="0">
                <a:solidFill>
                  <a:srgbClr val="0000FF"/>
                </a:solidFill>
                <a:latin typeface="Arial" panose="02020603050405020304" pitchFamily="2"/>
              </a:rPr>
              <a:t>/en/</a:t>
            </a:r>
            <a:r>
              <a:rPr lang="fr-FR" sz="100" u="sng" spc="0">
                <a:solidFill>
                  <a:srgbClr val="009CDE"/>
                </a:solidFill>
                <a:latin typeface="Arial" panose="02020603050405020304" pitchFamily="2"/>
              </a:rPr>
              <a:t> </a:t>
            </a:r>
          </a:p>
        </p:txBody>
      </p:sp>
      <p:sp>
        <p:nvSpPr>
          <p:cNvPr id="8" name="Text Placeholder 7"/>
          <p:cNvSpPr>
            <a:spLocks noGrp="1"/>
          </p:cNvSpPr>
          <p:nvPr>
            <p:ph type="body" idx="10"/>
          </p:nvPr>
        </p:nvSpPr>
        <p:spPr>
          <a:xfrm>
            <a:off x="359410" y="999490"/>
            <a:ext cx="6215380" cy="19240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fr-FR" sz="1450" spc="-25">
                <a:solidFill>
                  <a:srgbClr val="000000"/>
                </a:solidFill>
                <a:latin typeface="Ebrima" panose="02020603050405020304" pitchFamily="2"/>
              </a:rPr>
              <a:t>Impacts intersectoriels ayant tous des implications financières et systématiques </a:t>
            </a:r>
          </a:p>
        </p:txBody>
      </p:sp>
      <p:sp>
        <p:nvSpPr>
          <p:cNvPr id="9" name="Text Placeholder 8"/>
          <p:cNvSpPr>
            <a:spLocks noGrp="1"/>
          </p:cNvSpPr>
          <p:nvPr>
            <p:ph type="body" idx="10"/>
          </p:nvPr>
        </p:nvSpPr>
        <p:spPr>
          <a:xfrm>
            <a:off x="5467985" y="1532890"/>
            <a:ext cx="3343910" cy="17716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1450" b="1" spc="-35">
                <a:solidFill>
                  <a:srgbClr val="122C45"/>
                </a:solidFill>
                <a:latin typeface="Arial" panose="02020603050405020304" pitchFamily="2"/>
              </a:rPr>
              <a:t>Préjudice économique direct et indirect </a:t>
            </a:r>
          </a:p>
        </p:txBody>
      </p:sp>
      <p:sp>
        <p:nvSpPr>
          <p:cNvPr id="10" name="Text Placeholder 9"/>
          <p:cNvSpPr>
            <a:spLocks noGrp="1"/>
          </p:cNvSpPr>
          <p:nvPr>
            <p:ph type="body" idx="10"/>
          </p:nvPr>
        </p:nvSpPr>
        <p:spPr>
          <a:xfrm>
            <a:off x="6226810" y="2301240"/>
            <a:ext cx="2176780" cy="1765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450" b="1" spc="-40">
                <a:solidFill>
                  <a:srgbClr val="122C45"/>
                </a:solidFill>
                <a:latin typeface="Arial" panose="02020603050405020304" pitchFamily="2"/>
              </a:rPr>
              <a:t>Gaspillage de ressources </a:t>
            </a:r>
          </a:p>
        </p:txBody>
      </p:sp>
      <p:sp>
        <p:nvSpPr>
          <p:cNvPr id="11" name="Text Placeholder 10"/>
          <p:cNvSpPr>
            <a:spLocks noGrp="1"/>
          </p:cNvSpPr>
          <p:nvPr>
            <p:ph type="body" idx="10"/>
          </p:nvPr>
        </p:nvSpPr>
        <p:spPr>
          <a:xfrm>
            <a:off x="1499870" y="1703705"/>
            <a:ext cx="1783080" cy="1739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450" b="1" spc="-45">
                <a:solidFill>
                  <a:srgbClr val="7E7E7E"/>
                </a:solidFill>
                <a:latin typeface="Arial" panose="02020603050405020304" pitchFamily="2"/>
              </a:rPr>
              <a:t>Perte de productivité </a:t>
            </a:r>
          </a:p>
        </p:txBody>
      </p:sp>
      <p:sp>
        <p:nvSpPr>
          <p:cNvPr id="12" name="Text Placeholder 11"/>
          <p:cNvSpPr>
            <a:spLocks noGrp="1"/>
          </p:cNvSpPr>
          <p:nvPr>
            <p:ph type="body" idx="10"/>
          </p:nvPr>
        </p:nvSpPr>
        <p:spPr>
          <a:xfrm>
            <a:off x="6434455" y="3224530"/>
            <a:ext cx="2441575" cy="39052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fr-FR" sz="1450" b="1" spc="-25">
                <a:solidFill>
                  <a:srgbClr val="122C45"/>
                </a:solidFill>
                <a:latin typeface="Arial" panose="02020603050405020304" pitchFamily="2"/>
              </a:rPr>
              <a:t>Augmentation des dépenses à charge des patients </a:t>
            </a:r>
          </a:p>
        </p:txBody>
      </p:sp>
      <p:sp>
        <p:nvSpPr>
          <p:cNvPr id="13" name="Text Placeholder 12"/>
          <p:cNvSpPr>
            <a:spLocks noGrp="1"/>
          </p:cNvSpPr>
          <p:nvPr>
            <p:ph type="body" idx="10"/>
          </p:nvPr>
        </p:nvSpPr>
        <p:spPr>
          <a:xfrm>
            <a:off x="3770630" y="3376930"/>
            <a:ext cx="1356360" cy="841375"/>
          </a:xfrm>
          <a:prstGeom prst="rect">
            <a:avLst/>
          </a:prstGeom>
          <a:noFill/>
          <a:ln w="0" cmpd="sng">
            <a:noFill/>
            <a:prstDash val="solid"/>
          </a:ln>
        </p:spPr>
        <p:txBody>
          <a:bodyPr vert="horz" lIns="0" tIns="0" rIns="0" bIns="0" anchor="t"/>
          <a:lstStyle/>
          <a:p>
            <a:pPr marL="0" marR="0" indent="0" algn="ctr">
              <a:lnSpc>
                <a:spcPts val="1700"/>
              </a:lnSpc>
              <a:spcAft>
                <a:spcPts val="0"/>
              </a:spcAft>
            </a:pPr>
            <a:r>
              <a:rPr lang="fr-FR" sz="1200" b="1" spc="-5">
                <a:solidFill>
                  <a:srgbClr val="F1F1F1"/>
                </a:solidFill>
                <a:latin typeface="Arial" panose="02020603050405020304" pitchFamily="2"/>
              </a:rPr>
              <a:t>SUBSTANDARD </a:t>
            </a:r>
            <a:r>
              <a:rPr lang="fr-FR" sz="1500" b="1" spc="-5">
                <a:solidFill>
                  <a:srgbClr val="F1F1F1"/>
                </a:solidFill>
                <a:latin typeface="Arial" panose="02020603050405020304" pitchFamily="2"/>
              </a:rPr>
              <a:t>&amp; </a:t>
            </a:r>
            <a:br/>
            <a:r>
              <a:rPr lang="fr-FR" sz="1200" b="1" spc="-5">
                <a:solidFill>
                  <a:srgbClr val="F1F1F1"/>
                </a:solidFill>
                <a:latin typeface="Arial" panose="02020603050405020304" pitchFamily="2"/>
              </a:rPr>
              <a:t>FALSIFIED </a:t>
            </a:r>
            <a:br/>
            <a:r>
              <a:rPr lang="fr-FR" sz="1200" b="1" spc="-5">
                <a:solidFill>
                  <a:srgbClr val="F1F1F1"/>
                </a:solidFill>
                <a:latin typeface="Arial" panose="02020603050405020304" pitchFamily="2"/>
              </a:rPr>
              <a:t>MEDICAL </a:t>
            </a:r>
            <a:br/>
            <a:r>
              <a:rPr lang="fr-FR" sz="1200" b="1" spc="-5">
                <a:solidFill>
                  <a:srgbClr val="F1F1F1"/>
                </a:solidFill>
                <a:latin typeface="Arial" panose="02020603050405020304" pitchFamily="2"/>
              </a:rPr>
              <a:t>PRODUCTS </a:t>
            </a:r>
          </a:p>
        </p:txBody>
      </p:sp>
      <p:sp>
        <p:nvSpPr>
          <p:cNvPr id="14" name="Text Placeholder 13"/>
          <p:cNvSpPr>
            <a:spLocks noGrp="1"/>
          </p:cNvSpPr>
          <p:nvPr>
            <p:ph type="body" idx="10"/>
          </p:nvPr>
        </p:nvSpPr>
        <p:spPr>
          <a:xfrm>
            <a:off x="6330950" y="4632960"/>
            <a:ext cx="1932305" cy="35369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1450" b="1" spc="0">
                <a:solidFill>
                  <a:srgbClr val="1DA7DF"/>
                </a:solidFill>
                <a:latin typeface="Arial" panose="02020603050405020304" pitchFamily="2"/>
              </a:rPr>
              <a:t>Prévalence accrue des maladies </a:t>
            </a:r>
          </a:p>
        </p:txBody>
      </p:sp>
      <p:sp>
        <p:nvSpPr>
          <p:cNvPr id="15" name="Text Placeholder 14"/>
          <p:cNvSpPr>
            <a:spLocks noGrp="1"/>
          </p:cNvSpPr>
          <p:nvPr>
            <p:ph type="body" idx="10"/>
          </p:nvPr>
        </p:nvSpPr>
        <p:spPr>
          <a:xfrm>
            <a:off x="1073150" y="4998720"/>
            <a:ext cx="1587500"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450" b="1" spc="-55">
                <a:solidFill>
                  <a:srgbClr val="1DA7DF"/>
                </a:solidFill>
                <a:latin typeface="Arial" panose="02020603050405020304" pitchFamily="2"/>
              </a:rPr>
              <a:t>Perte de confiance </a:t>
            </a:r>
          </a:p>
        </p:txBody>
      </p:sp>
      <p:sp>
        <p:nvSpPr>
          <p:cNvPr id="16" name="Text Placeholder 15"/>
          <p:cNvSpPr>
            <a:spLocks noGrp="1"/>
          </p:cNvSpPr>
          <p:nvPr>
            <p:ph type="body" idx="10"/>
          </p:nvPr>
        </p:nvSpPr>
        <p:spPr>
          <a:xfrm>
            <a:off x="5541010" y="5379720"/>
            <a:ext cx="2420620" cy="1765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450" b="1" spc="-45">
                <a:solidFill>
                  <a:srgbClr val="1DA7DF"/>
                </a:solidFill>
                <a:latin typeface="Arial" panose="02020603050405020304" pitchFamily="2"/>
              </a:rPr>
              <a:t>Progression de la résistance </a:t>
            </a:r>
          </a:p>
        </p:txBody>
      </p:sp>
      <p:sp>
        <p:nvSpPr>
          <p:cNvPr id="17" name="Text Placeholder 16"/>
          <p:cNvSpPr>
            <a:spLocks noGrp="1"/>
          </p:cNvSpPr>
          <p:nvPr>
            <p:ph type="body" idx="10"/>
          </p:nvPr>
        </p:nvSpPr>
        <p:spPr>
          <a:xfrm>
            <a:off x="5535295" y="5593080"/>
            <a:ext cx="163385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450" b="1" spc="-65">
                <a:solidFill>
                  <a:srgbClr val="1DA7DF"/>
                </a:solidFill>
                <a:latin typeface="Arial" panose="02020603050405020304" pitchFamily="2"/>
              </a:rPr>
              <a:t>aux antim icrobiens </a:t>
            </a:r>
          </a:p>
        </p:txBody>
      </p:sp>
      <p:sp>
        <p:nvSpPr>
          <p:cNvPr id="18" name="Text Placeholder 17"/>
          <p:cNvSpPr>
            <a:spLocks noGrp="1"/>
          </p:cNvSpPr>
          <p:nvPr>
            <p:ph type="body" idx="10"/>
          </p:nvPr>
        </p:nvSpPr>
        <p:spPr>
          <a:xfrm>
            <a:off x="1073150" y="2411095"/>
            <a:ext cx="1444625"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450" b="1" spc="-55">
                <a:solidFill>
                  <a:srgbClr val="7E7E7E"/>
                </a:solidFill>
                <a:latin typeface="Arial" panose="02020603050405020304" pitchFamily="2"/>
              </a:rPr>
              <a:t>Perte de revenus </a:t>
            </a:r>
          </a:p>
        </p:txBody>
      </p:sp>
      <p:sp>
        <p:nvSpPr>
          <p:cNvPr id="19" name="Text Placeholder 18"/>
          <p:cNvSpPr>
            <a:spLocks noGrp="1"/>
          </p:cNvSpPr>
          <p:nvPr>
            <p:ph type="body" idx="10"/>
          </p:nvPr>
        </p:nvSpPr>
        <p:spPr>
          <a:xfrm>
            <a:off x="716280" y="3803650"/>
            <a:ext cx="1386840"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450" b="1" spc="-55">
                <a:solidFill>
                  <a:srgbClr val="7E7E7E"/>
                </a:solidFill>
                <a:latin typeface="Arial" panose="02020603050405020304" pitchFamily="2"/>
              </a:rPr>
              <a:t>Pauvreté accrue </a:t>
            </a:r>
          </a:p>
        </p:txBody>
      </p:sp>
      <p:sp>
        <p:nvSpPr>
          <p:cNvPr id="20" name="Text Placeholder 19"/>
          <p:cNvSpPr>
            <a:spLocks noGrp="1"/>
          </p:cNvSpPr>
          <p:nvPr>
            <p:ph type="body" idx="10"/>
          </p:nvPr>
        </p:nvSpPr>
        <p:spPr>
          <a:xfrm>
            <a:off x="807720" y="3011170"/>
            <a:ext cx="1359535" cy="35369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fr-FR" sz="1450" b="1" spc="-15">
                <a:solidFill>
                  <a:srgbClr val="7E7E7E"/>
                </a:solidFill>
                <a:latin typeface="Arial" panose="02020603050405020304" pitchFamily="2"/>
              </a:rPr>
              <a:t>Absence de mobilité sociale </a:t>
            </a:r>
          </a:p>
        </p:txBody>
      </p:sp>
      <p:sp>
        <p:nvSpPr>
          <p:cNvPr id="21" name="Text Placeholder 20"/>
          <p:cNvSpPr>
            <a:spLocks noGrp="1"/>
          </p:cNvSpPr>
          <p:nvPr>
            <p:ph type="body" idx="10"/>
          </p:nvPr>
        </p:nvSpPr>
        <p:spPr>
          <a:xfrm>
            <a:off x="1088390" y="5605145"/>
            <a:ext cx="2538730" cy="1403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fr-FR" sz="1450" b="1" spc="-40">
                <a:solidFill>
                  <a:srgbClr val="1DA7DF"/>
                </a:solidFill>
                <a:latin typeface="Arial" panose="02020603050405020304" pitchFamily="2"/>
              </a:rPr>
              <a:t>Mortalité et morbidité accrues </a:t>
            </a:r>
          </a:p>
        </p:txBody>
      </p:sp>
      <p:sp>
        <p:nvSpPr>
          <p:cNvPr id="22" name="Text Placeholder 21"/>
          <p:cNvSpPr>
            <a:spLocks noGrp="1"/>
          </p:cNvSpPr>
          <p:nvPr>
            <p:ph type="body" idx="10"/>
          </p:nvPr>
        </p:nvSpPr>
        <p:spPr>
          <a:xfrm>
            <a:off x="1085215" y="5818505"/>
            <a:ext cx="1697355" cy="177165"/>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fr-FR" sz="1450" b="1" spc="-45">
                <a:solidFill>
                  <a:srgbClr val="1DA7DF"/>
                </a:solidFill>
                <a:latin typeface="Arial" panose="02020603050405020304" pitchFamily="2"/>
              </a:rPr>
              <a:t>(effets indésirables) </a:t>
            </a:r>
          </a:p>
        </p:txBody>
      </p:sp>
    </p:spTree>
    <p:extLst>
      <p:ext uri="{BB962C8B-B14F-4D97-AF65-F5344CB8AC3E}">
        <p14:creationId xmlns:p14="http://schemas.microsoft.com/office/powerpoint/2010/main" val="40302790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79730" y="745490"/>
            <a:ext cx="3648075" cy="356235"/>
          </a:xfrm>
          <a:prstGeom prst="rect">
            <a:avLst/>
          </a:prstGeom>
          <a:noFill/>
          <a:ln w="0" cmpd="sng">
            <a:noFill/>
            <a:prstDash val="solid"/>
          </a:ln>
        </p:spPr>
        <p:txBody>
          <a:bodyPr vert="horz" lIns="0" tIns="0" rIns="0" bIns="0" anchor="t"/>
          <a:lstStyle/>
          <a:p>
            <a:pPr marL="0" marR="0" indent="0" algn="l">
              <a:lnSpc>
                <a:spcPts val="2800"/>
              </a:lnSpc>
              <a:spcAft>
                <a:spcPts val="0"/>
              </a:spcAft>
            </a:pPr>
            <a:r>
              <a:rPr lang="fr-FR" sz="2750" b="1" spc="-50">
                <a:solidFill>
                  <a:srgbClr val="0593CE"/>
                </a:solidFill>
                <a:latin typeface="Ebrima" panose="02020603050405020304" pitchFamily="2"/>
              </a:rPr>
              <a:t>Approche stratégique </a:t>
            </a:r>
          </a:p>
        </p:txBody>
      </p:sp>
      <p:sp>
        <p:nvSpPr>
          <p:cNvPr id="5" name="Text Placeholder 4"/>
          <p:cNvSpPr>
            <a:spLocks noGrp="1"/>
          </p:cNvSpPr>
          <p:nvPr>
            <p:ph type="body" idx="10"/>
          </p:nvPr>
        </p:nvSpPr>
        <p:spPr>
          <a:xfrm>
            <a:off x="361315" y="6620510"/>
            <a:ext cx="8421370" cy="86360"/>
          </a:xfrm>
          <a:prstGeom prst="rect">
            <a:avLst/>
          </a:prstGeom>
          <a:noFill/>
          <a:ln w="0" cmpd="sng">
            <a:noFill/>
            <a:prstDash val="solid"/>
          </a:ln>
        </p:spPr>
        <p:txBody>
          <a:bodyPr vert="horz" lIns="0" tIns="0" rIns="0" bIns="0" anchor="t"/>
          <a:lstStyle/>
          <a:p>
            <a:pPr marL="0" marR="0" indent="0" algn="l">
              <a:lnSpc>
                <a:spcPts val="600"/>
              </a:lnSpc>
              <a:spcAft>
                <a:spcPts val="0"/>
              </a:spcAft>
              <a:tabLst>
                <a:tab pos="8458200" algn="r"/>
              </a:tabLst>
            </a:pPr>
            <a:r>
              <a:rPr lang="fr-FR" sz="800" spc="0">
                <a:solidFill>
                  <a:srgbClr val="02050C"/>
                </a:solidFill>
                <a:latin typeface="Arial" panose="02020603050405020304" pitchFamily="2"/>
              </a:rPr>
              <a:t>30/04/2018 23 </a:t>
            </a:r>
          </a:p>
        </p:txBody>
      </p:sp>
    </p:spTree>
    <p:extLst>
      <p:ext uri="{BB962C8B-B14F-4D97-AF65-F5344CB8AC3E}">
        <p14:creationId xmlns:p14="http://schemas.microsoft.com/office/powerpoint/2010/main" val="3305200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93700"/>
            <a:ext cx="9144000" cy="991870"/>
          </a:xfrm>
          <a:prstGeom prst="rect">
            <a:avLst/>
          </a:prstGeom>
          <a:noFill/>
          <a:ln w="0" cmpd="sng">
            <a:noFill/>
            <a:prstDash val="solid"/>
          </a:ln>
        </p:spPr>
        <p:txBody>
          <a:bodyPr vert="horz" lIns="0" tIns="0" rIns="0" bIns="0" anchor="t"/>
          <a:lstStyle/>
          <a:p>
            <a:pPr marL="0" marR="0" indent="0" algn="ctr">
              <a:lnSpc>
                <a:spcPts val="3600"/>
              </a:lnSpc>
              <a:spcAft>
                <a:spcPts val="0"/>
              </a:spcAft>
            </a:pPr>
            <a:r>
              <a:rPr lang="fr-FR" sz="3200" b="1" spc="-15">
                <a:solidFill>
                  <a:srgbClr val="DE6B57"/>
                </a:solidFill>
                <a:latin typeface="Arial" panose="02020603050405020304" pitchFamily="2"/>
              </a:rPr>
              <a:t>Médicaments et </a:t>
            </a:r>
          </a:p>
          <a:p>
            <a:pPr marL="0" marR="0" indent="0" algn="ctr">
              <a:lnSpc>
                <a:spcPts val="3600"/>
              </a:lnSpc>
              <a:spcBef>
                <a:spcPts val="195"/>
              </a:spcBef>
              <a:spcAft>
                <a:spcPts val="305"/>
              </a:spcAft>
            </a:pPr>
            <a:r>
              <a:rPr lang="fr-FR" sz="3200" b="1" spc="-10">
                <a:solidFill>
                  <a:srgbClr val="DE6B57"/>
                </a:solidFill>
                <a:latin typeface="Arial" panose="02020603050405020304" pitchFamily="2"/>
              </a:rPr>
              <a:t>Couverture Sanitaire Universelle </a:t>
            </a:r>
          </a:p>
        </p:txBody>
      </p:sp>
      <p:sp>
        <p:nvSpPr>
          <p:cNvPr id="3" name="Text Placeholder 2"/>
          <p:cNvSpPr>
            <a:spLocks noGrp="1"/>
          </p:cNvSpPr>
          <p:nvPr>
            <p:ph type="body" idx="10"/>
          </p:nvPr>
        </p:nvSpPr>
        <p:spPr>
          <a:xfrm>
            <a:off x="0" y="1385570"/>
            <a:ext cx="9144000" cy="4744085"/>
          </a:xfrm>
          <a:prstGeom prst="rect">
            <a:avLst/>
          </a:prstGeom>
          <a:noFill/>
          <a:ln w="0" cmpd="sng">
            <a:noFill/>
            <a:prstDash val="solid"/>
          </a:ln>
        </p:spPr>
        <p:txBody>
          <a:bodyPr vert="horz" lIns="0" tIns="307340" rIns="0" bIns="0" anchor="t">
            <a:normAutofit fontScale="95000"/>
          </a:bodyPr>
          <a:lstStyle/>
          <a:p>
            <a:pPr marL="914400" marR="548640" indent="0" algn="l">
              <a:lnSpc>
                <a:spcPts val="2900"/>
              </a:lnSpc>
              <a:spcAft>
                <a:spcPts val="0"/>
              </a:spcAft>
            </a:pPr>
            <a:r>
              <a:rPr lang="fr-FR" sz="3300" spc="0">
                <a:solidFill>
                  <a:srgbClr val="0073B0"/>
                </a:solidFill>
                <a:latin typeface="Lucida Console" panose="02020603050405020304"/>
              </a:rPr>
              <a:t>&gt; </a:t>
            </a:r>
            <a:r>
              <a:rPr lang="fr-FR" sz="2400" spc="0">
                <a:solidFill>
                  <a:srgbClr val="0073B0"/>
                </a:solidFill>
                <a:latin typeface="Arial" panose="02020603050405020304" pitchFamily="2"/>
              </a:rPr>
              <a:t>Nécessité d'</a:t>
            </a:r>
            <a:r>
              <a:rPr lang="fr-FR" sz="2400" b="1" spc="0">
                <a:solidFill>
                  <a:srgbClr val="0073B0"/>
                </a:solidFill>
                <a:latin typeface="Arial" panose="02020603050405020304" pitchFamily="2"/>
              </a:rPr>
              <a:t>augmenter les budgets gouvernementaux </a:t>
            </a:r>
            <a:r>
              <a:rPr lang="fr-FR" sz="2400" spc="0">
                <a:solidFill>
                  <a:srgbClr val="0073B0"/>
                </a:solidFill>
                <a:latin typeface="Arial" panose="02020603050405020304" pitchFamily="2"/>
              </a:rPr>
              <a:t>pour garantir un </a:t>
            </a:r>
            <a:r>
              <a:rPr lang="fr-FR" sz="2400" b="1" spc="0">
                <a:solidFill>
                  <a:srgbClr val="0073B0"/>
                </a:solidFill>
                <a:latin typeface="Arial" panose="02020603050405020304" pitchFamily="2"/>
              </a:rPr>
              <a:t>accès plus large aux médicaments essentiels; </a:t>
            </a:r>
          </a:p>
          <a:p>
            <a:pPr marL="548640" marR="0" indent="0" algn="l">
              <a:lnSpc>
                <a:spcPts val="2500"/>
              </a:lnSpc>
              <a:spcBef>
                <a:spcPts val="2965"/>
              </a:spcBef>
              <a:spcAft>
                <a:spcPts val="0"/>
              </a:spcAft>
            </a:pPr>
            <a:r>
              <a:rPr lang="fr-FR" sz="3300" spc="15">
                <a:solidFill>
                  <a:srgbClr val="0073B0"/>
                </a:solidFill>
                <a:latin typeface="Lucida Console" panose="02020603050405020304"/>
              </a:rPr>
              <a:t>&gt; </a:t>
            </a:r>
            <a:r>
              <a:rPr lang="fr-FR" sz="2400" spc="15">
                <a:solidFill>
                  <a:srgbClr val="0073B0"/>
                </a:solidFill>
                <a:latin typeface="Arial" panose="02020603050405020304" pitchFamily="2"/>
              </a:rPr>
              <a:t>Augmentation des </a:t>
            </a:r>
            <a:r>
              <a:rPr lang="fr-FR" sz="2400" b="1" spc="15">
                <a:solidFill>
                  <a:srgbClr val="0073B0"/>
                </a:solidFill>
                <a:latin typeface="Arial" panose="02020603050405020304" pitchFamily="2"/>
              </a:rPr>
              <a:t>systèmes de couverture / </a:t>
            </a:r>
          </a:p>
          <a:p>
            <a:pPr marL="914400" marR="731520" indent="0" algn="l">
              <a:lnSpc>
                <a:spcPts val="2800"/>
              </a:lnSpc>
              <a:spcBef>
                <a:spcPts val="0"/>
              </a:spcBef>
              <a:spcAft>
                <a:spcPts val="0"/>
              </a:spcAft>
            </a:pPr>
            <a:r>
              <a:rPr lang="fr-FR" sz="2400" b="1" spc="0">
                <a:solidFill>
                  <a:srgbClr val="0073B0"/>
                </a:solidFill>
                <a:latin typeface="Arial" panose="02020603050405020304" pitchFamily="2"/>
              </a:rPr>
              <a:t>assurances santé </a:t>
            </a:r>
            <a:r>
              <a:rPr lang="fr-FR" sz="2400" spc="0">
                <a:solidFill>
                  <a:srgbClr val="0073B0"/>
                </a:solidFill>
                <a:latin typeface="Arial" panose="02020603050405020304" pitchFamily="2"/>
              </a:rPr>
              <a:t>en s'assurant que les </a:t>
            </a:r>
            <a:r>
              <a:rPr lang="fr-FR" sz="2400" b="1" spc="0">
                <a:solidFill>
                  <a:srgbClr val="0073B0"/>
                </a:solidFill>
                <a:latin typeface="Arial" panose="02020603050405020304" pitchFamily="2"/>
              </a:rPr>
              <a:t>médicaments essentiels </a:t>
            </a:r>
            <a:r>
              <a:rPr lang="fr-FR" sz="2400" spc="0">
                <a:solidFill>
                  <a:srgbClr val="0073B0"/>
                </a:solidFill>
                <a:latin typeface="Arial" panose="02020603050405020304" pitchFamily="2"/>
              </a:rPr>
              <a:t>soient </a:t>
            </a:r>
            <a:r>
              <a:rPr lang="fr-FR" sz="2400" b="1" spc="0">
                <a:solidFill>
                  <a:srgbClr val="0073B0"/>
                </a:solidFill>
                <a:latin typeface="Arial" panose="02020603050405020304" pitchFamily="2"/>
              </a:rPr>
              <a:t>inclus </a:t>
            </a:r>
            <a:r>
              <a:rPr lang="fr-FR" sz="2400" spc="0">
                <a:solidFill>
                  <a:srgbClr val="0073B0"/>
                </a:solidFill>
                <a:latin typeface="Arial" panose="02020603050405020304" pitchFamily="2"/>
              </a:rPr>
              <a:t>dans le paquet pris en charge; </a:t>
            </a:r>
          </a:p>
          <a:p>
            <a:pPr marL="914400" marR="1188720" indent="0" algn="l">
              <a:lnSpc>
                <a:spcPts val="2900"/>
              </a:lnSpc>
              <a:spcBef>
                <a:spcPts val="2350"/>
              </a:spcBef>
              <a:spcAft>
                <a:spcPts val="7090"/>
              </a:spcAft>
            </a:pPr>
            <a:r>
              <a:rPr lang="fr-FR" sz="3300" spc="-5">
                <a:solidFill>
                  <a:srgbClr val="0073B0"/>
                </a:solidFill>
                <a:latin typeface="Lucida Console" panose="02020603050405020304"/>
              </a:rPr>
              <a:t>&gt; </a:t>
            </a:r>
            <a:r>
              <a:rPr lang="fr-FR" sz="2400" spc="-5">
                <a:solidFill>
                  <a:srgbClr val="0073B0"/>
                </a:solidFill>
                <a:latin typeface="Arial" panose="02020603050405020304" pitchFamily="2"/>
              </a:rPr>
              <a:t>Prise en compte de la </a:t>
            </a:r>
            <a:r>
              <a:rPr lang="fr-FR" sz="2400" b="1" spc="-5">
                <a:solidFill>
                  <a:srgbClr val="0073B0"/>
                </a:solidFill>
                <a:latin typeface="Arial" panose="02020603050405020304" pitchFamily="2"/>
              </a:rPr>
              <a:t>contribution des acteurs du secteur privé </a:t>
            </a:r>
            <a:r>
              <a:rPr lang="fr-FR" sz="2400" spc="-5">
                <a:solidFill>
                  <a:srgbClr val="0073B0"/>
                </a:solidFill>
                <a:latin typeface="Arial" panose="02020603050405020304" pitchFamily="2"/>
              </a:rPr>
              <a:t>dans l'offre de soins et de traitements. </a:t>
            </a:r>
          </a:p>
        </p:txBody>
      </p:sp>
      <p:sp>
        <p:nvSpPr>
          <p:cNvPr id="6" name="Text Placeholder 5"/>
          <p:cNvSpPr>
            <a:spLocks noGrp="1"/>
          </p:cNvSpPr>
          <p:nvPr>
            <p:ph type="body" idx="10"/>
          </p:nvPr>
        </p:nvSpPr>
        <p:spPr>
          <a:xfrm>
            <a:off x="548640" y="6398895"/>
            <a:ext cx="2325370" cy="291465"/>
          </a:xfrm>
          <a:prstGeom prst="rect">
            <a:avLst/>
          </a:prstGeom>
          <a:noFill/>
          <a:ln w="0" cmpd="sng">
            <a:noFill/>
            <a:prstDash val="solid"/>
          </a:ln>
        </p:spPr>
        <p:txBody>
          <a:bodyPr vert="horz" lIns="0" tIns="17780" rIns="0" bIns="0" anchor="t"/>
          <a:lstStyle/>
          <a:p>
            <a:pPr marL="548640" marR="0" indent="0" algn="l">
              <a:lnSpc>
                <a:spcPts val="1100"/>
              </a:lnSpc>
              <a:spcAft>
                <a:spcPts val="0"/>
              </a:spcAft>
            </a:pPr>
            <a:r>
              <a:rPr lang="fr-FR" sz="1600" spc="0">
                <a:solidFill>
                  <a:srgbClr val="FFFFFF"/>
                </a:solidFill>
                <a:latin typeface="Arial Narrow" panose="02020603050405020304" pitchFamily="2"/>
              </a:rPr>
              <a:t>WHO/HIS/EMP | April 30, 2018 </a:t>
            </a:r>
            <a:r>
              <a:rPr lang="fr-FR" sz="1400" b="1" spc="0">
                <a:solidFill>
                  <a:srgbClr val="FFFFFF"/>
                </a:solidFill>
                <a:latin typeface="Calibri" panose="02020603050405020304" pitchFamily="2"/>
              </a:rPr>
              <a:t>HIS/EMP Comm nicat </a:t>
            </a:r>
          </a:p>
        </p:txBody>
      </p:sp>
    </p:spTree>
    <p:extLst>
      <p:ext uri="{BB962C8B-B14F-4D97-AF65-F5344CB8AC3E}">
        <p14:creationId xmlns:p14="http://schemas.microsoft.com/office/powerpoint/2010/main" val="2214365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229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6858000"/>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32" tIns="45616" rIns="91232" bIns="45616"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rtl="0" eaLnBrk="1" fontAlgn="base" hangingPunct="1">
              <a:spcBef>
                <a:spcPct val="0"/>
              </a:spcBef>
              <a:spcAft>
                <a:spcPct val="0"/>
              </a:spcAft>
            </a:pPr>
            <a:r>
              <a:rPr lang="fr-FR" altLang="en-US" kern="1200">
                <a:solidFill>
                  <a:prstClr val="black"/>
                </a:solidFill>
                <a:ea typeface="+mn-ea"/>
              </a:rPr>
              <a:t> </a:t>
            </a:r>
            <a:endParaRPr lang="en-US" altLang="en-US" kern="1200">
              <a:solidFill>
                <a:prstClr val="black"/>
              </a:solidFill>
              <a:ea typeface="+mn-ea"/>
            </a:endParaRPr>
          </a:p>
        </p:txBody>
      </p:sp>
      <p:sp>
        <p:nvSpPr>
          <p:cNvPr id="5" name="Line 17"/>
          <p:cNvSpPr>
            <a:spLocks noChangeShapeType="1"/>
          </p:cNvSpPr>
          <p:nvPr/>
        </p:nvSpPr>
        <p:spPr bwMode="auto">
          <a:xfrm>
            <a:off x="0" y="1879600"/>
            <a:ext cx="9144000" cy="0"/>
          </a:xfrm>
          <a:prstGeom prst="line">
            <a:avLst/>
          </a:prstGeom>
          <a:noFill/>
          <a:ln w="317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32" tIns="45616" rIns="91232" bIns="45616" anchor="ctr"/>
          <a:lstStyle/>
          <a:p>
            <a:pPr algn="l" rtl="0" fontAlgn="base">
              <a:spcBef>
                <a:spcPct val="0"/>
              </a:spcBef>
              <a:spcAft>
                <a:spcPct val="0"/>
              </a:spcAft>
            </a:pPr>
            <a:endParaRPr lang="en-US" kern="1200">
              <a:solidFill>
                <a:prstClr val="black"/>
              </a:solidFill>
              <a:latin typeface="Calibri" pitchFamily="34" charset="0"/>
              <a:ea typeface="+mn-ea"/>
              <a:cs typeface="Arial" charset="0"/>
            </a:endParaRPr>
          </a:p>
        </p:txBody>
      </p:sp>
      <p:sp>
        <p:nvSpPr>
          <p:cNvPr id="6" name="Line 18"/>
          <p:cNvSpPr>
            <a:spLocks noChangeShapeType="1"/>
          </p:cNvSpPr>
          <p:nvPr/>
        </p:nvSpPr>
        <p:spPr bwMode="auto">
          <a:xfrm>
            <a:off x="1331913" y="1587500"/>
            <a:ext cx="0" cy="52705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232" tIns="45616" rIns="91232" bIns="45616" anchor="ctr"/>
          <a:lstStyle/>
          <a:p>
            <a:pPr algn="l" rtl="0" fontAlgn="base">
              <a:spcBef>
                <a:spcPct val="0"/>
              </a:spcBef>
              <a:spcAft>
                <a:spcPct val="0"/>
              </a:spcAft>
            </a:pPr>
            <a:endParaRPr lang="en-US" kern="1200">
              <a:solidFill>
                <a:prstClr val="black"/>
              </a:solidFill>
              <a:latin typeface="Calibri" pitchFamily="34" charset="0"/>
              <a:ea typeface="+mn-ea"/>
              <a:cs typeface="Arial" charset="0"/>
            </a:endParaRPr>
          </a:p>
        </p:txBody>
      </p:sp>
      <p:pic>
        <p:nvPicPr>
          <p:cNvPr id="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0" y="104775"/>
            <a:ext cx="340518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4" name="Rectangle 2"/>
          <p:cNvSpPr>
            <a:spLocks noGrp="1" noChangeArrowheads="1"/>
          </p:cNvSpPr>
          <p:nvPr>
            <p:ph type="ctrTitle"/>
          </p:nvPr>
        </p:nvSpPr>
        <p:spPr>
          <a:xfrm>
            <a:off x="1295400" y="2130438"/>
            <a:ext cx="7772400" cy="1470025"/>
          </a:xfrm>
        </p:spPr>
        <p:txBody>
          <a:bodyPr/>
          <a:lstStyle>
            <a:lvl1pPr>
              <a:defRPr sz="4800" b="0" i="1">
                <a:solidFill>
                  <a:schemeClr val="bg1"/>
                </a:solidFill>
              </a:defRPr>
            </a:lvl1pPr>
          </a:lstStyle>
          <a:p>
            <a:pPr lvl="0"/>
            <a:r>
              <a:rPr lang="en-US" noProof="0" dirty="0"/>
              <a:t>Click to edit Master title style</a:t>
            </a:r>
          </a:p>
        </p:txBody>
      </p:sp>
      <p:sp>
        <p:nvSpPr>
          <p:cNvPr id="166915" name="Rectangle 3"/>
          <p:cNvSpPr>
            <a:spLocks noGrp="1" noChangeArrowheads="1"/>
          </p:cNvSpPr>
          <p:nvPr>
            <p:ph type="subTitle" idx="1"/>
          </p:nvPr>
        </p:nvSpPr>
        <p:spPr>
          <a:xfrm>
            <a:off x="1371600" y="3886204"/>
            <a:ext cx="7696200" cy="1600196"/>
          </a:xfrm>
        </p:spPr>
        <p:txBody>
          <a:bodyPr/>
          <a:lstStyle>
            <a:lvl1pPr marL="0" indent="0" algn="ctr">
              <a:buFontTx/>
              <a:buNone/>
              <a:defRPr sz="4000"/>
            </a:lvl1pPr>
          </a:lstStyle>
          <a:p>
            <a:pPr lvl="0"/>
            <a:r>
              <a:rPr lang="en-US" noProof="0" dirty="0"/>
              <a:t>Click to edit Master subtitle style</a:t>
            </a:r>
          </a:p>
        </p:txBody>
      </p:sp>
      <p:sp>
        <p:nvSpPr>
          <p:cNvPr id="8" name="Rectangle 4"/>
          <p:cNvSpPr>
            <a:spLocks noGrp="1" noChangeArrowheads="1"/>
          </p:cNvSpPr>
          <p:nvPr>
            <p:ph type="dt" sz="half" idx="10"/>
          </p:nvPr>
        </p:nvSpPr>
        <p:spPr bwMode="auto">
          <a:xfrm>
            <a:off x="457200" y="6245225"/>
            <a:ext cx="21336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defTabSz="910721" fontAlgn="auto">
              <a:spcBef>
                <a:spcPts val="0"/>
              </a:spcBef>
              <a:spcAft>
                <a:spcPts val="0"/>
              </a:spcAft>
              <a:defRPr sz="1800" b="1">
                <a:solidFill>
                  <a:schemeClr val="bg1"/>
                </a:solidFill>
                <a:latin typeface="Arial Narrow" panose="020B0606020202030204" pitchFamily="34" charset="0"/>
                <a:ea typeface="+mn-ea"/>
                <a:cs typeface="Arial" charset="0"/>
              </a:defRPr>
            </a:lvl1pPr>
          </a:lstStyle>
          <a:p>
            <a:pPr>
              <a:defRPr/>
            </a:pPr>
            <a:endParaRPr lang="en-US" dirty="0">
              <a:solidFill>
                <a:prstClr val="white"/>
              </a:solidFill>
            </a:endParaRPr>
          </a:p>
        </p:txBody>
      </p:sp>
      <p:sp>
        <p:nvSpPr>
          <p:cNvPr id="9" name="Rectangle 5"/>
          <p:cNvSpPr>
            <a:spLocks noGrp="1" noChangeArrowheads="1"/>
          </p:cNvSpPr>
          <p:nvPr>
            <p:ph type="ftr" sz="quarter" idx="11"/>
          </p:nvPr>
        </p:nvSpPr>
        <p:spPr bwMode="auto">
          <a:xfrm>
            <a:off x="3124200" y="6245225"/>
            <a:ext cx="28956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lvl1pPr algn="ctr" defTabSz="910721">
              <a:defRPr sz="2400" b="1">
                <a:solidFill>
                  <a:schemeClr val="bg1"/>
                </a:solidFill>
                <a:latin typeface="Arial Narrow" panose="020B0606020202030204" pitchFamily="34" charset="0"/>
                <a:cs typeface="Arial" charset="0"/>
              </a:defRPr>
            </a:lvl1pPr>
          </a:lstStyle>
          <a:p>
            <a:pPr>
              <a:defRPr/>
            </a:pPr>
            <a:r>
              <a:rPr lang="en-US" dirty="0">
                <a:solidFill>
                  <a:prstClr val="white"/>
                </a:solidFill>
              </a:rPr>
              <a:t>RMP 54</a:t>
            </a:r>
          </a:p>
        </p:txBody>
      </p:sp>
      <p:sp>
        <p:nvSpPr>
          <p:cNvPr id="10" name="Rectangle 6"/>
          <p:cNvSpPr>
            <a:spLocks noGrp="1" noChangeArrowheads="1"/>
          </p:cNvSpPr>
          <p:nvPr>
            <p:ph type="sldNum" sz="quarter" idx="12"/>
          </p:nvPr>
        </p:nvSpPr>
        <p:spPr bwMode="auto">
          <a:xfrm>
            <a:off x="6553200" y="6245225"/>
            <a:ext cx="2133600" cy="4762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defTabSz="909638">
              <a:defRPr sz="1800" b="1">
                <a:solidFill>
                  <a:schemeClr val="bg1"/>
                </a:solidFill>
                <a:latin typeface="Arial Narrow" panose="020B0606020202030204" pitchFamily="34" charset="0"/>
              </a:defRPr>
            </a:lvl1pPr>
          </a:lstStyle>
          <a:p>
            <a:pPr>
              <a:defRPr/>
            </a:pPr>
            <a:fld id="{CEF92E65-55E3-46A9-AD8B-D5CA02942E7C}" type="slidenum">
              <a:rPr lang="en-US" smtClean="0">
                <a:solidFill>
                  <a:prstClr val="white"/>
                </a:solidFill>
              </a:rPr>
              <a:pPr>
                <a:defRPr/>
              </a:pPr>
              <a:t>‹N°›</a:t>
            </a:fld>
            <a:endParaRPr lang="en-US">
              <a:solidFill>
                <a:prstClr val="white"/>
              </a:solidFill>
            </a:endParaRPr>
          </a:p>
        </p:txBody>
      </p:sp>
    </p:spTree>
    <p:extLst>
      <p:ext uri="{BB962C8B-B14F-4D97-AF65-F5344CB8AC3E}">
        <p14:creationId xmlns:p14="http://schemas.microsoft.com/office/powerpoint/2010/main" val="314017361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49" y="4407446"/>
            <a:ext cx="7772943" cy="1362097"/>
          </a:xfrm>
        </p:spPr>
        <p:txBody>
          <a:bodyPr anchor="t"/>
          <a:lstStyle>
            <a:lvl1pPr algn="l">
              <a:defRPr sz="35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249" y="2907058"/>
            <a:ext cx="7772943" cy="1500322"/>
          </a:xfrm>
        </p:spPr>
        <p:txBody>
          <a:bodyPr anchor="b"/>
          <a:lstStyle>
            <a:lvl1pPr marL="0" indent="0">
              <a:buNone/>
              <a:defRPr sz="1800"/>
            </a:lvl1pPr>
            <a:lvl2pPr marL="395928" indent="0">
              <a:buNone/>
              <a:defRPr sz="1600"/>
            </a:lvl2pPr>
            <a:lvl3pPr marL="791900" indent="0">
              <a:buNone/>
              <a:defRPr sz="1400"/>
            </a:lvl3pPr>
            <a:lvl4pPr marL="1187866" indent="0">
              <a:buNone/>
              <a:defRPr sz="1200"/>
            </a:lvl4pPr>
            <a:lvl5pPr marL="1583823" indent="0">
              <a:buNone/>
              <a:defRPr sz="1200"/>
            </a:lvl5pPr>
            <a:lvl6pPr marL="1979784" indent="0">
              <a:buNone/>
              <a:defRPr sz="1200"/>
            </a:lvl6pPr>
            <a:lvl7pPr marL="2375742" indent="0">
              <a:buNone/>
              <a:defRPr sz="1200"/>
            </a:lvl7pPr>
            <a:lvl8pPr marL="2771694" indent="0">
              <a:buNone/>
              <a:defRPr sz="1200"/>
            </a:lvl8pPr>
            <a:lvl9pPr marL="3167650" indent="0">
              <a:buNone/>
              <a:defRPr sz="1200"/>
            </a:lvl9pPr>
          </a:lstStyle>
          <a:p>
            <a:pPr lvl="0"/>
            <a:r>
              <a:rPr lang="en-US"/>
              <a:t>Click to edit Master text styles</a:t>
            </a:r>
          </a:p>
        </p:txBody>
      </p:sp>
    </p:spTree>
    <p:extLst>
      <p:ext uri="{BB962C8B-B14F-4D97-AF65-F5344CB8AC3E}">
        <p14:creationId xmlns:p14="http://schemas.microsoft.com/office/powerpoint/2010/main" val="1533050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Page_FULL BODY">
    <p:spTree>
      <p:nvGrpSpPr>
        <p:cNvPr id="1" name=""/>
        <p:cNvGrpSpPr/>
        <p:nvPr/>
      </p:nvGrpSpPr>
      <p:grpSpPr>
        <a:xfrm>
          <a:off x="0" y="0"/>
          <a:ext cx="0" cy="0"/>
          <a:chOff x="0" y="0"/>
          <a:chExt cx="0" cy="0"/>
        </a:xfrm>
      </p:grpSpPr>
      <p:sp>
        <p:nvSpPr>
          <p:cNvPr id="4" name="Title 1"/>
          <p:cNvSpPr>
            <a:spLocks noGrp="1"/>
          </p:cNvSpPr>
          <p:nvPr>
            <p:ph type="title"/>
          </p:nvPr>
        </p:nvSpPr>
        <p:spPr>
          <a:xfrm>
            <a:off x="457200" y="251957"/>
            <a:ext cx="8229600" cy="1143000"/>
          </a:xfrm>
        </p:spPr>
        <p:txBody>
          <a:bodyPr/>
          <a:lstStyle/>
          <a:p>
            <a:r>
              <a:rPr lang="en-US" dirty="0"/>
              <a:t>Click to edit Master title style</a:t>
            </a:r>
          </a:p>
        </p:txBody>
      </p:sp>
      <p:sp>
        <p:nvSpPr>
          <p:cNvPr id="5" name="Content Placeholder 2"/>
          <p:cNvSpPr>
            <a:spLocks noGrp="1"/>
          </p:cNvSpPr>
          <p:nvPr>
            <p:ph idx="1"/>
          </p:nvPr>
        </p:nvSpPr>
        <p:spPr>
          <a:xfrm>
            <a:off x="457200" y="1600204"/>
            <a:ext cx="8229600" cy="4756151"/>
          </a:xfrm>
        </p:spPr>
        <p:txBody>
          <a:bodyPr/>
          <a:lstStyle>
            <a:lvl1pPr marL="457200" indent="-457200">
              <a:buFontTx/>
              <a:buBlip>
                <a:blip r:embed="rId2"/>
              </a:buBlip>
              <a:defRPr/>
            </a:lvl1pPr>
            <a:lvl2pPr marL="742950" indent="-2857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851138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ZA">
              <a:solidFill>
                <a:prstClr val="black">
                  <a:tint val="75000"/>
                </a:prst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ZA"/>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A81F036-F8A4-466C-BA35-5F3E62C6480C}" type="slidenum">
              <a:rPr lang="en-ZA" smtClean="0">
                <a:solidFill>
                  <a:prstClr val="black">
                    <a:tint val="75000"/>
                  </a:prstClr>
                </a:solidFill>
              </a:rPr>
              <a:pPr/>
              <a:t>‹N°›</a:t>
            </a:fld>
            <a:endParaRPr lang="en-ZA">
              <a:solidFill>
                <a:prstClr val="black">
                  <a:tint val="75000"/>
                </a:prstClr>
              </a:solidFill>
            </a:endParaRPr>
          </a:p>
        </p:txBody>
      </p:sp>
    </p:spTree>
    <p:extLst>
      <p:ext uri="{BB962C8B-B14F-4D97-AF65-F5344CB8AC3E}">
        <p14:creationId xmlns:p14="http://schemas.microsoft.com/office/powerpoint/2010/main" val="37183003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6"/>
            <a:ext cx="3170238" cy="4519085"/>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a:t>Insert bullet list at 1/3 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10" name="Rectangle 9"/>
          <p:cNvSpPr/>
          <p:nvPr userDrawn="1"/>
        </p:nvSpPr>
        <p:spPr>
          <a:xfrm>
            <a:off x="0" y="669312"/>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kern="1200" dirty="0">
              <a:solidFill>
                <a:srgbClr val="FFFFFF"/>
              </a:solidFill>
            </a:endParaRPr>
          </a:p>
        </p:txBody>
      </p:sp>
      <p:sp>
        <p:nvSpPr>
          <p:cNvPr id="2" name="Footer Placeholder 1"/>
          <p:cNvSpPr>
            <a:spLocks noGrp="1"/>
          </p:cNvSpPr>
          <p:nvPr>
            <p:ph type="ftr" sz="quarter" idx="15"/>
          </p:nvPr>
        </p:nvSpPr>
        <p:spPr>
          <a:xfrm>
            <a:off x="3028950" y="6356351"/>
            <a:ext cx="3086100" cy="365125"/>
          </a:xfrm>
          <a:prstGeom prst="rect">
            <a:avLst/>
          </a:prstGeom>
        </p:spPr>
        <p:txBody>
          <a:bodyPr/>
          <a:lstStyle/>
          <a:p>
            <a:pPr algn="r"/>
            <a:endParaRPr lang="en-US" dirty="0">
              <a:solidFill>
                <a:srgbClr val="000000"/>
              </a:solidFill>
            </a:endParaRPr>
          </a:p>
        </p:txBody>
      </p:sp>
      <p:sp>
        <p:nvSpPr>
          <p:cNvPr id="3" name="Slide Number Placeholder 2"/>
          <p:cNvSpPr>
            <a:spLocks noGrp="1"/>
          </p:cNvSpPr>
          <p:nvPr>
            <p:ph type="sldNum" sz="quarter" idx="16"/>
          </p:nvPr>
        </p:nvSpPr>
        <p:spPr>
          <a:xfrm>
            <a:off x="6457950" y="6356351"/>
            <a:ext cx="2057400" cy="365125"/>
          </a:xfrm>
          <a:prstGeom prst="rect">
            <a:avLst/>
          </a:prstGeom>
        </p:spPr>
        <p:txBody>
          <a:bodyPr/>
          <a:lstStyle/>
          <a:p>
            <a:fld id="{D3F7C509-FEEF-45D3-B896-7C07814C0C13}" type="slidenum">
              <a:rPr lang="en-US" smtClean="0">
                <a:solidFill>
                  <a:srgbClr val="000000"/>
                </a:solidFill>
              </a:rPr>
              <a:pPr/>
              <a:t>‹N°›</a:t>
            </a:fld>
            <a:endParaRPr lang="en-US" dirty="0">
              <a:solidFill>
                <a:srgbClr val="000000"/>
              </a:solidFill>
            </a:endParaRPr>
          </a:p>
        </p:txBody>
      </p:sp>
      <p:sp>
        <p:nvSpPr>
          <p:cNvPr id="5" name="Title 4"/>
          <p:cNvSpPr>
            <a:spLocks noGrp="1"/>
          </p:cNvSpPr>
          <p:nvPr>
            <p:ph type="title" hasCustomPrompt="1"/>
          </p:nvPr>
        </p:nvSpPr>
        <p:spPr>
          <a:xfrm>
            <a:off x="365125" y="646256"/>
            <a:ext cx="3170238" cy="862195"/>
          </a:xfrm>
        </p:spPr>
        <p:txBody>
          <a:bodyPr/>
          <a:lstStyle>
            <a:lvl1pPr>
              <a:defRPr baseline="0"/>
            </a:lvl1pPr>
          </a:lstStyle>
          <a:p>
            <a:r>
              <a:rPr lang="en-US"/>
              <a:t>INSERT HEADLINE – TWO LINES ALL CAPS</a:t>
            </a:r>
          </a:p>
        </p:txBody>
      </p:sp>
      <p:sp>
        <p:nvSpPr>
          <p:cNvPr id="7" name="Content Placeholder 2"/>
          <p:cNvSpPr>
            <a:spLocks noGrp="1"/>
          </p:cNvSpPr>
          <p:nvPr>
            <p:ph idx="1" hasCustomPrompt="1"/>
          </p:nvPr>
        </p:nvSpPr>
        <p:spPr>
          <a:xfrm>
            <a:off x="3656013" y="651936"/>
            <a:ext cx="5038726" cy="5585885"/>
          </a:xfrm>
        </p:spPr>
        <p:txBody>
          <a:bodyPr/>
          <a:lstStyle>
            <a:lvl1pPr>
              <a:defRPr baseline="0"/>
            </a:lvl1pPr>
          </a:lstStyle>
          <a:p>
            <a:pPr lvl="0"/>
            <a:r>
              <a:rPr lang="en-US" dirty="0"/>
              <a:t>Click an icon to insert a visual here at 2/3 width of slide</a:t>
            </a:r>
          </a:p>
        </p:txBody>
      </p:sp>
    </p:spTree>
    <p:extLst>
      <p:ext uri="{BB962C8B-B14F-4D97-AF65-F5344CB8AC3E}">
        <p14:creationId xmlns:p14="http://schemas.microsoft.com/office/powerpoint/2010/main" val="17410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7" y="1718735"/>
            <a:ext cx="8329613" cy="4519084"/>
          </a:xfr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sz="1200"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a:t>Insert bullet list at full-width of slide</a:t>
            </a:r>
          </a:p>
          <a:p>
            <a:pPr lvl="1"/>
            <a:r>
              <a:rPr lang="en-US" dirty="0"/>
              <a:t>Bullet list level two</a:t>
            </a:r>
          </a:p>
          <a:p>
            <a:pPr lvl="2"/>
            <a:r>
              <a:rPr lang="en-US" dirty="0"/>
              <a:t>Bullet list level three</a:t>
            </a:r>
          </a:p>
          <a:p>
            <a:pPr lvl="3"/>
            <a:r>
              <a:rPr lang="en-US" dirty="0"/>
              <a:t>Bullet list level four</a:t>
            </a:r>
          </a:p>
          <a:p>
            <a:pPr lvl="4"/>
            <a:r>
              <a:rPr lang="en-US" dirty="0"/>
              <a:t>Bullet list level five</a:t>
            </a:r>
          </a:p>
        </p:txBody>
      </p:sp>
      <p:sp>
        <p:nvSpPr>
          <p:cNvPr id="5" name="Footer Placeholder 4"/>
          <p:cNvSpPr>
            <a:spLocks noGrp="1"/>
          </p:cNvSpPr>
          <p:nvPr>
            <p:ph type="ftr" sz="quarter" idx="14"/>
          </p:nvPr>
        </p:nvSpPr>
        <p:spPr>
          <a:xfrm>
            <a:off x="3028950" y="6356351"/>
            <a:ext cx="3086100" cy="365125"/>
          </a:xfrm>
          <a:prstGeom prst="rect">
            <a:avLst/>
          </a:prstGeom>
        </p:spPr>
        <p:txBody>
          <a:bodyPr/>
          <a:lstStyle/>
          <a:p>
            <a:pPr algn="r"/>
            <a:endParaRPr lang="en-US" dirty="0">
              <a:solidFill>
                <a:srgbClr val="000000"/>
              </a:solidFill>
            </a:endParaRPr>
          </a:p>
        </p:txBody>
      </p:sp>
      <p:sp>
        <p:nvSpPr>
          <p:cNvPr id="6" name="Slide Number Placeholder 5"/>
          <p:cNvSpPr>
            <a:spLocks noGrp="1"/>
          </p:cNvSpPr>
          <p:nvPr>
            <p:ph type="sldNum" sz="quarter" idx="15"/>
          </p:nvPr>
        </p:nvSpPr>
        <p:spPr>
          <a:xfrm>
            <a:off x="6457950" y="6356351"/>
            <a:ext cx="2057400" cy="365125"/>
          </a:xfrm>
          <a:prstGeom prst="rect">
            <a:avLst/>
          </a:prstGeom>
        </p:spPr>
        <p:txBody>
          <a:bodyPr/>
          <a:lstStyle/>
          <a:p>
            <a:fld id="{D3F7C509-FEEF-45D3-B896-7C07814C0C13}" type="slidenum">
              <a:rPr lang="en-US" smtClean="0">
                <a:solidFill>
                  <a:srgbClr val="000000"/>
                </a:solidFill>
              </a:rPr>
              <a:pPr/>
              <a:t>‹N°›</a:t>
            </a:fld>
            <a:endParaRPr lang="en-US" dirty="0">
              <a:solidFill>
                <a:srgbClr val="000000"/>
              </a:solidFill>
            </a:endParaRPr>
          </a:p>
        </p:txBody>
      </p:sp>
      <p:sp>
        <p:nvSpPr>
          <p:cNvPr id="2" name="Title 1"/>
          <p:cNvSpPr>
            <a:spLocks noGrp="1"/>
          </p:cNvSpPr>
          <p:nvPr>
            <p:ph type="title" hasCustomPrompt="1"/>
          </p:nvPr>
        </p:nvSpPr>
        <p:spPr>
          <a:xfrm>
            <a:off x="365127" y="646262"/>
            <a:ext cx="8329613" cy="697577"/>
          </a:xfrm>
        </p:spPr>
        <p:txBody>
          <a:bodyPr/>
          <a:lstStyle>
            <a:lvl1pPr>
              <a:defRPr baseline="0"/>
            </a:lvl1pPr>
          </a:lstStyle>
          <a:p>
            <a:r>
              <a:rPr lang="en-US"/>
              <a:t>INSERT HEADLINE HERE – UP TO 2 FULL WIDTH LINES (ALL CAPS)</a:t>
            </a:r>
          </a:p>
        </p:txBody>
      </p:sp>
    </p:spTree>
    <p:extLst>
      <p:ext uri="{BB962C8B-B14F-4D97-AF65-F5344CB8AC3E}">
        <p14:creationId xmlns:p14="http://schemas.microsoft.com/office/powerpoint/2010/main" val="14605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0"/>
            <a:ext cx="9144000" cy="6858000"/>
          </a:xfrm>
          <a:solidFill>
            <a:schemeClr val="bg1"/>
          </a:solidFill>
        </p:spPr>
        <p:txBody>
          <a:bodyPr bIns="1224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360000" y="6507006"/>
            <a:ext cx="44787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1" y="4482001"/>
            <a:ext cx="9143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359999" y="5440855"/>
            <a:ext cx="8408379"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5595508"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02056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9" y="1800000"/>
            <a:ext cx="8424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p:txBody>
          <a:bodyPr/>
          <a:lstStyle/>
          <a:p>
            <a:fld id="{05F5F25C-B8D8-45F9-9C80-5699EEACB709}" type="datetime1">
              <a:rPr lang="en-GB" noProof="0" smtClean="0"/>
              <a:t>10/12/2024</a:t>
            </a:fld>
            <a:endParaRPr lang="en-GB" noProof="0"/>
          </a:p>
        </p:txBody>
      </p:sp>
      <p:sp>
        <p:nvSpPr>
          <p:cNvPr id="5" name="Footer Placeholder 4"/>
          <p:cNvSpPr>
            <a:spLocks noGrp="1"/>
          </p:cNvSpPr>
          <p:nvPr>
            <p:ph type="ftr" sz="quarter" idx="15"/>
          </p:nvPr>
        </p:nvSpPr>
        <p:spPr/>
        <p:txBody>
          <a:bodyPr/>
          <a:lstStyle/>
          <a:p>
            <a:r>
              <a:rPr lang="en-GB" noProof="0"/>
              <a:t>|     Title of the presentation</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‹N°›</a:t>
            </a:fld>
            <a:endParaRPr lang="en-GB" noProof="0"/>
          </a:p>
        </p:txBody>
      </p:sp>
      <p:sp>
        <p:nvSpPr>
          <p:cNvPr id="1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2298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999"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p:txBody>
          <a:bodyPr/>
          <a:lstStyle/>
          <a:p>
            <a:fld id="{F5FFF000-091D-47C5-9387-17D52AD2CE62}" type="datetime1">
              <a:rPr lang="en-GB" noProof="0" smtClean="0"/>
              <a:t>10/12/2024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2590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C78BF3F-558A-4B3C-B451-D04BA3C54A4A}" type="datetime1">
              <a:rPr lang="en-GB" noProof="0" smtClean="0"/>
              <a:t>10/12/2024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3323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Boxe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600EC954-D5DE-4DD1-907A-F19F26ED4621}" type="datetime1">
              <a:rPr lang="en-GB" noProof="0" smtClean="0"/>
              <a:t>10/12/2024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a:xfrm>
            <a:off x="4675773" y="21600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a:xfrm>
            <a:off x="4675774" y="1800000"/>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
        <p:nvSpPr>
          <p:cNvPr id="3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a:xfrm>
            <a:off x="359999"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a:xfrm>
            <a:off x="4675773" y="4381200"/>
            <a:ext cx="4104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a:xfrm>
            <a:off x="359999" y="4039524"/>
            <a:ext cx="4104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a:xfrm>
            <a:off x="4675774" y="4039524"/>
            <a:ext cx="410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406049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Columns white">
    <p:spTree>
      <p:nvGrpSpPr>
        <p:cNvPr id="1" name=""/>
        <p:cNvGrpSpPr/>
        <p:nvPr/>
      </p:nvGrpSpPr>
      <p:grpSpPr>
        <a:xfrm>
          <a:off x="0" y="0"/>
          <a:ext cx="0" cy="0"/>
          <a:chOff x="0" y="0"/>
          <a:chExt cx="0" cy="0"/>
        </a:xfrm>
      </p:grpSpPr>
      <p:sp>
        <p:nvSpPr>
          <p:cNvPr id="8" name="Date Placeholder 7"/>
          <p:cNvSpPr>
            <a:spLocks noGrp="1"/>
          </p:cNvSpPr>
          <p:nvPr>
            <p:ph type="dt" sz="half" idx="22"/>
          </p:nvPr>
        </p:nvSpPr>
        <p:spPr/>
        <p:txBody>
          <a:bodyPr/>
          <a:lstStyle/>
          <a:p>
            <a:fld id="{539959C5-8A63-4BDF-9345-C80A98690B8E}" type="datetime1">
              <a:rPr lang="en-GB" noProof="0" smtClean="0"/>
              <a:t>10/12/2024</a:t>
            </a:fld>
            <a:endParaRPr lang="en-GB" noProof="0"/>
          </a:p>
        </p:txBody>
      </p:sp>
      <p:sp>
        <p:nvSpPr>
          <p:cNvPr id="9" name="Footer Placeholder 8"/>
          <p:cNvSpPr>
            <a:spLocks noGrp="1"/>
          </p:cNvSpPr>
          <p:nvPr>
            <p:ph type="ftr" sz="quarter" idx="23"/>
          </p:nvPr>
        </p:nvSpPr>
        <p:spPr/>
        <p:txBody>
          <a:bodyPr/>
          <a:lstStyle/>
          <a:p>
            <a:r>
              <a:rPr lang="en-GB" noProof="0"/>
              <a:t>|     Title of the presentation</a:t>
            </a:r>
          </a:p>
        </p:txBody>
      </p:sp>
      <p:sp>
        <p:nvSpPr>
          <p:cNvPr id="10" name="Slide Number Placeholder 9"/>
          <p:cNvSpPr>
            <a:spLocks noGrp="1"/>
          </p:cNvSpPr>
          <p:nvPr>
            <p:ph type="sldNum" sz="quarter" idx="24"/>
          </p:nvPr>
        </p:nvSpPr>
        <p:spPr/>
        <p:txBody>
          <a:bodyPr/>
          <a:lstStyle/>
          <a:p>
            <a:fld id="{A74CE0EA-F3B5-4684-BA10-C594598FDB9C}" type="slidenum">
              <a:rPr lang="en-GB" noProof="0" smtClean="0"/>
              <a:pPr/>
              <a:t>‹N°›</a:t>
            </a:fld>
            <a:endParaRPr lang="en-GB" noProof="0"/>
          </a:p>
        </p:txBody>
      </p:sp>
      <p:sp>
        <p:nvSpPr>
          <p:cNvPr id="21"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p:txBody>
          <a:bodyPr/>
          <a:lstStyle/>
          <a:p>
            <a:r>
              <a:rPr lang="en-GB" noProof="0"/>
              <a:t>Click to edit Master title style</a:t>
            </a:r>
          </a:p>
        </p:txBody>
      </p:sp>
      <p:sp>
        <p:nvSpPr>
          <p:cNvPr id="12" name="Content Placeholder 2"/>
          <p:cNvSpPr>
            <a:spLocks noGrp="1"/>
          </p:cNvSpPr>
          <p:nvPr>
            <p:ph sz="half" idx="25"/>
          </p:nvPr>
        </p:nvSpPr>
        <p:spPr>
          <a:xfrm>
            <a:off x="359999"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a:xfrm>
            <a:off x="359999"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a:xfrm>
            <a:off x="3237886"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a:xfrm>
            <a:off x="3237886"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a:xfrm>
            <a:off x="6115773" y="2160000"/>
            <a:ext cx="2664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a:xfrm>
            <a:off x="6115773" y="1800000"/>
            <a:ext cx="2664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3401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7091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FEB9FF11-A344-43C4-823B-F8CC00676CD1}" type="datetime1">
              <a:rPr lang="en-GB" noProof="0" smtClean="0"/>
              <a:t>10/12/2024</a:t>
            </a:fld>
            <a:endParaRPr lang="en-GB" noProof="0"/>
          </a:p>
        </p:txBody>
      </p:sp>
      <p:sp>
        <p:nvSpPr>
          <p:cNvPr id="9" name="Footer Placeholder 8"/>
          <p:cNvSpPr>
            <a:spLocks noGrp="1"/>
          </p:cNvSpPr>
          <p:nvPr>
            <p:ph type="ftr" sz="quarter" idx="19"/>
          </p:nvPr>
        </p:nvSpPr>
        <p:spPr/>
        <p:txBody>
          <a:bodyPr/>
          <a:lstStyle/>
          <a:p>
            <a:r>
              <a:rPr lang="en-GB" noProof="0"/>
              <a:t>|     Title of the presentation</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‹N°›</a:t>
            </a:fld>
            <a:endParaRPr lang="en-GB" noProof="0"/>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4243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75773" y="1800000"/>
            <a:ext cx="4104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359999" y="1800000"/>
            <a:ext cx="4104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p:txBody>
          <a:bodyPr/>
          <a:lstStyle/>
          <a:p>
            <a:fld id="{829A7516-E6F8-4BF1-9169-1AE6A8B4C4E1}" type="datetime1">
              <a:rPr lang="en-GB" noProof="0" smtClean="0"/>
              <a:t>10/12/2024</a:t>
            </a:fld>
            <a:endParaRPr lang="en-GB" noProof="0"/>
          </a:p>
        </p:txBody>
      </p:sp>
      <p:sp>
        <p:nvSpPr>
          <p:cNvPr id="9" name="Footer Placeholder 8"/>
          <p:cNvSpPr>
            <a:spLocks noGrp="1"/>
          </p:cNvSpPr>
          <p:nvPr>
            <p:ph type="ftr" sz="quarter" idx="19"/>
          </p:nvPr>
        </p:nvSpPr>
        <p:spPr/>
        <p:txBody>
          <a:bodyPr/>
          <a:lstStyle/>
          <a:p>
            <a:r>
              <a:rPr lang="en-GB" noProof="0"/>
              <a:t>|     Title of the presentation</a:t>
            </a:r>
          </a:p>
        </p:txBody>
      </p:sp>
      <p:sp>
        <p:nvSpPr>
          <p:cNvPr id="10" name="Slide Number Placeholder 9"/>
          <p:cNvSpPr>
            <a:spLocks noGrp="1"/>
          </p:cNvSpPr>
          <p:nvPr>
            <p:ph type="sldNum" sz="quarter" idx="20"/>
          </p:nvPr>
        </p:nvSpPr>
        <p:spPr/>
        <p:txBody>
          <a:bodyPr/>
          <a:lstStyle/>
          <a:p>
            <a:fld id="{A74CE0EA-F3B5-4684-BA10-C594598FDB9C}" type="slidenum">
              <a:rPr lang="en-GB" noProof="0" smtClean="0"/>
              <a:pPr/>
              <a:t>‹N°›</a:t>
            </a:fld>
            <a:endParaRPr lang="en-GB" noProof="0"/>
          </a:p>
        </p:txBody>
      </p:sp>
      <p:sp>
        <p:nvSpPr>
          <p:cNvPr id="23"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9145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Image whit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a:xfrm>
            <a:off x="359999" y="1800000"/>
            <a:ext cx="8419773"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p:txBody>
          <a:bodyPr/>
          <a:lstStyle/>
          <a:p>
            <a:fld id="{631EE352-73CD-4388-84F2-249FAFD249D6}" type="datetime1">
              <a:rPr lang="en-GB" noProof="0" smtClean="0"/>
              <a:t>10/12/2024</a:t>
            </a:fld>
            <a:endParaRPr lang="en-GB" noProof="0"/>
          </a:p>
        </p:txBody>
      </p:sp>
      <p:sp>
        <p:nvSpPr>
          <p:cNvPr id="4" name="Footer Placeholder 3"/>
          <p:cNvSpPr>
            <a:spLocks noGrp="1"/>
          </p:cNvSpPr>
          <p:nvPr>
            <p:ph type="ftr" sz="quarter" idx="19"/>
          </p:nvPr>
        </p:nvSpPr>
        <p:spPr/>
        <p:txBody>
          <a:bodyPr/>
          <a:lstStyle/>
          <a:p>
            <a:r>
              <a:rPr lang="en-GB" noProof="0"/>
              <a:t>|     Title of the presentation</a:t>
            </a:r>
          </a:p>
        </p:txBody>
      </p:sp>
      <p:sp>
        <p:nvSpPr>
          <p:cNvPr id="5" name="Slide Number Placeholder 4"/>
          <p:cNvSpPr>
            <a:spLocks noGrp="1"/>
          </p:cNvSpPr>
          <p:nvPr>
            <p:ph type="sldNum" sz="quarter" idx="20"/>
          </p:nvPr>
        </p:nvSpPr>
        <p:spPr/>
        <p:txBody>
          <a:bodyPr/>
          <a:lstStyle/>
          <a:p>
            <a:fld id="{A74CE0EA-F3B5-4684-BA10-C594598FDB9C}" type="slidenum">
              <a:rPr lang="en-GB" noProof="0" smtClean="0"/>
              <a:pPr/>
              <a:t>‹N°›</a:t>
            </a:fld>
            <a:endParaRPr lang="en-GB" noProof="0"/>
          </a:p>
        </p:txBody>
      </p:sp>
      <p:sp>
        <p:nvSpPr>
          <p:cNvPr id="16" name="Text Placeholder 7"/>
          <p:cNvSpPr>
            <a:spLocks noGrp="1"/>
          </p:cNvSpPr>
          <p:nvPr>
            <p:ph type="body" sz="quarter" idx="21" hasCustomPrompt="1"/>
          </p:nvPr>
        </p:nvSpPr>
        <p:spPr>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p:txBody>
          <a:bodyPr/>
          <a:lstStyle/>
          <a:p>
            <a:r>
              <a:rPr lang="en-GB" noProof="0"/>
              <a:t>Click to edit Master title style</a:t>
            </a:r>
          </a:p>
        </p:txBody>
      </p:sp>
      <p:sp>
        <p:nvSpPr>
          <p:cNvPr id="14"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956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Intro large Text whit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a:noFill/>
        </p:spPr>
        <p:txBody>
          <a:bodyPr/>
          <a:lstStyle>
            <a:lvl1pPr>
              <a:defRPr>
                <a:solidFill>
                  <a:schemeClr val="tx1"/>
                </a:solidFill>
              </a:defRPr>
            </a:lvl1pPr>
          </a:lstStyle>
          <a:p>
            <a:fld id="{EA826542-68AB-4EF5-B2B7-7C8D70871A17}" type="datetime1">
              <a:rPr lang="en-GB" noProof="0" smtClean="0"/>
              <a:pPr/>
              <a:t>10/12/2024</a:t>
            </a:fld>
            <a:endParaRPr lang="en-GB" noProof="0"/>
          </a:p>
        </p:txBody>
      </p:sp>
      <p:sp>
        <p:nvSpPr>
          <p:cNvPr id="19" name="Footer Placeholder 18"/>
          <p:cNvSpPr>
            <a:spLocks noGrp="1"/>
          </p:cNvSpPr>
          <p:nvPr>
            <p:ph type="ftr" sz="quarter" idx="15"/>
          </p:nvPr>
        </p:nvSpPr>
        <p:spPr>
          <a:noFill/>
        </p:spPr>
        <p:txBody>
          <a:bodyPr/>
          <a:lstStyle/>
          <a:p>
            <a:r>
              <a:rPr lang="en-GB" noProof="0"/>
              <a:t>|     Title of the presentation</a:t>
            </a:r>
          </a:p>
        </p:txBody>
      </p:sp>
      <p:sp>
        <p:nvSpPr>
          <p:cNvPr id="20" name="Slide Number Placeholder 19"/>
          <p:cNvSpPr>
            <a:spLocks noGrp="1"/>
          </p:cNvSpPr>
          <p:nvPr>
            <p:ph type="sldNum" sz="quarter" idx="16"/>
          </p:nvPr>
        </p:nvSpPr>
        <p:spPr>
          <a:noFill/>
        </p:spPr>
        <p:txBody>
          <a:bodyPr/>
          <a:lstStyle/>
          <a:p>
            <a:fld id="{A74CE0EA-F3B5-4684-BA10-C594598FDB9C}" type="slidenum">
              <a:rPr lang="en-GB" noProof="0" smtClean="0"/>
              <a:pPr/>
              <a:t>‹N°›</a:t>
            </a:fld>
            <a:endParaRPr lang="en-GB" noProof="0"/>
          </a:p>
        </p:txBody>
      </p:sp>
      <p:sp>
        <p:nvSpPr>
          <p:cNvPr id="17" name="Text Placeholder 7"/>
          <p:cNvSpPr>
            <a:spLocks noGrp="1"/>
          </p:cNvSpPr>
          <p:nvPr>
            <p:ph type="body" sz="quarter" idx="21" hasCustomPrompt="1"/>
          </p:nvPr>
        </p:nvSpPr>
        <p:spPr>
          <a:xfrm>
            <a:off x="360000" y="6293650"/>
            <a:ext cx="8419774"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12" name="Text Placeholder 4"/>
          <p:cNvSpPr>
            <a:spLocks noGrp="1"/>
          </p:cNvSpPr>
          <p:nvPr>
            <p:ph type="body" sz="quarter" idx="18"/>
          </p:nvPr>
        </p:nvSpPr>
        <p:spPr>
          <a:xfrm>
            <a:off x="359999" y="1800000"/>
            <a:ext cx="8419774"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38348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whit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2"/>
            <a:ext cx="9144000" cy="6857999"/>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p>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1" y="1800000"/>
            <a:ext cx="3209925" cy="1649446"/>
          </a:xfrm>
          <a:solidFill>
            <a:schemeClr val="tx2">
              <a:alpha val="90000"/>
            </a:schemeClr>
          </a:solidFill>
        </p:spPr>
        <p:txBody>
          <a:bodyPr lIns="360000" tIns="180000" rIns="360000" bIns="180000">
            <a:noAutofit/>
          </a:bodyPr>
          <a:lstStyle>
            <a:lvl1pPr>
              <a:defRPr sz="2800" b="1">
                <a:solidFill>
                  <a:schemeClr val="bg1"/>
                </a:solidFill>
                <a:latin typeface="+mj-lt"/>
              </a:defRPr>
            </a:lvl1pPr>
            <a:lvl2pPr marL="541338" indent="-274638">
              <a:buClr>
                <a:schemeClr val="bg1"/>
              </a:buClr>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48AB999A-019E-47DF-9626-59D35A5C5D1F}" type="datetime1">
              <a:rPr lang="en-GB" noProof="0" smtClean="0"/>
              <a:t>10/12/2024</a:t>
            </a:fld>
            <a:endParaRPr lang="en-GB" noProof="0"/>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noProof="0" smtClean="0"/>
              <a:pPr/>
              <a:t>‹N°›</a:t>
            </a:fld>
            <a:endParaRPr lang="en-GB" noProof="0"/>
          </a:p>
        </p:txBody>
      </p:sp>
      <p:sp>
        <p:nvSpPr>
          <p:cNvPr id="15" name="Text Placeholder 7"/>
          <p:cNvSpPr>
            <a:spLocks noGrp="1"/>
          </p:cNvSpPr>
          <p:nvPr>
            <p:ph type="body" sz="quarter" idx="22"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6" name="Picture Placeholder 5"/>
          <p:cNvSpPr>
            <a:spLocks noGrp="1"/>
          </p:cNvSpPr>
          <p:nvPr>
            <p:ph type="pic" sz="quarter" idx="23" hasCustomPrompt="1"/>
          </p:nvPr>
        </p:nvSpPr>
        <p:spPr bwMode="gray">
          <a:xfrm>
            <a:off x="680337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5396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 whit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10/12/2024</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‹N°›</a:t>
            </a:fld>
            <a:endParaRPr lang="en-GB" noProof="0"/>
          </a:p>
        </p:txBody>
      </p:sp>
      <p:sp>
        <p:nvSpPr>
          <p:cNvPr id="28" name="Rectangle 27"/>
          <p:cNvSpPr/>
          <p:nvPr userDrawn="1"/>
        </p:nvSpPr>
        <p:spPr bwMode="gray">
          <a:xfrm>
            <a:off x="360000"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359999" y="214368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dirty="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800" b="1">
                <a:solidFill>
                  <a:srgbClr val="0092CC"/>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 name="Title 1"/>
          <p:cNvSpPr>
            <a:spLocks noGrp="1"/>
          </p:cNvSpPr>
          <p:nvPr>
            <p:ph type="title"/>
          </p:nvPr>
        </p:nvSpPr>
        <p:spPr/>
        <p:txBody>
          <a:bodyPr/>
          <a:lstStyle/>
          <a:p>
            <a:r>
              <a:rPr lang="en-GB" noProof="0"/>
              <a:t>Click to edit Master title style</a:t>
            </a:r>
          </a:p>
        </p:txBody>
      </p:sp>
      <p:sp>
        <p:nvSpPr>
          <p:cNvPr id="25" name="Text Placeholder 7"/>
          <p:cNvSpPr>
            <a:spLocks noGrp="1"/>
          </p:cNvSpPr>
          <p:nvPr>
            <p:ph type="body" sz="quarter" idx="13" hasCustomPrompt="1"/>
          </p:nvPr>
        </p:nvSpPr>
        <p:spPr>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80458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fld id="{98F2AE24-6C3D-4363-8DA8-E9E849065A01}" type="datetime1">
              <a:rPr lang="en-GB" noProof="0" smtClean="0"/>
              <a:t>10/12/2024</a:t>
            </a:fld>
            <a:endParaRPr lang="en-GB" noProof="0"/>
          </a:p>
        </p:txBody>
      </p:sp>
      <p:sp>
        <p:nvSpPr>
          <p:cNvPr id="4" name="Footer Placeholder 3"/>
          <p:cNvSpPr>
            <a:spLocks noGrp="1"/>
          </p:cNvSpPr>
          <p:nvPr>
            <p:ph type="ftr" sz="quarter" idx="11"/>
          </p:nvPr>
        </p:nvSpPr>
        <p:spPr bwMode="gray"/>
        <p:txBody>
          <a:bodyPr/>
          <a:lstStyle/>
          <a:p>
            <a:r>
              <a:rPr lang="en-GB" noProof="0"/>
              <a:t>|     Title of the presentation</a:t>
            </a:r>
          </a:p>
        </p:txBody>
      </p:sp>
      <p:sp>
        <p:nvSpPr>
          <p:cNvPr id="5" name="Slide Number Placeholder 4"/>
          <p:cNvSpPr>
            <a:spLocks noGrp="1"/>
          </p:cNvSpPr>
          <p:nvPr>
            <p:ph type="sldNum" sz="quarter" idx="12"/>
          </p:nvPr>
        </p:nvSpPr>
        <p:spPr bwMode="gray"/>
        <p:txBody>
          <a:bodyPr/>
          <a:lstStyle/>
          <a:p>
            <a:fld id="{A74CE0EA-F3B5-4684-BA10-C594598FDB9C}" type="slidenum">
              <a:rPr lang="en-GB" noProof="0" smtClean="0"/>
              <a:pPr/>
              <a:t>‹N°›</a:t>
            </a:fld>
            <a:endParaRPr lang="en-GB" noProof="0"/>
          </a:p>
        </p:txBody>
      </p:sp>
      <p:sp>
        <p:nvSpPr>
          <p:cNvPr id="12" name="Text Placeholder 7"/>
          <p:cNvSpPr>
            <a:spLocks noGrp="1"/>
          </p:cNvSpPr>
          <p:nvPr>
            <p:ph type="body" sz="quarter" idx="21" hasCustomPrompt="1"/>
          </p:nvPr>
        </p:nvSpPr>
        <p:spPr bwMode="gray">
          <a:xfrm>
            <a:off x="360000" y="6293650"/>
            <a:ext cx="8419774"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0" name="Text Placeholder 7"/>
          <p:cNvSpPr>
            <a:spLocks noGrp="1"/>
          </p:cNvSpPr>
          <p:nvPr>
            <p:ph type="body" sz="quarter" idx="13" hasCustomPrompt="1"/>
          </p:nvPr>
        </p:nvSpPr>
        <p:spPr bwMode="gray">
          <a:xfrm>
            <a:off x="360364" y="1188002"/>
            <a:ext cx="612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372182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3" name="Subtitle 2"/>
          <p:cNvSpPr>
            <a:spLocks noGrp="1"/>
          </p:cNvSpPr>
          <p:nvPr>
            <p:ph type="subTitle" idx="1"/>
          </p:nvPr>
        </p:nvSpPr>
        <p:spPr bwMode="gray">
          <a:xfrm>
            <a:off x="1" y="4482000"/>
            <a:ext cx="9143999" cy="1656000"/>
          </a:xfrm>
          <a:solidFill>
            <a:schemeClr val="tx2">
              <a:alpha val="90000"/>
            </a:schemeClr>
          </a:solidFill>
        </p:spPr>
        <p:txBody>
          <a:bodyPr lIns="360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35" name="Picture Placeholder 8"/>
          <p:cNvSpPr>
            <a:spLocks noGrp="1"/>
          </p:cNvSpPr>
          <p:nvPr>
            <p:ph type="pic" sz="quarter" idx="22" hasCustomPrompt="1"/>
          </p:nvPr>
        </p:nvSpPr>
        <p:spPr bwMode="gray">
          <a:xfrm>
            <a:off x="5595508"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5508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a:t>
            </a:r>
            <a:br>
              <a:rPr lang="en-GB" noProof="0" dirty="0"/>
            </a:br>
            <a:r>
              <a:rPr lang="en-GB" noProof="0" dirty="0"/>
              <a:t>Master title style</a:t>
            </a:r>
          </a:p>
        </p:txBody>
      </p:sp>
    </p:spTree>
    <p:extLst>
      <p:ext uri="{BB962C8B-B14F-4D97-AF65-F5344CB8AC3E}">
        <p14:creationId xmlns:p14="http://schemas.microsoft.com/office/powerpoint/2010/main" val="30798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494910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1" y="4407428"/>
            <a:ext cx="7772943" cy="1362097"/>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722231" y="2907058"/>
            <a:ext cx="7772943" cy="1500322"/>
          </a:xfrm>
        </p:spPr>
        <p:txBody>
          <a:bodyPr anchor="b"/>
          <a:lstStyle>
            <a:lvl1pPr marL="0" indent="0">
              <a:buNone/>
              <a:defRPr sz="1800"/>
            </a:lvl1pPr>
            <a:lvl2pPr marL="397189" indent="0">
              <a:buNone/>
              <a:defRPr sz="1600"/>
            </a:lvl2pPr>
            <a:lvl3pPr marL="794420" indent="0">
              <a:buNone/>
              <a:defRPr sz="1400"/>
            </a:lvl3pPr>
            <a:lvl4pPr marL="1191645" indent="0">
              <a:buNone/>
              <a:defRPr sz="1200"/>
            </a:lvl4pPr>
            <a:lvl5pPr marL="1588862" indent="0">
              <a:buNone/>
              <a:defRPr sz="1200"/>
            </a:lvl5pPr>
            <a:lvl6pPr marL="1986080" indent="0">
              <a:buNone/>
              <a:defRPr sz="1200"/>
            </a:lvl6pPr>
            <a:lvl7pPr marL="2383295" indent="0">
              <a:buNone/>
              <a:defRPr sz="1200"/>
            </a:lvl7pPr>
            <a:lvl8pPr marL="2780510" indent="0">
              <a:buNone/>
              <a:defRPr sz="1200"/>
            </a:lvl8pPr>
            <a:lvl9pPr marL="3177728" indent="0">
              <a:buNone/>
              <a:defRPr sz="1200"/>
            </a:lvl9pPr>
          </a:lstStyle>
          <a:p>
            <a:pPr lvl="0"/>
            <a:r>
              <a:rPr lang="en-US"/>
              <a:t>Click to edit Master text styles</a:t>
            </a:r>
          </a:p>
        </p:txBody>
      </p:sp>
    </p:spTree>
    <p:extLst>
      <p:ext uri="{BB962C8B-B14F-4D97-AF65-F5344CB8AC3E}">
        <p14:creationId xmlns:p14="http://schemas.microsoft.com/office/powerpoint/2010/main" val="2274063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image" Target="../media/image3.emf"/><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1.xml"/><Relationship Id="rId7" Type="http://schemas.openxmlformats.org/officeDocument/2006/relationships/image" Target="../media/image4.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6.xml"/><Relationship Id="rId5" Type="http://schemas.openxmlformats.org/officeDocument/2006/relationships/slideLayout" Target="../slideLayouts/slideLayout83.xml"/><Relationship Id="rId4" Type="http://schemas.openxmlformats.org/officeDocument/2006/relationships/slideLayout" Target="../slideLayouts/slideLayout82.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image" Target="../media/image9.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19" Type="http://schemas.openxmlformats.org/officeDocument/2006/relationships/theme" Target="../theme/theme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0"/>
            <a:ext cx="9144000" cy="6858000"/>
          </a:xfrm>
          <a:prstGeom prst="rect">
            <a:avLst/>
          </a:prstGeom>
          <a:solidFill>
            <a:srgbClr val="1E7FB8"/>
          </a:solidFill>
          <a:ln w="12700">
            <a:miter lim="400000"/>
          </a:ln>
        </p:spPr>
        <p:txBody>
          <a:bodyPr lIns="0" tIns="0" rIns="0" bIns="0" anchor="ctr"/>
          <a:lstStyle/>
          <a:p>
            <a:pPr lvl="0" algn="ctr">
              <a:defRPr sz="2400">
                <a:latin typeface="Times New Roman"/>
                <a:ea typeface="Times New Roman"/>
                <a:cs typeface="Times New Roman"/>
                <a:sym typeface="Times New Roman"/>
              </a:defRPr>
            </a:pPr>
            <a:endParaRPr/>
          </a:p>
        </p:txBody>
      </p:sp>
      <p:sp>
        <p:nvSpPr>
          <p:cNvPr id="3" name="Shape 3"/>
          <p:cNvSpPr/>
          <p:nvPr/>
        </p:nvSpPr>
        <p:spPr>
          <a:xfrm>
            <a:off x="0" y="2667000"/>
            <a:ext cx="9144000" cy="0"/>
          </a:xfrm>
          <a:prstGeom prst="line">
            <a:avLst/>
          </a:prstGeom>
          <a:ln w="31750">
            <a:solidFill>
              <a:srgbClr val="FFFFFF"/>
            </a:solidFill>
            <a:round/>
          </a:ln>
        </p:spPr>
        <p:txBody>
          <a:bodyPr lIns="0" tIns="0" rIns="0" bIns="0" anchor="ctr"/>
          <a:lstStyle/>
          <a:p>
            <a:pPr lvl="0" defTabSz="451748">
              <a:defRPr sz="1200">
                <a:latin typeface="+mn-lt"/>
                <a:ea typeface="+mn-ea"/>
                <a:cs typeface="+mn-cs"/>
                <a:sym typeface="Helvetica"/>
              </a:defRPr>
            </a:pPr>
            <a:endParaRPr/>
          </a:p>
        </p:txBody>
      </p:sp>
      <p:sp>
        <p:nvSpPr>
          <p:cNvPr id="4" name="Shape 4"/>
          <p:cNvSpPr/>
          <p:nvPr/>
        </p:nvSpPr>
        <p:spPr>
          <a:xfrm flipH="1">
            <a:off x="1331980" y="1916113"/>
            <a:ext cx="1" cy="4941888"/>
          </a:xfrm>
          <a:prstGeom prst="line">
            <a:avLst/>
          </a:prstGeom>
          <a:ln w="28575">
            <a:solidFill>
              <a:srgbClr val="FFFFFF"/>
            </a:solidFill>
            <a:round/>
          </a:ln>
        </p:spPr>
        <p:txBody>
          <a:bodyPr lIns="0" tIns="0" rIns="0" bIns="0" anchor="ctr"/>
          <a:lstStyle/>
          <a:p>
            <a:pPr lvl="0" defTabSz="451748">
              <a:defRPr sz="1200">
                <a:latin typeface="+mn-lt"/>
                <a:ea typeface="+mn-ea"/>
                <a:cs typeface="+mn-cs"/>
                <a:sym typeface="Helvetica"/>
              </a:defRPr>
            </a:pPr>
            <a:endParaRPr/>
          </a:p>
        </p:txBody>
      </p:sp>
      <p:sp>
        <p:nvSpPr>
          <p:cNvPr id="5" name="Shape 5"/>
          <p:cNvSpPr>
            <a:spLocks noGrp="1"/>
          </p:cNvSpPr>
          <p:nvPr>
            <p:ph type="title"/>
          </p:nvPr>
        </p:nvSpPr>
        <p:spPr>
          <a:xfrm>
            <a:off x="685800" y="1844679"/>
            <a:ext cx="7772400" cy="2041526"/>
          </a:xfrm>
          <a:prstGeom prst="rect">
            <a:avLst/>
          </a:prstGeom>
          <a:ln w="12700">
            <a:miter lim="400000"/>
          </a:ln>
          <a:extLst>
            <a:ext uri="{C572A759-6A51-4108-AA02-DFA0A04FC94B}">
              <ma14:wrappingTextBoxFlag xmlns="" xmlns:ma14="http://schemas.microsoft.com/office/mac/drawingml/2011/main" val="1"/>
            </a:ext>
          </a:extLst>
        </p:spPr>
        <p:txBody>
          <a:bodyPr lIns="45143" tIns="45143" rIns="45143" bIns="45143" anchor="ctr"/>
          <a:lstStyle/>
          <a:p>
            <a:pPr lvl="0">
              <a:defRPr sz="1800">
                <a:solidFill>
                  <a:srgbClr val="000000"/>
                </a:solidFill>
              </a:defRPr>
            </a:pPr>
            <a:r>
              <a:rPr sz="4900">
                <a:solidFill>
                  <a:srgbClr val="FFFFFF"/>
                </a:solidFill>
              </a:rPr>
              <a:t>Title Text</a:t>
            </a:r>
          </a:p>
        </p:txBody>
      </p:sp>
      <p:sp>
        <p:nvSpPr>
          <p:cNvPr id="6" name="Shape 6"/>
          <p:cNvSpPr>
            <a:spLocks noGrp="1"/>
          </p:cNvSpPr>
          <p:nvPr>
            <p:ph type="body" idx="1"/>
          </p:nvPr>
        </p:nvSpPr>
        <p:spPr>
          <a:xfrm>
            <a:off x="1371600" y="3886208"/>
            <a:ext cx="6400800" cy="2971797"/>
          </a:xfrm>
          <a:prstGeom prst="rect">
            <a:avLst/>
          </a:prstGeom>
          <a:ln w="12700">
            <a:miter lim="400000"/>
          </a:ln>
          <a:extLst>
            <a:ext uri="{C572A759-6A51-4108-AA02-DFA0A04FC94B}">
              <ma14:wrappingTextBoxFlag xmlns="" xmlns:ma14="http://schemas.microsoft.com/office/mac/drawingml/2011/main" val="1"/>
            </a:ext>
          </a:extLst>
        </p:spPr>
        <p:txBody>
          <a:bodyPr lIns="45143" tIns="45143" rIns="45143" bIns="45143"/>
          <a:lstStyle/>
          <a:p>
            <a:pPr lvl="0">
              <a:defRPr sz="1800">
                <a:solidFill>
                  <a:srgbClr val="000000"/>
                </a:solidFill>
              </a:defRPr>
            </a:pPr>
            <a:r>
              <a:rPr sz="2500">
                <a:solidFill>
                  <a:srgbClr val="FFFFFF"/>
                </a:solidFill>
              </a:rPr>
              <a:t>Body Level One</a:t>
            </a:r>
          </a:p>
          <a:p>
            <a:pPr lvl="1">
              <a:defRPr sz="1800">
                <a:solidFill>
                  <a:srgbClr val="000000"/>
                </a:solidFill>
              </a:defRPr>
            </a:pPr>
            <a:r>
              <a:rPr sz="2500">
                <a:solidFill>
                  <a:srgbClr val="FFFFFF"/>
                </a:solidFill>
              </a:rPr>
              <a:t>Body Level Two</a:t>
            </a:r>
          </a:p>
          <a:p>
            <a:pPr lvl="2">
              <a:defRPr sz="1800">
                <a:solidFill>
                  <a:srgbClr val="000000"/>
                </a:solidFill>
              </a:defRPr>
            </a:pPr>
            <a:r>
              <a:rPr sz="2500">
                <a:solidFill>
                  <a:srgbClr val="FFFFFF"/>
                </a:solidFill>
              </a:rPr>
              <a:t>Body Level Three</a:t>
            </a:r>
          </a:p>
          <a:p>
            <a:pPr lvl="3">
              <a:defRPr sz="1800">
                <a:solidFill>
                  <a:srgbClr val="000000"/>
                </a:solidFill>
              </a:defRPr>
            </a:pPr>
            <a:r>
              <a:rPr sz="2500">
                <a:solidFill>
                  <a:srgbClr val="FFFFFF"/>
                </a:solidFill>
              </a:rPr>
              <a:t>Body Level Four</a:t>
            </a:r>
          </a:p>
          <a:p>
            <a:pPr lvl="4">
              <a:defRPr sz="1800">
                <a:solidFill>
                  <a:srgbClr val="000000"/>
                </a:solidFill>
              </a:defRPr>
            </a:pPr>
            <a:r>
              <a:rPr sz="2500">
                <a:solidFill>
                  <a:srgbClr val="FFFFFF"/>
                </a:solidFill>
              </a:rPr>
              <a:t>Body Level Five</a:t>
            </a:r>
          </a:p>
        </p:txBody>
      </p:sp>
      <p:sp>
        <p:nvSpPr>
          <p:cNvPr id="7" name="Shape 7"/>
          <p:cNvSpPr>
            <a:spLocks noGrp="1"/>
          </p:cNvSpPr>
          <p:nvPr>
            <p:ph type="sldNum" sz="quarter" idx="2"/>
          </p:nvPr>
        </p:nvSpPr>
        <p:spPr>
          <a:xfrm>
            <a:off x="6553200" y="6245292"/>
            <a:ext cx="2133600" cy="318779"/>
          </a:xfrm>
          <a:prstGeom prst="rect">
            <a:avLst/>
          </a:prstGeom>
          <a:ln w="12700">
            <a:miter lim="400000"/>
          </a:ln>
        </p:spPr>
        <p:txBody>
          <a:bodyPr lIns="45143" tIns="45143" rIns="45143" bIns="45143">
            <a:spAutoFit/>
          </a:bodyPr>
          <a:lstStyle>
            <a:lvl1pPr algn="r">
              <a:defRPr sz="1400"/>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4" r:id="rId4"/>
    <p:sldLayoutId id="2147483779" r:id="rId5"/>
  </p:sldLayoutIdLst>
  <p:transition spd="med"/>
  <p:txStyles>
    <p:titleStyle>
      <a:lvl1pPr algn="ctr">
        <a:defRPr sz="4900">
          <a:solidFill>
            <a:srgbClr val="FFFFFF"/>
          </a:solidFill>
          <a:latin typeface="Arial Bold"/>
          <a:ea typeface="Arial Bold"/>
          <a:cs typeface="Arial Bold"/>
          <a:sym typeface="Arial Bold"/>
        </a:defRPr>
      </a:lvl1pPr>
      <a:lvl2pPr algn="ctr">
        <a:defRPr sz="4900">
          <a:solidFill>
            <a:srgbClr val="FFFFFF"/>
          </a:solidFill>
          <a:latin typeface="Arial Bold"/>
          <a:ea typeface="Arial Bold"/>
          <a:cs typeface="Arial Bold"/>
          <a:sym typeface="Arial Bold"/>
        </a:defRPr>
      </a:lvl2pPr>
      <a:lvl3pPr algn="ctr">
        <a:defRPr sz="4900">
          <a:solidFill>
            <a:srgbClr val="FFFFFF"/>
          </a:solidFill>
          <a:latin typeface="Arial Bold"/>
          <a:ea typeface="Arial Bold"/>
          <a:cs typeface="Arial Bold"/>
          <a:sym typeface="Arial Bold"/>
        </a:defRPr>
      </a:lvl3pPr>
      <a:lvl4pPr algn="ctr">
        <a:defRPr sz="4900">
          <a:solidFill>
            <a:srgbClr val="FFFFFF"/>
          </a:solidFill>
          <a:latin typeface="Arial Bold"/>
          <a:ea typeface="Arial Bold"/>
          <a:cs typeface="Arial Bold"/>
          <a:sym typeface="Arial Bold"/>
        </a:defRPr>
      </a:lvl4pPr>
      <a:lvl5pPr algn="ctr">
        <a:defRPr sz="4900">
          <a:solidFill>
            <a:srgbClr val="FFFFFF"/>
          </a:solidFill>
          <a:latin typeface="Arial Bold"/>
          <a:ea typeface="Arial Bold"/>
          <a:cs typeface="Arial Bold"/>
          <a:sym typeface="Arial Bold"/>
        </a:defRPr>
      </a:lvl5pPr>
      <a:lvl6pPr indent="451430" algn="ctr">
        <a:defRPr sz="4900">
          <a:solidFill>
            <a:srgbClr val="FFFFFF"/>
          </a:solidFill>
          <a:latin typeface="Arial Bold"/>
          <a:ea typeface="Arial Bold"/>
          <a:cs typeface="Arial Bold"/>
          <a:sym typeface="Arial Bold"/>
        </a:defRPr>
      </a:lvl6pPr>
      <a:lvl7pPr indent="902854" algn="ctr">
        <a:defRPr sz="4900">
          <a:solidFill>
            <a:srgbClr val="FFFFFF"/>
          </a:solidFill>
          <a:latin typeface="Arial Bold"/>
          <a:ea typeface="Arial Bold"/>
          <a:cs typeface="Arial Bold"/>
          <a:sym typeface="Arial Bold"/>
        </a:defRPr>
      </a:lvl7pPr>
      <a:lvl8pPr indent="1354280" algn="ctr">
        <a:defRPr sz="4900">
          <a:solidFill>
            <a:srgbClr val="FFFFFF"/>
          </a:solidFill>
          <a:latin typeface="Arial Bold"/>
          <a:ea typeface="Arial Bold"/>
          <a:cs typeface="Arial Bold"/>
          <a:sym typeface="Arial Bold"/>
        </a:defRPr>
      </a:lvl8pPr>
      <a:lvl9pPr indent="1805710" algn="ctr">
        <a:defRPr sz="4900">
          <a:solidFill>
            <a:srgbClr val="FFFFFF"/>
          </a:solidFill>
          <a:latin typeface="Arial Bold"/>
          <a:ea typeface="Arial Bold"/>
          <a:cs typeface="Arial Bold"/>
          <a:sym typeface="Arial Bold"/>
        </a:defRPr>
      </a:lvl9pPr>
    </p:titleStyle>
    <p:bodyStyle>
      <a:lvl1pPr algn="ctr">
        <a:spcBef>
          <a:spcPts val="2400"/>
        </a:spcBef>
        <a:defRPr sz="2500">
          <a:solidFill>
            <a:srgbClr val="FFFFFF"/>
          </a:solidFill>
          <a:latin typeface="Arial"/>
          <a:ea typeface="Arial"/>
          <a:cs typeface="Arial"/>
          <a:sym typeface="Arial"/>
        </a:defRPr>
      </a:lvl1pPr>
      <a:lvl2pPr marL="846291" indent="-328655" algn="ctr">
        <a:spcBef>
          <a:spcPts val="2400"/>
        </a:spcBef>
        <a:buSzPct val="100000"/>
        <a:buChar char="–"/>
        <a:defRPr sz="2500">
          <a:solidFill>
            <a:srgbClr val="FFFFFF"/>
          </a:solidFill>
          <a:latin typeface="Arial"/>
          <a:ea typeface="Arial"/>
          <a:cs typeface="Arial"/>
          <a:sym typeface="Arial"/>
        </a:defRPr>
      </a:lvl2pPr>
      <a:lvl3pPr marL="1289665" indent="-315567" algn="ctr">
        <a:spcBef>
          <a:spcPts val="2400"/>
        </a:spcBef>
        <a:buSzPct val="100000"/>
        <a:buChar char="•"/>
        <a:defRPr sz="2500">
          <a:solidFill>
            <a:srgbClr val="FFFFFF"/>
          </a:solidFill>
          <a:latin typeface="Arial"/>
          <a:ea typeface="Arial"/>
          <a:cs typeface="Arial"/>
          <a:sym typeface="Arial"/>
        </a:defRPr>
      </a:lvl3pPr>
      <a:lvl4pPr marL="1684716" indent="-265163" algn="ctr">
        <a:spcBef>
          <a:spcPts val="2400"/>
        </a:spcBef>
        <a:buSzPct val="100000"/>
        <a:buChar char="–"/>
        <a:defRPr sz="2500">
          <a:solidFill>
            <a:srgbClr val="FFFFFF"/>
          </a:solidFill>
          <a:latin typeface="Arial"/>
          <a:ea typeface="Arial"/>
          <a:cs typeface="Arial"/>
          <a:sym typeface="Arial"/>
        </a:defRPr>
      </a:lvl4pPr>
      <a:lvl5pPr marL="1999531" indent="-178417" algn="ctr">
        <a:spcBef>
          <a:spcPts val="2400"/>
        </a:spcBef>
        <a:buSzPct val="100000"/>
        <a:buChar char="»"/>
        <a:defRPr sz="2500">
          <a:solidFill>
            <a:srgbClr val="FFFFFF"/>
          </a:solidFill>
          <a:latin typeface="Arial"/>
          <a:ea typeface="Arial"/>
          <a:cs typeface="Arial"/>
          <a:sym typeface="Arial"/>
        </a:defRPr>
      </a:lvl5pPr>
      <a:lvl6pPr marL="2451507" indent="-180257" algn="ctr">
        <a:spcBef>
          <a:spcPts val="2400"/>
        </a:spcBef>
        <a:buSzPct val="100000"/>
        <a:buChar char="»"/>
        <a:defRPr sz="2500">
          <a:solidFill>
            <a:srgbClr val="FFFFFF"/>
          </a:solidFill>
          <a:latin typeface="Arial"/>
          <a:ea typeface="Arial"/>
          <a:cs typeface="Arial"/>
          <a:sym typeface="Arial"/>
        </a:defRPr>
      </a:lvl6pPr>
      <a:lvl7pPr marL="2902926" indent="-180257" algn="ctr">
        <a:spcBef>
          <a:spcPts val="2400"/>
        </a:spcBef>
        <a:buSzPct val="100000"/>
        <a:buChar char="»"/>
        <a:defRPr sz="2500">
          <a:solidFill>
            <a:srgbClr val="FFFFFF"/>
          </a:solidFill>
          <a:latin typeface="Arial"/>
          <a:ea typeface="Arial"/>
          <a:cs typeface="Arial"/>
          <a:sym typeface="Arial"/>
        </a:defRPr>
      </a:lvl7pPr>
      <a:lvl8pPr marL="3354363" indent="-180257" algn="ctr">
        <a:spcBef>
          <a:spcPts val="2400"/>
        </a:spcBef>
        <a:buSzPct val="100000"/>
        <a:buChar char="»"/>
        <a:defRPr sz="2500">
          <a:solidFill>
            <a:srgbClr val="FFFFFF"/>
          </a:solidFill>
          <a:latin typeface="Arial"/>
          <a:ea typeface="Arial"/>
          <a:cs typeface="Arial"/>
          <a:sym typeface="Arial"/>
        </a:defRPr>
      </a:lvl8pPr>
      <a:lvl9pPr marL="3805788" indent="-180257" algn="ctr">
        <a:spcBef>
          <a:spcPts val="2400"/>
        </a:spcBef>
        <a:buSzPct val="100000"/>
        <a:buChar char="»"/>
        <a:defRPr sz="2500">
          <a:solidFill>
            <a:srgbClr val="FFFFFF"/>
          </a:solidFill>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1748" algn="r">
        <a:defRPr sz="1400">
          <a:solidFill>
            <a:schemeClr val="tx1"/>
          </a:solidFill>
          <a:latin typeface="+mn-lt"/>
          <a:ea typeface="+mn-ea"/>
          <a:cs typeface="+mn-cs"/>
          <a:sym typeface="Arial"/>
        </a:defRPr>
      </a:lvl2pPr>
      <a:lvl3pPr indent="903492" algn="r">
        <a:defRPr sz="1400">
          <a:solidFill>
            <a:schemeClr val="tx1"/>
          </a:solidFill>
          <a:latin typeface="+mn-lt"/>
          <a:ea typeface="+mn-ea"/>
          <a:cs typeface="+mn-cs"/>
          <a:sym typeface="Arial"/>
        </a:defRPr>
      </a:lvl3pPr>
      <a:lvl4pPr indent="1355236" algn="r">
        <a:defRPr sz="1400">
          <a:solidFill>
            <a:schemeClr val="tx1"/>
          </a:solidFill>
          <a:latin typeface="+mn-lt"/>
          <a:ea typeface="+mn-ea"/>
          <a:cs typeface="+mn-cs"/>
          <a:sym typeface="Arial"/>
        </a:defRPr>
      </a:lvl4pPr>
      <a:lvl5pPr indent="1806993" algn="r">
        <a:defRPr sz="1400">
          <a:solidFill>
            <a:schemeClr val="tx1"/>
          </a:solidFill>
          <a:latin typeface="+mn-lt"/>
          <a:ea typeface="+mn-ea"/>
          <a:cs typeface="+mn-cs"/>
          <a:sym typeface="Arial"/>
        </a:defRPr>
      </a:lvl5pPr>
      <a:lvl6pPr indent="2258733" algn="r">
        <a:defRPr sz="1400">
          <a:solidFill>
            <a:schemeClr val="tx1"/>
          </a:solidFill>
          <a:latin typeface="+mn-lt"/>
          <a:ea typeface="+mn-ea"/>
          <a:cs typeface="+mn-cs"/>
          <a:sym typeface="Arial"/>
        </a:defRPr>
      </a:lvl6pPr>
      <a:lvl7pPr indent="2710476" algn="r">
        <a:defRPr sz="1400">
          <a:solidFill>
            <a:schemeClr val="tx1"/>
          </a:solidFill>
          <a:latin typeface="+mn-lt"/>
          <a:ea typeface="+mn-ea"/>
          <a:cs typeface="+mn-cs"/>
          <a:sym typeface="Arial"/>
        </a:defRPr>
      </a:lvl7pPr>
      <a:lvl8pPr indent="3162229" algn="r">
        <a:defRPr sz="1400">
          <a:solidFill>
            <a:schemeClr val="tx1"/>
          </a:solidFill>
          <a:latin typeface="+mn-lt"/>
          <a:ea typeface="+mn-ea"/>
          <a:cs typeface="+mn-cs"/>
          <a:sym typeface="Arial"/>
        </a:defRPr>
      </a:lvl8pPr>
      <a:lvl9pPr indent="3613975" algn="r">
        <a:defRPr sz="14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7172"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194" tIns="39598" rIns="79194" bIns="39598"/>
          <a:lstStyle/>
          <a:p>
            <a:pPr algn="l" rtl="1" fontAlgn="base">
              <a:spcBef>
                <a:spcPct val="0"/>
              </a:spcBef>
              <a:spcAft>
                <a:spcPct val="0"/>
              </a:spcAft>
            </a:pPr>
            <a:endParaRPr lang="en-GB" sz="3400" b="1" kern="1200">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194" tIns="39598" rIns="79194" bIns="39598" anchor="t" anchorCtr="0"/>
          <a:lstStyle/>
          <a:p>
            <a:pPr algn="l" rtl="1" fontAlgn="base">
              <a:spcBef>
                <a:spcPct val="0"/>
              </a:spcBef>
              <a:spcAft>
                <a:spcPct val="0"/>
              </a:spcAft>
            </a:pPr>
            <a:r>
              <a:rPr lang="en-GB" sz="900" kern="1200" dirty="0">
                <a:solidFill>
                  <a:srgbClr val="FFFFFF"/>
                </a:solidFill>
                <a:latin typeface="Arial" charset="0"/>
                <a:cs typeface="Arial" charset="0"/>
              </a:rPr>
              <a:t>          </a:t>
            </a:r>
          </a:p>
          <a:p>
            <a:pPr algn="l" rtl="1" fontAlgn="base">
              <a:spcBef>
                <a:spcPct val="0"/>
              </a:spcBef>
              <a:spcAft>
                <a:spcPct val="0"/>
              </a:spcAft>
            </a:pPr>
            <a:r>
              <a:rPr lang="en-GB" sz="900" kern="1200" dirty="0">
                <a:solidFill>
                  <a:srgbClr val="FFFFFF"/>
                </a:solidFill>
                <a:latin typeface="Arial" charset="0"/>
                <a:cs typeface="Arial" charset="0"/>
              </a:rPr>
              <a:t>               </a:t>
            </a:r>
          </a:p>
          <a:p>
            <a:pPr algn="l" rtl="1" fontAlgn="base">
              <a:spcBef>
                <a:spcPct val="0"/>
              </a:spcBef>
              <a:spcAft>
                <a:spcPct val="0"/>
              </a:spcAft>
            </a:pPr>
            <a:r>
              <a:rPr lang="en-GB" sz="900" kern="1200" dirty="0">
                <a:solidFill>
                  <a:srgbClr val="FFFFFF"/>
                </a:solidFill>
                <a:latin typeface="Arial" charset="0"/>
                <a:cs typeface="Arial" charset="0"/>
              </a:rPr>
              <a:t>          </a:t>
            </a:r>
            <a:r>
              <a:rPr lang="en-GB" sz="1100" b="1" kern="1200" dirty="0">
                <a:solidFill>
                  <a:srgbClr val="FFFFFF"/>
                </a:solidFill>
                <a:latin typeface="Arial" charset="0"/>
                <a:cs typeface="Arial" charset="0"/>
              </a:rPr>
              <a:t>Ebola vaccine </a:t>
            </a:r>
            <a:r>
              <a:rPr lang="en-GB" sz="1100" b="1" kern="1200" dirty="0" err="1">
                <a:solidFill>
                  <a:srgbClr val="FFFFFF"/>
                </a:solidFill>
                <a:latin typeface="Arial" charset="0"/>
                <a:cs typeface="Arial" charset="0"/>
              </a:rPr>
              <a:t>Fondation</a:t>
            </a:r>
            <a:r>
              <a:rPr lang="en-GB" sz="1100" b="1" kern="1200" dirty="0">
                <a:solidFill>
                  <a:srgbClr val="FFFFFF"/>
                </a:solidFill>
                <a:latin typeface="Arial" charset="0"/>
                <a:cs typeface="Arial" charset="0"/>
              </a:rPr>
              <a:t> </a:t>
            </a:r>
            <a:r>
              <a:rPr lang="en-GB" sz="1100" b="1" kern="1200" dirty="0" err="1">
                <a:solidFill>
                  <a:srgbClr val="FFFFFF"/>
                </a:solidFill>
                <a:latin typeface="Arial" charset="0"/>
                <a:cs typeface="Arial" charset="0"/>
              </a:rPr>
              <a:t>Merieux</a:t>
            </a:r>
            <a:r>
              <a:rPr lang="en-GB" sz="1100" b="1" kern="1200" dirty="0">
                <a:solidFill>
                  <a:srgbClr val="FFFFFF"/>
                </a:solidFill>
                <a:latin typeface="Arial" charset="0"/>
                <a:cs typeface="Arial" charset="0"/>
              </a:rPr>
              <a:t> 13January 2015</a:t>
            </a:r>
          </a:p>
        </p:txBody>
      </p:sp>
      <p:pic>
        <p:nvPicPr>
          <p:cNvPr id="7185"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1751" y="6040234"/>
            <a:ext cx="2207266" cy="7170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p:cNvSpPr>
            <a:spLocks noChangeArrowheads="1"/>
          </p:cNvSpPr>
          <p:nvPr/>
        </p:nvSpPr>
        <p:spPr bwMode="auto">
          <a:xfrm>
            <a:off x="1359" y="6525395"/>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eaLnBrk="0" hangingPunct="0">
              <a:defRPr sz="3900" b="1" i="1">
                <a:solidFill>
                  <a:srgbClr val="000066"/>
                </a:solidFill>
                <a:latin typeface="Arial" charset="0"/>
                <a:cs typeface="Arial" charset="0"/>
              </a:defRPr>
            </a:lvl1pPr>
            <a:lvl2pPr marL="742950" indent="-285750" defTabSz="1042988" eaLnBrk="0" hangingPunct="0">
              <a:defRPr sz="3900" b="1" i="1">
                <a:solidFill>
                  <a:srgbClr val="000066"/>
                </a:solidFill>
                <a:latin typeface="Arial" charset="0"/>
                <a:cs typeface="Arial" charset="0"/>
              </a:defRPr>
            </a:lvl2pPr>
            <a:lvl3pPr marL="1143000" indent="-228600" defTabSz="1042988" eaLnBrk="0" hangingPunct="0">
              <a:defRPr sz="3900" b="1" i="1">
                <a:solidFill>
                  <a:srgbClr val="000066"/>
                </a:solidFill>
                <a:latin typeface="Arial" charset="0"/>
                <a:cs typeface="Arial" charset="0"/>
              </a:defRPr>
            </a:lvl3pPr>
            <a:lvl4pPr marL="1600200" indent="-228600" defTabSz="1042988" eaLnBrk="0" hangingPunct="0">
              <a:defRPr sz="3900" b="1" i="1">
                <a:solidFill>
                  <a:srgbClr val="000066"/>
                </a:solidFill>
                <a:latin typeface="Arial" charset="0"/>
                <a:cs typeface="Arial" charset="0"/>
              </a:defRPr>
            </a:lvl4pPr>
            <a:lvl5pPr marL="2057400" indent="-228600" defTabSz="1042988" eaLnBrk="0" hangingPunct="0">
              <a:defRPr sz="3900" b="1" i="1">
                <a:solidFill>
                  <a:srgbClr val="000066"/>
                </a:solidFill>
                <a:latin typeface="Arial" charset="0"/>
                <a:cs typeface="Arial" charset="0"/>
              </a:defRPr>
            </a:lvl5pPr>
            <a:lvl6pPr marL="2514600" indent="-228600" defTabSz="1042988" eaLnBrk="0" fontAlgn="base" hangingPunct="0">
              <a:spcBef>
                <a:spcPct val="0"/>
              </a:spcBef>
              <a:spcAft>
                <a:spcPct val="0"/>
              </a:spcAft>
              <a:defRPr sz="3900" b="1" i="1">
                <a:solidFill>
                  <a:srgbClr val="000066"/>
                </a:solidFill>
                <a:latin typeface="Arial" charset="0"/>
                <a:cs typeface="Arial" charset="0"/>
              </a:defRPr>
            </a:lvl6pPr>
            <a:lvl7pPr marL="2971800" indent="-228600" defTabSz="1042988" eaLnBrk="0" fontAlgn="base" hangingPunct="0">
              <a:spcBef>
                <a:spcPct val="0"/>
              </a:spcBef>
              <a:spcAft>
                <a:spcPct val="0"/>
              </a:spcAft>
              <a:defRPr sz="3900" b="1" i="1">
                <a:solidFill>
                  <a:srgbClr val="000066"/>
                </a:solidFill>
                <a:latin typeface="Arial" charset="0"/>
                <a:cs typeface="Arial" charset="0"/>
              </a:defRPr>
            </a:lvl7pPr>
            <a:lvl8pPr marL="3429000" indent="-228600" defTabSz="1042988" eaLnBrk="0" fontAlgn="base" hangingPunct="0">
              <a:spcBef>
                <a:spcPct val="0"/>
              </a:spcBef>
              <a:spcAft>
                <a:spcPct val="0"/>
              </a:spcAft>
              <a:defRPr sz="3900" b="1" i="1">
                <a:solidFill>
                  <a:srgbClr val="000066"/>
                </a:solidFill>
                <a:latin typeface="Arial" charset="0"/>
                <a:cs typeface="Arial" charset="0"/>
              </a:defRPr>
            </a:lvl8pPr>
            <a:lvl9pPr marL="3886200" indent="-228600" defTabSz="1042988" eaLnBrk="0" fontAlgn="base" hangingPunct="0">
              <a:spcBef>
                <a:spcPct val="0"/>
              </a:spcBef>
              <a:spcAft>
                <a:spcPct val="0"/>
              </a:spcAft>
              <a:defRPr sz="3900" b="1" i="1">
                <a:solidFill>
                  <a:srgbClr val="000066"/>
                </a:solidFill>
                <a:latin typeface="Arial" charset="0"/>
                <a:cs typeface="Arial" charset="0"/>
              </a:defRPr>
            </a:lvl9pPr>
          </a:lstStyle>
          <a:p>
            <a:pPr algn="ctr" rtl="1" eaLnBrk="1" fontAlgn="base" hangingPunct="1">
              <a:spcBef>
                <a:spcPct val="0"/>
              </a:spcBef>
              <a:spcAft>
                <a:spcPct val="0"/>
              </a:spcAft>
            </a:pPr>
            <a:fld id="{E62977DC-01A9-4122-A7F6-CF445C7C6D3C}" type="slidenum">
              <a:rPr lang="ar-SA" altLang="fr-FR" sz="1500" i="0" kern="1200" smtClean="0">
                <a:solidFill>
                  <a:srgbClr val="72BBE8"/>
                </a:solidFill>
                <a:latin typeface="Arial Narrow" pitchFamily="34" charset="0"/>
              </a:rPr>
              <a:pPr algn="ctr" rtl="1" eaLnBrk="1" fontAlgn="base" hangingPunct="1">
                <a:spcBef>
                  <a:spcPct val="0"/>
                </a:spcBef>
                <a:spcAft>
                  <a:spcPct val="0"/>
                </a:spcAft>
              </a:pPr>
              <a:t>‹N°›</a:t>
            </a:fld>
            <a:endParaRPr lang="en-US" altLang="fr-FR" sz="2100" i="0" kern="1200" baseline="14000" dirty="0">
              <a:solidFill>
                <a:srgbClr val="FFFFFF"/>
              </a:solidFill>
              <a:latin typeface="Arial Narrow" pitchFamily="34" charset="0"/>
            </a:endParaRPr>
          </a:p>
        </p:txBody>
      </p:sp>
    </p:spTree>
    <p:extLst>
      <p:ext uri="{BB962C8B-B14F-4D97-AF65-F5344CB8AC3E}">
        <p14:creationId xmlns:p14="http://schemas.microsoft.com/office/powerpoint/2010/main" val="3564922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dt="0"/>
  <p:txStyles>
    <p:titleStyle>
      <a:lvl1pPr algn="ctr" defTabSz="903275" rtl="0" fontAlgn="base">
        <a:spcBef>
          <a:spcPct val="0"/>
        </a:spcBef>
        <a:spcAft>
          <a:spcPct val="0"/>
        </a:spcAft>
        <a:defRPr sz="3500" b="1">
          <a:solidFill>
            <a:srgbClr val="000066"/>
          </a:solidFill>
          <a:latin typeface="Calibri" pitchFamily="34" charset="0"/>
          <a:ea typeface="+mj-ea"/>
          <a:cs typeface="Calibri" pitchFamily="34" charset="0"/>
        </a:defRPr>
      </a:lvl1pPr>
      <a:lvl2pPr algn="ctr" defTabSz="903275" rtl="0" fontAlgn="base">
        <a:spcBef>
          <a:spcPct val="0"/>
        </a:spcBef>
        <a:spcAft>
          <a:spcPct val="0"/>
        </a:spcAft>
        <a:defRPr sz="3500" b="1">
          <a:solidFill>
            <a:srgbClr val="000066"/>
          </a:solidFill>
          <a:latin typeface="Arial" charset="0"/>
          <a:cs typeface="Arial" charset="0"/>
        </a:defRPr>
      </a:lvl2pPr>
      <a:lvl3pPr algn="ctr" defTabSz="903275" rtl="0" fontAlgn="base">
        <a:spcBef>
          <a:spcPct val="0"/>
        </a:spcBef>
        <a:spcAft>
          <a:spcPct val="0"/>
        </a:spcAft>
        <a:defRPr sz="3500" b="1">
          <a:solidFill>
            <a:srgbClr val="000066"/>
          </a:solidFill>
          <a:latin typeface="Arial" charset="0"/>
          <a:cs typeface="Arial" charset="0"/>
        </a:defRPr>
      </a:lvl3pPr>
      <a:lvl4pPr algn="ctr" defTabSz="903275" rtl="0" fontAlgn="base">
        <a:spcBef>
          <a:spcPct val="0"/>
        </a:spcBef>
        <a:spcAft>
          <a:spcPct val="0"/>
        </a:spcAft>
        <a:defRPr sz="3500" b="1">
          <a:solidFill>
            <a:srgbClr val="000066"/>
          </a:solidFill>
          <a:latin typeface="Arial" charset="0"/>
          <a:cs typeface="Arial" charset="0"/>
        </a:defRPr>
      </a:lvl4pPr>
      <a:lvl5pPr algn="ctr" defTabSz="903275" rtl="0" fontAlgn="base">
        <a:spcBef>
          <a:spcPct val="0"/>
        </a:spcBef>
        <a:spcAft>
          <a:spcPct val="0"/>
        </a:spcAft>
        <a:defRPr sz="3500" b="1">
          <a:solidFill>
            <a:srgbClr val="000066"/>
          </a:solidFill>
          <a:latin typeface="Arial" charset="0"/>
          <a:cs typeface="Arial" charset="0"/>
        </a:defRPr>
      </a:lvl5pPr>
      <a:lvl6pPr marL="395928" algn="ctr" defTabSz="903275" rtl="0" fontAlgn="base">
        <a:spcBef>
          <a:spcPct val="0"/>
        </a:spcBef>
        <a:spcAft>
          <a:spcPct val="0"/>
        </a:spcAft>
        <a:defRPr sz="3500" b="1">
          <a:solidFill>
            <a:srgbClr val="000066"/>
          </a:solidFill>
          <a:latin typeface="Arial" charset="0"/>
          <a:cs typeface="Arial" charset="0"/>
        </a:defRPr>
      </a:lvl6pPr>
      <a:lvl7pPr marL="791900" algn="ctr" defTabSz="903275" rtl="0" fontAlgn="base">
        <a:spcBef>
          <a:spcPct val="0"/>
        </a:spcBef>
        <a:spcAft>
          <a:spcPct val="0"/>
        </a:spcAft>
        <a:defRPr sz="3500" b="1">
          <a:solidFill>
            <a:srgbClr val="000066"/>
          </a:solidFill>
          <a:latin typeface="Arial" charset="0"/>
          <a:cs typeface="Arial" charset="0"/>
        </a:defRPr>
      </a:lvl7pPr>
      <a:lvl8pPr marL="1187866" algn="ctr" defTabSz="903275" rtl="0" fontAlgn="base">
        <a:spcBef>
          <a:spcPct val="0"/>
        </a:spcBef>
        <a:spcAft>
          <a:spcPct val="0"/>
        </a:spcAft>
        <a:defRPr sz="3500" b="1">
          <a:solidFill>
            <a:srgbClr val="000066"/>
          </a:solidFill>
          <a:latin typeface="Arial" charset="0"/>
          <a:cs typeface="Arial" charset="0"/>
        </a:defRPr>
      </a:lvl8pPr>
      <a:lvl9pPr marL="1583823" algn="ctr" defTabSz="903275" rtl="0" fontAlgn="base">
        <a:spcBef>
          <a:spcPct val="0"/>
        </a:spcBef>
        <a:spcAft>
          <a:spcPct val="0"/>
        </a:spcAft>
        <a:defRPr sz="3500" b="1">
          <a:solidFill>
            <a:srgbClr val="000066"/>
          </a:solidFill>
          <a:latin typeface="Arial" charset="0"/>
          <a:cs typeface="Arial" charset="0"/>
        </a:defRPr>
      </a:lvl9pPr>
    </p:titleStyle>
    <p:bodyStyle>
      <a:lvl1pPr marL="338206" indent="-338206" algn="l" defTabSz="903275" rtl="0" fontAlgn="base">
        <a:spcBef>
          <a:spcPct val="80000"/>
        </a:spcBef>
        <a:spcAft>
          <a:spcPct val="0"/>
        </a:spcAft>
        <a:buClr>
          <a:srgbClr val="1E7FB8"/>
        </a:buClr>
        <a:buFont typeface="Wingdings" pitchFamily="2" charset="2"/>
        <a:buChar char="l"/>
        <a:defRPr sz="2500">
          <a:solidFill>
            <a:srgbClr val="000066"/>
          </a:solidFill>
          <a:latin typeface="Calibri" pitchFamily="34" charset="0"/>
          <a:ea typeface="+mn-ea"/>
          <a:cs typeface="Calibri" pitchFamily="34" charset="0"/>
        </a:defRPr>
      </a:lvl1pPr>
      <a:lvl2pPr marL="796023" indent="-279085" algn="l" defTabSz="903275" rtl="0" fontAlgn="base">
        <a:spcBef>
          <a:spcPct val="20000"/>
        </a:spcBef>
        <a:spcAft>
          <a:spcPct val="0"/>
        </a:spcAft>
        <a:buClr>
          <a:srgbClr val="1E7FB8"/>
        </a:buClr>
        <a:buFont typeface="Arial" charset="0"/>
        <a:buChar char="–"/>
        <a:defRPr sz="2100">
          <a:solidFill>
            <a:srgbClr val="000066"/>
          </a:solidFill>
          <a:latin typeface="Calibri" pitchFamily="34" charset="0"/>
          <a:cs typeface="Calibri" pitchFamily="34" charset="0"/>
        </a:defRPr>
      </a:lvl2pPr>
      <a:lvl3pPr marL="1241486" indent="-266720" algn="l" defTabSz="903275" rtl="0" fontAlgn="base">
        <a:spcBef>
          <a:spcPct val="20000"/>
        </a:spcBef>
        <a:spcAft>
          <a:spcPct val="0"/>
        </a:spcAft>
        <a:buClr>
          <a:srgbClr val="1E7FB8"/>
        </a:buClr>
        <a:buChar char="•"/>
        <a:defRPr sz="2100">
          <a:solidFill>
            <a:srgbClr val="000066"/>
          </a:solidFill>
          <a:latin typeface="Calibri" pitchFamily="34" charset="0"/>
          <a:cs typeface="Calibri" pitchFamily="34" charset="0"/>
        </a:defRPr>
      </a:lvl3pPr>
      <a:lvl4pPr marL="1644318" indent="-224099" algn="l" defTabSz="903275" rtl="0" fontAlgn="base">
        <a:spcBef>
          <a:spcPct val="20000"/>
        </a:spcBef>
        <a:spcAft>
          <a:spcPct val="0"/>
        </a:spcAft>
        <a:buClr>
          <a:srgbClr val="1E7FB8"/>
        </a:buClr>
        <a:buChar char="–"/>
        <a:defRPr sz="2100">
          <a:solidFill>
            <a:srgbClr val="000066"/>
          </a:solidFill>
          <a:latin typeface="Calibri" pitchFamily="34" charset="0"/>
          <a:cs typeface="Calibri" pitchFamily="34" charset="0"/>
        </a:defRPr>
      </a:lvl4pPr>
      <a:lvl5pPr marL="1964657" indent="-142989" algn="r" defTabSz="903275" rtl="1" fontAlgn="base">
        <a:spcBef>
          <a:spcPct val="20000"/>
        </a:spcBef>
        <a:spcAft>
          <a:spcPct val="0"/>
        </a:spcAft>
        <a:buChar char="»"/>
        <a:defRPr sz="2000">
          <a:solidFill>
            <a:srgbClr val="000066"/>
          </a:solidFill>
          <a:latin typeface="+mn-lt"/>
          <a:cs typeface="+mn-cs"/>
        </a:defRPr>
      </a:lvl5pPr>
      <a:lvl6pPr marL="2360612" indent="-142989" algn="r" defTabSz="903275" rtl="1" fontAlgn="base">
        <a:spcBef>
          <a:spcPct val="20000"/>
        </a:spcBef>
        <a:spcAft>
          <a:spcPct val="0"/>
        </a:spcAft>
        <a:buChar char="»"/>
        <a:defRPr sz="2000">
          <a:solidFill>
            <a:srgbClr val="000066"/>
          </a:solidFill>
          <a:latin typeface="+mn-lt"/>
          <a:cs typeface="+mn-cs"/>
        </a:defRPr>
      </a:lvl6pPr>
      <a:lvl7pPr marL="2756570" indent="-142989" algn="r" defTabSz="903275" rtl="1" fontAlgn="base">
        <a:spcBef>
          <a:spcPct val="20000"/>
        </a:spcBef>
        <a:spcAft>
          <a:spcPct val="0"/>
        </a:spcAft>
        <a:buChar char="»"/>
        <a:defRPr sz="2000">
          <a:solidFill>
            <a:srgbClr val="000066"/>
          </a:solidFill>
          <a:latin typeface="+mn-lt"/>
          <a:cs typeface="+mn-cs"/>
        </a:defRPr>
      </a:lvl7pPr>
      <a:lvl8pPr marL="3152524" indent="-142989" algn="r" defTabSz="903275" rtl="1" fontAlgn="base">
        <a:spcBef>
          <a:spcPct val="20000"/>
        </a:spcBef>
        <a:spcAft>
          <a:spcPct val="0"/>
        </a:spcAft>
        <a:buChar char="»"/>
        <a:defRPr sz="2000">
          <a:solidFill>
            <a:srgbClr val="000066"/>
          </a:solidFill>
          <a:latin typeface="+mn-lt"/>
          <a:cs typeface="+mn-cs"/>
        </a:defRPr>
      </a:lvl8pPr>
      <a:lvl9pPr marL="3548486" indent="-142989" algn="r" defTabSz="903275"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1900" rtl="0" eaLnBrk="1" latinLnBrk="0" hangingPunct="1">
        <a:defRPr sz="1600" kern="1200">
          <a:solidFill>
            <a:schemeClr val="tx1"/>
          </a:solidFill>
          <a:latin typeface="+mn-lt"/>
          <a:ea typeface="+mn-ea"/>
          <a:cs typeface="+mn-cs"/>
        </a:defRPr>
      </a:lvl1pPr>
      <a:lvl2pPr marL="395928" algn="l" defTabSz="791900" rtl="0" eaLnBrk="1" latinLnBrk="0" hangingPunct="1">
        <a:defRPr sz="1600" kern="1200">
          <a:solidFill>
            <a:schemeClr val="tx1"/>
          </a:solidFill>
          <a:latin typeface="+mn-lt"/>
          <a:ea typeface="+mn-ea"/>
          <a:cs typeface="+mn-cs"/>
        </a:defRPr>
      </a:lvl2pPr>
      <a:lvl3pPr marL="791900" algn="l" defTabSz="791900" rtl="0" eaLnBrk="1" latinLnBrk="0" hangingPunct="1">
        <a:defRPr sz="1600" kern="1200">
          <a:solidFill>
            <a:schemeClr val="tx1"/>
          </a:solidFill>
          <a:latin typeface="+mn-lt"/>
          <a:ea typeface="+mn-ea"/>
          <a:cs typeface="+mn-cs"/>
        </a:defRPr>
      </a:lvl3pPr>
      <a:lvl4pPr marL="1187866" algn="l" defTabSz="791900" rtl="0" eaLnBrk="1" latinLnBrk="0" hangingPunct="1">
        <a:defRPr sz="1600" kern="1200">
          <a:solidFill>
            <a:schemeClr val="tx1"/>
          </a:solidFill>
          <a:latin typeface="+mn-lt"/>
          <a:ea typeface="+mn-ea"/>
          <a:cs typeface="+mn-cs"/>
        </a:defRPr>
      </a:lvl4pPr>
      <a:lvl5pPr marL="1583823" algn="l" defTabSz="791900" rtl="0" eaLnBrk="1" latinLnBrk="0" hangingPunct="1">
        <a:defRPr sz="1600" kern="1200">
          <a:solidFill>
            <a:schemeClr val="tx1"/>
          </a:solidFill>
          <a:latin typeface="+mn-lt"/>
          <a:ea typeface="+mn-ea"/>
          <a:cs typeface="+mn-cs"/>
        </a:defRPr>
      </a:lvl5pPr>
      <a:lvl6pPr marL="1979784" algn="l" defTabSz="791900" rtl="0" eaLnBrk="1" latinLnBrk="0" hangingPunct="1">
        <a:defRPr sz="1600" kern="1200">
          <a:solidFill>
            <a:schemeClr val="tx1"/>
          </a:solidFill>
          <a:latin typeface="+mn-lt"/>
          <a:ea typeface="+mn-ea"/>
          <a:cs typeface="+mn-cs"/>
        </a:defRPr>
      </a:lvl6pPr>
      <a:lvl7pPr marL="2375742" algn="l" defTabSz="791900" rtl="0" eaLnBrk="1" latinLnBrk="0" hangingPunct="1">
        <a:defRPr sz="1600" kern="1200">
          <a:solidFill>
            <a:schemeClr val="tx1"/>
          </a:solidFill>
          <a:latin typeface="+mn-lt"/>
          <a:ea typeface="+mn-ea"/>
          <a:cs typeface="+mn-cs"/>
        </a:defRPr>
      </a:lvl7pPr>
      <a:lvl8pPr marL="2771694" algn="l" defTabSz="791900" rtl="0" eaLnBrk="1" latinLnBrk="0" hangingPunct="1">
        <a:defRPr sz="1600" kern="1200">
          <a:solidFill>
            <a:schemeClr val="tx1"/>
          </a:solidFill>
          <a:latin typeface="+mn-lt"/>
          <a:ea typeface="+mn-ea"/>
          <a:cs typeface="+mn-cs"/>
        </a:defRPr>
      </a:lvl8pPr>
      <a:lvl9pPr marL="3167650" algn="l" defTabSz="79190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7172"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222" tIns="39612" rIns="79222" bIns="39612"/>
          <a:lstStyle/>
          <a:p>
            <a:pPr algn="l" rtl="1" fontAlgn="base">
              <a:spcBef>
                <a:spcPct val="0"/>
              </a:spcBef>
              <a:spcAft>
                <a:spcPct val="0"/>
              </a:spcAft>
            </a:pPr>
            <a:endParaRPr lang="en-GB" sz="3400" b="1" kern="1200">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222" tIns="39612" rIns="79222" bIns="39612" anchor="t" anchorCtr="0"/>
          <a:lstStyle/>
          <a:p>
            <a:pPr algn="l" rtl="1" fontAlgn="base">
              <a:spcBef>
                <a:spcPct val="0"/>
              </a:spcBef>
              <a:spcAft>
                <a:spcPct val="0"/>
              </a:spcAft>
            </a:pPr>
            <a:r>
              <a:rPr lang="en-GB" sz="900" kern="1200" dirty="0">
                <a:solidFill>
                  <a:srgbClr val="FFFFFF"/>
                </a:solidFill>
                <a:latin typeface="Arial" charset="0"/>
                <a:cs typeface="Arial" charset="0"/>
              </a:rPr>
              <a:t>          </a:t>
            </a:r>
          </a:p>
          <a:p>
            <a:pPr algn="l" rtl="1" fontAlgn="base">
              <a:spcBef>
                <a:spcPct val="0"/>
              </a:spcBef>
              <a:spcAft>
                <a:spcPct val="0"/>
              </a:spcAft>
            </a:pPr>
            <a:r>
              <a:rPr lang="en-GB" sz="900" kern="1200" dirty="0">
                <a:solidFill>
                  <a:srgbClr val="FFFFFF"/>
                </a:solidFill>
                <a:latin typeface="Arial" charset="0"/>
                <a:cs typeface="Arial" charset="0"/>
              </a:rPr>
              <a:t>               </a:t>
            </a:r>
          </a:p>
          <a:p>
            <a:pPr algn="l" rtl="1" fontAlgn="base">
              <a:spcBef>
                <a:spcPct val="0"/>
              </a:spcBef>
              <a:spcAft>
                <a:spcPct val="0"/>
              </a:spcAft>
            </a:pPr>
            <a:r>
              <a:rPr lang="en-GB" sz="900" kern="1200" dirty="0">
                <a:solidFill>
                  <a:srgbClr val="FFFFFF"/>
                </a:solidFill>
                <a:latin typeface="Arial" charset="0"/>
                <a:cs typeface="Arial" charset="0"/>
              </a:rPr>
              <a:t>          </a:t>
            </a:r>
            <a:r>
              <a:rPr lang="en-GB" sz="1100" b="1" kern="1200" dirty="0">
                <a:solidFill>
                  <a:srgbClr val="FFFFFF"/>
                </a:solidFill>
                <a:latin typeface="Arial" charset="0"/>
                <a:cs typeface="Arial" charset="0"/>
              </a:rPr>
              <a:t>Ebola vaccine </a:t>
            </a:r>
            <a:r>
              <a:rPr lang="en-GB" sz="1100" b="1" kern="1200" dirty="0" err="1">
                <a:solidFill>
                  <a:srgbClr val="FFFFFF"/>
                </a:solidFill>
                <a:latin typeface="Arial" charset="0"/>
                <a:cs typeface="Arial" charset="0"/>
              </a:rPr>
              <a:t>Fondation</a:t>
            </a:r>
            <a:r>
              <a:rPr lang="en-GB" sz="1100" b="1" kern="1200" dirty="0">
                <a:solidFill>
                  <a:srgbClr val="FFFFFF"/>
                </a:solidFill>
                <a:latin typeface="Arial" charset="0"/>
                <a:cs typeface="Arial" charset="0"/>
              </a:rPr>
              <a:t> </a:t>
            </a:r>
            <a:r>
              <a:rPr lang="en-GB" sz="1100" b="1" kern="1200" dirty="0" err="1">
                <a:solidFill>
                  <a:srgbClr val="FFFFFF"/>
                </a:solidFill>
                <a:latin typeface="Arial" charset="0"/>
                <a:cs typeface="Arial" charset="0"/>
              </a:rPr>
              <a:t>Merieux</a:t>
            </a:r>
            <a:r>
              <a:rPr lang="en-GB" sz="1100" b="1" kern="1200" dirty="0">
                <a:solidFill>
                  <a:srgbClr val="FFFFFF"/>
                </a:solidFill>
                <a:latin typeface="Arial" charset="0"/>
                <a:cs typeface="Arial" charset="0"/>
              </a:rPr>
              <a:t> 13January 2015</a:t>
            </a:r>
          </a:p>
        </p:txBody>
      </p:sp>
      <p:pic>
        <p:nvPicPr>
          <p:cNvPr id="7185"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1751" y="6040232"/>
            <a:ext cx="2207266" cy="7170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p:cNvSpPr>
            <a:spLocks noChangeArrowheads="1"/>
          </p:cNvSpPr>
          <p:nvPr/>
        </p:nvSpPr>
        <p:spPr bwMode="auto">
          <a:xfrm>
            <a:off x="1359" y="6525395"/>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eaLnBrk="0" hangingPunct="0">
              <a:defRPr sz="3900" b="1" i="1">
                <a:solidFill>
                  <a:srgbClr val="000066"/>
                </a:solidFill>
                <a:latin typeface="Arial" charset="0"/>
                <a:cs typeface="Arial" charset="0"/>
              </a:defRPr>
            </a:lvl1pPr>
            <a:lvl2pPr marL="742950" indent="-285750" defTabSz="1042988" eaLnBrk="0" hangingPunct="0">
              <a:defRPr sz="3900" b="1" i="1">
                <a:solidFill>
                  <a:srgbClr val="000066"/>
                </a:solidFill>
                <a:latin typeface="Arial" charset="0"/>
                <a:cs typeface="Arial" charset="0"/>
              </a:defRPr>
            </a:lvl2pPr>
            <a:lvl3pPr marL="1143000" indent="-228600" defTabSz="1042988" eaLnBrk="0" hangingPunct="0">
              <a:defRPr sz="3900" b="1" i="1">
                <a:solidFill>
                  <a:srgbClr val="000066"/>
                </a:solidFill>
                <a:latin typeface="Arial" charset="0"/>
                <a:cs typeface="Arial" charset="0"/>
              </a:defRPr>
            </a:lvl3pPr>
            <a:lvl4pPr marL="1600200" indent="-228600" defTabSz="1042988" eaLnBrk="0" hangingPunct="0">
              <a:defRPr sz="3900" b="1" i="1">
                <a:solidFill>
                  <a:srgbClr val="000066"/>
                </a:solidFill>
                <a:latin typeface="Arial" charset="0"/>
                <a:cs typeface="Arial" charset="0"/>
              </a:defRPr>
            </a:lvl4pPr>
            <a:lvl5pPr marL="2057400" indent="-228600" defTabSz="1042988" eaLnBrk="0" hangingPunct="0">
              <a:defRPr sz="3900" b="1" i="1">
                <a:solidFill>
                  <a:srgbClr val="000066"/>
                </a:solidFill>
                <a:latin typeface="Arial" charset="0"/>
                <a:cs typeface="Arial" charset="0"/>
              </a:defRPr>
            </a:lvl5pPr>
            <a:lvl6pPr marL="2514600" indent="-228600" defTabSz="1042988" eaLnBrk="0" fontAlgn="base" hangingPunct="0">
              <a:spcBef>
                <a:spcPct val="0"/>
              </a:spcBef>
              <a:spcAft>
                <a:spcPct val="0"/>
              </a:spcAft>
              <a:defRPr sz="3900" b="1" i="1">
                <a:solidFill>
                  <a:srgbClr val="000066"/>
                </a:solidFill>
                <a:latin typeface="Arial" charset="0"/>
                <a:cs typeface="Arial" charset="0"/>
              </a:defRPr>
            </a:lvl6pPr>
            <a:lvl7pPr marL="2971800" indent="-228600" defTabSz="1042988" eaLnBrk="0" fontAlgn="base" hangingPunct="0">
              <a:spcBef>
                <a:spcPct val="0"/>
              </a:spcBef>
              <a:spcAft>
                <a:spcPct val="0"/>
              </a:spcAft>
              <a:defRPr sz="3900" b="1" i="1">
                <a:solidFill>
                  <a:srgbClr val="000066"/>
                </a:solidFill>
                <a:latin typeface="Arial" charset="0"/>
                <a:cs typeface="Arial" charset="0"/>
              </a:defRPr>
            </a:lvl7pPr>
            <a:lvl8pPr marL="3429000" indent="-228600" defTabSz="1042988" eaLnBrk="0" fontAlgn="base" hangingPunct="0">
              <a:spcBef>
                <a:spcPct val="0"/>
              </a:spcBef>
              <a:spcAft>
                <a:spcPct val="0"/>
              </a:spcAft>
              <a:defRPr sz="3900" b="1" i="1">
                <a:solidFill>
                  <a:srgbClr val="000066"/>
                </a:solidFill>
                <a:latin typeface="Arial" charset="0"/>
                <a:cs typeface="Arial" charset="0"/>
              </a:defRPr>
            </a:lvl8pPr>
            <a:lvl9pPr marL="3886200" indent="-228600" defTabSz="1042988" eaLnBrk="0" fontAlgn="base" hangingPunct="0">
              <a:spcBef>
                <a:spcPct val="0"/>
              </a:spcBef>
              <a:spcAft>
                <a:spcPct val="0"/>
              </a:spcAft>
              <a:defRPr sz="3900" b="1" i="1">
                <a:solidFill>
                  <a:srgbClr val="000066"/>
                </a:solidFill>
                <a:latin typeface="Arial" charset="0"/>
                <a:cs typeface="Arial" charset="0"/>
              </a:defRPr>
            </a:lvl9pPr>
          </a:lstStyle>
          <a:p>
            <a:pPr algn="ctr" rtl="1" eaLnBrk="1" fontAlgn="base" hangingPunct="1">
              <a:spcBef>
                <a:spcPct val="0"/>
              </a:spcBef>
              <a:spcAft>
                <a:spcPct val="0"/>
              </a:spcAft>
            </a:pPr>
            <a:fld id="{E62977DC-01A9-4122-A7F6-CF445C7C6D3C}" type="slidenum">
              <a:rPr lang="ar-SA" altLang="fr-FR" sz="1500" i="0" kern="1200" smtClean="0">
                <a:solidFill>
                  <a:srgbClr val="72BBE8"/>
                </a:solidFill>
                <a:latin typeface="Arial Narrow" pitchFamily="34" charset="0"/>
              </a:rPr>
              <a:pPr algn="ctr" rtl="1" eaLnBrk="1" fontAlgn="base" hangingPunct="1">
                <a:spcBef>
                  <a:spcPct val="0"/>
                </a:spcBef>
                <a:spcAft>
                  <a:spcPct val="0"/>
                </a:spcAft>
              </a:pPr>
              <a:t>‹N°›</a:t>
            </a:fld>
            <a:endParaRPr lang="en-US" altLang="fr-FR" sz="2100" i="0" kern="1200" baseline="14000" dirty="0">
              <a:solidFill>
                <a:srgbClr val="FFFFFF"/>
              </a:solidFill>
              <a:latin typeface="Arial Narrow" pitchFamily="34" charset="0"/>
            </a:endParaRPr>
          </a:p>
        </p:txBody>
      </p:sp>
    </p:spTree>
    <p:extLst>
      <p:ext uri="{BB962C8B-B14F-4D97-AF65-F5344CB8AC3E}">
        <p14:creationId xmlns:p14="http://schemas.microsoft.com/office/powerpoint/2010/main" val="280515687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dt="0"/>
  <p:txStyles>
    <p:titleStyle>
      <a:lvl1pPr algn="ctr" defTabSz="903594" rtl="0" fontAlgn="base">
        <a:spcBef>
          <a:spcPct val="0"/>
        </a:spcBef>
        <a:spcAft>
          <a:spcPct val="0"/>
        </a:spcAft>
        <a:defRPr sz="3500" b="1">
          <a:solidFill>
            <a:srgbClr val="000066"/>
          </a:solidFill>
          <a:latin typeface="Calibri" pitchFamily="34" charset="0"/>
          <a:ea typeface="+mj-ea"/>
          <a:cs typeface="Calibri" pitchFamily="34" charset="0"/>
        </a:defRPr>
      </a:lvl1pPr>
      <a:lvl2pPr algn="ctr" defTabSz="903594" rtl="0" fontAlgn="base">
        <a:spcBef>
          <a:spcPct val="0"/>
        </a:spcBef>
        <a:spcAft>
          <a:spcPct val="0"/>
        </a:spcAft>
        <a:defRPr sz="3500" b="1">
          <a:solidFill>
            <a:srgbClr val="000066"/>
          </a:solidFill>
          <a:latin typeface="Arial" charset="0"/>
          <a:cs typeface="Arial" charset="0"/>
        </a:defRPr>
      </a:lvl2pPr>
      <a:lvl3pPr algn="ctr" defTabSz="903594" rtl="0" fontAlgn="base">
        <a:spcBef>
          <a:spcPct val="0"/>
        </a:spcBef>
        <a:spcAft>
          <a:spcPct val="0"/>
        </a:spcAft>
        <a:defRPr sz="3500" b="1">
          <a:solidFill>
            <a:srgbClr val="000066"/>
          </a:solidFill>
          <a:latin typeface="Arial" charset="0"/>
          <a:cs typeface="Arial" charset="0"/>
        </a:defRPr>
      </a:lvl3pPr>
      <a:lvl4pPr algn="ctr" defTabSz="903594" rtl="0" fontAlgn="base">
        <a:spcBef>
          <a:spcPct val="0"/>
        </a:spcBef>
        <a:spcAft>
          <a:spcPct val="0"/>
        </a:spcAft>
        <a:defRPr sz="3500" b="1">
          <a:solidFill>
            <a:srgbClr val="000066"/>
          </a:solidFill>
          <a:latin typeface="Arial" charset="0"/>
          <a:cs typeface="Arial" charset="0"/>
        </a:defRPr>
      </a:lvl4pPr>
      <a:lvl5pPr algn="ctr" defTabSz="903594" rtl="0" fontAlgn="base">
        <a:spcBef>
          <a:spcPct val="0"/>
        </a:spcBef>
        <a:spcAft>
          <a:spcPct val="0"/>
        </a:spcAft>
        <a:defRPr sz="3500" b="1">
          <a:solidFill>
            <a:srgbClr val="000066"/>
          </a:solidFill>
          <a:latin typeface="Arial" charset="0"/>
          <a:cs typeface="Arial" charset="0"/>
        </a:defRPr>
      </a:lvl5pPr>
      <a:lvl6pPr marL="396068" algn="ctr" defTabSz="903594" rtl="0" fontAlgn="base">
        <a:spcBef>
          <a:spcPct val="0"/>
        </a:spcBef>
        <a:spcAft>
          <a:spcPct val="0"/>
        </a:spcAft>
        <a:defRPr sz="3500" b="1">
          <a:solidFill>
            <a:srgbClr val="000066"/>
          </a:solidFill>
          <a:latin typeface="Arial" charset="0"/>
          <a:cs typeface="Arial" charset="0"/>
        </a:defRPr>
      </a:lvl6pPr>
      <a:lvl7pPr marL="792179" algn="ctr" defTabSz="903594" rtl="0" fontAlgn="base">
        <a:spcBef>
          <a:spcPct val="0"/>
        </a:spcBef>
        <a:spcAft>
          <a:spcPct val="0"/>
        </a:spcAft>
        <a:defRPr sz="3500" b="1">
          <a:solidFill>
            <a:srgbClr val="000066"/>
          </a:solidFill>
          <a:latin typeface="Arial" charset="0"/>
          <a:cs typeface="Arial" charset="0"/>
        </a:defRPr>
      </a:lvl7pPr>
      <a:lvl8pPr marL="1188285" algn="ctr" defTabSz="903594" rtl="0" fontAlgn="base">
        <a:spcBef>
          <a:spcPct val="0"/>
        </a:spcBef>
        <a:spcAft>
          <a:spcPct val="0"/>
        </a:spcAft>
        <a:defRPr sz="3500" b="1">
          <a:solidFill>
            <a:srgbClr val="000066"/>
          </a:solidFill>
          <a:latin typeface="Arial" charset="0"/>
          <a:cs typeface="Arial" charset="0"/>
        </a:defRPr>
      </a:lvl8pPr>
      <a:lvl9pPr marL="1584382" algn="ctr" defTabSz="903594" rtl="0" fontAlgn="base">
        <a:spcBef>
          <a:spcPct val="0"/>
        </a:spcBef>
        <a:spcAft>
          <a:spcPct val="0"/>
        </a:spcAft>
        <a:defRPr sz="3500" b="1">
          <a:solidFill>
            <a:srgbClr val="000066"/>
          </a:solidFill>
          <a:latin typeface="Arial" charset="0"/>
          <a:cs typeface="Arial" charset="0"/>
        </a:defRPr>
      </a:lvl9pPr>
    </p:titleStyle>
    <p:bodyStyle>
      <a:lvl1pPr marL="338326" indent="-338326" algn="l" defTabSz="903594" rtl="0" fontAlgn="base">
        <a:spcBef>
          <a:spcPct val="80000"/>
        </a:spcBef>
        <a:spcAft>
          <a:spcPct val="0"/>
        </a:spcAft>
        <a:buClr>
          <a:srgbClr val="1E7FB8"/>
        </a:buClr>
        <a:buFont typeface="Wingdings" pitchFamily="2" charset="2"/>
        <a:buChar char="l"/>
        <a:defRPr sz="2500">
          <a:solidFill>
            <a:srgbClr val="000066"/>
          </a:solidFill>
          <a:latin typeface="Calibri" pitchFamily="34" charset="0"/>
          <a:ea typeface="+mn-ea"/>
          <a:cs typeface="Calibri" pitchFamily="34" charset="0"/>
        </a:defRPr>
      </a:lvl1pPr>
      <a:lvl2pPr marL="796305" indent="-279185" algn="l" defTabSz="903594" rtl="0" fontAlgn="base">
        <a:spcBef>
          <a:spcPct val="20000"/>
        </a:spcBef>
        <a:spcAft>
          <a:spcPct val="0"/>
        </a:spcAft>
        <a:buClr>
          <a:srgbClr val="1E7FB8"/>
        </a:buClr>
        <a:buFont typeface="Arial" charset="0"/>
        <a:buChar char="–"/>
        <a:defRPr sz="2100">
          <a:solidFill>
            <a:srgbClr val="000066"/>
          </a:solidFill>
          <a:latin typeface="Calibri" pitchFamily="34" charset="0"/>
          <a:cs typeface="Calibri" pitchFamily="34" charset="0"/>
        </a:defRPr>
      </a:lvl2pPr>
      <a:lvl3pPr marL="1241924" indent="-266814" algn="l" defTabSz="903594" rtl="0" fontAlgn="base">
        <a:spcBef>
          <a:spcPct val="20000"/>
        </a:spcBef>
        <a:spcAft>
          <a:spcPct val="0"/>
        </a:spcAft>
        <a:buClr>
          <a:srgbClr val="1E7FB8"/>
        </a:buClr>
        <a:buChar char="•"/>
        <a:defRPr sz="2100">
          <a:solidFill>
            <a:srgbClr val="000066"/>
          </a:solidFill>
          <a:latin typeface="Calibri" pitchFamily="34" charset="0"/>
          <a:cs typeface="Calibri" pitchFamily="34" charset="0"/>
        </a:defRPr>
      </a:lvl3pPr>
      <a:lvl4pPr marL="1644900" indent="-224178" algn="l" defTabSz="903594" rtl="0" fontAlgn="base">
        <a:spcBef>
          <a:spcPct val="20000"/>
        </a:spcBef>
        <a:spcAft>
          <a:spcPct val="0"/>
        </a:spcAft>
        <a:buClr>
          <a:srgbClr val="1E7FB8"/>
        </a:buClr>
        <a:buChar char="–"/>
        <a:defRPr sz="2100">
          <a:solidFill>
            <a:srgbClr val="000066"/>
          </a:solidFill>
          <a:latin typeface="Calibri" pitchFamily="34" charset="0"/>
          <a:cs typeface="Calibri" pitchFamily="34" charset="0"/>
        </a:defRPr>
      </a:lvl4pPr>
      <a:lvl5pPr marL="1965351" indent="-143039" algn="r" defTabSz="903594" rtl="1" fontAlgn="base">
        <a:spcBef>
          <a:spcPct val="20000"/>
        </a:spcBef>
        <a:spcAft>
          <a:spcPct val="0"/>
        </a:spcAft>
        <a:buChar char="»"/>
        <a:defRPr sz="2000">
          <a:solidFill>
            <a:srgbClr val="000066"/>
          </a:solidFill>
          <a:latin typeface="+mn-lt"/>
          <a:cs typeface="+mn-cs"/>
        </a:defRPr>
      </a:lvl5pPr>
      <a:lvl6pPr marL="2361445" indent="-143039" algn="r" defTabSz="903594" rtl="1" fontAlgn="base">
        <a:spcBef>
          <a:spcPct val="20000"/>
        </a:spcBef>
        <a:spcAft>
          <a:spcPct val="0"/>
        </a:spcAft>
        <a:buChar char="»"/>
        <a:defRPr sz="2000">
          <a:solidFill>
            <a:srgbClr val="000066"/>
          </a:solidFill>
          <a:latin typeface="+mn-lt"/>
          <a:cs typeface="+mn-cs"/>
        </a:defRPr>
      </a:lvl6pPr>
      <a:lvl7pPr marL="2757543" indent="-143039" algn="r" defTabSz="903594" rtl="1" fontAlgn="base">
        <a:spcBef>
          <a:spcPct val="20000"/>
        </a:spcBef>
        <a:spcAft>
          <a:spcPct val="0"/>
        </a:spcAft>
        <a:buChar char="»"/>
        <a:defRPr sz="2000">
          <a:solidFill>
            <a:srgbClr val="000066"/>
          </a:solidFill>
          <a:latin typeface="+mn-lt"/>
          <a:cs typeface="+mn-cs"/>
        </a:defRPr>
      </a:lvl7pPr>
      <a:lvl8pPr marL="3153637" indent="-143039" algn="r" defTabSz="903594" rtl="1" fontAlgn="base">
        <a:spcBef>
          <a:spcPct val="20000"/>
        </a:spcBef>
        <a:spcAft>
          <a:spcPct val="0"/>
        </a:spcAft>
        <a:buChar char="»"/>
        <a:defRPr sz="2000">
          <a:solidFill>
            <a:srgbClr val="000066"/>
          </a:solidFill>
          <a:latin typeface="+mn-lt"/>
          <a:cs typeface="+mn-cs"/>
        </a:defRPr>
      </a:lvl8pPr>
      <a:lvl9pPr marL="3549739" indent="-143039" algn="r" defTabSz="903594"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2179" rtl="0" eaLnBrk="1" latinLnBrk="0" hangingPunct="1">
        <a:defRPr sz="1600" kern="1200">
          <a:solidFill>
            <a:schemeClr val="tx1"/>
          </a:solidFill>
          <a:latin typeface="+mn-lt"/>
          <a:ea typeface="+mn-ea"/>
          <a:cs typeface="+mn-cs"/>
        </a:defRPr>
      </a:lvl1pPr>
      <a:lvl2pPr marL="396068" algn="l" defTabSz="792179" rtl="0" eaLnBrk="1" latinLnBrk="0" hangingPunct="1">
        <a:defRPr sz="1600" kern="1200">
          <a:solidFill>
            <a:schemeClr val="tx1"/>
          </a:solidFill>
          <a:latin typeface="+mn-lt"/>
          <a:ea typeface="+mn-ea"/>
          <a:cs typeface="+mn-cs"/>
        </a:defRPr>
      </a:lvl2pPr>
      <a:lvl3pPr marL="792179" algn="l" defTabSz="792179" rtl="0" eaLnBrk="1" latinLnBrk="0" hangingPunct="1">
        <a:defRPr sz="1600" kern="1200">
          <a:solidFill>
            <a:schemeClr val="tx1"/>
          </a:solidFill>
          <a:latin typeface="+mn-lt"/>
          <a:ea typeface="+mn-ea"/>
          <a:cs typeface="+mn-cs"/>
        </a:defRPr>
      </a:lvl3pPr>
      <a:lvl4pPr marL="1188285" algn="l" defTabSz="792179" rtl="0" eaLnBrk="1" latinLnBrk="0" hangingPunct="1">
        <a:defRPr sz="1600" kern="1200">
          <a:solidFill>
            <a:schemeClr val="tx1"/>
          </a:solidFill>
          <a:latin typeface="+mn-lt"/>
          <a:ea typeface="+mn-ea"/>
          <a:cs typeface="+mn-cs"/>
        </a:defRPr>
      </a:lvl4pPr>
      <a:lvl5pPr marL="1584382" algn="l" defTabSz="792179" rtl="0" eaLnBrk="1" latinLnBrk="0" hangingPunct="1">
        <a:defRPr sz="1600" kern="1200">
          <a:solidFill>
            <a:schemeClr val="tx1"/>
          </a:solidFill>
          <a:latin typeface="+mn-lt"/>
          <a:ea typeface="+mn-ea"/>
          <a:cs typeface="+mn-cs"/>
        </a:defRPr>
      </a:lvl5pPr>
      <a:lvl6pPr marL="1980482" algn="l" defTabSz="792179" rtl="0" eaLnBrk="1" latinLnBrk="0" hangingPunct="1">
        <a:defRPr sz="1600" kern="1200">
          <a:solidFill>
            <a:schemeClr val="tx1"/>
          </a:solidFill>
          <a:latin typeface="+mn-lt"/>
          <a:ea typeface="+mn-ea"/>
          <a:cs typeface="+mn-cs"/>
        </a:defRPr>
      </a:lvl6pPr>
      <a:lvl7pPr marL="2376580" algn="l" defTabSz="792179" rtl="0" eaLnBrk="1" latinLnBrk="0" hangingPunct="1">
        <a:defRPr sz="1600" kern="1200">
          <a:solidFill>
            <a:schemeClr val="tx1"/>
          </a:solidFill>
          <a:latin typeface="+mn-lt"/>
          <a:ea typeface="+mn-ea"/>
          <a:cs typeface="+mn-cs"/>
        </a:defRPr>
      </a:lvl7pPr>
      <a:lvl8pPr marL="2772672" algn="l" defTabSz="792179" rtl="0" eaLnBrk="1" latinLnBrk="0" hangingPunct="1">
        <a:defRPr sz="1600" kern="1200">
          <a:solidFill>
            <a:schemeClr val="tx1"/>
          </a:solidFill>
          <a:latin typeface="+mn-lt"/>
          <a:ea typeface="+mn-ea"/>
          <a:cs typeface="+mn-cs"/>
        </a:defRPr>
      </a:lvl8pPr>
      <a:lvl9pPr marL="3168768" algn="l" defTabSz="792179"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7172"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174" name="Line 6"/>
          <p:cNvSpPr>
            <a:spLocks noChangeShapeType="1"/>
          </p:cNvSpPr>
          <p:nvPr/>
        </p:nvSpPr>
        <p:spPr bwMode="auto">
          <a:xfrm>
            <a:off x="0" y="1246909"/>
            <a:ext cx="91440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lIns="79264" tIns="39633" rIns="79264" bIns="39633"/>
          <a:lstStyle/>
          <a:p>
            <a:pPr algn="l" rtl="1" fontAlgn="base">
              <a:spcBef>
                <a:spcPct val="0"/>
              </a:spcBef>
              <a:spcAft>
                <a:spcPct val="0"/>
              </a:spcAft>
            </a:pPr>
            <a:endParaRPr lang="en-GB" sz="3400" b="1" kern="1200">
              <a:solidFill>
                <a:srgbClr val="000066"/>
              </a:solidFill>
              <a:latin typeface="Arial" charset="0"/>
              <a:cs typeface="Arial" charset="0"/>
            </a:endParaRPr>
          </a:p>
        </p:txBody>
      </p:sp>
      <p:sp>
        <p:nvSpPr>
          <p:cNvPr id="7180"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264" tIns="39633" rIns="79264" bIns="39633" anchor="t" anchorCtr="0"/>
          <a:lstStyle/>
          <a:p>
            <a:pPr algn="l" rtl="1" fontAlgn="base">
              <a:spcBef>
                <a:spcPct val="0"/>
              </a:spcBef>
              <a:spcAft>
                <a:spcPct val="0"/>
              </a:spcAft>
            </a:pPr>
            <a:r>
              <a:rPr lang="en-GB" sz="900" kern="1200" dirty="0">
                <a:solidFill>
                  <a:srgbClr val="FFFFFF"/>
                </a:solidFill>
                <a:latin typeface="Arial" charset="0"/>
                <a:cs typeface="Arial" charset="0"/>
              </a:rPr>
              <a:t>          </a:t>
            </a:r>
          </a:p>
          <a:p>
            <a:pPr algn="l" rtl="1" fontAlgn="base">
              <a:spcBef>
                <a:spcPct val="0"/>
              </a:spcBef>
              <a:spcAft>
                <a:spcPct val="0"/>
              </a:spcAft>
            </a:pPr>
            <a:r>
              <a:rPr lang="en-GB" sz="900" kern="1200" dirty="0">
                <a:solidFill>
                  <a:srgbClr val="FFFFFF"/>
                </a:solidFill>
                <a:latin typeface="Arial" charset="0"/>
                <a:cs typeface="Arial" charset="0"/>
              </a:rPr>
              <a:t>               </a:t>
            </a:r>
          </a:p>
          <a:p>
            <a:pPr algn="l" rtl="1" fontAlgn="base">
              <a:spcBef>
                <a:spcPct val="0"/>
              </a:spcBef>
              <a:spcAft>
                <a:spcPct val="0"/>
              </a:spcAft>
            </a:pPr>
            <a:r>
              <a:rPr lang="en-GB" sz="900" kern="1200" dirty="0">
                <a:solidFill>
                  <a:srgbClr val="FFFFFF"/>
                </a:solidFill>
                <a:latin typeface="Arial" charset="0"/>
                <a:cs typeface="Arial" charset="0"/>
              </a:rPr>
              <a:t>          </a:t>
            </a:r>
            <a:r>
              <a:rPr lang="en-GB" sz="1100" b="1" kern="1200" dirty="0">
                <a:solidFill>
                  <a:srgbClr val="FFFFFF"/>
                </a:solidFill>
                <a:latin typeface="Arial" charset="0"/>
                <a:cs typeface="Arial" charset="0"/>
              </a:rPr>
              <a:t>Ebola vaccine </a:t>
            </a:r>
            <a:r>
              <a:rPr lang="en-GB" sz="1100" b="1" kern="1200" dirty="0" err="1">
                <a:solidFill>
                  <a:srgbClr val="FFFFFF"/>
                </a:solidFill>
                <a:latin typeface="Arial" charset="0"/>
                <a:cs typeface="Arial" charset="0"/>
              </a:rPr>
              <a:t>Fondation</a:t>
            </a:r>
            <a:r>
              <a:rPr lang="en-GB" sz="1100" b="1" kern="1200" dirty="0">
                <a:solidFill>
                  <a:srgbClr val="FFFFFF"/>
                </a:solidFill>
                <a:latin typeface="Arial" charset="0"/>
                <a:cs typeface="Arial" charset="0"/>
              </a:rPr>
              <a:t> </a:t>
            </a:r>
            <a:r>
              <a:rPr lang="en-GB" sz="1100" b="1" kern="1200" dirty="0" err="1">
                <a:solidFill>
                  <a:srgbClr val="FFFFFF"/>
                </a:solidFill>
                <a:latin typeface="Arial" charset="0"/>
                <a:cs typeface="Arial" charset="0"/>
              </a:rPr>
              <a:t>Merieux</a:t>
            </a:r>
            <a:r>
              <a:rPr lang="en-GB" sz="1100" b="1" kern="1200" dirty="0">
                <a:solidFill>
                  <a:srgbClr val="FFFFFF"/>
                </a:solidFill>
                <a:latin typeface="Arial" charset="0"/>
                <a:cs typeface="Arial" charset="0"/>
              </a:rPr>
              <a:t> 13January 2015</a:t>
            </a:r>
          </a:p>
        </p:txBody>
      </p:sp>
      <p:pic>
        <p:nvPicPr>
          <p:cNvPr id="7185" name="Picture 17"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1751" y="6040229"/>
            <a:ext cx="2207266" cy="7170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p:cNvSpPr>
            <a:spLocks noChangeArrowheads="1"/>
          </p:cNvSpPr>
          <p:nvPr/>
        </p:nvSpPr>
        <p:spPr bwMode="auto">
          <a:xfrm>
            <a:off x="1359" y="6525395"/>
            <a:ext cx="355660" cy="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42988" eaLnBrk="0" hangingPunct="0">
              <a:defRPr sz="3900" b="1" i="1">
                <a:solidFill>
                  <a:srgbClr val="000066"/>
                </a:solidFill>
                <a:latin typeface="Arial" charset="0"/>
                <a:cs typeface="Arial" charset="0"/>
              </a:defRPr>
            </a:lvl1pPr>
            <a:lvl2pPr marL="742950" indent="-285750" defTabSz="1042988" eaLnBrk="0" hangingPunct="0">
              <a:defRPr sz="3900" b="1" i="1">
                <a:solidFill>
                  <a:srgbClr val="000066"/>
                </a:solidFill>
                <a:latin typeface="Arial" charset="0"/>
                <a:cs typeface="Arial" charset="0"/>
              </a:defRPr>
            </a:lvl2pPr>
            <a:lvl3pPr marL="1143000" indent="-228600" defTabSz="1042988" eaLnBrk="0" hangingPunct="0">
              <a:defRPr sz="3900" b="1" i="1">
                <a:solidFill>
                  <a:srgbClr val="000066"/>
                </a:solidFill>
                <a:latin typeface="Arial" charset="0"/>
                <a:cs typeface="Arial" charset="0"/>
              </a:defRPr>
            </a:lvl3pPr>
            <a:lvl4pPr marL="1600200" indent="-228600" defTabSz="1042988" eaLnBrk="0" hangingPunct="0">
              <a:defRPr sz="3900" b="1" i="1">
                <a:solidFill>
                  <a:srgbClr val="000066"/>
                </a:solidFill>
                <a:latin typeface="Arial" charset="0"/>
                <a:cs typeface="Arial" charset="0"/>
              </a:defRPr>
            </a:lvl4pPr>
            <a:lvl5pPr marL="2057400" indent="-228600" defTabSz="1042988" eaLnBrk="0" hangingPunct="0">
              <a:defRPr sz="3900" b="1" i="1">
                <a:solidFill>
                  <a:srgbClr val="000066"/>
                </a:solidFill>
                <a:latin typeface="Arial" charset="0"/>
                <a:cs typeface="Arial" charset="0"/>
              </a:defRPr>
            </a:lvl5pPr>
            <a:lvl6pPr marL="2514600" indent="-228600" defTabSz="1042988" eaLnBrk="0" fontAlgn="base" hangingPunct="0">
              <a:spcBef>
                <a:spcPct val="0"/>
              </a:spcBef>
              <a:spcAft>
                <a:spcPct val="0"/>
              </a:spcAft>
              <a:defRPr sz="3900" b="1" i="1">
                <a:solidFill>
                  <a:srgbClr val="000066"/>
                </a:solidFill>
                <a:latin typeface="Arial" charset="0"/>
                <a:cs typeface="Arial" charset="0"/>
              </a:defRPr>
            </a:lvl6pPr>
            <a:lvl7pPr marL="2971800" indent="-228600" defTabSz="1042988" eaLnBrk="0" fontAlgn="base" hangingPunct="0">
              <a:spcBef>
                <a:spcPct val="0"/>
              </a:spcBef>
              <a:spcAft>
                <a:spcPct val="0"/>
              </a:spcAft>
              <a:defRPr sz="3900" b="1" i="1">
                <a:solidFill>
                  <a:srgbClr val="000066"/>
                </a:solidFill>
                <a:latin typeface="Arial" charset="0"/>
                <a:cs typeface="Arial" charset="0"/>
              </a:defRPr>
            </a:lvl7pPr>
            <a:lvl8pPr marL="3429000" indent="-228600" defTabSz="1042988" eaLnBrk="0" fontAlgn="base" hangingPunct="0">
              <a:spcBef>
                <a:spcPct val="0"/>
              </a:spcBef>
              <a:spcAft>
                <a:spcPct val="0"/>
              </a:spcAft>
              <a:defRPr sz="3900" b="1" i="1">
                <a:solidFill>
                  <a:srgbClr val="000066"/>
                </a:solidFill>
                <a:latin typeface="Arial" charset="0"/>
                <a:cs typeface="Arial" charset="0"/>
              </a:defRPr>
            </a:lvl8pPr>
            <a:lvl9pPr marL="3886200" indent="-228600" defTabSz="1042988" eaLnBrk="0" fontAlgn="base" hangingPunct="0">
              <a:spcBef>
                <a:spcPct val="0"/>
              </a:spcBef>
              <a:spcAft>
                <a:spcPct val="0"/>
              </a:spcAft>
              <a:defRPr sz="3900" b="1" i="1">
                <a:solidFill>
                  <a:srgbClr val="000066"/>
                </a:solidFill>
                <a:latin typeface="Arial" charset="0"/>
                <a:cs typeface="Arial" charset="0"/>
              </a:defRPr>
            </a:lvl9pPr>
          </a:lstStyle>
          <a:p>
            <a:pPr algn="ctr" rtl="1" eaLnBrk="1" fontAlgn="base" hangingPunct="1">
              <a:spcBef>
                <a:spcPct val="0"/>
              </a:spcBef>
              <a:spcAft>
                <a:spcPct val="0"/>
              </a:spcAft>
            </a:pPr>
            <a:fld id="{E62977DC-01A9-4122-A7F6-CF445C7C6D3C}" type="slidenum">
              <a:rPr lang="ar-SA" altLang="fr-FR" sz="1500" i="0" kern="1200" smtClean="0">
                <a:solidFill>
                  <a:srgbClr val="72BBE8"/>
                </a:solidFill>
                <a:latin typeface="Arial Narrow" pitchFamily="34" charset="0"/>
              </a:rPr>
              <a:pPr algn="ctr" rtl="1" eaLnBrk="1" fontAlgn="base" hangingPunct="1">
                <a:spcBef>
                  <a:spcPct val="0"/>
                </a:spcBef>
                <a:spcAft>
                  <a:spcPct val="0"/>
                </a:spcAft>
              </a:pPr>
              <a:t>‹N°›</a:t>
            </a:fld>
            <a:endParaRPr lang="en-US" altLang="fr-FR" sz="2100" i="0" kern="1200" baseline="14000" dirty="0">
              <a:solidFill>
                <a:srgbClr val="FFFFFF"/>
              </a:solidFill>
              <a:latin typeface="Arial Narrow" pitchFamily="34" charset="0"/>
            </a:endParaRPr>
          </a:p>
        </p:txBody>
      </p:sp>
    </p:spTree>
    <p:extLst>
      <p:ext uri="{BB962C8B-B14F-4D97-AF65-F5344CB8AC3E}">
        <p14:creationId xmlns:p14="http://schemas.microsoft.com/office/powerpoint/2010/main" val="237225044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dt="0"/>
  <p:txStyles>
    <p:titleStyle>
      <a:lvl1pPr algn="ctr" defTabSz="904072" rtl="0" fontAlgn="base">
        <a:spcBef>
          <a:spcPct val="0"/>
        </a:spcBef>
        <a:spcAft>
          <a:spcPct val="0"/>
        </a:spcAft>
        <a:defRPr sz="3500" b="1">
          <a:solidFill>
            <a:srgbClr val="000066"/>
          </a:solidFill>
          <a:latin typeface="Calibri" pitchFamily="34" charset="0"/>
          <a:ea typeface="+mj-ea"/>
          <a:cs typeface="Calibri" pitchFamily="34" charset="0"/>
        </a:defRPr>
      </a:lvl1pPr>
      <a:lvl2pPr algn="ctr" defTabSz="904072" rtl="0" fontAlgn="base">
        <a:spcBef>
          <a:spcPct val="0"/>
        </a:spcBef>
        <a:spcAft>
          <a:spcPct val="0"/>
        </a:spcAft>
        <a:defRPr sz="3500" b="1">
          <a:solidFill>
            <a:srgbClr val="000066"/>
          </a:solidFill>
          <a:latin typeface="Arial" charset="0"/>
          <a:cs typeface="Arial" charset="0"/>
        </a:defRPr>
      </a:lvl2pPr>
      <a:lvl3pPr algn="ctr" defTabSz="904072" rtl="0" fontAlgn="base">
        <a:spcBef>
          <a:spcPct val="0"/>
        </a:spcBef>
        <a:spcAft>
          <a:spcPct val="0"/>
        </a:spcAft>
        <a:defRPr sz="3500" b="1">
          <a:solidFill>
            <a:srgbClr val="000066"/>
          </a:solidFill>
          <a:latin typeface="Arial" charset="0"/>
          <a:cs typeface="Arial" charset="0"/>
        </a:defRPr>
      </a:lvl3pPr>
      <a:lvl4pPr algn="ctr" defTabSz="904072" rtl="0" fontAlgn="base">
        <a:spcBef>
          <a:spcPct val="0"/>
        </a:spcBef>
        <a:spcAft>
          <a:spcPct val="0"/>
        </a:spcAft>
        <a:defRPr sz="3500" b="1">
          <a:solidFill>
            <a:srgbClr val="000066"/>
          </a:solidFill>
          <a:latin typeface="Arial" charset="0"/>
          <a:cs typeface="Arial" charset="0"/>
        </a:defRPr>
      </a:lvl4pPr>
      <a:lvl5pPr algn="ctr" defTabSz="904072" rtl="0" fontAlgn="base">
        <a:spcBef>
          <a:spcPct val="0"/>
        </a:spcBef>
        <a:spcAft>
          <a:spcPct val="0"/>
        </a:spcAft>
        <a:defRPr sz="3500" b="1">
          <a:solidFill>
            <a:srgbClr val="000066"/>
          </a:solidFill>
          <a:latin typeface="Arial" charset="0"/>
          <a:cs typeface="Arial" charset="0"/>
        </a:defRPr>
      </a:lvl5pPr>
      <a:lvl6pPr marL="396278" algn="ctr" defTabSz="904072" rtl="0" fontAlgn="base">
        <a:spcBef>
          <a:spcPct val="0"/>
        </a:spcBef>
        <a:spcAft>
          <a:spcPct val="0"/>
        </a:spcAft>
        <a:defRPr sz="3500" b="1">
          <a:solidFill>
            <a:srgbClr val="000066"/>
          </a:solidFill>
          <a:latin typeface="Arial" charset="0"/>
          <a:cs typeface="Arial" charset="0"/>
        </a:defRPr>
      </a:lvl6pPr>
      <a:lvl7pPr marL="792599" algn="ctr" defTabSz="904072" rtl="0" fontAlgn="base">
        <a:spcBef>
          <a:spcPct val="0"/>
        </a:spcBef>
        <a:spcAft>
          <a:spcPct val="0"/>
        </a:spcAft>
        <a:defRPr sz="3500" b="1">
          <a:solidFill>
            <a:srgbClr val="000066"/>
          </a:solidFill>
          <a:latin typeface="Arial" charset="0"/>
          <a:cs typeface="Arial" charset="0"/>
        </a:defRPr>
      </a:lvl7pPr>
      <a:lvl8pPr marL="1188914" algn="ctr" defTabSz="904072" rtl="0" fontAlgn="base">
        <a:spcBef>
          <a:spcPct val="0"/>
        </a:spcBef>
        <a:spcAft>
          <a:spcPct val="0"/>
        </a:spcAft>
        <a:defRPr sz="3500" b="1">
          <a:solidFill>
            <a:srgbClr val="000066"/>
          </a:solidFill>
          <a:latin typeface="Arial" charset="0"/>
          <a:cs typeface="Arial" charset="0"/>
        </a:defRPr>
      </a:lvl8pPr>
      <a:lvl9pPr marL="1585221" algn="ctr" defTabSz="904072" rtl="0" fontAlgn="base">
        <a:spcBef>
          <a:spcPct val="0"/>
        </a:spcBef>
        <a:spcAft>
          <a:spcPct val="0"/>
        </a:spcAft>
        <a:defRPr sz="3500" b="1">
          <a:solidFill>
            <a:srgbClr val="000066"/>
          </a:solidFill>
          <a:latin typeface="Arial" charset="0"/>
          <a:cs typeface="Arial" charset="0"/>
        </a:defRPr>
      </a:lvl9pPr>
    </p:titleStyle>
    <p:bodyStyle>
      <a:lvl1pPr marL="338506" indent="-338506" algn="l" defTabSz="904072" rtl="0" fontAlgn="base">
        <a:spcBef>
          <a:spcPct val="80000"/>
        </a:spcBef>
        <a:spcAft>
          <a:spcPct val="0"/>
        </a:spcAft>
        <a:buClr>
          <a:srgbClr val="1E7FB8"/>
        </a:buClr>
        <a:buFont typeface="Wingdings" pitchFamily="2" charset="2"/>
        <a:buChar char="l"/>
        <a:defRPr sz="2500">
          <a:solidFill>
            <a:srgbClr val="000066"/>
          </a:solidFill>
          <a:latin typeface="Calibri" pitchFamily="34" charset="0"/>
          <a:ea typeface="+mn-ea"/>
          <a:cs typeface="Calibri" pitchFamily="34" charset="0"/>
        </a:defRPr>
      </a:lvl1pPr>
      <a:lvl2pPr marL="796726" indent="-279334" algn="l" defTabSz="904072" rtl="0" fontAlgn="base">
        <a:spcBef>
          <a:spcPct val="20000"/>
        </a:spcBef>
        <a:spcAft>
          <a:spcPct val="0"/>
        </a:spcAft>
        <a:buClr>
          <a:srgbClr val="1E7FB8"/>
        </a:buClr>
        <a:buFont typeface="Arial" charset="0"/>
        <a:buChar char="–"/>
        <a:defRPr sz="2100">
          <a:solidFill>
            <a:srgbClr val="000066"/>
          </a:solidFill>
          <a:latin typeface="Calibri" pitchFamily="34" charset="0"/>
          <a:cs typeface="Calibri" pitchFamily="34" charset="0"/>
        </a:defRPr>
      </a:lvl2pPr>
      <a:lvl3pPr marL="1242583" indent="-266956" algn="l" defTabSz="904072" rtl="0" fontAlgn="base">
        <a:spcBef>
          <a:spcPct val="20000"/>
        </a:spcBef>
        <a:spcAft>
          <a:spcPct val="0"/>
        </a:spcAft>
        <a:buClr>
          <a:srgbClr val="1E7FB8"/>
        </a:buClr>
        <a:buChar char="•"/>
        <a:defRPr sz="2100">
          <a:solidFill>
            <a:srgbClr val="000066"/>
          </a:solidFill>
          <a:latin typeface="Calibri" pitchFamily="34" charset="0"/>
          <a:cs typeface="Calibri" pitchFamily="34" charset="0"/>
        </a:defRPr>
      </a:lvl3pPr>
      <a:lvl4pPr marL="1645772" indent="-224297" algn="l" defTabSz="904072" rtl="0" fontAlgn="base">
        <a:spcBef>
          <a:spcPct val="20000"/>
        </a:spcBef>
        <a:spcAft>
          <a:spcPct val="0"/>
        </a:spcAft>
        <a:buClr>
          <a:srgbClr val="1E7FB8"/>
        </a:buClr>
        <a:buChar char="–"/>
        <a:defRPr sz="2100">
          <a:solidFill>
            <a:srgbClr val="000066"/>
          </a:solidFill>
          <a:latin typeface="Calibri" pitchFamily="34" charset="0"/>
          <a:cs typeface="Calibri" pitchFamily="34" charset="0"/>
        </a:defRPr>
      </a:lvl4pPr>
      <a:lvl5pPr marL="1966391" indent="-143114" algn="r" defTabSz="904072" rtl="1" fontAlgn="base">
        <a:spcBef>
          <a:spcPct val="20000"/>
        </a:spcBef>
        <a:spcAft>
          <a:spcPct val="0"/>
        </a:spcAft>
        <a:buChar char="»"/>
        <a:defRPr sz="2000">
          <a:solidFill>
            <a:srgbClr val="000066"/>
          </a:solidFill>
          <a:latin typeface="+mn-lt"/>
          <a:cs typeface="+mn-cs"/>
        </a:defRPr>
      </a:lvl5pPr>
      <a:lvl6pPr marL="2362696" indent="-143114" algn="r" defTabSz="904072" rtl="1" fontAlgn="base">
        <a:spcBef>
          <a:spcPct val="20000"/>
        </a:spcBef>
        <a:spcAft>
          <a:spcPct val="0"/>
        </a:spcAft>
        <a:buChar char="»"/>
        <a:defRPr sz="2000">
          <a:solidFill>
            <a:srgbClr val="000066"/>
          </a:solidFill>
          <a:latin typeface="+mn-lt"/>
          <a:cs typeface="+mn-cs"/>
        </a:defRPr>
      </a:lvl6pPr>
      <a:lvl7pPr marL="2759003" indent="-143114" algn="r" defTabSz="904072" rtl="1" fontAlgn="base">
        <a:spcBef>
          <a:spcPct val="20000"/>
        </a:spcBef>
        <a:spcAft>
          <a:spcPct val="0"/>
        </a:spcAft>
        <a:buChar char="»"/>
        <a:defRPr sz="2000">
          <a:solidFill>
            <a:srgbClr val="000066"/>
          </a:solidFill>
          <a:latin typeface="+mn-lt"/>
          <a:cs typeface="+mn-cs"/>
        </a:defRPr>
      </a:lvl7pPr>
      <a:lvl8pPr marL="3155308" indent="-143114" algn="r" defTabSz="904072" rtl="1" fontAlgn="base">
        <a:spcBef>
          <a:spcPct val="20000"/>
        </a:spcBef>
        <a:spcAft>
          <a:spcPct val="0"/>
        </a:spcAft>
        <a:buChar char="»"/>
        <a:defRPr sz="2000">
          <a:solidFill>
            <a:srgbClr val="000066"/>
          </a:solidFill>
          <a:latin typeface="+mn-lt"/>
          <a:cs typeface="+mn-cs"/>
        </a:defRPr>
      </a:lvl8pPr>
      <a:lvl9pPr marL="3551618" indent="-143114" algn="r" defTabSz="904072"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2599" rtl="0" eaLnBrk="1" latinLnBrk="0" hangingPunct="1">
        <a:defRPr sz="1600" kern="1200">
          <a:solidFill>
            <a:schemeClr val="tx1"/>
          </a:solidFill>
          <a:latin typeface="+mn-lt"/>
          <a:ea typeface="+mn-ea"/>
          <a:cs typeface="+mn-cs"/>
        </a:defRPr>
      </a:lvl1pPr>
      <a:lvl2pPr marL="396278" algn="l" defTabSz="792599" rtl="0" eaLnBrk="1" latinLnBrk="0" hangingPunct="1">
        <a:defRPr sz="1600" kern="1200">
          <a:solidFill>
            <a:schemeClr val="tx1"/>
          </a:solidFill>
          <a:latin typeface="+mn-lt"/>
          <a:ea typeface="+mn-ea"/>
          <a:cs typeface="+mn-cs"/>
        </a:defRPr>
      </a:lvl2pPr>
      <a:lvl3pPr marL="792599" algn="l" defTabSz="792599" rtl="0" eaLnBrk="1" latinLnBrk="0" hangingPunct="1">
        <a:defRPr sz="1600" kern="1200">
          <a:solidFill>
            <a:schemeClr val="tx1"/>
          </a:solidFill>
          <a:latin typeface="+mn-lt"/>
          <a:ea typeface="+mn-ea"/>
          <a:cs typeface="+mn-cs"/>
        </a:defRPr>
      </a:lvl3pPr>
      <a:lvl4pPr marL="1188914" algn="l" defTabSz="792599" rtl="0" eaLnBrk="1" latinLnBrk="0" hangingPunct="1">
        <a:defRPr sz="1600" kern="1200">
          <a:solidFill>
            <a:schemeClr val="tx1"/>
          </a:solidFill>
          <a:latin typeface="+mn-lt"/>
          <a:ea typeface="+mn-ea"/>
          <a:cs typeface="+mn-cs"/>
        </a:defRPr>
      </a:lvl4pPr>
      <a:lvl5pPr marL="1585221" algn="l" defTabSz="792599" rtl="0" eaLnBrk="1" latinLnBrk="0" hangingPunct="1">
        <a:defRPr sz="1600" kern="1200">
          <a:solidFill>
            <a:schemeClr val="tx1"/>
          </a:solidFill>
          <a:latin typeface="+mn-lt"/>
          <a:ea typeface="+mn-ea"/>
          <a:cs typeface="+mn-cs"/>
        </a:defRPr>
      </a:lvl5pPr>
      <a:lvl6pPr marL="1981531" algn="l" defTabSz="792599" rtl="0" eaLnBrk="1" latinLnBrk="0" hangingPunct="1">
        <a:defRPr sz="1600" kern="1200">
          <a:solidFill>
            <a:schemeClr val="tx1"/>
          </a:solidFill>
          <a:latin typeface="+mn-lt"/>
          <a:ea typeface="+mn-ea"/>
          <a:cs typeface="+mn-cs"/>
        </a:defRPr>
      </a:lvl6pPr>
      <a:lvl7pPr marL="2377837" algn="l" defTabSz="792599" rtl="0" eaLnBrk="1" latinLnBrk="0" hangingPunct="1">
        <a:defRPr sz="1600" kern="1200">
          <a:solidFill>
            <a:schemeClr val="tx1"/>
          </a:solidFill>
          <a:latin typeface="+mn-lt"/>
          <a:ea typeface="+mn-ea"/>
          <a:cs typeface="+mn-cs"/>
        </a:defRPr>
      </a:lvl7pPr>
      <a:lvl8pPr marL="2774140" algn="l" defTabSz="792599" rtl="0" eaLnBrk="1" latinLnBrk="0" hangingPunct="1">
        <a:defRPr sz="1600" kern="1200">
          <a:solidFill>
            <a:schemeClr val="tx1"/>
          </a:solidFill>
          <a:latin typeface="+mn-lt"/>
          <a:ea typeface="+mn-ea"/>
          <a:cs typeface="+mn-cs"/>
        </a:defRPr>
      </a:lvl8pPr>
      <a:lvl9pPr marL="3170445" algn="l" defTabSz="792599"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bwMode="auto">
          <a:xfrm>
            <a:off x="0" y="66"/>
            <a:ext cx="9144000" cy="1023733"/>
          </a:xfrm>
          <a:prstGeom prst="rect">
            <a:avLst/>
          </a:prstGeom>
          <a:noFill/>
          <a:ln w="9525">
            <a:noFill/>
            <a:miter lim="800000"/>
            <a:headEnd/>
            <a:tailEnd/>
          </a:ln>
          <a:effectLst>
            <a:outerShdw dist="17961" dir="2700000" algn="ctr" rotWithShape="0">
              <a:srgbClr val="96CCEE"/>
            </a:outerShdw>
          </a:effec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68334" y="1500389"/>
            <a:ext cx="8148965" cy="43512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87108" name="Line 4"/>
          <p:cNvSpPr>
            <a:spLocks noChangeShapeType="1"/>
          </p:cNvSpPr>
          <p:nvPr/>
        </p:nvSpPr>
        <p:spPr bwMode="auto">
          <a:xfrm>
            <a:off x="0" y="1065488"/>
            <a:ext cx="9144000" cy="0"/>
          </a:xfrm>
          <a:prstGeom prst="line">
            <a:avLst/>
          </a:prstGeom>
          <a:noFill/>
          <a:ln w="38100">
            <a:solidFill>
              <a:srgbClr val="1E7FB8"/>
            </a:solidFill>
            <a:round/>
            <a:headEnd/>
            <a:tailEnd/>
          </a:ln>
          <a:effectLst>
            <a:outerShdw dist="28398" dir="1593903" algn="ctr" rotWithShape="0">
              <a:schemeClr val="bg2"/>
            </a:outerShdw>
          </a:effectLst>
        </p:spPr>
        <p:txBody>
          <a:bodyPr lIns="79222" tIns="39612" rIns="79222" bIns="39612"/>
          <a:lstStyle/>
          <a:p>
            <a:pPr algn="l" rtl="1" fontAlgn="base">
              <a:spcBef>
                <a:spcPct val="0"/>
              </a:spcBef>
              <a:spcAft>
                <a:spcPct val="0"/>
              </a:spcAft>
              <a:defRPr/>
            </a:pPr>
            <a:endParaRPr lang="en-US" sz="3400" b="1" kern="1200">
              <a:solidFill>
                <a:srgbClr val="000066"/>
              </a:solidFill>
              <a:latin typeface="Arial" charset="0"/>
              <a:cs typeface="Arial" charset="0"/>
            </a:endParaRPr>
          </a:p>
        </p:txBody>
      </p:sp>
      <p:sp>
        <p:nvSpPr>
          <p:cNvPr id="687109" name="Rectangle 5"/>
          <p:cNvSpPr>
            <a:spLocks noChangeArrowheads="1"/>
          </p:cNvSpPr>
          <p:nvPr/>
        </p:nvSpPr>
        <p:spPr bwMode="auto">
          <a:xfrm>
            <a:off x="1358" y="6015688"/>
            <a:ext cx="9144000" cy="842312"/>
          </a:xfrm>
          <a:prstGeom prst="rect">
            <a:avLst/>
          </a:prstGeom>
          <a:solidFill>
            <a:srgbClr val="1E7FB8"/>
          </a:solidFill>
          <a:ln w="9525">
            <a:noFill/>
            <a:miter lim="800000"/>
            <a:headEnd/>
            <a:tailEnd/>
          </a:ln>
          <a:effectLst/>
        </p:spPr>
        <p:txBody>
          <a:bodyPr wrap="none" lIns="79222" tIns="39612" rIns="79222" bIns="39612" anchor="ctr"/>
          <a:lstStyle/>
          <a:p>
            <a:pPr algn="l" rtl="1" fontAlgn="base">
              <a:spcBef>
                <a:spcPct val="0"/>
              </a:spcBef>
              <a:spcAft>
                <a:spcPct val="0"/>
              </a:spcAft>
              <a:defRPr/>
            </a:pPr>
            <a:r>
              <a:rPr lang="en-US" sz="3400" b="1" kern="1200" dirty="0">
                <a:solidFill>
                  <a:srgbClr val="000066"/>
                </a:solidFill>
                <a:latin typeface="Arial" charset="0"/>
                <a:cs typeface="Arial" charset="0"/>
              </a:rPr>
              <a:t> </a:t>
            </a:r>
          </a:p>
        </p:txBody>
      </p:sp>
      <p:sp>
        <p:nvSpPr>
          <p:cNvPr id="687111" name="Rectangle 7"/>
          <p:cNvSpPr>
            <a:spLocks noChangeArrowheads="1"/>
          </p:cNvSpPr>
          <p:nvPr/>
        </p:nvSpPr>
        <p:spPr bwMode="auto">
          <a:xfrm>
            <a:off x="359736" y="6398688"/>
            <a:ext cx="355660" cy="332606"/>
          </a:xfrm>
          <a:prstGeom prst="rect">
            <a:avLst/>
          </a:prstGeom>
          <a:noFill/>
          <a:ln w="9525">
            <a:noFill/>
            <a:miter lim="800000"/>
            <a:headEnd/>
            <a:tailEnd/>
          </a:ln>
          <a:effectLst/>
        </p:spPr>
        <p:txBody>
          <a:bodyPr lIns="0" tIns="0" rIns="0" bIns="0"/>
          <a:lstStyle/>
          <a:p>
            <a:pPr algn="r" defTabSz="903594" rtl="0" fontAlgn="base">
              <a:spcBef>
                <a:spcPct val="0"/>
              </a:spcBef>
              <a:spcAft>
                <a:spcPct val="0"/>
              </a:spcAft>
              <a:defRPr/>
            </a:pPr>
            <a:fld id="{B9B898D9-BED0-4030-8931-1C547582CA2F}" type="slidenum">
              <a:rPr lang="en-US" sz="1500" b="1" kern="1200">
                <a:solidFill>
                  <a:srgbClr val="72BBE8"/>
                </a:solidFill>
                <a:latin typeface="Arial Narrow" pitchFamily="34" charset="0"/>
                <a:cs typeface="Arial" charset="0"/>
              </a:rPr>
              <a:pPr algn="r" defTabSz="903594" rtl="0" fontAlgn="base">
                <a:spcBef>
                  <a:spcPct val="0"/>
                </a:spcBef>
                <a:spcAft>
                  <a:spcPct val="0"/>
                </a:spcAft>
                <a:defRPr/>
              </a:pPr>
              <a:t>‹N°›</a:t>
            </a:fld>
            <a:r>
              <a:rPr lang="en-US" sz="1500" b="1" kern="1200">
                <a:solidFill>
                  <a:srgbClr val="72BBE8"/>
                </a:solidFill>
                <a:latin typeface="Arial Narrow" pitchFamily="34" charset="0"/>
                <a:cs typeface="Arial" charset="0"/>
              </a:rPr>
              <a:t> </a:t>
            </a:r>
            <a:r>
              <a:rPr lang="en-US" sz="2100" b="1" kern="1200" baseline="14000">
                <a:solidFill>
                  <a:srgbClr val="FFFFFF"/>
                </a:solidFill>
                <a:latin typeface="Arial Narrow" pitchFamily="34" charset="0"/>
                <a:cs typeface="Arial" charset="0"/>
              </a:rPr>
              <a:t>|</a:t>
            </a:r>
          </a:p>
        </p:txBody>
      </p:sp>
      <p:pic>
        <p:nvPicPr>
          <p:cNvPr id="2056" name="Picture 18"/>
          <p:cNvPicPr>
            <a:picLocks noChangeAspect="1" noChangeArrowheads="1"/>
          </p:cNvPicPr>
          <p:nvPr/>
        </p:nvPicPr>
        <p:blipFill>
          <a:blip r:embed="rId39" cstate="print"/>
          <a:srcRect/>
          <a:stretch>
            <a:fillRect/>
          </a:stretch>
        </p:blipFill>
        <p:spPr bwMode="auto">
          <a:xfrm>
            <a:off x="7170223" y="6080481"/>
            <a:ext cx="1749795" cy="737203"/>
          </a:xfrm>
          <a:prstGeom prst="rect">
            <a:avLst/>
          </a:prstGeom>
          <a:noFill/>
          <a:ln w="9525">
            <a:noFill/>
            <a:miter lim="800000"/>
            <a:headEnd/>
            <a:tailEnd/>
          </a:ln>
        </p:spPr>
      </p:pic>
    </p:spTree>
    <p:extLst>
      <p:ext uri="{BB962C8B-B14F-4D97-AF65-F5344CB8AC3E}">
        <p14:creationId xmlns:p14="http://schemas.microsoft.com/office/powerpoint/2010/main" val="7702163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8" r:id="rId12"/>
    <p:sldLayoutId id="2147483802" r:id="rId13"/>
    <p:sldLayoutId id="2147483803" r:id="rId14"/>
    <p:sldLayoutId id="2147483804" r:id="rId15"/>
    <p:sldLayoutId id="2147483805" r:id="rId16"/>
    <p:sldLayoutId id="2147483807" r:id="rId17"/>
    <p:sldLayoutId id="2147483810" r:id="rId18"/>
    <p:sldLayoutId id="2147483811" r:id="rId19"/>
    <p:sldLayoutId id="2147483812" r:id="rId20"/>
    <p:sldLayoutId id="2147483813" r:id="rId21"/>
    <p:sldLayoutId id="2147483814" r:id="rId22"/>
    <p:sldLayoutId id="2147483834" r:id="rId23"/>
    <p:sldLayoutId id="2147483835" r:id="rId24"/>
    <p:sldLayoutId id="2147483837" r:id="rId25"/>
    <p:sldLayoutId id="2147483838" r:id="rId26"/>
    <p:sldLayoutId id="2147483839" r:id="rId27"/>
    <p:sldLayoutId id="2147483840" r:id="rId28"/>
    <p:sldLayoutId id="2147483841" r:id="rId29"/>
    <p:sldLayoutId id="2147483842" r:id="rId30"/>
    <p:sldLayoutId id="2147483843" r:id="rId31"/>
    <p:sldLayoutId id="2147483844" r:id="rId32"/>
    <p:sldLayoutId id="2147483845" r:id="rId33"/>
    <p:sldLayoutId id="2147483846" r:id="rId34"/>
    <p:sldLayoutId id="2147483847" r:id="rId35"/>
    <p:sldLayoutId id="2147483848" r:id="rId36"/>
    <p:sldLayoutId id="2147483849" r:id="rId3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03594" rtl="0" eaLnBrk="0" fontAlgn="base" hangingPunct="0">
        <a:spcBef>
          <a:spcPct val="0"/>
        </a:spcBef>
        <a:spcAft>
          <a:spcPct val="0"/>
        </a:spcAft>
        <a:defRPr sz="3500" b="1">
          <a:solidFill>
            <a:srgbClr val="000066"/>
          </a:solidFill>
          <a:latin typeface="+mj-lt"/>
          <a:ea typeface="+mj-ea"/>
          <a:cs typeface="+mj-cs"/>
        </a:defRPr>
      </a:lvl1pPr>
      <a:lvl2pPr algn="ctr" defTabSz="903594" rtl="0" eaLnBrk="0" fontAlgn="base" hangingPunct="0">
        <a:spcBef>
          <a:spcPct val="0"/>
        </a:spcBef>
        <a:spcAft>
          <a:spcPct val="0"/>
        </a:spcAft>
        <a:defRPr sz="3500" b="1">
          <a:solidFill>
            <a:srgbClr val="000066"/>
          </a:solidFill>
          <a:latin typeface="Arial" charset="0"/>
          <a:cs typeface="Arial" charset="0"/>
        </a:defRPr>
      </a:lvl2pPr>
      <a:lvl3pPr algn="ctr" defTabSz="903594" rtl="0" eaLnBrk="0" fontAlgn="base" hangingPunct="0">
        <a:spcBef>
          <a:spcPct val="0"/>
        </a:spcBef>
        <a:spcAft>
          <a:spcPct val="0"/>
        </a:spcAft>
        <a:defRPr sz="3500" b="1">
          <a:solidFill>
            <a:srgbClr val="000066"/>
          </a:solidFill>
          <a:latin typeface="Arial" charset="0"/>
          <a:cs typeface="Arial" charset="0"/>
        </a:defRPr>
      </a:lvl3pPr>
      <a:lvl4pPr algn="ctr" defTabSz="903594" rtl="0" eaLnBrk="0" fontAlgn="base" hangingPunct="0">
        <a:spcBef>
          <a:spcPct val="0"/>
        </a:spcBef>
        <a:spcAft>
          <a:spcPct val="0"/>
        </a:spcAft>
        <a:defRPr sz="3500" b="1">
          <a:solidFill>
            <a:srgbClr val="000066"/>
          </a:solidFill>
          <a:latin typeface="Arial" charset="0"/>
          <a:cs typeface="Arial" charset="0"/>
        </a:defRPr>
      </a:lvl4pPr>
      <a:lvl5pPr algn="ctr" defTabSz="903594" rtl="0" eaLnBrk="0" fontAlgn="base" hangingPunct="0">
        <a:spcBef>
          <a:spcPct val="0"/>
        </a:spcBef>
        <a:spcAft>
          <a:spcPct val="0"/>
        </a:spcAft>
        <a:defRPr sz="3500" b="1">
          <a:solidFill>
            <a:srgbClr val="000066"/>
          </a:solidFill>
          <a:latin typeface="Arial" charset="0"/>
          <a:cs typeface="Arial" charset="0"/>
        </a:defRPr>
      </a:lvl5pPr>
      <a:lvl6pPr marL="396068" algn="ctr" defTabSz="903594" rtl="0" fontAlgn="base">
        <a:spcBef>
          <a:spcPct val="0"/>
        </a:spcBef>
        <a:spcAft>
          <a:spcPct val="0"/>
        </a:spcAft>
        <a:defRPr sz="3500" b="1">
          <a:solidFill>
            <a:srgbClr val="000066"/>
          </a:solidFill>
          <a:latin typeface="Arial" charset="0"/>
          <a:cs typeface="Arial" charset="0"/>
        </a:defRPr>
      </a:lvl6pPr>
      <a:lvl7pPr marL="792179" algn="ctr" defTabSz="903594" rtl="0" fontAlgn="base">
        <a:spcBef>
          <a:spcPct val="0"/>
        </a:spcBef>
        <a:spcAft>
          <a:spcPct val="0"/>
        </a:spcAft>
        <a:defRPr sz="3500" b="1">
          <a:solidFill>
            <a:srgbClr val="000066"/>
          </a:solidFill>
          <a:latin typeface="Arial" charset="0"/>
          <a:cs typeface="Arial" charset="0"/>
        </a:defRPr>
      </a:lvl7pPr>
      <a:lvl8pPr marL="1188285" algn="ctr" defTabSz="903594" rtl="0" fontAlgn="base">
        <a:spcBef>
          <a:spcPct val="0"/>
        </a:spcBef>
        <a:spcAft>
          <a:spcPct val="0"/>
        </a:spcAft>
        <a:defRPr sz="3500" b="1">
          <a:solidFill>
            <a:srgbClr val="000066"/>
          </a:solidFill>
          <a:latin typeface="Arial" charset="0"/>
          <a:cs typeface="Arial" charset="0"/>
        </a:defRPr>
      </a:lvl8pPr>
      <a:lvl9pPr marL="1584382" algn="ctr" defTabSz="903594" rtl="0" fontAlgn="base">
        <a:spcBef>
          <a:spcPct val="0"/>
        </a:spcBef>
        <a:spcAft>
          <a:spcPct val="0"/>
        </a:spcAft>
        <a:defRPr sz="3500" b="1">
          <a:solidFill>
            <a:srgbClr val="000066"/>
          </a:solidFill>
          <a:latin typeface="Arial" charset="0"/>
          <a:cs typeface="Arial" charset="0"/>
        </a:defRPr>
      </a:lvl9pPr>
    </p:titleStyle>
    <p:bodyStyle>
      <a:lvl1pPr marL="338326" indent="-338326" algn="l" defTabSz="903594" rtl="0" eaLnBrk="0" fontAlgn="base" hangingPunct="0">
        <a:spcBef>
          <a:spcPct val="80000"/>
        </a:spcBef>
        <a:spcAft>
          <a:spcPct val="0"/>
        </a:spcAft>
        <a:buClr>
          <a:srgbClr val="1E7FB8"/>
        </a:buClr>
        <a:buFont typeface="Wingdings" pitchFamily="2" charset="2"/>
        <a:buChar char="Ø"/>
        <a:defRPr sz="2500">
          <a:solidFill>
            <a:srgbClr val="000066"/>
          </a:solidFill>
          <a:latin typeface="+mn-lt"/>
          <a:ea typeface="+mn-ea"/>
          <a:cs typeface="+mn-cs"/>
        </a:defRPr>
      </a:lvl1pPr>
      <a:lvl2pPr marL="796305" indent="-279185"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mn-lt"/>
          <a:cs typeface="+mn-cs"/>
        </a:defRPr>
      </a:lvl2pPr>
      <a:lvl3pPr marL="1241924" indent="-266814"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3pPr>
      <a:lvl4pPr marL="1644900" indent="-224178"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4pPr>
      <a:lvl5pPr marL="1965351" indent="-143039" algn="r" defTabSz="903594" rtl="1" eaLnBrk="0" fontAlgn="base" hangingPunct="0">
        <a:spcBef>
          <a:spcPct val="20000"/>
        </a:spcBef>
        <a:spcAft>
          <a:spcPct val="0"/>
        </a:spcAft>
        <a:buChar char="»"/>
        <a:defRPr sz="2000">
          <a:solidFill>
            <a:srgbClr val="000066"/>
          </a:solidFill>
          <a:latin typeface="+mn-lt"/>
          <a:cs typeface="+mn-cs"/>
        </a:defRPr>
      </a:lvl5pPr>
      <a:lvl6pPr marL="2361445" indent="-143039" algn="r" defTabSz="903594" rtl="1" fontAlgn="base">
        <a:spcBef>
          <a:spcPct val="20000"/>
        </a:spcBef>
        <a:spcAft>
          <a:spcPct val="0"/>
        </a:spcAft>
        <a:buChar char="»"/>
        <a:defRPr sz="2000">
          <a:solidFill>
            <a:srgbClr val="000066"/>
          </a:solidFill>
          <a:latin typeface="+mn-lt"/>
          <a:cs typeface="+mn-cs"/>
        </a:defRPr>
      </a:lvl6pPr>
      <a:lvl7pPr marL="2757543" indent="-143039" algn="r" defTabSz="903594" rtl="1" fontAlgn="base">
        <a:spcBef>
          <a:spcPct val="20000"/>
        </a:spcBef>
        <a:spcAft>
          <a:spcPct val="0"/>
        </a:spcAft>
        <a:buChar char="»"/>
        <a:defRPr sz="2000">
          <a:solidFill>
            <a:srgbClr val="000066"/>
          </a:solidFill>
          <a:latin typeface="+mn-lt"/>
          <a:cs typeface="+mn-cs"/>
        </a:defRPr>
      </a:lvl7pPr>
      <a:lvl8pPr marL="3153637" indent="-143039" algn="r" defTabSz="903594" rtl="1" fontAlgn="base">
        <a:spcBef>
          <a:spcPct val="20000"/>
        </a:spcBef>
        <a:spcAft>
          <a:spcPct val="0"/>
        </a:spcAft>
        <a:buChar char="»"/>
        <a:defRPr sz="2000">
          <a:solidFill>
            <a:srgbClr val="000066"/>
          </a:solidFill>
          <a:latin typeface="+mn-lt"/>
          <a:cs typeface="+mn-cs"/>
        </a:defRPr>
      </a:lvl8pPr>
      <a:lvl9pPr marL="3549739" indent="-143039" algn="r" defTabSz="903594"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92179" rtl="0" eaLnBrk="1" latinLnBrk="0" hangingPunct="1">
        <a:defRPr sz="1600" kern="1200">
          <a:solidFill>
            <a:schemeClr val="tx1"/>
          </a:solidFill>
          <a:latin typeface="+mn-lt"/>
          <a:ea typeface="+mn-ea"/>
          <a:cs typeface="+mn-cs"/>
        </a:defRPr>
      </a:lvl1pPr>
      <a:lvl2pPr marL="396068" algn="l" defTabSz="792179" rtl="0" eaLnBrk="1" latinLnBrk="0" hangingPunct="1">
        <a:defRPr sz="1600" kern="1200">
          <a:solidFill>
            <a:schemeClr val="tx1"/>
          </a:solidFill>
          <a:latin typeface="+mn-lt"/>
          <a:ea typeface="+mn-ea"/>
          <a:cs typeface="+mn-cs"/>
        </a:defRPr>
      </a:lvl2pPr>
      <a:lvl3pPr marL="792179" algn="l" defTabSz="792179" rtl="0" eaLnBrk="1" latinLnBrk="0" hangingPunct="1">
        <a:defRPr sz="1600" kern="1200">
          <a:solidFill>
            <a:schemeClr val="tx1"/>
          </a:solidFill>
          <a:latin typeface="+mn-lt"/>
          <a:ea typeface="+mn-ea"/>
          <a:cs typeface="+mn-cs"/>
        </a:defRPr>
      </a:lvl3pPr>
      <a:lvl4pPr marL="1188285" algn="l" defTabSz="792179" rtl="0" eaLnBrk="1" latinLnBrk="0" hangingPunct="1">
        <a:defRPr sz="1600" kern="1200">
          <a:solidFill>
            <a:schemeClr val="tx1"/>
          </a:solidFill>
          <a:latin typeface="+mn-lt"/>
          <a:ea typeface="+mn-ea"/>
          <a:cs typeface="+mn-cs"/>
        </a:defRPr>
      </a:lvl4pPr>
      <a:lvl5pPr marL="1584382" algn="l" defTabSz="792179" rtl="0" eaLnBrk="1" latinLnBrk="0" hangingPunct="1">
        <a:defRPr sz="1600" kern="1200">
          <a:solidFill>
            <a:schemeClr val="tx1"/>
          </a:solidFill>
          <a:latin typeface="+mn-lt"/>
          <a:ea typeface="+mn-ea"/>
          <a:cs typeface="+mn-cs"/>
        </a:defRPr>
      </a:lvl5pPr>
      <a:lvl6pPr marL="1980482" algn="l" defTabSz="792179" rtl="0" eaLnBrk="1" latinLnBrk="0" hangingPunct="1">
        <a:defRPr sz="1600" kern="1200">
          <a:solidFill>
            <a:schemeClr val="tx1"/>
          </a:solidFill>
          <a:latin typeface="+mn-lt"/>
          <a:ea typeface="+mn-ea"/>
          <a:cs typeface="+mn-cs"/>
        </a:defRPr>
      </a:lvl6pPr>
      <a:lvl7pPr marL="2376580" algn="l" defTabSz="792179" rtl="0" eaLnBrk="1" latinLnBrk="0" hangingPunct="1">
        <a:defRPr sz="1600" kern="1200">
          <a:solidFill>
            <a:schemeClr val="tx1"/>
          </a:solidFill>
          <a:latin typeface="+mn-lt"/>
          <a:ea typeface="+mn-ea"/>
          <a:cs typeface="+mn-cs"/>
        </a:defRPr>
      </a:lvl7pPr>
      <a:lvl8pPr marL="2772672" algn="l" defTabSz="792179" rtl="0" eaLnBrk="1" latinLnBrk="0" hangingPunct="1">
        <a:defRPr sz="1600" kern="1200">
          <a:solidFill>
            <a:schemeClr val="tx1"/>
          </a:solidFill>
          <a:latin typeface="+mn-lt"/>
          <a:ea typeface="+mn-ea"/>
          <a:cs typeface="+mn-cs"/>
        </a:defRPr>
      </a:lvl8pPr>
      <a:lvl9pPr marL="3168768" algn="l" defTabSz="792179"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0813"/>
            <a:ext cx="87630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16" rIns="91232" bIns="45616"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32" tIns="45616" rIns="91232" bIns="4561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232" tIns="45616" rIns="91232" bIns="45616" numCol="1" anchor="ctr" anchorCtr="0" compatLnSpc="1">
            <a:prstTxWarp prst="textNoShape">
              <a:avLst/>
            </a:prstTxWarp>
          </a:bodyPr>
          <a:lstStyle>
            <a:lvl1pPr defTabSz="911225">
              <a:defRPr sz="1200">
                <a:solidFill>
                  <a:srgbClr val="898989"/>
                </a:solidFill>
                <a:latin typeface="Calibri" pitchFamily="34" charset="0"/>
                <a:cs typeface="Arial" charset="0"/>
              </a:defRPr>
            </a:lvl1pPr>
          </a:lstStyle>
          <a:p>
            <a:pPr algn="l" rtl="0" fontAlgn="base">
              <a:spcBef>
                <a:spcPct val="0"/>
              </a:spcBef>
              <a:spcAft>
                <a:spcPct val="0"/>
              </a:spcAft>
              <a:defRPr/>
            </a:pPr>
            <a:fld id="{76CB9F00-C32F-476B-9838-892404893845}" type="datetime1">
              <a:rPr lang="en-US" kern="1200" smtClean="0">
                <a:ea typeface="+mn-ea"/>
              </a:rPr>
              <a:pPr algn="l" rtl="0" fontAlgn="base">
                <a:spcBef>
                  <a:spcPct val="0"/>
                </a:spcBef>
                <a:spcAft>
                  <a:spcPct val="0"/>
                </a:spcAft>
                <a:defRPr/>
              </a:pPr>
              <a:t>12/10/2024</a:t>
            </a:fld>
            <a:endParaRPr lang="en-US" kern="120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2" tIns="45616" rIns="91232" bIns="45616" rtlCol="0" anchor="ctr"/>
          <a:lstStyle>
            <a:lvl1pPr algn="ctr" defTabSz="912305" fontAlgn="auto">
              <a:spcBef>
                <a:spcPts val="0"/>
              </a:spcBef>
              <a:spcAft>
                <a:spcPts val="0"/>
              </a:spcAft>
              <a:defRPr sz="1200">
                <a:solidFill>
                  <a:prstClr val="black">
                    <a:tint val="75000"/>
                  </a:prstClr>
                </a:solidFill>
                <a:latin typeface="+mn-lt"/>
                <a:ea typeface="+mn-ea"/>
                <a:cs typeface="+mn-cs"/>
              </a:defRPr>
            </a:lvl1pPr>
          </a:lstStyle>
          <a:p>
            <a:pPr rtl="0">
              <a:defRPr/>
            </a:pPr>
            <a:r>
              <a:rPr lang="en-US" kern="1200"/>
              <a:t>RMP 48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232" tIns="45616" rIns="91232" bIns="45616" numCol="1" anchor="ctr" anchorCtr="0" compatLnSpc="1">
            <a:prstTxWarp prst="textNoShape">
              <a:avLst/>
            </a:prstTxWarp>
          </a:bodyPr>
          <a:lstStyle>
            <a:lvl1pPr algn="r" defTabSz="911225">
              <a:defRPr sz="1200">
                <a:solidFill>
                  <a:srgbClr val="898989"/>
                </a:solidFill>
                <a:latin typeface="Calibri" pitchFamily="34" charset="0"/>
                <a:cs typeface="Arial" charset="0"/>
              </a:defRPr>
            </a:lvl1pPr>
          </a:lstStyle>
          <a:p>
            <a:pPr rtl="0" fontAlgn="base">
              <a:spcBef>
                <a:spcPct val="0"/>
              </a:spcBef>
              <a:spcAft>
                <a:spcPct val="0"/>
              </a:spcAft>
              <a:defRPr/>
            </a:pPr>
            <a:fld id="{7EB48383-1A16-4726-A419-0BE75F87F8FA}" type="slidenum">
              <a:rPr lang="en-US" kern="1200">
                <a:ea typeface="+mn-ea"/>
              </a:rPr>
              <a:pPr rtl="0" fontAlgn="base">
                <a:spcBef>
                  <a:spcPct val="0"/>
                </a:spcBef>
                <a:spcAft>
                  <a:spcPct val="0"/>
                </a:spcAft>
                <a:defRPr/>
              </a:pPr>
              <a:t>‹N°›</a:t>
            </a:fld>
            <a:endParaRPr lang="en-US" kern="1200">
              <a:ea typeface="+mn-ea"/>
            </a:endParaRPr>
          </a:p>
        </p:txBody>
      </p:sp>
      <p:pic>
        <p:nvPicPr>
          <p:cNvPr id="205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6213475"/>
            <a:ext cx="13589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14400"/>
            <a:ext cx="9144000"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txBox="1">
            <a:spLocks/>
          </p:cNvSpPr>
          <p:nvPr/>
        </p:nvSpPr>
        <p:spPr>
          <a:xfrm>
            <a:off x="104775" y="6375400"/>
            <a:ext cx="533400" cy="365125"/>
          </a:xfrm>
          <a:prstGeom prst="rect">
            <a:avLst/>
          </a:prstGeom>
        </p:spPr>
        <p:txBody>
          <a:bodyPr lIns="91232" tIns="45616" rIns="91232" bIns="45616"/>
          <a:lstStyle>
            <a:lvl1pPr defTabSz="911225" eaLnBrk="0" hangingPunct="0">
              <a:defRPr sz="2400">
                <a:solidFill>
                  <a:schemeClr val="tx1"/>
                </a:solidFill>
                <a:latin typeface="Arial" pitchFamily="34" charset="0"/>
                <a:ea typeface="ＭＳ Ｐゴシック" pitchFamily="34" charset="-128"/>
              </a:defRPr>
            </a:lvl1pPr>
            <a:lvl2pPr marL="742950" indent="-285750" defTabSz="911225" eaLnBrk="0" hangingPunct="0">
              <a:defRPr sz="2400">
                <a:solidFill>
                  <a:schemeClr val="tx1"/>
                </a:solidFill>
                <a:latin typeface="Arial" pitchFamily="34" charset="0"/>
                <a:ea typeface="ＭＳ Ｐゴシック" pitchFamily="34" charset="-128"/>
              </a:defRPr>
            </a:lvl2pPr>
            <a:lvl3pPr marL="1143000" indent="-228600" defTabSz="911225" eaLnBrk="0" hangingPunct="0">
              <a:defRPr sz="2400">
                <a:solidFill>
                  <a:schemeClr val="tx1"/>
                </a:solidFill>
                <a:latin typeface="Arial" pitchFamily="34" charset="0"/>
                <a:ea typeface="ＭＳ Ｐゴシック" pitchFamily="34" charset="-128"/>
              </a:defRPr>
            </a:lvl3pPr>
            <a:lvl4pPr marL="1600200" indent="-228600" defTabSz="911225" eaLnBrk="0" hangingPunct="0">
              <a:defRPr sz="2400">
                <a:solidFill>
                  <a:schemeClr val="tx1"/>
                </a:solidFill>
                <a:latin typeface="Arial" pitchFamily="34" charset="0"/>
                <a:ea typeface="ＭＳ Ｐゴシック" pitchFamily="34" charset="-128"/>
              </a:defRPr>
            </a:lvl4pPr>
            <a:lvl5pPr marL="2057400" indent="-228600" defTabSz="911225" eaLnBrk="0" hangingPunct="0">
              <a:defRPr sz="2400">
                <a:solidFill>
                  <a:schemeClr val="tx1"/>
                </a:solidFill>
                <a:latin typeface="Arial" pitchFamily="34" charset="0"/>
                <a:ea typeface="ＭＳ Ｐゴシック"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rtl="0" eaLnBrk="1" fontAlgn="base" hangingPunct="1">
              <a:spcBef>
                <a:spcPct val="0"/>
              </a:spcBef>
              <a:spcAft>
                <a:spcPct val="0"/>
              </a:spcAft>
              <a:defRPr/>
            </a:pPr>
            <a:fld id="{2ED4396D-F1C7-4352-A182-F95114CB7BC6}" type="slidenum">
              <a:rPr lang="en-US" sz="1400" b="1" kern="1200" smtClean="0">
                <a:solidFill>
                  <a:srgbClr val="FFFFFF"/>
                </a:solidFill>
                <a:effectLst>
                  <a:outerShdw blurRad="38100" dist="38100" dir="2700000" algn="tl">
                    <a:srgbClr val="C0C0C0"/>
                  </a:outerShdw>
                </a:effectLst>
                <a:latin typeface="Arial Narrow" pitchFamily="34" charset="0"/>
                <a:cs typeface="Arial" charset="0"/>
              </a:rPr>
              <a:pPr algn="l" rtl="0" eaLnBrk="1" fontAlgn="base" hangingPunct="1">
                <a:spcBef>
                  <a:spcPct val="0"/>
                </a:spcBef>
                <a:spcAft>
                  <a:spcPct val="0"/>
                </a:spcAft>
                <a:defRPr/>
              </a:pPr>
              <a:t>‹N°›</a:t>
            </a:fld>
            <a:endParaRPr lang="en-US" sz="1400" b="1" kern="1200">
              <a:solidFill>
                <a:srgbClr val="FFFFFF"/>
              </a:solidFill>
              <a:effectLst>
                <a:outerShdw blurRad="38100" dist="38100" dir="2700000" algn="tl">
                  <a:srgbClr val="C0C0C0"/>
                </a:outerShdw>
              </a:effectLst>
              <a:latin typeface="Arial Narrow" pitchFamily="34" charset="0"/>
              <a:cs typeface="Arial" charset="0"/>
            </a:endParaRPr>
          </a:p>
        </p:txBody>
      </p:sp>
    </p:spTree>
    <p:extLst>
      <p:ext uri="{BB962C8B-B14F-4D97-AF65-F5344CB8AC3E}">
        <p14:creationId xmlns:p14="http://schemas.microsoft.com/office/powerpoint/2010/main" val="2024772111"/>
      </p:ext>
    </p:extLst>
  </p:cSld>
  <p:clrMap bg1="lt1" tx1="dk1" bg2="lt2" tx2="dk2" accent1="accent1" accent2="accent2" accent3="accent3" accent4="accent4" accent5="accent5" accent6="accent6" hlink="hlink" folHlink="folHlink"/>
  <p:sldLayoutIdLst>
    <p:sldLayoutId id="2147483795" r:id="rId1"/>
    <p:sldLayoutId id="2147483797" r:id="rId2"/>
    <p:sldLayoutId id="2147483798" r:id="rId3"/>
    <p:sldLayoutId id="2147483799" r:id="rId4"/>
    <p:sldLayoutId id="2147483800" r:id="rId5"/>
  </p:sldLayoutIdLst>
  <p:transition spd="slow"/>
  <p:hf hdr="0" dt="0"/>
  <p:txStyles>
    <p:titleStyle>
      <a:lvl1pPr algn="ctr" rtl="0" eaLnBrk="0" fontAlgn="base" hangingPunct="0">
        <a:spcBef>
          <a:spcPct val="0"/>
        </a:spcBef>
        <a:spcAft>
          <a:spcPct val="0"/>
        </a:spcAft>
        <a:defRPr sz="4000" kern="1200">
          <a:solidFill>
            <a:srgbClr val="0062AC"/>
          </a:solidFill>
          <a:effectLst>
            <a:outerShdw blurRad="38100" dist="38100" dir="2700000" algn="tl">
              <a:srgbClr val="000000">
                <a:alpha val="43137"/>
              </a:srgbClr>
            </a:outerShdw>
          </a:effectLst>
          <a:latin typeface="Cooper Black" pitchFamily="18" charset="0"/>
          <a:ea typeface="MS PGothic" pitchFamily="34" charset="-128"/>
          <a:cs typeface="+mj-cs"/>
        </a:defRPr>
      </a:lvl1pPr>
      <a:lvl2pPr algn="ctr" rtl="0" eaLnBrk="0" fontAlgn="base" hangingPunct="0">
        <a:spcBef>
          <a:spcPct val="0"/>
        </a:spcBef>
        <a:spcAft>
          <a:spcPct val="0"/>
        </a:spcAft>
        <a:defRPr sz="4000">
          <a:solidFill>
            <a:srgbClr val="0062AC"/>
          </a:solidFill>
          <a:latin typeface="Cooper Black" pitchFamily="18" charset="0"/>
          <a:ea typeface="MS PGothic" pitchFamily="34" charset="-128"/>
        </a:defRPr>
      </a:lvl2pPr>
      <a:lvl3pPr algn="ctr" rtl="0" eaLnBrk="0" fontAlgn="base" hangingPunct="0">
        <a:spcBef>
          <a:spcPct val="0"/>
        </a:spcBef>
        <a:spcAft>
          <a:spcPct val="0"/>
        </a:spcAft>
        <a:defRPr sz="4000">
          <a:solidFill>
            <a:srgbClr val="0062AC"/>
          </a:solidFill>
          <a:latin typeface="Cooper Black" pitchFamily="18" charset="0"/>
          <a:ea typeface="MS PGothic" pitchFamily="34" charset="-128"/>
        </a:defRPr>
      </a:lvl3pPr>
      <a:lvl4pPr algn="ctr" rtl="0" eaLnBrk="0" fontAlgn="base" hangingPunct="0">
        <a:spcBef>
          <a:spcPct val="0"/>
        </a:spcBef>
        <a:spcAft>
          <a:spcPct val="0"/>
        </a:spcAft>
        <a:defRPr sz="4000">
          <a:solidFill>
            <a:srgbClr val="0062AC"/>
          </a:solidFill>
          <a:latin typeface="Cooper Black" pitchFamily="18" charset="0"/>
          <a:ea typeface="MS PGothic" pitchFamily="34" charset="-128"/>
        </a:defRPr>
      </a:lvl4pPr>
      <a:lvl5pPr algn="ctr" rtl="0" eaLnBrk="0" fontAlgn="base" hangingPunct="0">
        <a:spcBef>
          <a:spcPct val="0"/>
        </a:spcBef>
        <a:spcAft>
          <a:spcPct val="0"/>
        </a:spcAft>
        <a:defRPr sz="4000">
          <a:solidFill>
            <a:srgbClr val="0062AC"/>
          </a:solidFill>
          <a:latin typeface="Cooper Black" pitchFamily="18" charset="0"/>
          <a:ea typeface="MS PGothic" pitchFamily="34" charset="-128"/>
        </a:defRPr>
      </a:lvl5pPr>
      <a:lvl6pPr marL="456153" algn="ctr" rtl="0" fontAlgn="base">
        <a:spcBef>
          <a:spcPct val="0"/>
        </a:spcBef>
        <a:spcAft>
          <a:spcPct val="0"/>
        </a:spcAft>
        <a:defRPr sz="4400">
          <a:solidFill>
            <a:schemeClr val="tx1"/>
          </a:solidFill>
          <a:latin typeface="Calibri" pitchFamily="34" charset="0"/>
        </a:defRPr>
      </a:lvl6pPr>
      <a:lvl7pPr marL="912305" algn="ctr" rtl="0" fontAlgn="base">
        <a:spcBef>
          <a:spcPct val="0"/>
        </a:spcBef>
        <a:spcAft>
          <a:spcPct val="0"/>
        </a:spcAft>
        <a:defRPr sz="4400">
          <a:solidFill>
            <a:schemeClr val="tx1"/>
          </a:solidFill>
          <a:latin typeface="Calibri" pitchFamily="34" charset="0"/>
        </a:defRPr>
      </a:lvl7pPr>
      <a:lvl8pPr marL="1368458" algn="ctr" rtl="0" fontAlgn="base">
        <a:spcBef>
          <a:spcPct val="0"/>
        </a:spcBef>
        <a:spcAft>
          <a:spcPct val="0"/>
        </a:spcAft>
        <a:defRPr sz="4400">
          <a:solidFill>
            <a:schemeClr val="tx1"/>
          </a:solidFill>
          <a:latin typeface="Calibri" pitchFamily="34" charset="0"/>
        </a:defRPr>
      </a:lvl8pPr>
      <a:lvl9pPr marL="182461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Clr>
          <a:srgbClr val="0062AC"/>
        </a:buClr>
        <a:buSzPct val="60000"/>
        <a:buFont typeface="Wingdings" pitchFamily="2" charset="2"/>
        <a:buChar char="S"/>
        <a:defRPr sz="32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1pPr>
      <a:lvl2pPr marL="739775" indent="-284163" algn="l" rtl="0" eaLnBrk="0" fontAlgn="base" hangingPunct="0">
        <a:spcBef>
          <a:spcPct val="20000"/>
        </a:spcBef>
        <a:spcAft>
          <a:spcPct val="0"/>
        </a:spcAft>
        <a:buClr>
          <a:srgbClr val="0062AC"/>
        </a:buClr>
        <a:buSzPct val="60000"/>
        <a:buFont typeface="Wingdings" pitchFamily="2" charset="2"/>
        <a:buChar char="S"/>
        <a:defRPr sz="28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2pPr>
      <a:lvl3pPr marL="1139825" indent="-227013" algn="l" rtl="0" eaLnBrk="0" fontAlgn="base" hangingPunct="0">
        <a:spcBef>
          <a:spcPct val="20000"/>
        </a:spcBef>
        <a:spcAft>
          <a:spcPct val="0"/>
        </a:spcAft>
        <a:buClr>
          <a:srgbClr val="0062AC"/>
        </a:buClr>
        <a:buSzPct val="60000"/>
        <a:buFont typeface="Wingdings" pitchFamily="2" charset="2"/>
        <a:buChar char="S"/>
        <a:defRPr sz="24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3pPr>
      <a:lvl4pPr marL="1595438" indent="-227013" algn="l" rtl="0" eaLnBrk="0" fontAlgn="base" hangingPunct="0">
        <a:spcBef>
          <a:spcPct val="20000"/>
        </a:spcBef>
        <a:spcAft>
          <a:spcPct val="0"/>
        </a:spcAft>
        <a:buClr>
          <a:srgbClr val="0062AC"/>
        </a:buClr>
        <a:buSzPct val="60000"/>
        <a:buFont typeface="Wingdings" pitchFamily="2" charset="2"/>
        <a:buChar char="S"/>
        <a:defRPr sz="20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4pPr>
      <a:lvl5pPr marL="2052638" indent="-227013" algn="l" rtl="0" eaLnBrk="0" fontAlgn="base" hangingPunct="0">
        <a:spcBef>
          <a:spcPct val="20000"/>
        </a:spcBef>
        <a:spcAft>
          <a:spcPct val="0"/>
        </a:spcAft>
        <a:buClr>
          <a:srgbClr val="0062AC"/>
        </a:buClr>
        <a:buSzPct val="60000"/>
        <a:buFont typeface="Wingdings" pitchFamily="2" charset="2"/>
        <a:buChar char="S"/>
        <a:defRPr sz="20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5pPr>
      <a:lvl6pPr marL="2508838"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990"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144"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296"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05" rtl="0" eaLnBrk="1" latinLnBrk="0" hangingPunct="1">
        <a:defRPr sz="1800" kern="1200">
          <a:solidFill>
            <a:schemeClr val="tx1"/>
          </a:solidFill>
          <a:latin typeface="+mn-lt"/>
          <a:ea typeface="+mn-ea"/>
          <a:cs typeface="+mn-cs"/>
        </a:defRPr>
      </a:lvl1pPr>
      <a:lvl2pPr marL="456153" algn="l" defTabSz="912305" rtl="0" eaLnBrk="1" latinLnBrk="0" hangingPunct="1">
        <a:defRPr sz="1800" kern="1200">
          <a:solidFill>
            <a:schemeClr val="tx1"/>
          </a:solidFill>
          <a:latin typeface="+mn-lt"/>
          <a:ea typeface="+mn-ea"/>
          <a:cs typeface="+mn-cs"/>
        </a:defRPr>
      </a:lvl2pPr>
      <a:lvl3pPr marL="912305" algn="l" defTabSz="912305" rtl="0" eaLnBrk="1" latinLnBrk="0" hangingPunct="1">
        <a:defRPr sz="1800" kern="1200">
          <a:solidFill>
            <a:schemeClr val="tx1"/>
          </a:solidFill>
          <a:latin typeface="+mn-lt"/>
          <a:ea typeface="+mn-ea"/>
          <a:cs typeface="+mn-cs"/>
        </a:defRPr>
      </a:lvl3pPr>
      <a:lvl4pPr marL="1368458" algn="l" defTabSz="912305" rtl="0" eaLnBrk="1" latinLnBrk="0" hangingPunct="1">
        <a:defRPr sz="1800" kern="1200">
          <a:solidFill>
            <a:schemeClr val="tx1"/>
          </a:solidFill>
          <a:latin typeface="+mn-lt"/>
          <a:ea typeface="+mn-ea"/>
          <a:cs typeface="+mn-cs"/>
        </a:defRPr>
      </a:lvl4pPr>
      <a:lvl5pPr marL="1824611" algn="l" defTabSz="912305" rtl="0" eaLnBrk="1" latinLnBrk="0" hangingPunct="1">
        <a:defRPr sz="1800" kern="1200">
          <a:solidFill>
            <a:schemeClr val="tx1"/>
          </a:solidFill>
          <a:latin typeface="+mn-lt"/>
          <a:ea typeface="+mn-ea"/>
          <a:cs typeface="+mn-cs"/>
        </a:defRPr>
      </a:lvl5pPr>
      <a:lvl6pPr marL="2280761" algn="l" defTabSz="912305" rtl="0" eaLnBrk="1" latinLnBrk="0" hangingPunct="1">
        <a:defRPr sz="1800" kern="1200">
          <a:solidFill>
            <a:schemeClr val="tx1"/>
          </a:solidFill>
          <a:latin typeface="+mn-lt"/>
          <a:ea typeface="+mn-ea"/>
          <a:cs typeface="+mn-cs"/>
        </a:defRPr>
      </a:lvl6pPr>
      <a:lvl7pPr marL="2736916" algn="l" defTabSz="912305" rtl="0" eaLnBrk="1" latinLnBrk="0" hangingPunct="1">
        <a:defRPr sz="1800" kern="1200">
          <a:solidFill>
            <a:schemeClr val="tx1"/>
          </a:solidFill>
          <a:latin typeface="+mn-lt"/>
          <a:ea typeface="+mn-ea"/>
          <a:cs typeface="+mn-cs"/>
        </a:defRPr>
      </a:lvl7pPr>
      <a:lvl8pPr marL="3193067" algn="l" defTabSz="912305" rtl="0" eaLnBrk="1" latinLnBrk="0" hangingPunct="1">
        <a:defRPr sz="1800" kern="1200">
          <a:solidFill>
            <a:schemeClr val="tx1"/>
          </a:solidFill>
          <a:latin typeface="+mn-lt"/>
          <a:ea typeface="+mn-ea"/>
          <a:cs typeface="+mn-cs"/>
        </a:defRPr>
      </a:lvl8pPr>
      <a:lvl9pPr marL="3649217" algn="l" defTabSz="91230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59999" y="367619"/>
            <a:ext cx="6120000" cy="720000"/>
          </a:xfrm>
          <a:prstGeom prst="rect">
            <a:avLst/>
          </a:prstGeom>
        </p:spPr>
        <p:txBody>
          <a:bodyPr vert="horz" lIns="18000" tIns="0" rIns="360000" bIns="0" rtlCol="0" anchor="b">
            <a:noAutofit/>
          </a:bodyPr>
          <a:lstStyle/>
          <a:p>
            <a:r>
              <a:rPr lang="en-GB" noProof="0"/>
              <a:t>Click to edit </a:t>
            </a:r>
            <a:br>
              <a:rPr lang="en-GB" noProof="0"/>
            </a:br>
            <a:r>
              <a:rPr lang="en-GB" noProof="0"/>
              <a:t>Master title style</a:t>
            </a:r>
          </a:p>
        </p:txBody>
      </p:sp>
      <p:sp>
        <p:nvSpPr>
          <p:cNvPr id="3" name="Text Placeholder 2"/>
          <p:cNvSpPr>
            <a:spLocks noGrp="1"/>
          </p:cNvSpPr>
          <p:nvPr>
            <p:ph type="body" idx="1"/>
          </p:nvPr>
        </p:nvSpPr>
        <p:spPr bwMode="gray">
          <a:xfrm>
            <a:off x="359999" y="1807620"/>
            <a:ext cx="8424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gray">
          <a:xfrm>
            <a:off x="359999" y="6588208"/>
            <a:ext cx="5925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0087168E-D4AA-4E26-BAB4-555C1D81D0C3}" type="datetime1">
              <a:rPr lang="en-GB" noProof="0" smtClean="0"/>
              <a:t>10/12/2024</a:t>
            </a:fld>
            <a:endParaRPr lang="en-GB" noProof="0"/>
          </a:p>
        </p:txBody>
      </p:sp>
      <p:sp>
        <p:nvSpPr>
          <p:cNvPr id="5" name="Footer Placeholder 4"/>
          <p:cNvSpPr>
            <a:spLocks noGrp="1"/>
          </p:cNvSpPr>
          <p:nvPr>
            <p:ph type="ftr" sz="quarter" idx="3"/>
          </p:nvPr>
        </p:nvSpPr>
        <p:spPr bwMode="gray">
          <a:xfrm>
            <a:off x="1044744" y="6588208"/>
            <a:ext cx="1698456"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gray">
          <a:xfrm>
            <a:off x="8562325" y="6588208"/>
            <a:ext cx="217448"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noProof="0" smtClean="0"/>
              <a:pPr/>
              <a:t>‹N°›</a:t>
            </a:fld>
            <a:endParaRPr lang="en-GB" noProof="0"/>
          </a:p>
        </p:txBody>
      </p:sp>
      <p:sp>
        <p:nvSpPr>
          <p:cNvPr id="12" name="Rectangle 11"/>
          <p:cNvSpPr/>
          <p:nvPr userDrawn="1"/>
        </p:nvSpPr>
        <p:spPr bwMode="gray">
          <a:xfrm>
            <a:off x="6803373" y="379578"/>
            <a:ext cx="1976400" cy="694800"/>
          </a:xfrm>
          <a:prstGeom prst="rect">
            <a:avLst/>
          </a:prstGeom>
          <a:blipFill dpi="0" rotWithShape="1">
            <a:blip r:embed="rId20"/>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8189020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800" b="1" kern="1200">
          <a:solidFill>
            <a:srgbClr val="0092CC"/>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orient="horz" pos="3809">
          <p15:clr>
            <a:srgbClr val="F26B43"/>
          </p15:clr>
        </p15:guide>
        <p15:guide id="3" pos="2880">
          <p15:clr>
            <a:srgbClr val="F26B43"/>
          </p15:clr>
        </p15:guide>
        <p15:guide id="4" pos="226">
          <p15:clr>
            <a:srgbClr val="F26B43"/>
          </p15:clr>
        </p15:guide>
        <p15:guide id="5" pos="5534">
          <p15:clr>
            <a:srgbClr val="F26B43"/>
          </p15:clr>
        </p15:guide>
        <p15:guide id="6" pos="2939">
          <p15:clr>
            <a:srgbClr val="F26B43"/>
          </p15:clr>
        </p15:guide>
        <p15:guide id="7" pos="28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phsO0pOPWAhWIfxoKHZBjBJ4QjRwIBw&amp;url=https://www.123rf.com/stock-photo/approved.html&amp;psig=AOvVaw22ovvjiPJR2-XAwhsoxqFX&amp;ust=1507629366526949"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65.xml"/><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1.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tags" Target="../tags/tag51.xml"/><Relationship Id="rId55" Type="http://schemas.openxmlformats.org/officeDocument/2006/relationships/tags" Target="../tags/tag56.xml"/><Relationship Id="rId63" Type="http://schemas.openxmlformats.org/officeDocument/2006/relationships/tags" Target="../tags/tag64.xml"/><Relationship Id="rId68" Type="http://schemas.openxmlformats.org/officeDocument/2006/relationships/tags" Target="../tags/tag69.xml"/><Relationship Id="rId76" Type="http://schemas.openxmlformats.org/officeDocument/2006/relationships/tags" Target="../tags/tag77.xml"/><Relationship Id="rId84" Type="http://schemas.openxmlformats.org/officeDocument/2006/relationships/image" Target="../media/image45.png"/><Relationship Id="rId7" Type="http://schemas.openxmlformats.org/officeDocument/2006/relationships/tags" Target="../tags/tag8.xml"/><Relationship Id="rId71" Type="http://schemas.openxmlformats.org/officeDocument/2006/relationships/tags" Target="../tags/tag72.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tags" Target="../tags/tag54.xml"/><Relationship Id="rId58" Type="http://schemas.openxmlformats.org/officeDocument/2006/relationships/tags" Target="../tags/tag59.xml"/><Relationship Id="rId66" Type="http://schemas.openxmlformats.org/officeDocument/2006/relationships/tags" Target="../tags/tag67.xml"/><Relationship Id="rId74" Type="http://schemas.openxmlformats.org/officeDocument/2006/relationships/tags" Target="../tags/tag75.xml"/><Relationship Id="rId79" Type="http://schemas.openxmlformats.org/officeDocument/2006/relationships/slideLayout" Target="../slideLayouts/slideLayout52.xml"/><Relationship Id="rId5" Type="http://schemas.openxmlformats.org/officeDocument/2006/relationships/tags" Target="../tags/tag6.xml"/><Relationship Id="rId61" Type="http://schemas.openxmlformats.org/officeDocument/2006/relationships/tags" Target="../tags/tag62.xml"/><Relationship Id="rId82" Type="http://schemas.openxmlformats.org/officeDocument/2006/relationships/image" Target="../media/image43.png"/><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image" Target="../media/image41.png"/><Relationship Id="rId85" Type="http://schemas.openxmlformats.org/officeDocument/2006/relationships/image" Target="../media/image46.png"/><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image" Target="../media/image44.png"/><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56.xml"/><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66.xml"/><Relationship Id="rId4" Type="http://schemas.openxmlformats.org/officeDocument/2006/relationships/image" Target="../media/image51.jpg"/></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4.xml"/></Relationships>
</file>

<file path=ppt/slides/_rels/slide5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52.xml"/><Relationship Id="rId6" Type="http://schemas.openxmlformats.org/officeDocument/2006/relationships/diagramColors" Target="../diagrams/colors3.xml"/><Relationship Id="rId11" Type="http://schemas.openxmlformats.org/officeDocument/2006/relationships/image" Target="../media/image57.png"/><Relationship Id="rId5" Type="http://schemas.openxmlformats.org/officeDocument/2006/relationships/diagramQuickStyle" Target="../diagrams/quickStyle3.xml"/><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diagramLayout" Target="../diagrams/layout3.xml"/><Relationship Id="rId9" Type="http://schemas.openxmlformats.org/officeDocument/2006/relationships/image" Target="../media/image55.png"/><Relationship Id="rId14"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5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3.png"/><Relationship Id="rId2" Type="http://schemas.openxmlformats.org/officeDocument/2006/relationships/diagramData" Target="../diagrams/data6.xml"/><Relationship Id="rId1" Type="http://schemas.openxmlformats.org/officeDocument/2006/relationships/slideLayout" Target="../slideLayouts/slideLayout4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6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8.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wmf"/><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6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7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5031206"/>
            <a:ext cx="9144000" cy="2041706"/>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endParaRPr lang="en-GB" dirty="0"/>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345" y="5270337"/>
            <a:ext cx="2613076" cy="90304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3568" y="593767"/>
            <a:ext cx="7961668" cy="1662545"/>
          </a:xfrm>
          <a:prstGeom prst="rect">
            <a:avLst/>
          </a:prstGeom>
        </p:spPr>
        <p:txBody>
          <a:bodyPr lIns="80147" tIns="40074" rIns="80147" bIns="40074">
            <a:noAutofit/>
          </a:bodyPr>
          <a:lst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a:lstStyle>
          <a:p>
            <a:r>
              <a:rPr lang="en-GB" sz="2800" dirty="0">
                <a:solidFill>
                  <a:schemeClr val="bg1"/>
                </a:solidFill>
              </a:rPr>
              <a:t>PROJET REG-PHARMA</a:t>
            </a:r>
            <a:endParaRPr lang="en-US" sz="2800" dirty="0">
              <a:solidFill>
                <a:schemeClr val="bg1"/>
              </a:solidFill>
            </a:endParaRPr>
          </a:p>
          <a:p>
            <a:br>
              <a:rPr lang="en-US" sz="2400" dirty="0">
                <a:solidFill>
                  <a:srgbClr val="FFC000"/>
                </a:solidFill>
              </a:rPr>
            </a:br>
            <a:r>
              <a:rPr lang="en-US" sz="2400" dirty="0">
                <a:solidFill>
                  <a:srgbClr val="FFC000"/>
                </a:solidFill>
              </a:rPr>
              <a:t>10 </a:t>
            </a:r>
            <a:r>
              <a:rPr lang="en-US" sz="2400" dirty="0" err="1">
                <a:solidFill>
                  <a:srgbClr val="FFC000"/>
                </a:solidFill>
              </a:rPr>
              <a:t>décembre</a:t>
            </a:r>
            <a:r>
              <a:rPr lang="en-US" sz="2400" dirty="0">
                <a:solidFill>
                  <a:srgbClr val="FFC000"/>
                </a:solidFill>
              </a:rPr>
              <a:t> 2024, </a:t>
            </a:r>
            <a:r>
              <a:rPr lang="en-GB" sz="2400" dirty="0">
                <a:solidFill>
                  <a:srgbClr val="FFC000"/>
                </a:solidFill>
              </a:rPr>
              <a:t>Brazzaville (Congo)</a:t>
            </a:r>
            <a:endParaRPr lang="en-US" sz="2400" dirty="0">
              <a:solidFill>
                <a:srgbClr val="FFC000"/>
              </a:solidFill>
            </a:endParaRPr>
          </a:p>
        </p:txBody>
      </p:sp>
      <p:sp>
        <p:nvSpPr>
          <p:cNvPr id="2" name="TextBox 1"/>
          <p:cNvSpPr txBox="1"/>
          <p:nvPr/>
        </p:nvSpPr>
        <p:spPr>
          <a:xfrm>
            <a:off x="1524000" y="2902596"/>
            <a:ext cx="7581405" cy="16619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3400" b="1" dirty="0">
                <a:solidFill>
                  <a:schemeClr val="bg1"/>
                </a:solidFill>
                <a:latin typeface="Calibri" panose="020F0502020204030204" pitchFamily="34" charset="0"/>
                <a:cs typeface="Aharoni" panose="02010803020104030203" pitchFamily="2" charset="-79"/>
              </a:rPr>
              <a:t>Point </a:t>
            </a:r>
            <a:r>
              <a:rPr lang="en-GB" sz="3400" b="1" dirty="0" err="1">
                <a:solidFill>
                  <a:schemeClr val="bg1"/>
                </a:solidFill>
                <a:latin typeface="Calibri" panose="020F0502020204030204" pitchFamily="34" charset="0"/>
                <a:cs typeface="Aharoni" panose="02010803020104030203" pitchFamily="2" charset="-79"/>
              </a:rPr>
              <a:t>d’actualité</a:t>
            </a:r>
            <a:r>
              <a:rPr lang="en-GB" sz="3400" b="1" dirty="0">
                <a:solidFill>
                  <a:schemeClr val="bg1"/>
                </a:solidFill>
                <a:latin typeface="Calibri" panose="020F0502020204030204" pitchFamily="34" charset="0"/>
                <a:cs typeface="Aharoni" panose="02010803020104030203" pitchFamily="2" charset="-79"/>
              </a:rPr>
              <a:t> sur les </a:t>
            </a:r>
            <a:r>
              <a:rPr lang="en-GB" sz="3400" b="1" dirty="0" err="1">
                <a:solidFill>
                  <a:schemeClr val="bg1"/>
                </a:solidFill>
                <a:latin typeface="Calibri" panose="020F0502020204030204" pitchFamily="34" charset="0"/>
                <a:cs typeface="Aharoni" panose="02010803020104030203" pitchFamily="2" charset="-79"/>
              </a:rPr>
              <a:t>systèmes</a:t>
            </a:r>
            <a:endParaRPr lang="en-GB" sz="3400" b="1" dirty="0">
              <a:solidFill>
                <a:schemeClr val="bg1"/>
              </a:solidFill>
              <a:latin typeface="Calibri" panose="020F0502020204030204" pitchFamily="34" charset="0"/>
              <a:cs typeface="Aharoni" panose="02010803020104030203" pitchFamily="2" charset="-79"/>
            </a:endParaRPr>
          </a:p>
          <a:p>
            <a:pPr marL="0" marR="0" indent="0" algn="l" defTabSz="914400" rtl="0" fontAlgn="auto" latinLnBrk="1" hangingPunct="0">
              <a:lnSpc>
                <a:spcPct val="100000"/>
              </a:lnSpc>
              <a:spcBef>
                <a:spcPts val="0"/>
              </a:spcBef>
              <a:spcAft>
                <a:spcPts val="0"/>
              </a:spcAft>
              <a:buClrTx/>
              <a:buSzTx/>
              <a:buFontTx/>
              <a:buNone/>
              <a:tabLst/>
            </a:pPr>
            <a:r>
              <a:rPr lang="en-GB" sz="3400" b="1" dirty="0" err="1">
                <a:solidFill>
                  <a:schemeClr val="bg1"/>
                </a:solidFill>
                <a:latin typeface="Calibri" panose="020F0502020204030204" pitchFamily="34" charset="0"/>
                <a:cs typeface="Aharoni" panose="02010803020104030203" pitchFamily="2" charset="-79"/>
              </a:rPr>
              <a:t>d’approvisionnement</a:t>
            </a:r>
            <a:r>
              <a:rPr lang="en-GB" sz="3400" b="1" dirty="0">
                <a:solidFill>
                  <a:schemeClr val="bg1"/>
                </a:solidFill>
                <a:latin typeface="Calibri" panose="020F0502020204030204" pitchFamily="34" charset="0"/>
                <a:cs typeface="Aharoni" panose="02010803020104030203" pitchFamily="2" charset="-79"/>
              </a:rPr>
              <a:t> des </a:t>
            </a:r>
            <a:r>
              <a:rPr lang="en-GB" sz="3400" b="1" dirty="0" err="1">
                <a:solidFill>
                  <a:schemeClr val="bg1"/>
                </a:solidFill>
                <a:latin typeface="Calibri" panose="020F0502020204030204" pitchFamily="34" charset="0"/>
                <a:cs typeface="Aharoni" panose="02010803020104030203" pitchFamily="2" charset="-79"/>
              </a:rPr>
              <a:t>médicaments</a:t>
            </a:r>
            <a:endParaRPr lang="en-GB" sz="3400" b="1" dirty="0">
              <a:solidFill>
                <a:schemeClr val="bg1"/>
              </a:solidFill>
              <a:latin typeface="Calibri" panose="020F0502020204030204" pitchFamily="34" charset="0"/>
              <a:cs typeface="Aharoni" panose="02010803020104030203" pitchFamily="2" charset="-79"/>
            </a:endParaRPr>
          </a:p>
          <a:p>
            <a:pPr marL="0" marR="0" indent="0" algn="l" defTabSz="914400" rtl="0" fontAlgn="auto" latinLnBrk="1" hangingPunct="0">
              <a:lnSpc>
                <a:spcPct val="100000"/>
              </a:lnSpc>
              <a:spcBef>
                <a:spcPts val="0"/>
              </a:spcBef>
              <a:spcAft>
                <a:spcPts val="0"/>
              </a:spcAft>
              <a:buClrTx/>
              <a:buSzTx/>
              <a:buFontTx/>
              <a:buNone/>
              <a:tabLst/>
            </a:pPr>
            <a:r>
              <a:rPr lang="en-GB" sz="3400" b="1" dirty="0" err="1">
                <a:solidFill>
                  <a:schemeClr val="bg1"/>
                </a:solidFill>
                <a:latin typeface="Calibri" panose="020F0502020204030204" pitchFamily="34" charset="0"/>
                <a:cs typeface="Aharoni" panose="02010803020104030203" pitchFamily="2" charset="-79"/>
              </a:rPr>
              <a:t>essentiels</a:t>
            </a:r>
            <a:endParaRPr lang="en-US" sz="3400" b="1" dirty="0">
              <a:solidFill>
                <a:schemeClr val="bg1"/>
              </a:solidFill>
              <a:latin typeface="Calibri" panose="020F0502020204030204" pitchFamily="34" charset="0"/>
              <a:cs typeface="Aharoni" panose="02010803020104030203" pitchFamily="2" charset="-79"/>
            </a:endParaRPr>
          </a:p>
        </p:txBody>
      </p:sp>
      <p:sp>
        <p:nvSpPr>
          <p:cNvPr id="3" name="Rectangle 2"/>
          <p:cNvSpPr/>
          <p:nvPr/>
        </p:nvSpPr>
        <p:spPr>
          <a:xfrm>
            <a:off x="3602828" y="4750627"/>
            <a:ext cx="5344733" cy="523220"/>
          </a:xfrm>
          <a:prstGeom prst="rect">
            <a:avLst/>
          </a:prstGeom>
        </p:spPr>
        <p:txBody>
          <a:bodyPr wrap="none">
            <a:spAutoFit/>
          </a:bodyPr>
          <a:lstStyle/>
          <a:p>
            <a:pPr marL="0" marR="0" lvl="0" indent="0" algn="r" defTabSz="914400" rtl="0" eaLnBrk="0" fontAlgn="base" latinLnBrk="0" hangingPunct="0">
              <a:lnSpc>
                <a:spcPct val="100000"/>
              </a:lnSpc>
              <a:spcBef>
                <a:spcPct val="20000"/>
              </a:spcBef>
              <a:spcAft>
                <a:spcPct val="0"/>
              </a:spcAft>
              <a:buClr>
                <a:srgbClr val="0062AC"/>
              </a:buClr>
              <a:buSzPct val="60000"/>
              <a:buFontTx/>
              <a:buNone/>
              <a:tabLst/>
              <a:defRPr/>
            </a:pPr>
            <a:r>
              <a:rPr lang="fr-FR" sz="2800" kern="1200" dirty="0">
                <a:solidFill>
                  <a:srgbClr val="FFC000"/>
                </a:solidFill>
                <a:effectLst>
                  <a:outerShdw blurRad="38100" dist="38100" dir="2700000" algn="tl">
                    <a:srgbClr val="000000">
                      <a:alpha val="43137"/>
                    </a:srgbClr>
                  </a:outerShdw>
                </a:effectLst>
                <a:latin typeface="Arial Narrow" pitchFamily="34" charset="0"/>
                <a:ea typeface="MS PGothic" pitchFamily="34" charset="-128"/>
                <a:cs typeface="+mn-cs"/>
              </a:rPr>
              <a:t>Dr Philippe DOO-KINGUÉ, OMS/AFRO</a:t>
            </a:r>
            <a:endParaRPr lang="en-US" sz="2800" kern="1200" dirty="0">
              <a:solidFill>
                <a:srgbClr val="FFC000"/>
              </a:solidFill>
              <a:effectLst>
                <a:outerShdw blurRad="38100" dist="38100" dir="2700000" algn="tl">
                  <a:srgbClr val="000000">
                    <a:alpha val="43137"/>
                  </a:srgbClr>
                </a:outerShdw>
              </a:effectLst>
              <a:latin typeface="Arial Narrow" pitchFamily="34" charset="0"/>
              <a:ea typeface="MS PGothic" pitchFamily="34" charset="-128"/>
              <a:cs typeface="+mn-cs"/>
            </a:endParaRPr>
          </a:p>
        </p:txBody>
      </p:sp>
    </p:spTree>
    <p:extLst>
      <p:ext uri="{BB962C8B-B14F-4D97-AF65-F5344CB8AC3E}">
        <p14:creationId xmlns:p14="http://schemas.microsoft.com/office/powerpoint/2010/main" val="299086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0326"/>
            <a:ext cx="9144000" cy="1107943"/>
          </a:xfrm>
        </p:spPr>
        <p:txBody>
          <a:bodyPr>
            <a:normAutofit fontScale="90000"/>
          </a:bodyPr>
          <a:lstStyle/>
          <a:p>
            <a:br>
              <a:rPr lang="en-GB" sz="2800" dirty="0">
                <a:solidFill>
                  <a:srgbClr val="003366"/>
                </a:solidFill>
                <a:latin typeface="Calibri" panose="020F0502020204030204" pitchFamily="34" charset="0"/>
                <a:cs typeface="Calibri" panose="020F0502020204030204" pitchFamily="34" charset="0"/>
              </a:rPr>
            </a:br>
            <a:r>
              <a:rPr lang="en-GB" sz="2800" dirty="0">
                <a:solidFill>
                  <a:srgbClr val="006699"/>
                </a:solidFill>
                <a:cs typeface="Calibri" panose="020F0502020204030204" pitchFamily="34" charset="0"/>
              </a:rPr>
              <a:t>ODD 3: </a:t>
            </a:r>
            <a:r>
              <a:rPr lang="fr-FR" sz="2800" dirty="0">
                <a:solidFill>
                  <a:srgbClr val="006699"/>
                </a:solidFill>
                <a:cs typeface="Calibri" panose="020F0502020204030204" pitchFamily="34" charset="0"/>
              </a:rPr>
              <a:t>Garantir des vies saines et promouvoir </a:t>
            </a:r>
            <a:r>
              <a:rPr lang="en-GB" sz="2800" dirty="0">
                <a:solidFill>
                  <a:srgbClr val="006699"/>
                </a:solidFill>
                <a:cs typeface="Calibri" panose="020F0502020204030204" pitchFamily="34" charset="0"/>
              </a:rPr>
              <a:t>le </a:t>
            </a:r>
            <a:r>
              <a:rPr lang="fr-FR" sz="2800" dirty="0">
                <a:solidFill>
                  <a:srgbClr val="006699"/>
                </a:solidFill>
                <a:cs typeface="Calibri" panose="020F0502020204030204" pitchFamily="34" charset="0"/>
              </a:rPr>
              <a:t>bien-être </a:t>
            </a:r>
            <a:r>
              <a:rPr lang="en-GB" sz="2800" dirty="0">
                <a:solidFill>
                  <a:srgbClr val="006699"/>
                </a:solidFill>
                <a:cs typeface="Calibri" panose="020F0502020204030204" pitchFamily="34" charset="0"/>
              </a:rPr>
              <a:t>pour</a:t>
            </a:r>
            <a:r>
              <a:rPr lang="fr-FR" sz="2800" dirty="0">
                <a:solidFill>
                  <a:srgbClr val="006699"/>
                </a:solidFill>
                <a:cs typeface="Calibri" panose="020F0502020204030204" pitchFamily="34" charset="0"/>
              </a:rPr>
              <a:t> tous </a:t>
            </a:r>
            <a:r>
              <a:rPr lang="en-GB" sz="2800" dirty="0">
                <a:solidFill>
                  <a:srgbClr val="006699"/>
                </a:solidFill>
                <a:cs typeface="Calibri" panose="020F0502020204030204" pitchFamily="34" charset="0"/>
              </a:rPr>
              <a:t>et à tout age</a:t>
            </a:r>
            <a:br>
              <a:rPr lang="en-US" sz="3600" dirty="0">
                <a:solidFill>
                  <a:srgbClr val="006699"/>
                </a:solidFill>
                <a:cs typeface="Calibri" panose="020F0502020204030204" pitchFamily="34" charset="0"/>
              </a:rPr>
            </a:br>
            <a:endParaRPr lang="en-GB" sz="3600" dirty="0">
              <a:solidFill>
                <a:srgbClr val="006699"/>
              </a:solidFill>
              <a:cs typeface="Calibri" panose="020F0502020204030204" pitchFamily="34" charset="0"/>
            </a:endParaRPr>
          </a:p>
        </p:txBody>
      </p:sp>
      <p:sp>
        <p:nvSpPr>
          <p:cNvPr id="5" name="Content Placeholder 4"/>
          <p:cNvSpPr>
            <a:spLocks noGrp="1"/>
          </p:cNvSpPr>
          <p:nvPr>
            <p:ph idx="1"/>
          </p:nvPr>
        </p:nvSpPr>
        <p:spPr>
          <a:xfrm>
            <a:off x="122871" y="1938188"/>
            <a:ext cx="8924941" cy="4523511"/>
          </a:xfrm>
        </p:spPr>
        <p:txBody>
          <a:bodyPr>
            <a:normAutofit/>
          </a:bodyPr>
          <a:lstStyle/>
          <a:p>
            <a:pPr>
              <a:buSzPct val="80000"/>
              <a:buFont typeface="Wingdings" panose="05000000000000000000" pitchFamily="2" charset="2"/>
              <a:buChar char="q"/>
            </a:pPr>
            <a:r>
              <a:rPr lang="en-US" sz="2000" b="1" dirty="0">
                <a:solidFill>
                  <a:srgbClr val="003366"/>
                </a:solidFill>
                <a:latin typeface="+mn-lt"/>
              </a:rPr>
              <a:t>3.8: </a:t>
            </a:r>
            <a:r>
              <a:rPr lang="fr-FR" sz="2000" b="1" u="sng" dirty="0">
                <a:solidFill>
                  <a:srgbClr val="003366"/>
                </a:solidFill>
                <a:latin typeface="+mn-lt"/>
              </a:rPr>
              <a:t>atteindre</a:t>
            </a:r>
            <a:r>
              <a:rPr lang="en-US" sz="2000" b="1" u="sng" dirty="0">
                <a:solidFill>
                  <a:srgbClr val="003366"/>
                </a:solidFill>
                <a:latin typeface="+mn-lt"/>
              </a:rPr>
              <a:t> la CSU</a:t>
            </a:r>
            <a:r>
              <a:rPr lang="en-US" sz="2000" b="1" dirty="0">
                <a:solidFill>
                  <a:srgbClr val="003366"/>
                </a:solidFill>
                <a:latin typeface="+mn-lt"/>
              </a:rPr>
              <a:t>: …</a:t>
            </a:r>
            <a:r>
              <a:rPr lang="fr-FR" sz="2000" b="1" dirty="0">
                <a:solidFill>
                  <a:srgbClr val="003366"/>
                </a:solidFill>
                <a:latin typeface="+mn-lt"/>
              </a:rPr>
              <a:t>accès</a:t>
            </a:r>
            <a:r>
              <a:rPr lang="en-US" sz="2000" b="1" dirty="0">
                <a:solidFill>
                  <a:srgbClr val="003366"/>
                </a:solidFill>
                <a:latin typeface="+mn-lt"/>
              </a:rPr>
              <a:t> à des services de santé </a:t>
            </a:r>
            <a:r>
              <a:rPr lang="fr-FR" sz="2000" b="1" dirty="0">
                <a:solidFill>
                  <a:srgbClr val="003366"/>
                </a:solidFill>
                <a:latin typeface="+mn-lt"/>
              </a:rPr>
              <a:t>essentiels de qualité </a:t>
            </a:r>
            <a:r>
              <a:rPr lang="en-US" sz="2000" b="1" dirty="0">
                <a:solidFill>
                  <a:srgbClr val="003366"/>
                </a:solidFill>
                <a:latin typeface="+mn-lt"/>
              </a:rPr>
              <a:t>et un </a:t>
            </a:r>
            <a:r>
              <a:rPr lang="fr-FR" sz="2000" b="1" u="sng" dirty="0">
                <a:solidFill>
                  <a:srgbClr val="003366"/>
                </a:solidFill>
                <a:latin typeface="+mn-lt"/>
              </a:rPr>
              <a:t>accès à des médicaments et vaccins sûrs, efficaces, de qualité et à des prix abordables pour tous</a:t>
            </a:r>
            <a:r>
              <a:rPr lang="en-US" sz="2000" b="1" dirty="0">
                <a:solidFill>
                  <a:srgbClr val="003366"/>
                </a:solidFill>
                <a:latin typeface="+mn-lt"/>
              </a:rPr>
              <a:t>.</a:t>
            </a:r>
          </a:p>
          <a:p>
            <a:pPr>
              <a:buSzPct val="80000"/>
              <a:buFont typeface="Wingdings" panose="05000000000000000000" pitchFamily="2" charset="2"/>
              <a:buChar char="q"/>
            </a:pPr>
            <a:r>
              <a:rPr lang="fr-FR" sz="2000" dirty="0">
                <a:solidFill>
                  <a:srgbClr val="003366"/>
                </a:solidFill>
                <a:latin typeface="+mn-lt"/>
              </a:rPr>
              <a:t>Des indicateurs inter-agences de mesure de l’accès aux médicament dans le contexte des OOD sont développés</a:t>
            </a:r>
          </a:p>
        </p:txBody>
      </p:sp>
    </p:spTree>
    <p:extLst>
      <p:ext uri="{BB962C8B-B14F-4D97-AF65-F5344CB8AC3E}">
        <p14:creationId xmlns:p14="http://schemas.microsoft.com/office/powerpoint/2010/main" val="3512074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567" y="138052"/>
            <a:ext cx="8071998" cy="740062"/>
          </a:xfrm>
          <a:ln w="38100">
            <a:solidFill>
              <a:srgbClr val="008000"/>
            </a:solidFill>
          </a:ln>
        </p:spPr>
        <p:txBody>
          <a:bodyPr vert="horz" lIns="91440" tIns="45720" rIns="91440" bIns="45720" rtlCol="0" anchor="ctr">
            <a:noAutofit/>
          </a:bodyPr>
          <a:lstStyle/>
          <a:p>
            <a:r>
              <a:rPr lang="fr-FR" sz="2100" b="1" dirty="0"/>
              <a:t>Système National d’Approvisionnement Pharmaceutique</a:t>
            </a:r>
          </a:p>
        </p:txBody>
      </p:sp>
      <p:sp>
        <p:nvSpPr>
          <p:cNvPr id="5" name="Espace réservé du contenu 2"/>
          <p:cNvSpPr txBox="1">
            <a:spLocks/>
          </p:cNvSpPr>
          <p:nvPr/>
        </p:nvSpPr>
        <p:spPr>
          <a:xfrm>
            <a:off x="5039948" y="708662"/>
            <a:ext cx="3634521" cy="4111285"/>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fr-FR" sz="2400" b="1" i="0" u="none" strike="noStrike" kern="1200" cap="none" spc="0" normalizeH="0" baseline="0" noProof="0" dirty="0">
              <a:ln>
                <a:noFill/>
              </a:ln>
              <a:solidFill>
                <a:srgbClr val="000090"/>
              </a:solidFill>
              <a:effectLst/>
              <a:uLnTx/>
              <a:uFillTx/>
              <a:latin typeface="+mn-lt"/>
              <a:ea typeface="+mn-ea"/>
              <a:cs typeface="+mn-cs"/>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84CD0D8-4E44-0F4C-A962-9EADE309E20E}" type="slidenum">
              <a:rPr lang="fr-FR" smtClean="0"/>
              <a:pPr/>
              <a:t>11</a:t>
            </a:fld>
            <a:endParaRPr lang="fr-F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681443637"/>
              </p:ext>
            </p:extLst>
          </p:nvPr>
        </p:nvGraphicFramePr>
        <p:xfrm>
          <a:off x="398762" y="1039774"/>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avec flèche vers la droite 8"/>
          <p:cNvSpPr/>
          <p:nvPr/>
        </p:nvSpPr>
        <p:spPr>
          <a:xfrm>
            <a:off x="331470" y="1135074"/>
            <a:ext cx="1409355" cy="4857700"/>
          </a:xfrm>
          <a:prstGeom prst="rightArrowCallout">
            <a:avLst/>
          </a:prstGeom>
          <a:gradFill flip="none" rotWithShape="1">
            <a:gsLst>
              <a:gs pos="0">
                <a:srgbClr val="008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vert="wordArtVert" wrap="square" tIns="108000" bIns="108000" rtlCol="0" anchor="ctr">
            <a:spAutoFit/>
          </a:bodyPr>
          <a:lstStyle/>
          <a:p>
            <a:pPr algn="ctr"/>
            <a:r>
              <a:rPr lang="fr-FR" sz="2000" b="1" dirty="0">
                <a:solidFill>
                  <a:srgbClr val="000000"/>
                </a:solidFill>
                <a:effectLst>
                  <a:outerShdw blurRad="38100" dist="38100" dir="2700000" algn="tl">
                    <a:srgbClr val="000000">
                      <a:alpha val="43137"/>
                    </a:srgbClr>
                  </a:outerShdw>
                </a:effectLst>
              </a:rPr>
              <a:t>POLITIQUE</a:t>
            </a:r>
            <a:r>
              <a:rPr lang="fr-FR" sz="2400" b="1" dirty="0">
                <a:solidFill>
                  <a:srgbClr val="000000"/>
                </a:solidFill>
                <a:effectLst>
                  <a:outerShdw blurRad="38100" dist="38100" dir="2700000" algn="tl">
                    <a:srgbClr val="000000">
                      <a:alpha val="43137"/>
                    </a:srgbClr>
                  </a:outerShdw>
                </a:effectLst>
              </a:rPr>
              <a:t> </a:t>
            </a:r>
          </a:p>
          <a:p>
            <a:pPr algn="ctr"/>
            <a:r>
              <a:rPr lang="fr-FR" sz="2000" b="1" dirty="0">
                <a:solidFill>
                  <a:srgbClr val="000000"/>
                </a:solidFill>
                <a:effectLst>
                  <a:outerShdw blurRad="38100" dist="38100" dir="2700000" algn="tl">
                    <a:srgbClr val="000000">
                      <a:alpha val="43137"/>
                    </a:srgbClr>
                  </a:outerShdw>
                </a:effectLst>
              </a:rPr>
              <a:t>PHARMACEUTIQUE</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422713" y="262673"/>
            <a:ext cx="1745722" cy="688243"/>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42" tIns="42571" rIns="85142" bIns="42571" anchor="ctr"/>
          <a:lstStyle/>
          <a:p>
            <a:endParaRPr lang="en-US"/>
          </a:p>
        </p:txBody>
      </p:sp>
      <p:sp>
        <p:nvSpPr>
          <p:cNvPr id="74755" name="Rectangle 3"/>
          <p:cNvSpPr>
            <a:spLocks noChangeArrowheads="1"/>
          </p:cNvSpPr>
          <p:nvPr/>
        </p:nvSpPr>
        <p:spPr bwMode="auto">
          <a:xfrm>
            <a:off x="3429000" y="2560891"/>
            <a:ext cx="5051192" cy="775123"/>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42" tIns="42571" rIns="85142" bIns="42571" anchor="ctr"/>
          <a:lstStyle/>
          <a:p>
            <a:endParaRPr lang="en-US"/>
          </a:p>
        </p:txBody>
      </p:sp>
      <p:sp>
        <p:nvSpPr>
          <p:cNvPr id="74756" name="Rectangle 4"/>
          <p:cNvSpPr>
            <a:spLocks noChangeArrowheads="1"/>
          </p:cNvSpPr>
          <p:nvPr/>
        </p:nvSpPr>
        <p:spPr bwMode="auto">
          <a:xfrm>
            <a:off x="851707" y="266298"/>
            <a:ext cx="7436287" cy="760695"/>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55" tIns="41389" rIns="84255" bIns="41389">
            <a:spAutoFit/>
          </a:bodyPr>
          <a:lstStyle/>
          <a:p>
            <a:pPr algn="ctr">
              <a:spcAft>
                <a:spcPts val="556"/>
              </a:spcAft>
            </a:pPr>
            <a:r>
              <a:rPr lang="fr-FR" sz="2200" b="1" dirty="0">
                <a:solidFill>
                  <a:srgbClr val="002060"/>
                </a:solidFill>
                <a:latin typeface="Arial" panose="020B0604020202020204" pitchFamily="34" charset="0"/>
                <a:ea typeface="+mj-ea"/>
                <a:cs typeface="Arial" panose="020B0604020202020204" pitchFamily="34" charset="0"/>
              </a:rPr>
              <a:t>Cadre</a:t>
            </a:r>
            <a:r>
              <a:rPr lang="fr-FR" sz="2200" b="1" dirty="0">
                <a:solidFill>
                  <a:srgbClr val="002060"/>
                </a:solidFill>
                <a:latin typeface="Arial" panose="020B0604020202020204" pitchFamily="34" charset="0"/>
                <a:cs typeface="Arial" panose="020B0604020202020204" pitchFamily="34" charset="0"/>
              </a:rPr>
              <a:t> </a:t>
            </a:r>
            <a:r>
              <a:rPr lang="fr-FR" sz="2200" b="1" dirty="0">
                <a:solidFill>
                  <a:srgbClr val="002060"/>
                </a:solidFill>
                <a:latin typeface="Arial" panose="020B0604020202020204" pitchFamily="34" charset="0"/>
                <a:ea typeface="+mj-ea"/>
                <a:cs typeface="Arial" panose="020B0604020202020204" pitchFamily="34" charset="0"/>
              </a:rPr>
              <a:t>d'action pour améliorer l'accès aux médicaments</a:t>
            </a:r>
          </a:p>
        </p:txBody>
      </p:sp>
      <p:sp>
        <p:nvSpPr>
          <p:cNvPr id="74757" name="Rectangle 6"/>
          <p:cNvSpPr>
            <a:spLocks noChangeArrowheads="1"/>
          </p:cNvSpPr>
          <p:nvPr/>
        </p:nvSpPr>
        <p:spPr bwMode="auto">
          <a:xfrm>
            <a:off x="450685" y="5058657"/>
            <a:ext cx="8060729" cy="676377"/>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255" tIns="41389" rIns="84255" bIns="41389">
            <a:spAutoFit/>
          </a:bodyPr>
          <a:lstStyle/>
          <a:p>
            <a:pPr algn="ctr"/>
            <a:endParaRPr lang="en-GB" sz="2052">
              <a:solidFill>
                <a:schemeClr val="folHlink"/>
              </a:solidFill>
              <a:latin typeface="Comic Sans MS" pitchFamily="66" charset="0"/>
            </a:endParaRPr>
          </a:p>
          <a:p>
            <a:pPr algn="ctr"/>
            <a:endParaRPr lang="en-GB">
              <a:solidFill>
                <a:schemeClr val="folHlink"/>
              </a:solidFill>
              <a:latin typeface="Comic Sans MS" pitchFamily="66" charset="0"/>
            </a:endParaRPr>
          </a:p>
        </p:txBody>
      </p:sp>
      <p:grpSp>
        <p:nvGrpSpPr>
          <p:cNvPr id="74758" name="Group 9"/>
          <p:cNvGrpSpPr>
            <a:grpSpLocks/>
          </p:cNvGrpSpPr>
          <p:nvPr/>
        </p:nvGrpSpPr>
        <p:grpSpPr bwMode="auto">
          <a:xfrm>
            <a:off x="590871" y="2207945"/>
            <a:ext cx="7704700" cy="3304112"/>
            <a:chOff x="894" y="1056"/>
            <a:chExt cx="4528" cy="2519"/>
          </a:xfrm>
        </p:grpSpPr>
        <p:grpSp>
          <p:nvGrpSpPr>
            <p:cNvPr id="74760" name="Group 10"/>
            <p:cNvGrpSpPr>
              <a:grpSpLocks/>
            </p:cNvGrpSpPr>
            <p:nvPr/>
          </p:nvGrpSpPr>
          <p:grpSpPr bwMode="auto">
            <a:xfrm>
              <a:off x="894" y="1056"/>
              <a:ext cx="2302" cy="1291"/>
              <a:chOff x="894" y="1104"/>
              <a:chExt cx="2303" cy="1291"/>
            </a:xfrm>
          </p:grpSpPr>
          <p:sp>
            <p:nvSpPr>
              <p:cNvPr id="74773" name="Freeform 11"/>
              <p:cNvSpPr>
                <a:spLocks/>
              </p:cNvSpPr>
              <p:nvPr/>
            </p:nvSpPr>
            <p:spPr bwMode="auto">
              <a:xfrm>
                <a:off x="960" y="1104"/>
                <a:ext cx="2237" cy="1291"/>
              </a:xfrm>
              <a:custGeom>
                <a:avLst/>
                <a:gdLst>
                  <a:gd name="T0" fmla="*/ 11670159 w 1158"/>
                  <a:gd name="T1" fmla="*/ 0 h 940"/>
                  <a:gd name="T2" fmla="*/ 10862 w 1158"/>
                  <a:gd name="T3" fmla="*/ 79848 h 940"/>
                  <a:gd name="T4" fmla="*/ 1101429 w 1158"/>
                  <a:gd name="T5" fmla="*/ 78320 h 940"/>
                  <a:gd name="T6" fmla="*/ 1069578 w 1158"/>
                  <a:gd name="T7" fmla="*/ 75705 h 940"/>
                  <a:gd name="T8" fmla="*/ 950949 w 1158"/>
                  <a:gd name="T9" fmla="*/ 72119 h 940"/>
                  <a:gd name="T10" fmla="*/ 907443 w 1158"/>
                  <a:gd name="T11" fmla="*/ 69215 h 940"/>
                  <a:gd name="T12" fmla="*/ 985746 w 1158"/>
                  <a:gd name="T13" fmla="*/ 66243 h 940"/>
                  <a:gd name="T14" fmla="*/ 1231932 w 1158"/>
                  <a:gd name="T15" fmla="*/ 63733 h 940"/>
                  <a:gd name="T16" fmla="*/ 1533504 w 1158"/>
                  <a:gd name="T17" fmla="*/ 61836 h 940"/>
                  <a:gd name="T18" fmla="*/ 1893410 w 1158"/>
                  <a:gd name="T19" fmla="*/ 60942 h 940"/>
                  <a:gd name="T20" fmla="*/ 2420146 w 1158"/>
                  <a:gd name="T21" fmla="*/ 60997 h 940"/>
                  <a:gd name="T22" fmla="*/ 2759517 w 1158"/>
                  <a:gd name="T23" fmla="*/ 61633 h 940"/>
                  <a:gd name="T24" fmla="*/ 3103944 w 1158"/>
                  <a:gd name="T25" fmla="*/ 63639 h 940"/>
                  <a:gd name="T26" fmla="*/ 3332821 w 1158"/>
                  <a:gd name="T27" fmla="*/ 66109 h 940"/>
                  <a:gd name="T28" fmla="*/ 3437740 w 1158"/>
                  <a:gd name="T29" fmla="*/ 68744 h 940"/>
                  <a:gd name="T30" fmla="*/ 3416757 w 1158"/>
                  <a:gd name="T31" fmla="*/ 71624 h 940"/>
                  <a:gd name="T32" fmla="*/ 3332821 w 1158"/>
                  <a:gd name="T33" fmla="*/ 74215 h 940"/>
                  <a:gd name="T34" fmla="*/ 3254402 w 1158"/>
                  <a:gd name="T35" fmla="*/ 76959 h 940"/>
                  <a:gd name="T36" fmla="*/ 3297910 w 1158"/>
                  <a:gd name="T37" fmla="*/ 79534 h 940"/>
                  <a:gd name="T38" fmla="*/ 5235005 w 1158"/>
                  <a:gd name="T39" fmla="*/ 76687 h 940"/>
                  <a:gd name="T40" fmla="*/ 5246887 w 1158"/>
                  <a:gd name="T41" fmla="*/ 73185 h 940"/>
                  <a:gd name="T42" fmla="*/ 5280170 w 1158"/>
                  <a:gd name="T43" fmla="*/ 70105 h 940"/>
                  <a:gd name="T44" fmla="*/ 5374226 w 1158"/>
                  <a:gd name="T45" fmla="*/ 67600 h 940"/>
                  <a:gd name="T46" fmla="*/ 5542488 w 1158"/>
                  <a:gd name="T47" fmla="*/ 65937 h 940"/>
                  <a:gd name="T48" fmla="*/ 5785504 w 1158"/>
                  <a:gd name="T49" fmla="*/ 64991 h 940"/>
                  <a:gd name="T50" fmla="*/ 6057618 w 1158"/>
                  <a:gd name="T51" fmla="*/ 64762 h 940"/>
                  <a:gd name="T52" fmla="*/ 6390582 w 1158"/>
                  <a:gd name="T53" fmla="*/ 64792 h 940"/>
                  <a:gd name="T54" fmla="*/ 6692154 w 1158"/>
                  <a:gd name="T55" fmla="*/ 65090 h 940"/>
                  <a:gd name="T56" fmla="*/ 7072872 w 1158"/>
                  <a:gd name="T57" fmla="*/ 65261 h 940"/>
                  <a:gd name="T58" fmla="*/ 7419830 w 1158"/>
                  <a:gd name="T59" fmla="*/ 64792 h 940"/>
                  <a:gd name="T60" fmla="*/ 7733052 w 1158"/>
                  <a:gd name="T61" fmla="*/ 63926 h 940"/>
                  <a:gd name="T62" fmla="*/ 7961865 w 1158"/>
                  <a:gd name="T63" fmla="*/ 62104 h 940"/>
                  <a:gd name="T64" fmla="*/ 8091851 w 1158"/>
                  <a:gd name="T65" fmla="*/ 59835 h 940"/>
                  <a:gd name="T66" fmla="*/ 8091851 w 1158"/>
                  <a:gd name="T67" fmla="*/ 57333 h 940"/>
                  <a:gd name="T68" fmla="*/ 8091851 w 1158"/>
                  <a:gd name="T69" fmla="*/ 54531 h 940"/>
                  <a:gd name="T70" fmla="*/ 8164963 w 1158"/>
                  <a:gd name="T71" fmla="*/ 52317 h 940"/>
                  <a:gd name="T72" fmla="*/ 8304808 w 1158"/>
                  <a:gd name="T73" fmla="*/ 50334 h 940"/>
                  <a:gd name="T74" fmla="*/ 8599165 w 1158"/>
                  <a:gd name="T75" fmla="*/ 49090 h 940"/>
                  <a:gd name="T76" fmla="*/ 8909844 w 1158"/>
                  <a:gd name="T77" fmla="*/ 48329 h 940"/>
                  <a:gd name="T78" fmla="*/ 9283338 w 1158"/>
                  <a:gd name="T79" fmla="*/ 47661 h 940"/>
                  <a:gd name="T80" fmla="*/ 9614779 w 1158"/>
                  <a:gd name="T81" fmla="*/ 46926 h 940"/>
                  <a:gd name="T82" fmla="*/ 9898534 w 1158"/>
                  <a:gd name="T83" fmla="*/ 46039 h 940"/>
                  <a:gd name="T84" fmla="*/ 10112872 w 1158"/>
                  <a:gd name="T85" fmla="*/ 44680 h 940"/>
                  <a:gd name="T86" fmla="*/ 10286949 w 1158"/>
                  <a:gd name="T87" fmla="*/ 42574 h 940"/>
                  <a:gd name="T88" fmla="*/ 10381817 w 1158"/>
                  <a:gd name="T89" fmla="*/ 39796 h 940"/>
                  <a:gd name="T90" fmla="*/ 10341276 w 1158"/>
                  <a:gd name="T91" fmla="*/ 37255 h 940"/>
                  <a:gd name="T92" fmla="*/ 10240868 w 1158"/>
                  <a:gd name="T93" fmla="*/ 33809 h 940"/>
                  <a:gd name="T94" fmla="*/ 10178914 w 1158"/>
                  <a:gd name="T95" fmla="*/ 30950 h 940"/>
                  <a:gd name="T96" fmla="*/ 10200121 w 1158"/>
                  <a:gd name="T97" fmla="*/ 28133 h 940"/>
                  <a:gd name="T98" fmla="*/ 10297883 w 1158"/>
                  <a:gd name="T99" fmla="*/ 25702 h 940"/>
                  <a:gd name="T100" fmla="*/ 10471555 w 1158"/>
                  <a:gd name="T101" fmla="*/ 23650 h 940"/>
                  <a:gd name="T102" fmla="*/ 10721935 w 1158"/>
                  <a:gd name="T103" fmla="*/ 21597 h 940"/>
                  <a:gd name="T104" fmla="*/ 11014368 w 1158"/>
                  <a:gd name="T105" fmla="*/ 20398 h 940"/>
                  <a:gd name="T106" fmla="*/ 11304311 w 1158"/>
                  <a:gd name="T107" fmla="*/ 19876 h 940"/>
                  <a:gd name="T108" fmla="*/ 11670159 w 1158"/>
                  <a:gd name="T109" fmla="*/ 19876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solidFill>
                <a:srgbClr val="CCFF66"/>
              </a:solidFill>
              <a:ln w="12700">
                <a:solidFill>
                  <a:srgbClr val="000000"/>
                </a:solidFill>
                <a:prstDash val="solid"/>
                <a:round/>
                <a:headEnd/>
                <a:tailEnd/>
              </a:ln>
            </p:spPr>
            <p:txBody>
              <a:bodyPr/>
              <a:lstStyle/>
              <a:p>
                <a:endParaRPr lang="en-GB"/>
              </a:p>
            </p:txBody>
          </p:sp>
          <p:sp>
            <p:nvSpPr>
              <p:cNvPr id="74774" name="Text Box 12"/>
              <p:cNvSpPr txBox="1">
                <a:spLocks noChangeArrowheads="1"/>
              </p:cNvSpPr>
              <p:nvPr/>
            </p:nvSpPr>
            <p:spPr bwMode="auto">
              <a:xfrm>
                <a:off x="894" y="1335"/>
                <a:ext cx="1766" cy="5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buClr>
                    <a:srgbClr val="0C7705"/>
                  </a:buClr>
                </a:pPr>
                <a:r>
                  <a:rPr lang="en-US" sz="2223" dirty="0">
                    <a:solidFill>
                      <a:srgbClr val="000000"/>
                    </a:solidFill>
                  </a:rPr>
                  <a:t>1.</a:t>
                </a:r>
                <a:r>
                  <a:rPr lang="fr-FR" sz="2223" dirty="0">
                    <a:solidFill>
                      <a:srgbClr val="000000"/>
                    </a:solidFill>
                  </a:rPr>
                  <a:t> Sélection et usage</a:t>
                </a:r>
              </a:p>
              <a:p>
                <a:pPr algn="ctr" eaLnBrk="1" hangingPunct="1">
                  <a:buClr>
                    <a:srgbClr val="0C7705"/>
                  </a:buClr>
                </a:pPr>
                <a:r>
                  <a:rPr lang="fr-FR" sz="2223" dirty="0">
                    <a:solidFill>
                      <a:srgbClr val="000000"/>
                    </a:solidFill>
                  </a:rPr>
                  <a:t>rationnel</a:t>
                </a:r>
                <a:endParaRPr lang="fr-FR" sz="3335" dirty="0">
                  <a:solidFill>
                    <a:srgbClr val="000000"/>
                  </a:solidFill>
                </a:endParaRPr>
              </a:p>
            </p:txBody>
          </p:sp>
        </p:grpSp>
        <p:grpSp>
          <p:nvGrpSpPr>
            <p:cNvPr id="74761" name="Group 13"/>
            <p:cNvGrpSpPr>
              <a:grpSpLocks/>
            </p:cNvGrpSpPr>
            <p:nvPr/>
          </p:nvGrpSpPr>
          <p:grpSpPr bwMode="auto">
            <a:xfrm>
              <a:off x="3186" y="2285"/>
              <a:ext cx="2236" cy="1290"/>
              <a:chOff x="3187" y="2333"/>
              <a:chExt cx="2237" cy="1290"/>
            </a:xfrm>
          </p:grpSpPr>
          <p:sp>
            <p:nvSpPr>
              <p:cNvPr id="74771" name="Freeform 14"/>
              <p:cNvSpPr>
                <a:spLocks/>
              </p:cNvSpPr>
              <p:nvPr/>
            </p:nvSpPr>
            <p:spPr bwMode="auto">
              <a:xfrm>
                <a:off x="3187" y="2333"/>
                <a:ext cx="2237" cy="1290"/>
              </a:xfrm>
              <a:custGeom>
                <a:avLst/>
                <a:gdLst>
                  <a:gd name="T0" fmla="*/ 0 w 1158"/>
                  <a:gd name="T1" fmla="*/ 78960 h 940"/>
                  <a:gd name="T2" fmla="*/ 11661440 w 1158"/>
                  <a:gd name="T3" fmla="*/ 0 h 940"/>
                  <a:gd name="T4" fmla="*/ 10570851 w 1158"/>
                  <a:gd name="T5" fmla="*/ 1527 h 940"/>
                  <a:gd name="T6" fmla="*/ 10600521 w 1158"/>
                  <a:gd name="T7" fmla="*/ 4088 h 940"/>
                  <a:gd name="T8" fmla="*/ 10721935 w 1158"/>
                  <a:gd name="T9" fmla="*/ 7689 h 940"/>
                  <a:gd name="T10" fmla="*/ 10751039 w 1158"/>
                  <a:gd name="T11" fmla="*/ 10552 h 940"/>
                  <a:gd name="T12" fmla="*/ 10684397 w 1158"/>
                  <a:gd name="T13" fmla="*/ 13450 h 940"/>
                  <a:gd name="T14" fmla="*/ 10438226 w 1158"/>
                  <a:gd name="T15" fmla="*/ 15973 h 940"/>
                  <a:gd name="T16" fmla="*/ 10135826 w 1158"/>
                  <a:gd name="T17" fmla="*/ 17810 h 940"/>
                  <a:gd name="T18" fmla="*/ 9776725 w 1158"/>
                  <a:gd name="T19" fmla="*/ 18716 h 940"/>
                  <a:gd name="T20" fmla="*/ 9249953 w 1158"/>
                  <a:gd name="T21" fmla="*/ 18691 h 940"/>
                  <a:gd name="T22" fmla="*/ 8909844 w 1158"/>
                  <a:gd name="T23" fmla="*/ 18079 h 940"/>
                  <a:gd name="T24" fmla="*/ 8567289 w 1158"/>
                  <a:gd name="T25" fmla="*/ 16054 h 940"/>
                  <a:gd name="T26" fmla="*/ 8336501 w 1158"/>
                  <a:gd name="T27" fmla="*/ 13620 h 940"/>
                  <a:gd name="T28" fmla="*/ 8231579 w 1158"/>
                  <a:gd name="T29" fmla="*/ 11021 h 940"/>
                  <a:gd name="T30" fmla="*/ 8254086 w 1158"/>
                  <a:gd name="T31" fmla="*/ 8148 h 940"/>
                  <a:gd name="T32" fmla="*/ 8336501 w 1158"/>
                  <a:gd name="T33" fmla="*/ 5603 h 940"/>
                  <a:gd name="T34" fmla="*/ 8414947 w 1158"/>
                  <a:gd name="T35" fmla="*/ 2876 h 940"/>
                  <a:gd name="T36" fmla="*/ 8374352 w 1158"/>
                  <a:gd name="T37" fmla="*/ 325 h 940"/>
                  <a:gd name="T38" fmla="*/ 6438273 w 1158"/>
                  <a:gd name="T39" fmla="*/ 3122 h 940"/>
                  <a:gd name="T40" fmla="*/ 6411565 w 1158"/>
                  <a:gd name="T41" fmla="*/ 6620 h 940"/>
                  <a:gd name="T42" fmla="*/ 6390582 w 1158"/>
                  <a:gd name="T43" fmla="*/ 9553 h 940"/>
                  <a:gd name="T44" fmla="*/ 6298440 w 1158"/>
                  <a:gd name="T45" fmla="*/ 12141 h 940"/>
                  <a:gd name="T46" fmla="*/ 6130674 w 1158"/>
                  <a:gd name="T47" fmla="*/ 13793 h 940"/>
                  <a:gd name="T48" fmla="*/ 5884396 w 1158"/>
                  <a:gd name="T49" fmla="*/ 14695 h 940"/>
                  <a:gd name="T50" fmla="*/ 5614826 w 1158"/>
                  <a:gd name="T51" fmla="*/ 14945 h 940"/>
                  <a:gd name="T52" fmla="*/ 5280170 w 1158"/>
                  <a:gd name="T53" fmla="*/ 14834 h 940"/>
                  <a:gd name="T54" fmla="*/ 4977163 w 1158"/>
                  <a:gd name="T55" fmla="*/ 14642 h 940"/>
                  <a:gd name="T56" fmla="*/ 4597286 w 1158"/>
                  <a:gd name="T57" fmla="*/ 14481 h 940"/>
                  <a:gd name="T58" fmla="*/ 4251834 w 1158"/>
                  <a:gd name="T59" fmla="*/ 14834 h 940"/>
                  <a:gd name="T60" fmla="*/ 3938633 w 1158"/>
                  <a:gd name="T61" fmla="*/ 15805 h 940"/>
                  <a:gd name="T62" fmla="*/ 3707897 w 1158"/>
                  <a:gd name="T63" fmla="*/ 17577 h 940"/>
                  <a:gd name="T64" fmla="*/ 3578903 w 1158"/>
                  <a:gd name="T65" fmla="*/ 19767 h 940"/>
                  <a:gd name="T66" fmla="*/ 3578903 w 1158"/>
                  <a:gd name="T67" fmla="*/ 22301 h 940"/>
                  <a:gd name="T68" fmla="*/ 3578903 w 1158"/>
                  <a:gd name="T69" fmla="*/ 25044 h 940"/>
                  <a:gd name="T70" fmla="*/ 3505219 w 1158"/>
                  <a:gd name="T71" fmla="*/ 27308 h 940"/>
                  <a:gd name="T72" fmla="*/ 3365354 w 1158"/>
                  <a:gd name="T73" fmla="*/ 29151 h 940"/>
                  <a:gd name="T74" fmla="*/ 3072709 w 1158"/>
                  <a:gd name="T75" fmla="*/ 30433 h 940"/>
                  <a:gd name="T76" fmla="*/ 2759517 w 1158"/>
                  <a:gd name="T77" fmla="*/ 31178 h 940"/>
                  <a:gd name="T78" fmla="*/ 2390638 w 1158"/>
                  <a:gd name="T79" fmla="*/ 31862 h 940"/>
                  <a:gd name="T80" fmla="*/ 2055324 w 1158"/>
                  <a:gd name="T81" fmla="*/ 32504 h 940"/>
                  <a:gd name="T82" fmla="*/ 1773949 w 1158"/>
                  <a:gd name="T83" fmla="*/ 33425 h 940"/>
                  <a:gd name="T84" fmla="*/ 1562021 w 1158"/>
                  <a:gd name="T85" fmla="*/ 34763 h 940"/>
                  <a:gd name="T86" fmla="*/ 1383094 w 1158"/>
                  <a:gd name="T87" fmla="*/ 36864 h 940"/>
                  <a:gd name="T88" fmla="*/ 1287751 w 1158"/>
                  <a:gd name="T89" fmla="*/ 39503 h 940"/>
                  <a:gd name="T90" fmla="*/ 1331197 w 1158"/>
                  <a:gd name="T91" fmla="*/ 42198 h 940"/>
                  <a:gd name="T92" fmla="*/ 1428485 w 1158"/>
                  <a:gd name="T93" fmla="*/ 45571 h 940"/>
                  <a:gd name="T94" fmla="*/ 1490402 w 1158"/>
                  <a:gd name="T95" fmla="*/ 48374 h 940"/>
                  <a:gd name="T96" fmla="*/ 1471975 w 1158"/>
                  <a:gd name="T97" fmla="*/ 51181 h 940"/>
                  <a:gd name="T98" fmla="*/ 1383094 w 1158"/>
                  <a:gd name="T99" fmla="*/ 53715 h 940"/>
                  <a:gd name="T100" fmla="*/ 1242750 w 1158"/>
                  <a:gd name="T101" fmla="*/ 56230 h 940"/>
                  <a:gd name="T102" fmla="*/ 1008056 w 1158"/>
                  <a:gd name="T103" fmla="*/ 58986 h 940"/>
                  <a:gd name="T104" fmla="*/ 777369 w 1158"/>
                  <a:gd name="T105" fmla="*/ 60751 h 940"/>
                  <a:gd name="T106" fmla="*/ 532800 w 1158"/>
                  <a:gd name="T107" fmla="*/ 61843 h 940"/>
                  <a:gd name="T108" fmla="*/ 173785 w 1158"/>
                  <a:gd name="T109" fmla="*/ 62446 h 9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solidFill>
                <a:srgbClr val="00FFFF"/>
              </a:solidFill>
              <a:ln w="12700">
                <a:solidFill>
                  <a:srgbClr val="000000"/>
                </a:solidFill>
                <a:prstDash val="solid"/>
                <a:round/>
                <a:headEnd/>
                <a:tailEnd/>
              </a:ln>
            </p:spPr>
            <p:txBody>
              <a:bodyPr/>
              <a:lstStyle/>
              <a:p>
                <a:endParaRPr lang="en-GB"/>
              </a:p>
            </p:txBody>
          </p:sp>
          <p:sp>
            <p:nvSpPr>
              <p:cNvPr id="74772" name="Text Box 15"/>
              <p:cNvSpPr txBox="1">
                <a:spLocks noChangeArrowheads="1"/>
              </p:cNvSpPr>
              <p:nvPr/>
            </p:nvSpPr>
            <p:spPr bwMode="auto">
              <a:xfrm>
                <a:off x="3641" y="2625"/>
                <a:ext cx="1783" cy="9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lnSpc>
                    <a:spcPts val="2330"/>
                  </a:lnSpc>
                  <a:spcBef>
                    <a:spcPct val="5000"/>
                  </a:spcBef>
                  <a:buClr>
                    <a:srgbClr val="0C7705"/>
                  </a:buClr>
                </a:pPr>
                <a:r>
                  <a:rPr lang="fr-FR" sz="2223" dirty="0">
                    <a:solidFill>
                      <a:srgbClr val="000000"/>
                    </a:solidFill>
                  </a:rPr>
                  <a:t>4. Systèmes </a:t>
                </a:r>
              </a:p>
              <a:p>
                <a:pPr algn="ctr" eaLnBrk="1" hangingPunct="1">
                  <a:lnSpc>
                    <a:spcPts val="2330"/>
                  </a:lnSpc>
                  <a:spcBef>
                    <a:spcPct val="5000"/>
                  </a:spcBef>
                  <a:buClr>
                    <a:srgbClr val="0C7705"/>
                  </a:buClr>
                </a:pPr>
                <a:r>
                  <a:rPr lang="fr-FR" sz="2223" dirty="0">
                    <a:solidFill>
                      <a:srgbClr val="000000"/>
                    </a:solidFill>
                  </a:rPr>
                  <a:t>de santé et d'approvisionnement fiables</a:t>
                </a:r>
                <a:endParaRPr lang="fr-FR" sz="3335" dirty="0">
                  <a:solidFill>
                    <a:srgbClr val="000000"/>
                  </a:solidFill>
                </a:endParaRPr>
              </a:p>
            </p:txBody>
          </p:sp>
        </p:grpSp>
        <p:grpSp>
          <p:nvGrpSpPr>
            <p:cNvPr id="74762" name="Group 16"/>
            <p:cNvGrpSpPr>
              <a:grpSpLocks/>
            </p:cNvGrpSpPr>
            <p:nvPr/>
          </p:nvGrpSpPr>
          <p:grpSpPr bwMode="auto">
            <a:xfrm>
              <a:off x="960" y="2016"/>
              <a:ext cx="2226" cy="1540"/>
              <a:chOff x="979" y="2108"/>
              <a:chExt cx="2227" cy="1540"/>
            </a:xfrm>
          </p:grpSpPr>
          <p:sp>
            <p:nvSpPr>
              <p:cNvPr id="74769" name="Freeform 17"/>
              <p:cNvSpPr>
                <a:spLocks/>
              </p:cNvSpPr>
              <p:nvPr/>
            </p:nvSpPr>
            <p:spPr bwMode="auto">
              <a:xfrm>
                <a:off x="979" y="2108"/>
                <a:ext cx="2227" cy="1540"/>
              </a:xfrm>
              <a:custGeom>
                <a:avLst/>
                <a:gdLst>
                  <a:gd name="T0" fmla="*/ 11594635 w 1153"/>
                  <a:gd name="T1" fmla="*/ 94522 h 1122"/>
                  <a:gd name="T2" fmla="*/ 0 w 1153"/>
                  <a:gd name="T3" fmla="*/ 18974 h 1122"/>
                  <a:gd name="T4" fmla="*/ 1045591 w 1153"/>
                  <a:gd name="T5" fmla="*/ 18336 h 1122"/>
                  <a:gd name="T6" fmla="*/ 1078865 w 1153"/>
                  <a:gd name="T7" fmla="*/ 16693 h 1122"/>
                  <a:gd name="T8" fmla="*/ 1027729 w 1153"/>
                  <a:gd name="T9" fmla="*/ 14528 h 1122"/>
                  <a:gd name="T10" fmla="*/ 948702 w 1153"/>
                  <a:gd name="T11" fmla="*/ 12014 h 1122"/>
                  <a:gd name="T12" fmla="*/ 894566 w 1153"/>
                  <a:gd name="T13" fmla="*/ 9601 h 1122"/>
                  <a:gd name="T14" fmla="*/ 906072 w 1153"/>
                  <a:gd name="T15" fmla="*/ 7272 h 1122"/>
                  <a:gd name="T16" fmla="*/ 995231 w 1153"/>
                  <a:gd name="T17" fmla="*/ 5047 h 1122"/>
                  <a:gd name="T18" fmla="*/ 1186336 w 1153"/>
                  <a:gd name="T19" fmla="*/ 3172 h 1122"/>
                  <a:gd name="T20" fmla="*/ 1396978 w 1153"/>
                  <a:gd name="T21" fmla="*/ 1658 h 1122"/>
                  <a:gd name="T22" fmla="*/ 1660801 w 1153"/>
                  <a:gd name="T23" fmla="*/ 612 h 1122"/>
                  <a:gd name="T24" fmla="*/ 1988539 w 1153"/>
                  <a:gd name="T25" fmla="*/ 1 h 1122"/>
                  <a:gd name="T26" fmla="*/ 2280577 w 1153"/>
                  <a:gd name="T27" fmla="*/ 0 h 1122"/>
                  <a:gd name="T28" fmla="*/ 2536928 w 1153"/>
                  <a:gd name="T29" fmla="*/ 237 h 1122"/>
                  <a:gd name="T30" fmla="*/ 2795878 w 1153"/>
                  <a:gd name="T31" fmla="*/ 944 h 1122"/>
                  <a:gd name="T32" fmla="*/ 3009150 w 1153"/>
                  <a:gd name="T33" fmla="*/ 2103 h 1122"/>
                  <a:gd name="T34" fmla="*/ 3207809 w 1153"/>
                  <a:gd name="T35" fmla="*/ 3843 h 1122"/>
                  <a:gd name="T36" fmla="*/ 3369789 w 1153"/>
                  <a:gd name="T37" fmla="*/ 5794 h 1122"/>
                  <a:gd name="T38" fmla="*/ 3458529 w 1153"/>
                  <a:gd name="T39" fmla="*/ 8544 h 1122"/>
                  <a:gd name="T40" fmla="*/ 3420952 w 1153"/>
                  <a:gd name="T41" fmla="*/ 11258 h 1122"/>
                  <a:gd name="T42" fmla="*/ 3337292 w 1153"/>
                  <a:gd name="T43" fmla="*/ 13824 h 1122"/>
                  <a:gd name="T44" fmla="*/ 3258926 w 1153"/>
                  <a:gd name="T45" fmla="*/ 16576 h 1122"/>
                  <a:gd name="T46" fmla="*/ 3281429 w 1153"/>
                  <a:gd name="T47" fmla="*/ 17836 h 1122"/>
                  <a:gd name="T48" fmla="*/ 5226549 w 1153"/>
                  <a:gd name="T49" fmla="*/ 18554 h 1122"/>
                  <a:gd name="T50" fmla="*/ 5181240 w 1153"/>
                  <a:gd name="T51" fmla="*/ 23523 h 1122"/>
                  <a:gd name="T52" fmla="*/ 5203713 w 1153"/>
                  <a:gd name="T53" fmla="*/ 26486 h 1122"/>
                  <a:gd name="T54" fmla="*/ 5249029 w 1153"/>
                  <a:gd name="T55" fmla="*/ 29482 h 1122"/>
                  <a:gd name="T56" fmla="*/ 5377680 w 1153"/>
                  <a:gd name="T57" fmla="*/ 31331 h 1122"/>
                  <a:gd name="T58" fmla="*/ 5591725 w 1153"/>
                  <a:gd name="T59" fmla="*/ 32731 h 1122"/>
                  <a:gd name="T60" fmla="*/ 5852409 w 1153"/>
                  <a:gd name="T61" fmla="*/ 33238 h 1122"/>
                  <a:gd name="T62" fmla="*/ 6155202 w 1153"/>
                  <a:gd name="T63" fmla="*/ 33379 h 1122"/>
                  <a:gd name="T64" fmla="*/ 6445923 w 1153"/>
                  <a:gd name="T65" fmla="*/ 33098 h 1122"/>
                  <a:gd name="T66" fmla="*/ 6809861 w 1153"/>
                  <a:gd name="T67" fmla="*/ 32759 h 1122"/>
                  <a:gd name="T68" fmla="*/ 7180609 w 1153"/>
                  <a:gd name="T69" fmla="*/ 32954 h 1122"/>
                  <a:gd name="T70" fmla="*/ 7524786 w 1153"/>
                  <a:gd name="T71" fmla="*/ 33704 h 1122"/>
                  <a:gd name="T72" fmla="*/ 7805057 w 1153"/>
                  <a:gd name="T73" fmla="*/ 35032 h 1122"/>
                  <a:gd name="T74" fmla="*/ 7976361 w 1153"/>
                  <a:gd name="T75" fmla="*/ 37066 h 1122"/>
                  <a:gd name="T76" fmla="*/ 8044907 w 1153"/>
                  <a:gd name="T77" fmla="*/ 39361 h 1122"/>
                  <a:gd name="T78" fmla="*/ 8014461 w 1153"/>
                  <a:gd name="T79" fmla="*/ 42118 h 1122"/>
                  <a:gd name="T80" fmla="*/ 8044907 w 1153"/>
                  <a:gd name="T81" fmla="*/ 44601 h 1122"/>
                  <a:gd name="T82" fmla="*/ 8155490 w 1153"/>
                  <a:gd name="T83" fmla="*/ 46794 h 1122"/>
                  <a:gd name="T84" fmla="*/ 8357993 w 1153"/>
                  <a:gd name="T85" fmla="*/ 48354 h 1122"/>
                  <a:gd name="T86" fmla="*/ 8690884 w 1153"/>
                  <a:gd name="T87" fmla="*/ 49287 h 1122"/>
                  <a:gd name="T88" fmla="*/ 9003659 w 1153"/>
                  <a:gd name="T89" fmla="*/ 49931 h 1122"/>
                  <a:gd name="T90" fmla="*/ 9373655 w 1153"/>
                  <a:gd name="T91" fmla="*/ 50547 h 1122"/>
                  <a:gd name="T92" fmla="*/ 9686137 w 1153"/>
                  <a:gd name="T93" fmla="*/ 51383 h 1122"/>
                  <a:gd name="T94" fmla="*/ 9934614 w 1153"/>
                  <a:gd name="T95" fmla="*/ 52536 h 1122"/>
                  <a:gd name="T96" fmla="*/ 10147153 w 1153"/>
                  <a:gd name="T97" fmla="*/ 54325 h 1122"/>
                  <a:gd name="T98" fmla="*/ 10279023 w 1153"/>
                  <a:gd name="T99" fmla="*/ 56483 h 1122"/>
                  <a:gd name="T100" fmla="*/ 10289240 w 1153"/>
                  <a:gd name="T101" fmla="*/ 59411 h 1122"/>
                  <a:gd name="T102" fmla="*/ 10216224 w 1153"/>
                  <a:gd name="T103" fmla="*/ 62238 h 1122"/>
                  <a:gd name="T104" fmla="*/ 10117495 w 1153"/>
                  <a:gd name="T105" fmla="*/ 65590 h 1122"/>
                  <a:gd name="T106" fmla="*/ 10094991 w 1153"/>
                  <a:gd name="T107" fmla="*/ 68030 h 1122"/>
                  <a:gd name="T108" fmla="*/ 10169610 w 1153"/>
                  <a:gd name="T109" fmla="*/ 70998 h 1122"/>
                  <a:gd name="T110" fmla="*/ 10297490 w 1153"/>
                  <a:gd name="T111" fmla="*/ 72989 h 1122"/>
                  <a:gd name="T112" fmla="*/ 10508355 w 1153"/>
                  <a:gd name="T113" fmla="*/ 75231 h 1122"/>
                  <a:gd name="T114" fmla="*/ 10788672 w 1153"/>
                  <a:gd name="T115" fmla="*/ 76897 h 1122"/>
                  <a:gd name="T116" fmla="*/ 11079014 w 1153"/>
                  <a:gd name="T117" fmla="*/ 77625 h 1122"/>
                  <a:gd name="T118" fmla="*/ 11414640 w 1153"/>
                  <a:gd name="T119" fmla="*/ 77906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solidFill>
                <a:srgbClr val="00FF00"/>
              </a:solidFill>
              <a:ln w="12700">
                <a:solidFill>
                  <a:srgbClr val="000000"/>
                </a:solidFill>
                <a:prstDash val="solid"/>
                <a:round/>
                <a:headEnd/>
                <a:tailEnd/>
              </a:ln>
            </p:spPr>
            <p:txBody>
              <a:bodyPr/>
              <a:lstStyle/>
              <a:p>
                <a:endParaRPr lang="en-GB"/>
              </a:p>
            </p:txBody>
          </p:sp>
          <p:sp>
            <p:nvSpPr>
              <p:cNvPr id="74770" name="Text Box 18"/>
              <p:cNvSpPr txBox="1">
                <a:spLocks noChangeArrowheads="1"/>
              </p:cNvSpPr>
              <p:nvPr/>
            </p:nvSpPr>
            <p:spPr bwMode="auto">
              <a:xfrm>
                <a:off x="1077" y="2984"/>
                <a:ext cx="1552" cy="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buClr>
                    <a:srgbClr val="0C7705"/>
                  </a:buClr>
                </a:pPr>
                <a:r>
                  <a:rPr lang="en-US" sz="2223" dirty="0">
                    <a:solidFill>
                      <a:srgbClr val="000000"/>
                    </a:solidFill>
                  </a:rPr>
                  <a:t>2.</a:t>
                </a:r>
                <a:r>
                  <a:rPr lang="fr-FR" sz="2223" dirty="0">
                    <a:solidFill>
                      <a:srgbClr val="000000"/>
                    </a:solidFill>
                  </a:rPr>
                  <a:t> Prix abordables</a:t>
                </a:r>
                <a:endParaRPr lang="fr-FR" sz="3335" dirty="0">
                  <a:solidFill>
                    <a:srgbClr val="000000"/>
                  </a:solidFill>
                </a:endParaRPr>
              </a:p>
            </p:txBody>
          </p:sp>
        </p:grpSp>
        <p:grpSp>
          <p:nvGrpSpPr>
            <p:cNvPr id="74763" name="Group 19"/>
            <p:cNvGrpSpPr>
              <a:grpSpLocks/>
            </p:cNvGrpSpPr>
            <p:nvPr/>
          </p:nvGrpSpPr>
          <p:grpSpPr bwMode="auto">
            <a:xfrm>
              <a:off x="3196" y="1056"/>
              <a:ext cx="2226" cy="1540"/>
              <a:chOff x="3197" y="1104"/>
              <a:chExt cx="2227" cy="1540"/>
            </a:xfrm>
          </p:grpSpPr>
          <p:sp>
            <p:nvSpPr>
              <p:cNvPr id="74767" name="Freeform 20"/>
              <p:cNvSpPr>
                <a:spLocks/>
              </p:cNvSpPr>
              <p:nvPr/>
            </p:nvSpPr>
            <p:spPr bwMode="auto">
              <a:xfrm>
                <a:off x="3197" y="1104"/>
                <a:ext cx="2227" cy="1540"/>
              </a:xfrm>
              <a:custGeom>
                <a:avLst/>
                <a:gdLst>
                  <a:gd name="T0" fmla="*/ 0 w 1153"/>
                  <a:gd name="T1" fmla="*/ 0 h 1122"/>
                  <a:gd name="T2" fmla="*/ 11594635 w 1153"/>
                  <a:gd name="T3" fmla="*/ 75459 h 1122"/>
                  <a:gd name="T4" fmla="*/ 10548895 w 1153"/>
                  <a:gd name="T5" fmla="*/ 76113 h 1122"/>
                  <a:gd name="T6" fmla="*/ 10520014 w 1153"/>
                  <a:gd name="T7" fmla="*/ 77771 h 1122"/>
                  <a:gd name="T8" fmla="*/ 10569769 w 1153"/>
                  <a:gd name="T9" fmla="*/ 79921 h 1122"/>
                  <a:gd name="T10" fmla="*/ 10647658 w 1153"/>
                  <a:gd name="T11" fmla="*/ 82467 h 1122"/>
                  <a:gd name="T12" fmla="*/ 10699543 w 1153"/>
                  <a:gd name="T13" fmla="*/ 84959 h 1122"/>
                  <a:gd name="T14" fmla="*/ 10678647 w 1153"/>
                  <a:gd name="T15" fmla="*/ 87149 h 1122"/>
                  <a:gd name="T16" fmla="*/ 10600935 w 1153"/>
                  <a:gd name="T17" fmla="*/ 89424 h 1122"/>
                  <a:gd name="T18" fmla="*/ 10407789 w 1153"/>
                  <a:gd name="T19" fmla="*/ 91281 h 1122"/>
                  <a:gd name="T20" fmla="*/ 10201294 w 1153"/>
                  <a:gd name="T21" fmla="*/ 92852 h 1122"/>
                  <a:gd name="T22" fmla="*/ 9934614 w 1153"/>
                  <a:gd name="T23" fmla="*/ 93825 h 1122"/>
                  <a:gd name="T24" fmla="*/ 9607815 w 1153"/>
                  <a:gd name="T25" fmla="*/ 94400 h 1122"/>
                  <a:gd name="T26" fmla="*/ 9313797 w 1153"/>
                  <a:gd name="T27" fmla="*/ 94522 h 1122"/>
                  <a:gd name="T28" fmla="*/ 9061051 w 1153"/>
                  <a:gd name="T29" fmla="*/ 94219 h 1122"/>
                  <a:gd name="T30" fmla="*/ 8798788 w 1153"/>
                  <a:gd name="T31" fmla="*/ 93558 h 1122"/>
                  <a:gd name="T32" fmla="*/ 8586321 w 1153"/>
                  <a:gd name="T33" fmla="*/ 92403 h 1122"/>
                  <a:gd name="T34" fmla="*/ 8389849 w 1153"/>
                  <a:gd name="T35" fmla="*/ 90583 h 1122"/>
                  <a:gd name="T36" fmla="*/ 8227809 w 1153"/>
                  <a:gd name="T37" fmla="*/ 88652 h 1122"/>
                  <a:gd name="T38" fmla="*/ 8138037 w 1153"/>
                  <a:gd name="T39" fmla="*/ 85945 h 1122"/>
                  <a:gd name="T40" fmla="*/ 8173554 w 1153"/>
                  <a:gd name="T41" fmla="*/ 83301 h 1122"/>
                  <a:gd name="T42" fmla="*/ 8257343 w 1153"/>
                  <a:gd name="T43" fmla="*/ 80639 h 1122"/>
                  <a:gd name="T44" fmla="*/ 8324059 w 1153"/>
                  <a:gd name="T45" fmla="*/ 77906 h 1122"/>
                  <a:gd name="T46" fmla="*/ 8317213 w 1153"/>
                  <a:gd name="T47" fmla="*/ 76649 h 1122"/>
                  <a:gd name="T48" fmla="*/ 6356034 w 1153"/>
                  <a:gd name="T49" fmla="*/ 75966 h 1122"/>
                  <a:gd name="T50" fmla="*/ 6378536 w 1153"/>
                  <a:gd name="T51" fmla="*/ 71482 h 1122"/>
                  <a:gd name="T52" fmla="*/ 6338025 w 1153"/>
                  <a:gd name="T53" fmla="*/ 68533 h 1122"/>
                  <a:gd name="T54" fmla="*/ 6254403 w 1153"/>
                  <a:gd name="T55" fmla="*/ 66733 h 1122"/>
                  <a:gd name="T56" fmla="*/ 6092226 w 1153"/>
                  <a:gd name="T57" fmla="*/ 65379 h 1122"/>
                  <a:gd name="T58" fmla="*/ 5874890 w 1153"/>
                  <a:gd name="T59" fmla="*/ 64410 h 1122"/>
                  <a:gd name="T60" fmla="*/ 5602526 w 1153"/>
                  <a:gd name="T61" fmla="*/ 64191 h 1122"/>
                  <a:gd name="T62" fmla="*/ 5211603 w 1153"/>
                  <a:gd name="T63" fmla="*/ 64344 h 1122"/>
                  <a:gd name="T64" fmla="*/ 4836262 w 1153"/>
                  <a:gd name="T65" fmla="*/ 64589 h 1122"/>
                  <a:gd name="T66" fmla="*/ 4456244 w 1153"/>
                  <a:gd name="T67" fmla="*/ 64589 h 1122"/>
                  <a:gd name="T68" fmla="*/ 4071159 w 1153"/>
                  <a:gd name="T69" fmla="*/ 63999 h 1122"/>
                  <a:gd name="T70" fmla="*/ 3779468 w 1153"/>
                  <a:gd name="T71" fmla="*/ 62609 h 1122"/>
                  <a:gd name="T72" fmla="*/ 3609579 w 1153"/>
                  <a:gd name="T73" fmla="*/ 60594 h 1122"/>
                  <a:gd name="T74" fmla="*/ 3539253 w 1153"/>
                  <a:gd name="T75" fmla="*/ 58042 h 1122"/>
                  <a:gd name="T76" fmla="*/ 3550889 w 1153"/>
                  <a:gd name="T77" fmla="*/ 55100 h 1122"/>
                  <a:gd name="T78" fmla="*/ 3498764 w 1153"/>
                  <a:gd name="T79" fmla="*/ 52403 h 1122"/>
                  <a:gd name="T80" fmla="*/ 3420952 w 1153"/>
                  <a:gd name="T81" fmla="*/ 50683 h 1122"/>
                  <a:gd name="T82" fmla="*/ 3302403 w 1153"/>
                  <a:gd name="T83" fmla="*/ 49565 h 1122"/>
                  <a:gd name="T84" fmla="*/ 3013156 w 1153"/>
                  <a:gd name="T85" fmla="*/ 48548 h 1122"/>
                  <a:gd name="T86" fmla="*/ 2644716 w 1153"/>
                  <a:gd name="T87" fmla="*/ 47645 h 1122"/>
                  <a:gd name="T88" fmla="*/ 2234340 w 1153"/>
                  <a:gd name="T89" fmla="*/ 47058 h 1122"/>
                  <a:gd name="T90" fmla="*/ 1922272 w 1153"/>
                  <a:gd name="T91" fmla="*/ 46260 h 1122"/>
                  <a:gd name="T92" fmla="*/ 1649911 w 1153"/>
                  <a:gd name="T93" fmla="*/ 44963 h 1122"/>
                  <a:gd name="T94" fmla="*/ 1426524 w 1153"/>
                  <a:gd name="T95" fmla="*/ 43185 h 1122"/>
                  <a:gd name="T96" fmla="*/ 1285582 w 1153"/>
                  <a:gd name="T97" fmla="*/ 41010 h 1122"/>
                  <a:gd name="T98" fmla="*/ 1264480 w 1153"/>
                  <a:gd name="T99" fmla="*/ 38589 h 1122"/>
                  <a:gd name="T100" fmla="*/ 1348349 w 1153"/>
                  <a:gd name="T101" fmla="*/ 35909 h 1122"/>
                  <a:gd name="T102" fmla="*/ 1415737 w 1153"/>
                  <a:gd name="T103" fmla="*/ 32793 h 1122"/>
                  <a:gd name="T104" fmla="*/ 1479298 w 1153"/>
                  <a:gd name="T105" fmla="*/ 29986 h 1122"/>
                  <a:gd name="T106" fmla="*/ 1415737 w 1153"/>
                  <a:gd name="T107" fmla="*/ 27123 h 1122"/>
                  <a:gd name="T108" fmla="*/ 1275333 w 1153"/>
                  <a:gd name="T109" fmla="*/ 24481 h 1122"/>
                  <a:gd name="T110" fmla="*/ 1134327 w 1153"/>
                  <a:gd name="T111" fmla="*/ 22912 h 1122"/>
                  <a:gd name="T112" fmla="*/ 951821 w 1153"/>
                  <a:gd name="T113" fmla="*/ 21480 h 1122"/>
                  <a:gd name="T114" fmla="*/ 743407 w 1153"/>
                  <a:gd name="T115" fmla="*/ 20484 h 1122"/>
                  <a:gd name="T116" fmla="*/ 474760 w 1153"/>
                  <a:gd name="T117" fmla="*/ 19811 h 1122"/>
                  <a:gd name="T118" fmla="*/ 151162 w 1153"/>
                  <a:gd name="T119" fmla="*/ 19682 h 11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solidFill>
                <a:srgbClr val="FF00FF"/>
              </a:solidFill>
              <a:ln w="12700">
                <a:solidFill>
                  <a:srgbClr val="000000"/>
                </a:solidFill>
                <a:prstDash val="solid"/>
                <a:round/>
                <a:headEnd/>
                <a:tailEnd/>
              </a:ln>
            </p:spPr>
            <p:txBody>
              <a:bodyPr/>
              <a:lstStyle/>
              <a:p>
                <a:endParaRPr lang="en-GB"/>
              </a:p>
            </p:txBody>
          </p:sp>
          <p:sp>
            <p:nvSpPr>
              <p:cNvPr id="74768" name="Text Box 21"/>
              <p:cNvSpPr txBox="1">
                <a:spLocks noChangeArrowheads="1"/>
              </p:cNvSpPr>
              <p:nvPr/>
            </p:nvSpPr>
            <p:spPr bwMode="auto">
              <a:xfrm>
                <a:off x="3508" y="1365"/>
                <a:ext cx="1877" cy="59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buClr>
                    <a:srgbClr val="0C7705"/>
                  </a:buClr>
                </a:pPr>
                <a:r>
                  <a:rPr lang="en-US" sz="2223" dirty="0">
                    <a:solidFill>
                      <a:srgbClr val="000000"/>
                    </a:solidFill>
                  </a:rPr>
                  <a:t>3. </a:t>
                </a:r>
                <a:r>
                  <a:rPr lang="fr-FR" sz="2223" dirty="0">
                    <a:solidFill>
                      <a:srgbClr val="000000"/>
                    </a:solidFill>
                  </a:rPr>
                  <a:t>CSU et financement</a:t>
                </a:r>
              </a:p>
              <a:p>
                <a:pPr algn="ctr" eaLnBrk="1" hangingPunct="1">
                  <a:buClr>
                    <a:srgbClr val="0C7705"/>
                  </a:buClr>
                </a:pPr>
                <a:r>
                  <a:rPr lang="fr-FR" sz="2223" dirty="0">
                    <a:solidFill>
                      <a:srgbClr val="000000"/>
                    </a:solidFill>
                  </a:rPr>
                  <a:t> durable </a:t>
                </a:r>
                <a:endParaRPr lang="fr-FR" sz="3335" dirty="0">
                  <a:solidFill>
                    <a:srgbClr val="000000"/>
                  </a:solidFill>
                </a:endParaRPr>
              </a:p>
            </p:txBody>
          </p:sp>
        </p:grpSp>
        <p:grpSp>
          <p:nvGrpSpPr>
            <p:cNvPr id="74764" name="Group 22"/>
            <p:cNvGrpSpPr>
              <a:grpSpLocks/>
            </p:cNvGrpSpPr>
            <p:nvPr/>
          </p:nvGrpSpPr>
          <p:grpSpPr bwMode="auto">
            <a:xfrm>
              <a:off x="1947" y="1375"/>
              <a:ext cx="2478" cy="1931"/>
              <a:chOff x="1947" y="1423"/>
              <a:chExt cx="2480" cy="1931"/>
            </a:xfrm>
          </p:grpSpPr>
          <p:sp>
            <p:nvSpPr>
              <p:cNvPr id="74765" name="Freeform 23"/>
              <p:cNvSpPr>
                <a:spLocks/>
              </p:cNvSpPr>
              <p:nvPr/>
            </p:nvSpPr>
            <p:spPr bwMode="auto">
              <a:xfrm>
                <a:off x="1947" y="1423"/>
                <a:ext cx="2480" cy="1931"/>
              </a:xfrm>
              <a:custGeom>
                <a:avLst/>
                <a:gdLst>
                  <a:gd name="T0" fmla="*/ 5191737 w 1284"/>
                  <a:gd name="T1" fmla="*/ 18788 h 1407"/>
                  <a:gd name="T2" fmla="*/ 5008698 w 1284"/>
                  <a:gd name="T3" fmla="*/ 9011 h 1407"/>
                  <a:gd name="T4" fmla="*/ 5643999 w 1284"/>
                  <a:gd name="T5" fmla="*/ 1114 h 1407"/>
                  <a:gd name="T6" fmla="*/ 7092481 w 1284"/>
                  <a:gd name="T7" fmla="*/ 237 h 1407"/>
                  <a:gd name="T8" fmla="*/ 7804251 w 1284"/>
                  <a:gd name="T9" fmla="*/ 4902 h 1407"/>
                  <a:gd name="T10" fmla="*/ 7964881 w 1284"/>
                  <a:gd name="T11" fmla="*/ 12938 h 1407"/>
                  <a:gd name="T12" fmla="*/ 7825213 w 1284"/>
                  <a:gd name="T13" fmla="*/ 21599 h 1407"/>
                  <a:gd name="T14" fmla="*/ 8528247 w 1284"/>
                  <a:gd name="T15" fmla="*/ 26722 h 1407"/>
                  <a:gd name="T16" fmla="*/ 9596202 w 1284"/>
                  <a:gd name="T17" fmla="*/ 28909 h 1407"/>
                  <a:gd name="T18" fmla="*/ 10038455 w 1284"/>
                  <a:gd name="T19" fmla="*/ 32959 h 1407"/>
                  <a:gd name="T20" fmla="*/ 10053399 w 1284"/>
                  <a:gd name="T21" fmla="*/ 38689 h 1407"/>
                  <a:gd name="T22" fmla="*/ 10469729 w 1284"/>
                  <a:gd name="T23" fmla="*/ 43784 h 1407"/>
                  <a:gd name="T24" fmla="*/ 11312304 w 1284"/>
                  <a:gd name="T25" fmla="*/ 44886 h 1407"/>
                  <a:gd name="T26" fmla="*/ 12229245 w 1284"/>
                  <a:gd name="T27" fmla="*/ 44442 h 1407"/>
                  <a:gd name="T28" fmla="*/ 12771100 w 1284"/>
                  <a:gd name="T29" fmla="*/ 46918 h 1407"/>
                  <a:gd name="T30" fmla="*/ 12900282 w 1284"/>
                  <a:gd name="T31" fmla="*/ 55967 h 1407"/>
                  <a:gd name="T32" fmla="*/ 12771100 w 1284"/>
                  <a:gd name="T33" fmla="*/ 67968 h 1407"/>
                  <a:gd name="T34" fmla="*/ 12218280 w 1284"/>
                  <a:gd name="T35" fmla="*/ 70871 h 1407"/>
                  <a:gd name="T36" fmla="*/ 11224745 w 1284"/>
                  <a:gd name="T37" fmla="*/ 70405 h 1407"/>
                  <a:gd name="T38" fmla="*/ 10490713 w 1284"/>
                  <a:gd name="T39" fmla="*/ 71345 h 1407"/>
                  <a:gd name="T40" fmla="*/ 10073316 w 1284"/>
                  <a:gd name="T41" fmla="*/ 74857 h 1407"/>
                  <a:gd name="T42" fmla="*/ 10038455 w 1284"/>
                  <a:gd name="T43" fmla="*/ 81676 h 1407"/>
                  <a:gd name="T44" fmla="*/ 9563757 w 1284"/>
                  <a:gd name="T45" fmla="*/ 86327 h 1407"/>
                  <a:gd name="T46" fmla="*/ 8709555 w 1284"/>
                  <a:gd name="T47" fmla="*/ 87992 h 1407"/>
                  <a:gd name="T48" fmla="*/ 7964881 w 1284"/>
                  <a:gd name="T49" fmla="*/ 91280 h 1407"/>
                  <a:gd name="T50" fmla="*/ 7804251 w 1284"/>
                  <a:gd name="T51" fmla="*/ 97916 h 1407"/>
                  <a:gd name="T52" fmla="*/ 7964881 w 1284"/>
                  <a:gd name="T53" fmla="*/ 106092 h 1407"/>
                  <a:gd name="T54" fmla="*/ 7611408 w 1284"/>
                  <a:gd name="T55" fmla="*/ 113819 h 1407"/>
                  <a:gd name="T56" fmla="*/ 6986185 w 1284"/>
                  <a:gd name="T57" fmla="*/ 117847 h 1407"/>
                  <a:gd name="T58" fmla="*/ 6024698 w 1284"/>
                  <a:gd name="T59" fmla="*/ 118292 h 1407"/>
                  <a:gd name="T60" fmla="*/ 5298984 w 1284"/>
                  <a:gd name="T61" fmla="*/ 115216 h 1407"/>
                  <a:gd name="T62" fmla="*/ 4957582 w 1284"/>
                  <a:gd name="T63" fmla="*/ 109455 h 1407"/>
                  <a:gd name="T64" fmla="*/ 5052009 w 1284"/>
                  <a:gd name="T65" fmla="*/ 102561 h 1407"/>
                  <a:gd name="T66" fmla="*/ 5096937 w 1284"/>
                  <a:gd name="T67" fmla="*/ 96442 h 1407"/>
                  <a:gd name="T68" fmla="*/ 4617810 w 1284"/>
                  <a:gd name="T69" fmla="*/ 92102 h 1407"/>
                  <a:gd name="T70" fmla="*/ 3822213 w 1284"/>
                  <a:gd name="T71" fmla="*/ 90395 h 1407"/>
                  <a:gd name="T72" fmla="*/ 3056364 w 1284"/>
                  <a:gd name="T73" fmla="*/ 87890 h 1407"/>
                  <a:gd name="T74" fmla="*/ 2857026 w 1284"/>
                  <a:gd name="T75" fmla="*/ 81084 h 1407"/>
                  <a:gd name="T76" fmla="*/ 2622090 w 1284"/>
                  <a:gd name="T77" fmla="*/ 75427 h 1407"/>
                  <a:gd name="T78" fmla="*/ 1860759 w 1284"/>
                  <a:gd name="T79" fmla="*/ 73381 h 1407"/>
                  <a:gd name="T80" fmla="*/ 1088948 w 1284"/>
                  <a:gd name="T81" fmla="*/ 73894 h 1407"/>
                  <a:gd name="T82" fmla="*/ 251384 w 1284"/>
                  <a:gd name="T83" fmla="*/ 72181 h 1407"/>
                  <a:gd name="T84" fmla="*/ 10859 w 1284"/>
                  <a:gd name="T85" fmla="*/ 64290 h 1407"/>
                  <a:gd name="T86" fmla="*/ 61374 w 1284"/>
                  <a:gd name="T87" fmla="*/ 52878 h 1407"/>
                  <a:gd name="T88" fmla="*/ 312758 w 1284"/>
                  <a:gd name="T89" fmla="*/ 46065 h 1407"/>
                  <a:gd name="T90" fmla="*/ 951773 w 1284"/>
                  <a:gd name="T91" fmla="*/ 44298 h 1407"/>
                  <a:gd name="T92" fmla="*/ 1910490 w 1284"/>
                  <a:gd name="T93" fmla="*/ 44937 h 1407"/>
                  <a:gd name="T94" fmla="*/ 2755141 w 1284"/>
                  <a:gd name="T95" fmla="*/ 42214 h 1407"/>
                  <a:gd name="T96" fmla="*/ 2905250 w 1284"/>
                  <a:gd name="T97" fmla="*/ 35900 h 1407"/>
                  <a:gd name="T98" fmla="*/ 3218219 w 1284"/>
                  <a:gd name="T99" fmla="*/ 29643 h 1407"/>
                  <a:gd name="T100" fmla="*/ 4112918 w 1284"/>
                  <a:gd name="T101" fmla="*/ 27506 h 14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FFFF00"/>
              </a:solidFill>
              <a:ln w="12700">
                <a:solidFill>
                  <a:srgbClr val="000000"/>
                </a:solidFill>
                <a:prstDash val="solid"/>
                <a:round/>
                <a:headEnd/>
                <a:tailEnd/>
              </a:ln>
            </p:spPr>
            <p:txBody>
              <a:bodyPr/>
              <a:lstStyle/>
              <a:p>
                <a:endParaRPr lang="en-GB"/>
              </a:p>
            </p:txBody>
          </p:sp>
          <p:sp>
            <p:nvSpPr>
              <p:cNvPr id="74766" name="Text Box 24"/>
              <p:cNvSpPr txBox="1">
                <a:spLocks noChangeArrowheads="1"/>
              </p:cNvSpPr>
              <p:nvPr/>
            </p:nvSpPr>
            <p:spPr bwMode="auto">
              <a:xfrm>
                <a:off x="2712" y="2140"/>
                <a:ext cx="915" cy="37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3900" b="1">
                    <a:solidFill>
                      <a:srgbClr val="000066"/>
                    </a:solidFill>
                    <a:latin typeface="Arial" pitchFamily="34" charset="0"/>
                    <a:cs typeface="Arial" pitchFamily="34" charset="0"/>
                  </a:defRPr>
                </a:lvl1pPr>
                <a:lvl2pPr marL="742950" indent="-285750" eaLnBrk="0" hangingPunct="0">
                  <a:defRPr sz="3900" b="1">
                    <a:solidFill>
                      <a:srgbClr val="000066"/>
                    </a:solidFill>
                    <a:latin typeface="Arial" pitchFamily="34" charset="0"/>
                    <a:cs typeface="Arial" pitchFamily="34" charset="0"/>
                  </a:defRPr>
                </a:lvl2pPr>
                <a:lvl3pPr marL="1143000" indent="-228600" eaLnBrk="0" hangingPunct="0">
                  <a:defRPr sz="3900" b="1">
                    <a:solidFill>
                      <a:srgbClr val="000066"/>
                    </a:solidFill>
                    <a:latin typeface="Arial" pitchFamily="34" charset="0"/>
                    <a:cs typeface="Arial" pitchFamily="34" charset="0"/>
                  </a:defRPr>
                </a:lvl3pPr>
                <a:lvl4pPr marL="1600200" indent="-228600" eaLnBrk="0" hangingPunct="0">
                  <a:defRPr sz="3900" b="1">
                    <a:solidFill>
                      <a:srgbClr val="000066"/>
                    </a:solidFill>
                    <a:latin typeface="Arial" pitchFamily="34" charset="0"/>
                    <a:cs typeface="Arial" pitchFamily="34" charset="0"/>
                  </a:defRPr>
                </a:lvl4pPr>
                <a:lvl5pPr marL="2057400" indent="-228600" eaLnBrk="0" hangingPunct="0">
                  <a:defRPr sz="3900" b="1">
                    <a:solidFill>
                      <a:srgbClr val="000066"/>
                    </a:solidFill>
                    <a:latin typeface="Arial" pitchFamily="34" charset="0"/>
                    <a:cs typeface="Arial" pitchFamily="34" charset="0"/>
                  </a:defRPr>
                </a:lvl5pPr>
                <a:lvl6pPr marL="2514600" indent="-228600" eaLnBrk="0" fontAlgn="base" hangingPunct="0">
                  <a:spcBef>
                    <a:spcPct val="0"/>
                  </a:spcBef>
                  <a:spcAft>
                    <a:spcPct val="0"/>
                  </a:spcAft>
                  <a:defRPr sz="3900" b="1">
                    <a:solidFill>
                      <a:srgbClr val="000066"/>
                    </a:solidFill>
                    <a:latin typeface="Arial" pitchFamily="34" charset="0"/>
                    <a:cs typeface="Arial" pitchFamily="34" charset="0"/>
                  </a:defRPr>
                </a:lvl6pPr>
                <a:lvl7pPr marL="2971800" indent="-228600" eaLnBrk="0" fontAlgn="base" hangingPunct="0">
                  <a:spcBef>
                    <a:spcPct val="0"/>
                  </a:spcBef>
                  <a:spcAft>
                    <a:spcPct val="0"/>
                  </a:spcAft>
                  <a:defRPr sz="3900" b="1">
                    <a:solidFill>
                      <a:srgbClr val="000066"/>
                    </a:solidFill>
                    <a:latin typeface="Arial" pitchFamily="34" charset="0"/>
                    <a:cs typeface="Arial" pitchFamily="34" charset="0"/>
                  </a:defRPr>
                </a:lvl7pPr>
                <a:lvl8pPr marL="3429000" indent="-228600" eaLnBrk="0" fontAlgn="base" hangingPunct="0">
                  <a:spcBef>
                    <a:spcPct val="0"/>
                  </a:spcBef>
                  <a:spcAft>
                    <a:spcPct val="0"/>
                  </a:spcAft>
                  <a:defRPr sz="3900" b="1">
                    <a:solidFill>
                      <a:srgbClr val="000066"/>
                    </a:solidFill>
                    <a:latin typeface="Arial" pitchFamily="34" charset="0"/>
                    <a:cs typeface="Arial" pitchFamily="34" charset="0"/>
                  </a:defRPr>
                </a:lvl8pPr>
                <a:lvl9pPr marL="3886200" indent="-228600" eaLnBrk="0" fontAlgn="base" hangingPunct="0">
                  <a:spcBef>
                    <a:spcPct val="0"/>
                  </a:spcBef>
                  <a:spcAft>
                    <a:spcPct val="0"/>
                  </a:spcAft>
                  <a:defRPr sz="3900" b="1">
                    <a:solidFill>
                      <a:srgbClr val="000066"/>
                    </a:solidFill>
                    <a:latin typeface="Arial" pitchFamily="34" charset="0"/>
                    <a:cs typeface="Arial" pitchFamily="34" charset="0"/>
                  </a:defRPr>
                </a:lvl9pPr>
              </a:lstStyle>
              <a:p>
                <a:pPr algn="ctr" eaLnBrk="1" hangingPunct="1">
                  <a:spcBef>
                    <a:spcPct val="50000"/>
                  </a:spcBef>
                  <a:buClr>
                    <a:srgbClr val="0C7705"/>
                  </a:buClr>
                </a:pPr>
                <a:r>
                  <a:rPr lang="en-US" sz="2565">
                    <a:solidFill>
                      <a:srgbClr val="000000"/>
                    </a:solidFill>
                  </a:rPr>
                  <a:t>ACCESS</a:t>
                </a:r>
                <a:endParaRPr lang="en-US" sz="2223">
                  <a:solidFill>
                    <a:srgbClr val="000000"/>
                  </a:solidFill>
                </a:endParaRPr>
              </a:p>
            </p:txBody>
          </p:sp>
        </p:gr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Oval 4">
            <a:hlinkClick r:id="" action="ppaction://noaction"/>
            <a:extLst>
              <a:ext uri="{FF2B5EF4-FFF2-40B4-BE49-F238E27FC236}">
                <a16:creationId xmlns:a16="http://schemas.microsoft.com/office/drawing/2014/main" id="{4BEC4919-D69B-4B72-97F5-56A82B368327}"/>
              </a:ext>
            </a:extLst>
          </p:cNvPr>
          <p:cNvSpPr>
            <a:spLocks noChangeArrowheads="1"/>
          </p:cNvSpPr>
          <p:nvPr/>
        </p:nvSpPr>
        <p:spPr bwMode="auto">
          <a:xfrm>
            <a:off x="1950241" y="1533957"/>
            <a:ext cx="4479131" cy="772716"/>
          </a:xfrm>
          <a:prstGeom prst="ellipse">
            <a:avLst/>
          </a:prstGeom>
          <a:solidFill>
            <a:srgbClr val="CCFF33"/>
          </a:solidFill>
          <a:ln>
            <a:noFill/>
          </a:ln>
          <a:effectLst>
            <a:prstShdw prst="shdw17" dist="17961" dir="2700000">
              <a:srgbClr val="009900"/>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Doter l’ACOREP de moyens humains et matériels</a:t>
            </a:r>
          </a:p>
          <a:p>
            <a:pPr algn="ctr"/>
            <a:r>
              <a:rPr lang="fr-FR" altLang="fr-FR" sz="1400" b="1" dirty="0">
                <a:latin typeface="Tahoma" panose="020B0604030504040204" pitchFamily="34" charset="0"/>
                <a:cs typeface="Tahoma" panose="020B0604030504040204" pitchFamily="34" charset="0"/>
              </a:rPr>
              <a:t>suffisants</a:t>
            </a:r>
            <a:endParaRPr lang="en-US" altLang="fr-FR" sz="1400" dirty="0">
              <a:latin typeface="Tahoma" panose="020B0604030504040204" pitchFamily="34" charset="0"/>
              <a:cs typeface="Tahoma" panose="020B0604030504040204" pitchFamily="34" charset="0"/>
            </a:endParaRPr>
          </a:p>
        </p:txBody>
      </p:sp>
      <p:sp>
        <p:nvSpPr>
          <p:cNvPr id="37890" name="Oval 4">
            <a:hlinkClick r:id="" action="ppaction://noaction"/>
            <a:extLst>
              <a:ext uri="{FF2B5EF4-FFF2-40B4-BE49-F238E27FC236}">
                <a16:creationId xmlns:a16="http://schemas.microsoft.com/office/drawing/2014/main" id="{D2B1048A-0676-4C4D-9E54-926EE7CC509A}"/>
              </a:ext>
            </a:extLst>
          </p:cNvPr>
          <p:cNvSpPr>
            <a:spLocks noChangeArrowheads="1"/>
          </p:cNvSpPr>
          <p:nvPr/>
        </p:nvSpPr>
        <p:spPr bwMode="auto">
          <a:xfrm>
            <a:off x="1637112" y="1088485"/>
            <a:ext cx="5829300" cy="594122"/>
          </a:xfrm>
          <a:prstGeom prst="ellipse">
            <a:avLst/>
          </a:prstGeom>
          <a:solidFill>
            <a:srgbClr val="5899D4"/>
          </a:solidFill>
          <a:ln>
            <a:noFill/>
          </a:ln>
          <a:effectLst>
            <a:prstShdw prst="shdw17" dist="17961" dir="2700000">
              <a:srgbClr val="009900"/>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ea typeface="Tahoma" panose="020B0604030504040204" pitchFamily="34" charset="0"/>
                <a:cs typeface="Tahoma" panose="020B0604030504040204" pitchFamily="34" charset="0"/>
              </a:rPr>
              <a:t>Actualiser le cadre politique, législatif et réglementaire </a:t>
            </a:r>
          </a:p>
          <a:p>
            <a:pPr algn="ctr"/>
            <a:r>
              <a:rPr lang="fr-FR" altLang="fr-FR" sz="1400" b="1" dirty="0">
                <a:latin typeface="Tahoma" panose="020B0604030504040204" pitchFamily="34" charset="0"/>
                <a:ea typeface="Tahoma" panose="020B0604030504040204" pitchFamily="34" charset="0"/>
                <a:cs typeface="Tahoma" panose="020B0604030504040204" pitchFamily="34" charset="0"/>
              </a:rPr>
              <a:t>pharmaceutique</a:t>
            </a:r>
            <a:endParaRPr lang="en-US" altLang="fr-FR" sz="1400" dirty="0">
              <a:latin typeface="Tahoma" panose="020B0604030504040204" pitchFamily="34" charset="0"/>
              <a:ea typeface="Tahoma" panose="020B0604030504040204" pitchFamily="34" charset="0"/>
              <a:cs typeface="Tahoma" panose="020B0604030504040204" pitchFamily="34" charset="0"/>
            </a:endParaRPr>
          </a:p>
        </p:txBody>
      </p:sp>
      <p:sp>
        <p:nvSpPr>
          <p:cNvPr id="19" name="Oval 12">
            <a:hlinkClick r:id="" action="ppaction://noaction"/>
            <a:extLst>
              <a:ext uri="{FF2B5EF4-FFF2-40B4-BE49-F238E27FC236}">
                <a16:creationId xmlns:a16="http://schemas.microsoft.com/office/drawing/2014/main" id="{A7EC9A98-4CE0-4EDE-9766-961F4E5BB82F}"/>
              </a:ext>
            </a:extLst>
          </p:cNvPr>
          <p:cNvSpPr>
            <a:spLocks noChangeArrowheads="1"/>
          </p:cNvSpPr>
          <p:nvPr/>
        </p:nvSpPr>
        <p:spPr bwMode="auto">
          <a:xfrm>
            <a:off x="784481" y="2241932"/>
            <a:ext cx="3328988" cy="886420"/>
          </a:xfrm>
          <a:prstGeom prst="ellipse">
            <a:avLst/>
          </a:prstGeom>
          <a:solidFill>
            <a:schemeClr val="accent2">
              <a:lumMod val="75000"/>
            </a:schemeClr>
          </a:solidFill>
          <a:ln w="9525">
            <a:noFill/>
            <a:round/>
            <a:headEnd/>
            <a:tailEnd/>
          </a:ln>
          <a:effectLst>
            <a:prstShdw prst="shdw17" dist="17961" dir="2700000">
              <a:srgbClr val="FF9900">
                <a:gamma/>
                <a:shade val="60000"/>
                <a:invGamma/>
              </a:srgbClr>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Renforcer l’autorité nationale </a:t>
            </a:r>
          </a:p>
          <a:p>
            <a:pPr algn="ctr"/>
            <a:r>
              <a:rPr lang="fr-FR" altLang="fr-FR" sz="1400" b="1" dirty="0">
                <a:latin typeface="Tahoma" panose="020B0604030504040204" pitchFamily="34" charset="0"/>
                <a:cs typeface="Tahoma" panose="020B0604030504040204" pitchFamily="34" charset="0"/>
              </a:rPr>
              <a:t>de réglementation et l’inspection</a:t>
            </a:r>
          </a:p>
          <a:p>
            <a:pPr algn="ctr"/>
            <a:r>
              <a:rPr lang="fr-FR" altLang="fr-FR" sz="1400" b="1" dirty="0">
                <a:latin typeface="Tahoma" panose="020B0604030504040204" pitchFamily="34" charset="0"/>
                <a:cs typeface="Tahoma" panose="020B0604030504040204" pitchFamily="34" charset="0"/>
              </a:rPr>
              <a:t>pharmaceutiques </a:t>
            </a:r>
          </a:p>
        </p:txBody>
      </p:sp>
      <p:sp>
        <p:nvSpPr>
          <p:cNvPr id="20" name="Oval 12">
            <a:hlinkClick r:id="" action="ppaction://noaction"/>
            <a:extLst>
              <a:ext uri="{FF2B5EF4-FFF2-40B4-BE49-F238E27FC236}">
                <a16:creationId xmlns:a16="http://schemas.microsoft.com/office/drawing/2014/main" id="{49D2CC85-5C30-44D9-BA92-942DC5D114A4}"/>
              </a:ext>
            </a:extLst>
          </p:cNvPr>
          <p:cNvSpPr>
            <a:spLocks noChangeArrowheads="1"/>
          </p:cNvSpPr>
          <p:nvPr/>
        </p:nvSpPr>
        <p:spPr bwMode="auto">
          <a:xfrm>
            <a:off x="4044041" y="2771765"/>
            <a:ext cx="4229102" cy="1371600"/>
          </a:xfrm>
          <a:prstGeom prst="ellipse">
            <a:avLst/>
          </a:prstGeom>
          <a:solidFill>
            <a:srgbClr val="DEBB82"/>
          </a:solidFill>
          <a:ln w="9525">
            <a:noFill/>
            <a:round/>
            <a:headEnd/>
            <a:tailEnd/>
          </a:ln>
          <a:effectLst>
            <a:prstShdw prst="shdw17" dist="17961" dir="2700000">
              <a:srgbClr val="FF9900">
                <a:gamma/>
                <a:shade val="60000"/>
                <a:invGamma/>
              </a:srgbClr>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Revoir et renforcer la chaine </a:t>
            </a:r>
          </a:p>
          <a:p>
            <a:pPr algn="ctr"/>
            <a:r>
              <a:rPr lang="fr-FR" altLang="fr-FR" sz="1400" b="1" dirty="0">
                <a:latin typeface="Tahoma" panose="020B0604030504040204" pitchFamily="34" charset="0"/>
                <a:cs typeface="Tahoma" panose="020B0604030504040204" pitchFamily="34" charset="0"/>
              </a:rPr>
              <a:t>d’approvisionnement et de </a:t>
            </a:r>
          </a:p>
          <a:p>
            <a:pPr algn="ctr"/>
            <a:r>
              <a:rPr lang="fr-FR" altLang="fr-FR" sz="1400" b="1" dirty="0">
                <a:latin typeface="Tahoma" panose="020B0604030504040204" pitchFamily="34" charset="0"/>
                <a:cs typeface="Tahoma" panose="020B0604030504040204" pitchFamily="34" charset="0"/>
              </a:rPr>
              <a:t>distribution pour un usage</a:t>
            </a:r>
          </a:p>
          <a:p>
            <a:pPr algn="ctr"/>
            <a:r>
              <a:rPr lang="fr-FR" altLang="fr-FR" sz="1400" b="1" dirty="0">
                <a:latin typeface="Tahoma" panose="020B0604030504040204" pitchFamily="34" charset="0"/>
                <a:cs typeface="Tahoma" panose="020B0604030504040204" pitchFamily="34" charset="0"/>
              </a:rPr>
              <a:t>rationnel des médicaments </a:t>
            </a:r>
          </a:p>
          <a:p>
            <a:pPr algn="ctr"/>
            <a:r>
              <a:rPr lang="fr-FR" altLang="fr-FR" sz="1400" b="1" dirty="0">
                <a:latin typeface="Tahoma" panose="020B0604030504040204" pitchFamily="34" charset="0"/>
                <a:cs typeface="Tahoma" panose="020B0604030504040204" pitchFamily="34" charset="0"/>
              </a:rPr>
              <a:t>essentiels</a:t>
            </a:r>
            <a:r>
              <a:rPr lang="fr-FR" altLang="fr-FR" b="1" dirty="0">
                <a:latin typeface="Tahoma" panose="020B0604030504040204" pitchFamily="34" charset="0"/>
                <a:cs typeface="Tahoma" panose="020B0604030504040204" pitchFamily="34" charset="0"/>
              </a:rPr>
              <a:t> </a:t>
            </a:r>
            <a:endParaRPr lang="en-US" altLang="fr-FR" dirty="0">
              <a:latin typeface="Tahoma" panose="020B0604030504040204" pitchFamily="34" charset="0"/>
              <a:cs typeface="Tahoma" panose="020B0604030504040204" pitchFamily="34" charset="0"/>
            </a:endParaRPr>
          </a:p>
        </p:txBody>
      </p:sp>
      <p:sp>
        <p:nvSpPr>
          <p:cNvPr id="37893" name="Oval 12">
            <a:hlinkClick r:id="" action="ppaction://noaction"/>
            <a:extLst>
              <a:ext uri="{FF2B5EF4-FFF2-40B4-BE49-F238E27FC236}">
                <a16:creationId xmlns:a16="http://schemas.microsoft.com/office/drawing/2014/main" id="{E34024AC-A5D7-45AA-A9AF-6EA78384E313}"/>
              </a:ext>
            </a:extLst>
          </p:cNvPr>
          <p:cNvSpPr>
            <a:spLocks noChangeArrowheads="1"/>
          </p:cNvSpPr>
          <p:nvPr/>
        </p:nvSpPr>
        <p:spPr bwMode="auto">
          <a:xfrm>
            <a:off x="4495204" y="4100372"/>
            <a:ext cx="3371850" cy="1112043"/>
          </a:xfrm>
          <a:prstGeom prst="ellipse">
            <a:avLst/>
          </a:prstGeom>
          <a:solidFill>
            <a:srgbClr val="FF9933"/>
          </a:solidFill>
          <a:ln>
            <a:noFill/>
          </a:ln>
          <a:effectLst>
            <a:prstShdw prst="shdw17" dist="17961" dir="2700000">
              <a:srgbClr val="995C00"/>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Appuyer la surveillance post </a:t>
            </a:r>
          </a:p>
          <a:p>
            <a:pPr algn="ctr"/>
            <a:r>
              <a:rPr lang="fr-FR" altLang="fr-FR" sz="1400" b="1" dirty="0">
                <a:latin typeface="Tahoma" panose="020B0604030504040204" pitchFamily="34" charset="0"/>
                <a:cs typeface="Tahoma" panose="020B0604030504040204" pitchFamily="34" charset="0"/>
              </a:rPr>
              <a:t>commercialisation des médicaments </a:t>
            </a:r>
          </a:p>
          <a:p>
            <a:pPr algn="ctr"/>
            <a:r>
              <a:rPr lang="fr-FR" altLang="fr-FR" sz="1400" b="1" dirty="0">
                <a:latin typeface="Tahoma" panose="020B0604030504040204" pitchFamily="34" charset="0"/>
                <a:cs typeface="Tahoma" panose="020B0604030504040204" pitchFamily="34" charset="0"/>
              </a:rPr>
              <a:t>et la lutte contre la contrefaçon</a:t>
            </a:r>
            <a:endParaRPr lang="en-US" altLang="fr-FR" sz="1400" dirty="0">
              <a:latin typeface="Tahoma" panose="020B0604030504040204" pitchFamily="34" charset="0"/>
              <a:cs typeface="Tahoma" panose="020B0604030504040204" pitchFamily="34" charset="0"/>
            </a:endParaRPr>
          </a:p>
        </p:txBody>
      </p:sp>
      <p:sp>
        <p:nvSpPr>
          <p:cNvPr id="37894" name="Oval 12">
            <a:hlinkClick r:id="" action="ppaction://noaction"/>
            <a:extLst>
              <a:ext uri="{FF2B5EF4-FFF2-40B4-BE49-F238E27FC236}">
                <a16:creationId xmlns:a16="http://schemas.microsoft.com/office/drawing/2014/main" id="{05E7B84E-DF60-431B-9A7C-2F64FDBC012E}"/>
              </a:ext>
            </a:extLst>
          </p:cNvPr>
          <p:cNvSpPr>
            <a:spLocks noChangeArrowheads="1"/>
          </p:cNvSpPr>
          <p:nvPr/>
        </p:nvSpPr>
        <p:spPr bwMode="auto">
          <a:xfrm>
            <a:off x="760807" y="3143377"/>
            <a:ext cx="3429000" cy="1221581"/>
          </a:xfrm>
          <a:prstGeom prst="ellipse">
            <a:avLst/>
          </a:prstGeom>
          <a:solidFill>
            <a:srgbClr val="FFD347"/>
          </a:solidFill>
          <a:ln>
            <a:noFill/>
          </a:ln>
          <a:effectLst>
            <a:prstShdw prst="shdw17" dist="17961" dir="2700000">
              <a:srgbClr val="995C00"/>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endParaRPr lang="fr-FR" altLang="fr-FR" b="1" dirty="0">
              <a:latin typeface="Tahoma" panose="020B0604030504040204" pitchFamily="34" charset="0"/>
              <a:cs typeface="Tahoma" panose="020B0604030504040204" pitchFamily="34" charset="0"/>
            </a:endParaRPr>
          </a:p>
          <a:p>
            <a:pPr algn="ctr"/>
            <a:r>
              <a:rPr lang="fr-FR" altLang="fr-FR" sz="1400" b="1" dirty="0">
                <a:latin typeface="Tahoma" panose="020B0604030504040204" pitchFamily="34" charset="0"/>
                <a:cs typeface="Tahoma" panose="020B0604030504040204" pitchFamily="34" charset="0"/>
              </a:rPr>
              <a:t>Coordonner</a:t>
            </a:r>
          </a:p>
          <a:p>
            <a:pPr algn="ctr"/>
            <a:r>
              <a:rPr lang="fr-FR" altLang="fr-FR" sz="1400" b="1" dirty="0">
                <a:latin typeface="Tahoma" panose="020B0604030504040204" pitchFamily="34" charset="0"/>
                <a:cs typeface="Tahoma" panose="020B0604030504040204" pitchFamily="34" charset="0"/>
              </a:rPr>
              <a:t> les partenaires MSP et autres</a:t>
            </a:r>
          </a:p>
          <a:p>
            <a:pPr algn="ctr"/>
            <a:r>
              <a:rPr lang="fr-FR" altLang="fr-FR" sz="1400" b="1" dirty="0">
                <a:latin typeface="Tahoma" panose="020B0604030504040204" pitchFamily="34" charset="0"/>
                <a:cs typeface="Tahoma" panose="020B0604030504040204" pitchFamily="34" charset="0"/>
              </a:rPr>
              <a:t>intervenants impliqués dans</a:t>
            </a:r>
          </a:p>
          <a:p>
            <a:pPr algn="ctr"/>
            <a:r>
              <a:rPr lang="fr-FR" altLang="fr-FR" sz="1400" b="1" dirty="0">
                <a:latin typeface="Tahoma" panose="020B0604030504040204" pitchFamily="34" charset="0"/>
                <a:cs typeface="Tahoma" panose="020B0604030504040204" pitchFamily="34" charset="0"/>
              </a:rPr>
              <a:t> l’approvisionnement </a:t>
            </a:r>
          </a:p>
          <a:p>
            <a:pPr algn="ctr"/>
            <a:r>
              <a:rPr lang="fr-FR" altLang="fr-FR" sz="1400" b="1" dirty="0">
                <a:latin typeface="Tahoma" panose="020B0604030504040204" pitchFamily="34" charset="0"/>
                <a:cs typeface="Tahoma" panose="020B0604030504040204" pitchFamily="34" charset="0"/>
              </a:rPr>
              <a:t>pharmaceutique </a:t>
            </a:r>
          </a:p>
          <a:p>
            <a:pPr algn="ctr"/>
            <a:endParaRPr lang="en-US" altLang="fr-FR" dirty="0">
              <a:latin typeface="Tahoma" panose="020B0604030504040204" pitchFamily="34" charset="0"/>
              <a:cs typeface="Tahoma" panose="020B0604030504040204" pitchFamily="34" charset="0"/>
            </a:endParaRPr>
          </a:p>
        </p:txBody>
      </p:sp>
      <p:sp>
        <p:nvSpPr>
          <p:cNvPr id="23" name="Oval 4">
            <a:hlinkClick r:id="" action="ppaction://noaction"/>
            <a:extLst>
              <a:ext uri="{FF2B5EF4-FFF2-40B4-BE49-F238E27FC236}">
                <a16:creationId xmlns:a16="http://schemas.microsoft.com/office/drawing/2014/main" id="{D967678B-C3F4-4958-B19F-E910C2761DC4}"/>
              </a:ext>
            </a:extLst>
          </p:cNvPr>
          <p:cNvSpPr>
            <a:spLocks noChangeArrowheads="1"/>
          </p:cNvSpPr>
          <p:nvPr/>
        </p:nvSpPr>
        <p:spPr bwMode="auto">
          <a:xfrm>
            <a:off x="1803795" y="5134216"/>
            <a:ext cx="5257800" cy="673751"/>
          </a:xfrm>
          <a:prstGeom prst="ellipse">
            <a:avLst/>
          </a:prstGeom>
          <a:solidFill>
            <a:srgbClr val="8E6C00"/>
          </a:solidFill>
          <a:ln w="9525">
            <a:noFill/>
            <a:round/>
            <a:headEnd/>
            <a:tailEnd/>
          </a:ln>
          <a:effectLst>
            <a:prstShdw prst="shdw17" dist="17961" dir="2700000">
              <a:srgbClr val="00FF00">
                <a:gamma/>
                <a:shade val="60000"/>
                <a:invGamma/>
              </a:srgbClr>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Assurer un monitoring de la situation pharmaceutique</a:t>
            </a:r>
            <a:endParaRPr lang="en-US" altLang="fr-FR" sz="1400" dirty="0">
              <a:latin typeface="Tahoma" panose="020B0604030504040204" pitchFamily="34" charset="0"/>
              <a:cs typeface="Tahoma" panose="020B0604030504040204" pitchFamily="34" charset="0"/>
            </a:endParaRPr>
          </a:p>
        </p:txBody>
      </p:sp>
      <p:sp>
        <p:nvSpPr>
          <p:cNvPr id="24" name="Oval 12">
            <a:hlinkClick r:id="" action="ppaction://noaction"/>
            <a:extLst>
              <a:ext uri="{FF2B5EF4-FFF2-40B4-BE49-F238E27FC236}">
                <a16:creationId xmlns:a16="http://schemas.microsoft.com/office/drawing/2014/main" id="{51C9A335-2587-4B62-9417-616BC6661F30}"/>
              </a:ext>
            </a:extLst>
          </p:cNvPr>
          <p:cNvSpPr>
            <a:spLocks noChangeArrowheads="1"/>
          </p:cNvSpPr>
          <p:nvPr/>
        </p:nvSpPr>
        <p:spPr bwMode="auto">
          <a:xfrm>
            <a:off x="760807" y="4395008"/>
            <a:ext cx="3671888" cy="815876"/>
          </a:xfrm>
          <a:prstGeom prst="ellipse">
            <a:avLst/>
          </a:prstGeom>
          <a:solidFill>
            <a:srgbClr val="969292"/>
          </a:solidFill>
          <a:ln w="9525">
            <a:noFill/>
            <a:round/>
            <a:headEnd/>
            <a:tailEnd/>
          </a:ln>
          <a:effectLst>
            <a:prstShdw prst="shdw17" dist="17961" dir="2700000">
              <a:srgbClr val="FF9900">
                <a:gamma/>
                <a:shade val="60000"/>
                <a:invGamma/>
              </a:srgbClr>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Renforcer les capacités </a:t>
            </a:r>
          </a:p>
          <a:p>
            <a:pPr algn="ctr"/>
            <a:r>
              <a:rPr lang="fr-FR" altLang="fr-FR" sz="1400" b="1" dirty="0">
                <a:latin typeface="Tahoma" panose="020B0604030504040204" pitchFamily="34" charset="0"/>
                <a:cs typeface="Tahoma" panose="020B0604030504040204" pitchFamily="34" charset="0"/>
              </a:rPr>
              <a:t>des Ressources Humaines </a:t>
            </a:r>
          </a:p>
          <a:p>
            <a:pPr algn="ctr"/>
            <a:r>
              <a:rPr lang="fr-FR" altLang="fr-FR" sz="1400" b="1" dirty="0">
                <a:latin typeface="Tahoma" panose="020B0604030504040204" pitchFamily="34" charset="0"/>
                <a:cs typeface="Tahoma" panose="020B0604030504040204" pitchFamily="34" charset="0"/>
              </a:rPr>
              <a:t>dans le secteur pharmaceutique</a:t>
            </a:r>
            <a:endParaRPr lang="en-US" altLang="fr-FR" sz="1400" dirty="0">
              <a:latin typeface="Tahoma" panose="020B0604030504040204" pitchFamily="34" charset="0"/>
              <a:cs typeface="Tahoma" panose="020B0604030504040204" pitchFamily="34" charset="0"/>
            </a:endParaRPr>
          </a:p>
        </p:txBody>
      </p:sp>
      <p:sp>
        <p:nvSpPr>
          <p:cNvPr id="10" name="Oval 4">
            <a:hlinkClick r:id="" action="ppaction://noaction"/>
            <a:extLst>
              <a:ext uri="{FF2B5EF4-FFF2-40B4-BE49-F238E27FC236}">
                <a16:creationId xmlns:a16="http://schemas.microsoft.com/office/drawing/2014/main" id="{67DD912D-16D8-4783-B94E-6008981CF2CD}"/>
              </a:ext>
            </a:extLst>
          </p:cNvPr>
          <p:cNvSpPr>
            <a:spLocks noChangeArrowheads="1"/>
          </p:cNvSpPr>
          <p:nvPr/>
        </p:nvSpPr>
        <p:spPr bwMode="auto">
          <a:xfrm>
            <a:off x="4044041" y="2152160"/>
            <a:ext cx="3750472" cy="747717"/>
          </a:xfrm>
          <a:prstGeom prst="ellipse">
            <a:avLst/>
          </a:prstGeom>
          <a:solidFill>
            <a:srgbClr val="87C163"/>
          </a:solidFill>
          <a:ln>
            <a:noFill/>
          </a:ln>
          <a:effectLst>
            <a:prstShdw prst="shdw17" dist="17961" dir="2700000">
              <a:srgbClr val="009900"/>
            </a:prstShdw>
          </a:effectLst>
        </p:spPr>
        <p:txBody>
          <a:bodyPr wrap="none" anchor="ctr"/>
          <a:lstStyle>
            <a:lvl1pPr>
              <a:defRPr>
                <a:solidFill>
                  <a:schemeClr val="tx1"/>
                </a:solidFill>
                <a:latin typeface="Times" panose="02020603050405020304" pitchFamily="18" charset="0"/>
                <a:cs typeface="Arial" panose="020B0604020202020204" pitchFamily="34" charset="0"/>
              </a:defRPr>
            </a:lvl1pPr>
            <a:lvl2pPr marL="742950" indent="-285750">
              <a:defRPr>
                <a:solidFill>
                  <a:schemeClr val="tx1"/>
                </a:solidFill>
                <a:latin typeface="Times" panose="02020603050405020304" pitchFamily="18" charset="0"/>
                <a:cs typeface="Arial" panose="020B0604020202020204" pitchFamily="34" charset="0"/>
              </a:defRPr>
            </a:lvl2pPr>
            <a:lvl3pPr marL="1143000" indent="-228600">
              <a:defRPr>
                <a:solidFill>
                  <a:schemeClr val="tx1"/>
                </a:solidFill>
                <a:latin typeface="Times" panose="02020603050405020304" pitchFamily="18" charset="0"/>
                <a:cs typeface="Arial" panose="020B0604020202020204" pitchFamily="34" charset="0"/>
              </a:defRPr>
            </a:lvl3pPr>
            <a:lvl4pPr marL="1600200" indent="-228600">
              <a:defRPr>
                <a:solidFill>
                  <a:schemeClr val="tx1"/>
                </a:solidFill>
                <a:latin typeface="Times" panose="02020603050405020304" pitchFamily="18" charset="0"/>
                <a:cs typeface="Arial" panose="020B0604020202020204" pitchFamily="34" charset="0"/>
              </a:defRPr>
            </a:lvl4pPr>
            <a:lvl5pPr marL="2057400" indent="-228600">
              <a:defRPr>
                <a:solidFill>
                  <a:schemeClr val="tx1"/>
                </a:solidFill>
                <a:latin typeface="Times" panose="02020603050405020304" pitchFamily="18" charset="0"/>
                <a:cs typeface="Arial" panose="020B0604020202020204" pitchFamily="34" charset="0"/>
              </a:defRPr>
            </a:lvl5pPr>
            <a:lvl6pPr marL="25146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6pPr>
            <a:lvl7pPr marL="29718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7pPr>
            <a:lvl8pPr marL="34290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8pPr>
            <a:lvl9pPr marL="3886200" indent="-228600" fontAlgn="base">
              <a:spcBef>
                <a:spcPct val="0"/>
              </a:spcBef>
              <a:spcAft>
                <a:spcPct val="0"/>
              </a:spcAft>
              <a:defRPr>
                <a:solidFill>
                  <a:schemeClr val="tx1"/>
                </a:solidFill>
                <a:latin typeface="Times" panose="02020603050405020304" pitchFamily="18" charset="0"/>
                <a:cs typeface="Arial" panose="020B0604020202020204" pitchFamily="34" charset="0"/>
              </a:defRPr>
            </a:lvl9pPr>
          </a:lstStyle>
          <a:p>
            <a:pPr algn="ctr"/>
            <a:r>
              <a:rPr lang="fr-FR" altLang="fr-FR" sz="1400" b="1" dirty="0">
                <a:latin typeface="Tahoma" panose="020B0604030504040204" pitchFamily="34" charset="0"/>
                <a:cs typeface="Tahoma" panose="020B0604030504040204" pitchFamily="34" charset="0"/>
              </a:rPr>
              <a:t>Revoir la liste </a:t>
            </a:r>
          </a:p>
          <a:p>
            <a:pPr algn="ctr"/>
            <a:r>
              <a:rPr lang="fr-FR" altLang="fr-FR" sz="1400" b="1" dirty="0">
                <a:latin typeface="Tahoma" panose="020B0604030504040204" pitchFamily="34" charset="0"/>
                <a:cs typeface="Tahoma" panose="020B0604030504040204" pitchFamily="34" charset="0"/>
              </a:rPr>
              <a:t>nationale de Médicaments Essentiels</a:t>
            </a:r>
            <a:endParaRPr lang="en-US" altLang="fr-FR" sz="1400" dirty="0">
              <a:latin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A50E0AC7-1B6D-486D-A1BA-ECB90E909BEF}"/>
              </a:ext>
            </a:extLst>
          </p:cNvPr>
          <p:cNvSpPr>
            <a:spLocks noGrp="1"/>
          </p:cNvSpPr>
          <p:nvPr>
            <p:ph type="title"/>
          </p:nvPr>
        </p:nvSpPr>
        <p:spPr>
          <a:xfrm>
            <a:off x="864393" y="359963"/>
            <a:ext cx="7408750" cy="394779"/>
          </a:xfrm>
        </p:spPr>
        <p:txBody>
          <a:bodyPr>
            <a:noAutofit/>
          </a:bodyPr>
          <a:lstStyle/>
          <a:p>
            <a:r>
              <a:rPr lang="fr-FR" sz="1800" dirty="0">
                <a:solidFill>
                  <a:srgbClr val="002060"/>
                </a:solidFill>
                <a:latin typeface="Arial Black" panose="020B0A04020102020204" pitchFamily="34" charset="0"/>
                <a:cs typeface="Arial" panose="020B0604020202020204" pitchFamily="34" charset="0"/>
              </a:rPr>
              <a:t>Stratégie de renforcement du secteur pharmaceutique</a:t>
            </a:r>
            <a:endParaRPr lang="fr-FR" sz="1800" dirty="0">
              <a:solidFill>
                <a:srgbClr val="002060"/>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800" decel="100000"/>
                                        <p:tgtEl>
                                          <p:spTgt spid="23"/>
                                        </p:tgtEl>
                                      </p:cBhvr>
                                    </p:animEffect>
                                    <p:anim calcmode="lin" valueType="num">
                                      <p:cBhvr>
                                        <p:cTn id="8" dur="800" decel="100000" fill="hold"/>
                                        <p:tgtEl>
                                          <p:spTgt spid="23"/>
                                        </p:tgtEl>
                                        <p:attrNameLst>
                                          <p:attrName>style.rotation</p:attrName>
                                        </p:attrNameLst>
                                      </p:cBhvr>
                                      <p:tavLst>
                                        <p:tav tm="0">
                                          <p:val>
                                            <p:fltVal val="-90"/>
                                          </p:val>
                                        </p:tav>
                                        <p:tav tm="100000">
                                          <p:val>
                                            <p:fltVal val="0"/>
                                          </p:val>
                                        </p:tav>
                                      </p:tavLst>
                                    </p:anim>
                                    <p:anim calcmode="lin" valueType="num">
                                      <p:cBhvr>
                                        <p:cTn id="9" dur="800" decel="100000" fill="hold"/>
                                        <p:tgtEl>
                                          <p:spTgt spid="23"/>
                                        </p:tgtEl>
                                        <p:attrNameLst>
                                          <p:attrName>ppt_x</p:attrName>
                                        </p:attrNameLst>
                                      </p:cBhvr>
                                      <p:tavLst>
                                        <p:tav tm="0">
                                          <p:val>
                                            <p:strVal val="#ppt_x+0.4"/>
                                          </p:val>
                                        </p:tav>
                                        <p:tav tm="100000">
                                          <p:val>
                                            <p:strVal val="#ppt_x-0.05"/>
                                          </p:val>
                                        </p:tav>
                                      </p:tavLst>
                                    </p:anim>
                                    <p:anim calcmode="lin" valueType="num">
                                      <p:cBhvr>
                                        <p:cTn id="10" dur="800" decel="100000" fill="hold"/>
                                        <p:tgtEl>
                                          <p:spTgt spid="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051" y="270907"/>
            <a:ext cx="8258204" cy="654032"/>
          </a:xfrm>
        </p:spPr>
        <p:txBody>
          <a:bodyPr>
            <a:normAutofit/>
          </a:bodyPr>
          <a:lstStyle/>
          <a:p>
            <a:r>
              <a:rPr lang="fr-CI" sz="2400" b="1" dirty="0">
                <a:solidFill>
                  <a:srgbClr val="000066"/>
                </a:solidFill>
                <a:latin typeface="Arial" pitchFamily="34" charset="0"/>
                <a:cs typeface="Arial" pitchFamily="34" charset="0"/>
              </a:rPr>
              <a:t>Contenu d’un projet de loi  pharmaceutique </a:t>
            </a:r>
            <a:endParaRPr lang="fr-FR" sz="2400" b="1" dirty="0">
              <a:solidFill>
                <a:srgbClr val="000066"/>
              </a:solidFill>
              <a:latin typeface="Arial" pitchFamily="34" charset="0"/>
              <a:cs typeface="Arial" pitchFamily="34" charset="0"/>
            </a:endParaRPr>
          </a:p>
        </p:txBody>
      </p:sp>
      <p:sp>
        <p:nvSpPr>
          <p:cNvPr id="6" name="Larme 5"/>
          <p:cNvSpPr/>
          <p:nvPr/>
        </p:nvSpPr>
        <p:spPr>
          <a:xfrm flipH="1" flipV="1">
            <a:off x="-32" y="6318000"/>
            <a:ext cx="7215238" cy="504000"/>
          </a:xfrm>
          <a:prstGeom prst="teardrop">
            <a:avLst/>
          </a:prstGeom>
          <a:ln>
            <a:solidFill>
              <a:srgbClr val="FFFFCC"/>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
        <p:nvSpPr>
          <p:cNvPr id="7" name="Larme 6"/>
          <p:cNvSpPr/>
          <p:nvPr/>
        </p:nvSpPr>
        <p:spPr>
          <a:xfrm flipV="1">
            <a:off x="2304032" y="6318000"/>
            <a:ext cx="6839968" cy="540000"/>
          </a:xfrm>
          <a:prstGeom prst="teardrop">
            <a:avLst/>
          </a:prstGeom>
          <a:solidFill>
            <a:srgbClr val="8E3255"/>
          </a:solidFill>
          <a:ln>
            <a:solidFill>
              <a:srgbClr val="FFFFCC"/>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68D3DE-5306-4B86-8110-3629EA19A57C}" type="slidenum">
              <a:rPr lang="fr-FR" smtClean="0"/>
              <a:pPr/>
              <a:t>14</a:t>
            </a:fld>
            <a:endParaRPr lang="fr-FR" sz="1600" dirty="0">
              <a:solidFill>
                <a:schemeClr val="tx1"/>
              </a:solidFill>
              <a:latin typeface="Arial" pitchFamily="34" charset="0"/>
              <a:cs typeface="Arial" pitchFamily="34" charset="0"/>
            </a:endParaRPr>
          </a:p>
        </p:txBody>
      </p:sp>
      <p:sp>
        <p:nvSpPr>
          <p:cNvPr id="5" name="ZoneTexte 4"/>
          <p:cNvSpPr txBox="1"/>
          <p:nvPr/>
        </p:nvSpPr>
        <p:spPr>
          <a:xfrm>
            <a:off x="2123727" y="1066068"/>
            <a:ext cx="5721243" cy="461665"/>
          </a:xfrm>
          <a:prstGeom prst="rect">
            <a:avLst/>
          </a:prstGeom>
          <a:noFill/>
        </p:spPr>
        <p:txBody>
          <a:bodyPr wrap="square" rtlCol="0">
            <a:spAutoFit/>
          </a:bodyPr>
          <a:lstStyle/>
          <a:p>
            <a:r>
              <a:rPr lang="fr-FR" sz="2400" b="1" dirty="0">
                <a:solidFill>
                  <a:srgbClr val="FF0000"/>
                </a:solidFill>
              </a:rPr>
              <a:t>Caractéristiques essentielles</a:t>
            </a:r>
          </a:p>
        </p:txBody>
      </p:sp>
      <p:sp>
        <p:nvSpPr>
          <p:cNvPr id="13" name="ZoneTexte 12"/>
          <p:cNvSpPr txBox="1"/>
          <p:nvPr/>
        </p:nvSpPr>
        <p:spPr>
          <a:xfrm>
            <a:off x="1011031" y="1870073"/>
            <a:ext cx="7560839" cy="341632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marL="285750" indent="-285750">
              <a:buFontTx/>
              <a:buChar char="-"/>
            </a:pPr>
            <a:r>
              <a:rPr lang="fr-FR" sz="2400" b="1" dirty="0">
                <a:solidFill>
                  <a:srgbClr val="000066"/>
                </a:solidFill>
                <a:latin typeface="Times New Roman" panose="02020603050405020304" pitchFamily="18" charset="0"/>
              </a:rPr>
              <a:t>Filiation évidente avec l’avant-projet de texte transmis à la Commission des textes </a:t>
            </a:r>
          </a:p>
          <a:p>
            <a:endParaRPr lang="fr-FR" sz="1200" b="1" dirty="0">
              <a:solidFill>
                <a:srgbClr val="000066"/>
              </a:solidFill>
              <a:latin typeface="Times New Roman" panose="02020603050405020304" pitchFamily="18" charset="0"/>
            </a:endParaRPr>
          </a:p>
          <a:p>
            <a:pPr marL="285750" indent="-285750">
              <a:buFontTx/>
              <a:buChar char="-"/>
            </a:pPr>
            <a:r>
              <a:rPr lang="fr-FR" sz="2400" b="1" dirty="0">
                <a:solidFill>
                  <a:srgbClr val="000066"/>
                </a:solidFill>
                <a:latin typeface="Times New Roman" panose="02020603050405020304" pitchFamily="18" charset="0"/>
              </a:rPr>
              <a:t>Ambition marquée de régulation du secteur pharmaceutique – création et rôle de l’ACOREP</a:t>
            </a:r>
          </a:p>
          <a:p>
            <a:pPr marL="285750" indent="-285750">
              <a:buFontTx/>
              <a:buChar char="-"/>
            </a:pPr>
            <a:r>
              <a:rPr lang="fr-FR" sz="2400" b="1" dirty="0">
                <a:solidFill>
                  <a:srgbClr val="000066"/>
                </a:solidFill>
                <a:latin typeface="Times New Roman" panose="02020603050405020304" pitchFamily="18" charset="0"/>
              </a:rPr>
              <a:t>Couvre le médicament, les autres produits de santé et l’exercice de la pharmacie</a:t>
            </a:r>
          </a:p>
          <a:p>
            <a:endParaRPr lang="fr-FR" sz="1200" b="1" dirty="0">
              <a:solidFill>
                <a:srgbClr val="000066"/>
              </a:solidFill>
              <a:latin typeface="Times New Roman" panose="02020603050405020304" pitchFamily="18" charset="0"/>
            </a:endParaRPr>
          </a:p>
          <a:p>
            <a:pPr marL="285750" indent="-285750">
              <a:buFontTx/>
              <a:buChar char="-"/>
            </a:pPr>
            <a:r>
              <a:rPr lang="fr-FR" sz="2400" b="1" dirty="0">
                <a:solidFill>
                  <a:srgbClr val="000066"/>
                </a:solidFill>
                <a:latin typeface="Times New Roman" panose="02020603050405020304" pitchFamily="18" charset="0"/>
              </a:rPr>
              <a:t>Prévoit des dispositions à caractère pénal dédiées entre autres à la lutte contre les faux médicaments </a:t>
            </a:r>
            <a:endParaRPr lang="fr-FR" sz="2400" b="1" dirty="0">
              <a:solidFill>
                <a:srgbClr val="000066"/>
              </a:solidFill>
            </a:endParaRPr>
          </a:p>
        </p:txBody>
      </p:sp>
    </p:spTree>
    <p:extLst>
      <p:ext uri="{BB962C8B-B14F-4D97-AF65-F5344CB8AC3E}">
        <p14:creationId xmlns:p14="http://schemas.microsoft.com/office/powerpoint/2010/main" val="4045283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890" y="367166"/>
            <a:ext cx="9144000" cy="991870"/>
          </a:xfrm>
          <a:prstGeom prst="rect">
            <a:avLst/>
          </a:prstGeom>
          <a:noFill/>
          <a:ln w="0" cmpd="sng">
            <a:noFill/>
            <a:prstDash val="solid"/>
          </a:ln>
        </p:spPr>
        <p:txBody>
          <a:bodyPr vert="horz" lIns="0" tIns="0" rIns="0" bIns="0" anchor="t"/>
          <a:lstStyle/>
          <a:p>
            <a:pPr marL="0" marR="0" indent="0" algn="ctr">
              <a:lnSpc>
                <a:spcPts val="3600"/>
              </a:lnSpc>
              <a:spcAft>
                <a:spcPts val="0"/>
              </a:spcAft>
              <a:buNone/>
            </a:pPr>
            <a:r>
              <a:rPr lang="fr-FR" b="1" spc="-15" dirty="0">
                <a:latin typeface="Arial" panose="02020603050405020304" pitchFamily="2"/>
              </a:rPr>
              <a:t>Médicaments et </a:t>
            </a:r>
            <a:r>
              <a:rPr lang="fr-FR" b="1" spc="-10" dirty="0">
                <a:latin typeface="Arial" panose="02020603050405020304" pitchFamily="2"/>
              </a:rPr>
              <a:t>Couverture Sanitaire Universelle </a:t>
            </a:r>
          </a:p>
        </p:txBody>
      </p:sp>
      <p:sp>
        <p:nvSpPr>
          <p:cNvPr id="3" name="Text Placeholder 2"/>
          <p:cNvSpPr>
            <a:spLocks noGrp="1"/>
          </p:cNvSpPr>
          <p:nvPr>
            <p:ph type="body" idx="10"/>
          </p:nvPr>
        </p:nvSpPr>
        <p:spPr>
          <a:xfrm>
            <a:off x="-220254" y="1307101"/>
            <a:ext cx="9144000" cy="4744085"/>
          </a:xfrm>
          <a:prstGeom prst="rect">
            <a:avLst/>
          </a:prstGeom>
          <a:noFill/>
          <a:ln w="0" cmpd="sng">
            <a:noFill/>
            <a:prstDash val="solid"/>
          </a:ln>
        </p:spPr>
        <p:txBody>
          <a:bodyPr vert="horz" lIns="0" tIns="307340" rIns="0" bIns="0" anchor="t">
            <a:normAutofit fontScale="95000"/>
          </a:bodyPr>
          <a:lstStyle/>
          <a:p>
            <a:pPr marL="1257300" marR="548640" indent="-342900" algn="l">
              <a:lnSpc>
                <a:spcPts val="2900"/>
              </a:lnSpc>
              <a:spcAft>
                <a:spcPts val="0"/>
              </a:spcAft>
              <a:buFont typeface="Wingdings" panose="05000000000000000000" pitchFamily="2" charset="2"/>
              <a:buChar char="§"/>
            </a:pPr>
            <a:r>
              <a:rPr lang="fr-FR" sz="2100" spc="0" dirty="0"/>
              <a:t>Nécessité d'</a:t>
            </a:r>
            <a:r>
              <a:rPr lang="fr-FR" sz="2100" b="1" spc="0" dirty="0"/>
              <a:t>augmenter les budgets gouvernementaux </a:t>
            </a:r>
            <a:r>
              <a:rPr lang="fr-FR" sz="2100" spc="0" dirty="0"/>
              <a:t>pour garantir un </a:t>
            </a:r>
            <a:r>
              <a:rPr lang="fr-FR" sz="2100" b="1" spc="0" dirty="0"/>
              <a:t>accès plus large aux médicaments essentiels</a:t>
            </a:r>
            <a:endParaRPr lang="fr-FR" sz="2100" b="1" spc="15" dirty="0"/>
          </a:p>
          <a:p>
            <a:pPr marL="1257300" marR="548640" indent="-342900" algn="l">
              <a:lnSpc>
                <a:spcPts val="2900"/>
              </a:lnSpc>
              <a:spcAft>
                <a:spcPts val="0"/>
              </a:spcAft>
              <a:buFont typeface="Wingdings" panose="05000000000000000000" pitchFamily="2" charset="2"/>
              <a:buChar char="§"/>
            </a:pPr>
            <a:r>
              <a:rPr lang="fr-FR" sz="2100" spc="15" dirty="0"/>
              <a:t>Augmentation des </a:t>
            </a:r>
            <a:r>
              <a:rPr lang="fr-FR" sz="2100" b="1" spc="15" dirty="0"/>
              <a:t>systèmes de couverture / </a:t>
            </a:r>
            <a:r>
              <a:rPr lang="fr-FR" sz="2100" b="1" spc="0" dirty="0"/>
              <a:t>assurances santé </a:t>
            </a:r>
            <a:r>
              <a:rPr lang="fr-FR" sz="2100" spc="0" dirty="0"/>
              <a:t>en s'assurant que les </a:t>
            </a:r>
            <a:r>
              <a:rPr lang="fr-FR" sz="2100" b="1" spc="0" dirty="0"/>
              <a:t>médicaments essentiels </a:t>
            </a:r>
            <a:r>
              <a:rPr lang="fr-FR" sz="2100" spc="0" dirty="0"/>
              <a:t>soient </a:t>
            </a:r>
            <a:r>
              <a:rPr lang="fr-FR" sz="2100" b="1" spc="0" dirty="0"/>
              <a:t>inclus </a:t>
            </a:r>
            <a:r>
              <a:rPr lang="fr-FR" sz="2100" spc="0" dirty="0"/>
              <a:t>dans le paquet pris en charge; </a:t>
            </a:r>
          </a:p>
          <a:p>
            <a:pPr marL="1257300" marR="1188720" indent="-342900" algn="l">
              <a:lnSpc>
                <a:spcPts val="2900"/>
              </a:lnSpc>
              <a:spcBef>
                <a:spcPts val="2350"/>
              </a:spcBef>
              <a:spcAft>
                <a:spcPts val="7090"/>
              </a:spcAft>
              <a:buFont typeface="Wingdings" panose="05000000000000000000" pitchFamily="2" charset="2"/>
              <a:buChar char="§"/>
            </a:pPr>
            <a:r>
              <a:rPr lang="fr-FR" sz="2100" spc="-5" dirty="0"/>
              <a:t>Prise en compte de la </a:t>
            </a:r>
            <a:r>
              <a:rPr lang="fr-FR" sz="2100" b="1" spc="-5" dirty="0"/>
              <a:t>contribution des acteurs du secteur privé </a:t>
            </a:r>
            <a:r>
              <a:rPr lang="fr-FR" sz="2100" spc="-5" dirty="0"/>
              <a:t>dans l'offre de soins et de traitements. </a:t>
            </a:r>
          </a:p>
        </p:txBody>
      </p:sp>
      <p:cxnSp>
        <p:nvCxnSpPr>
          <p:cNvPr id="7" name="Straight Connector 6"/>
          <p:cNvCxnSpPr/>
          <p:nvPr/>
        </p:nvCxnSpPr>
        <p:spPr>
          <a:xfrm>
            <a:off x="24130" y="1410970"/>
            <a:ext cx="9071610" cy="0"/>
          </a:xfrm>
          <a:prstGeom prst="line">
            <a:avLst/>
          </a:prstGeom>
          <a:ln w="48895" cmpd="sng">
            <a:solidFill>
              <a:srgbClr val="2C99CC"/>
            </a:solidFill>
          </a:ln>
        </p:spPr>
      </p:cxnSp>
      <p:cxnSp>
        <p:nvCxnSpPr>
          <p:cNvPr id="8" name="Straight Connector 7"/>
          <p:cNvCxnSpPr/>
          <p:nvPr/>
        </p:nvCxnSpPr>
        <p:spPr>
          <a:xfrm>
            <a:off x="8890" y="1459865"/>
            <a:ext cx="9126855" cy="0"/>
          </a:xfrm>
          <a:prstGeom prst="line">
            <a:avLst/>
          </a:prstGeom>
          <a:ln w="15240" cmpd="dbl">
            <a:solidFill>
              <a:srgbClr val="F6F6F6"/>
            </a:solidFill>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solidFill>
                  <a:srgbClr val="006699"/>
                </a:solidFill>
              </a:rPr>
              <a:t>Stratégie régionale de l’OMS sur la réglementation des produits médicaux dans la région africaine, 2016-2025 </a:t>
            </a:r>
          </a:p>
        </p:txBody>
      </p:sp>
      <p:sp>
        <p:nvSpPr>
          <p:cNvPr id="3" name="Content Placeholder 2"/>
          <p:cNvSpPr>
            <a:spLocks noGrp="1"/>
          </p:cNvSpPr>
          <p:nvPr>
            <p:ph idx="1"/>
          </p:nvPr>
        </p:nvSpPr>
        <p:spPr>
          <a:xfrm>
            <a:off x="468334" y="1623932"/>
            <a:ext cx="8148965" cy="4351223"/>
          </a:xfrm>
        </p:spPr>
        <p:txBody>
          <a:bodyPr/>
          <a:lstStyle/>
          <a:p>
            <a:pPr marL="0" indent="0" algn="just">
              <a:buNone/>
            </a:pPr>
            <a:r>
              <a:rPr lang="fr-FR" sz="2100" dirty="0">
                <a:solidFill>
                  <a:srgbClr val="003366"/>
                </a:solidFill>
              </a:rPr>
              <a:t>« </a:t>
            </a:r>
            <a:r>
              <a:rPr lang="fr-FR" sz="2100" b="1" dirty="0">
                <a:solidFill>
                  <a:srgbClr val="003366"/>
                </a:solidFill>
              </a:rPr>
              <a:t>Les systèmes de réglementation fonctionnels garantissent que les produits médicaux respectent scrupuleusement les normes internationales et sont suivis du processus de l’examen clinique à l’autorisation et à l’utilisation. Ils jouent un rôle essentiel dans la préservation de la santé des populations et le renforcement des systèmes de santé pour contribuer à la mise en place de la couverture sanitaire universelle </a:t>
            </a:r>
            <a:r>
              <a:rPr lang="fr-FR" sz="2100" dirty="0">
                <a:solidFill>
                  <a:srgbClr val="003366"/>
                </a:solidFill>
              </a:rPr>
              <a:t>»  </a:t>
            </a:r>
          </a:p>
          <a:p>
            <a:pPr marL="0" indent="0" algn="just">
              <a:buNone/>
            </a:pPr>
            <a:r>
              <a:rPr lang="fr-FR" sz="2100" dirty="0">
                <a:solidFill>
                  <a:srgbClr val="003366"/>
                </a:solidFill>
              </a:rPr>
              <a:t>Dr Matshidiso MOETI, Directrice Régionale de l’OMS pour l’Afrique.</a:t>
            </a:r>
          </a:p>
          <a:p>
            <a:pPr marL="0" indent="0">
              <a:buNone/>
            </a:pPr>
            <a:endParaRPr lang="fr-FR" dirty="0"/>
          </a:p>
        </p:txBody>
      </p:sp>
    </p:spTree>
    <p:extLst>
      <p:ext uri="{BB962C8B-B14F-4D97-AF65-F5344CB8AC3E}">
        <p14:creationId xmlns:p14="http://schemas.microsoft.com/office/powerpoint/2010/main" val="3693808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approv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319" y="2329386"/>
            <a:ext cx="1644283" cy="16442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76142" y="3140968"/>
            <a:ext cx="1368152" cy="369332"/>
          </a:xfrm>
          <a:prstGeom prst="rect">
            <a:avLst/>
          </a:prstGeom>
          <a:noFill/>
        </p:spPr>
        <p:txBody>
          <a:bodyPr wrap="square" rtlCol="0">
            <a:spAutoFit/>
          </a:bodyPr>
          <a:lstStyle/>
          <a:p>
            <a:pPr algn="ctr"/>
            <a:r>
              <a:rPr lang="en-GB" b="1" dirty="0">
                <a:solidFill>
                  <a:schemeClr val="bg1"/>
                </a:solidFill>
              </a:rPr>
              <a:t>34%</a:t>
            </a:r>
            <a:endParaRPr lang="en-US" b="1" dirty="0">
              <a:solidFill>
                <a:schemeClr val="bg1"/>
              </a:solidFill>
            </a:endParaRPr>
          </a:p>
        </p:txBody>
      </p:sp>
      <p:sp>
        <p:nvSpPr>
          <p:cNvPr id="3" name="TextBox 2"/>
          <p:cNvSpPr txBox="1"/>
          <p:nvPr/>
        </p:nvSpPr>
        <p:spPr>
          <a:xfrm>
            <a:off x="403834" y="1459230"/>
            <a:ext cx="8280920" cy="3939540"/>
          </a:xfrm>
          <a:prstGeom prst="rect">
            <a:avLst/>
          </a:prstGeom>
          <a:noFill/>
        </p:spPr>
        <p:txBody>
          <a:bodyPr wrap="square" rtlCol="0">
            <a:spAutoFit/>
          </a:bodyPr>
          <a:lstStyle/>
          <a:p>
            <a:pPr algn="just"/>
            <a:r>
              <a:rPr lang="fr-FR" sz="2600" i="1" dirty="0">
                <a:solidFill>
                  <a:srgbClr val="003366"/>
                </a:solidFill>
                <a:latin typeface="Calibri" panose="020F0502020204030204" pitchFamily="34" charset="0"/>
              </a:rPr>
              <a:t>Adoptée à la 66ème Session du Comité Régional de l’OMS pour l’Afrique en août 2016 à Addis-Abeba</a:t>
            </a:r>
          </a:p>
          <a:p>
            <a:pPr algn="ctr"/>
            <a:endParaRPr lang="fr-FR" sz="3200" i="1" dirty="0">
              <a:solidFill>
                <a:srgbClr val="003366"/>
              </a:solidFill>
              <a:latin typeface="Calibri" panose="020F0502020204030204" pitchFamily="34" charset="0"/>
            </a:endParaRPr>
          </a:p>
          <a:p>
            <a:pPr algn="ctr"/>
            <a:endParaRPr lang="fr-FR" sz="3200" b="1" i="1" dirty="0">
              <a:solidFill>
                <a:srgbClr val="003366"/>
              </a:solidFill>
              <a:latin typeface="Calibri" panose="020F0502020204030204" pitchFamily="34" charset="0"/>
            </a:endParaRPr>
          </a:p>
          <a:p>
            <a:pPr algn="ctr"/>
            <a:endParaRPr lang="fr-FR" sz="3200" b="1" i="1" dirty="0">
              <a:solidFill>
                <a:srgbClr val="003366"/>
              </a:solidFill>
              <a:latin typeface="Calibri" panose="020F0502020204030204" pitchFamily="34" charset="0"/>
            </a:endParaRPr>
          </a:p>
          <a:p>
            <a:pPr algn="ctr"/>
            <a:endParaRPr lang="fr-FR" sz="3200" b="1" i="1" dirty="0">
              <a:solidFill>
                <a:srgbClr val="003366"/>
              </a:solidFill>
              <a:latin typeface="Calibri" panose="020F0502020204030204" pitchFamily="34" charset="0"/>
            </a:endParaRPr>
          </a:p>
          <a:p>
            <a:pPr algn="just"/>
            <a:r>
              <a:rPr lang="fr-FR" sz="2200" b="1" i="1" dirty="0">
                <a:solidFill>
                  <a:srgbClr val="003366"/>
                </a:solidFill>
                <a:latin typeface="Calibri" panose="020F0502020204030204" pitchFamily="34" charset="0"/>
              </a:rPr>
              <a:t>Vise à soutenir les ANR dans l'accomplissement de leurs fonctions pour améliorer l’accès aux produits médicaux répondant aux normes internationales de qualité, de sureté et d’efficacité</a:t>
            </a:r>
            <a:endParaRPr lang="en-GB" sz="2200" i="1" dirty="0">
              <a:solidFill>
                <a:srgbClr val="003366"/>
              </a:solidFill>
              <a:latin typeface="Calibri" panose="020F0502020204030204" pitchFamily="34" charset="0"/>
            </a:endParaRPr>
          </a:p>
        </p:txBody>
      </p:sp>
      <p:sp>
        <p:nvSpPr>
          <p:cNvPr id="5" name="Title 1">
            <a:extLst>
              <a:ext uri="{FF2B5EF4-FFF2-40B4-BE49-F238E27FC236}">
                <a16:creationId xmlns:a16="http://schemas.microsoft.com/office/drawing/2014/main" id="{2C4EA11F-421A-607E-A065-8A7BCB79E62F}"/>
              </a:ext>
            </a:extLst>
          </p:cNvPr>
          <p:cNvSpPr>
            <a:spLocks noGrp="1"/>
          </p:cNvSpPr>
          <p:nvPr>
            <p:ph type="title"/>
          </p:nvPr>
        </p:nvSpPr>
        <p:spPr>
          <a:xfrm>
            <a:off x="0" y="0"/>
            <a:ext cx="9144000" cy="1023938"/>
          </a:xfrm>
        </p:spPr>
        <p:txBody>
          <a:bodyPr/>
          <a:lstStyle/>
          <a:p>
            <a:r>
              <a:rPr lang="fr-FR" sz="2400" dirty="0">
                <a:solidFill>
                  <a:srgbClr val="006699"/>
                </a:solidFill>
              </a:rPr>
              <a:t>Stratégie régionale de l’OMS sur la réglementation des produits médicaux dans la région africaine, 2016-2025 </a:t>
            </a:r>
          </a:p>
        </p:txBody>
      </p:sp>
    </p:spTree>
    <p:extLst>
      <p:ext uri="{BB962C8B-B14F-4D97-AF65-F5344CB8AC3E}">
        <p14:creationId xmlns:p14="http://schemas.microsoft.com/office/powerpoint/2010/main" val="7432038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solidFill>
                  <a:srgbClr val="002060"/>
                </a:solidFill>
              </a:rPr>
              <a:t>Stratégie régionale sur la réglementation des produits médicaux dans la région africaine, 2016-2025 </a:t>
            </a:r>
          </a:p>
        </p:txBody>
      </p:sp>
      <p:sp>
        <p:nvSpPr>
          <p:cNvPr id="3" name="Content Placeholder 2"/>
          <p:cNvSpPr>
            <a:spLocks noGrp="1"/>
          </p:cNvSpPr>
          <p:nvPr>
            <p:ph idx="1"/>
          </p:nvPr>
        </p:nvSpPr>
        <p:spPr>
          <a:xfrm>
            <a:off x="468334" y="1309404"/>
            <a:ext cx="8148965" cy="4813326"/>
          </a:xfrm>
        </p:spPr>
        <p:txBody>
          <a:bodyPr/>
          <a:lstStyle/>
          <a:p>
            <a:pPr marL="0" indent="0">
              <a:spcBef>
                <a:spcPts val="200"/>
              </a:spcBef>
              <a:buNone/>
            </a:pPr>
            <a:r>
              <a:rPr lang="fr-FR" sz="2100" b="1" dirty="0">
                <a:solidFill>
                  <a:srgbClr val="002060"/>
                </a:solidFill>
              </a:rPr>
              <a:t>Les principaux objectifs sont les suivants :</a:t>
            </a:r>
          </a:p>
          <a:p>
            <a:pPr marL="0" indent="0">
              <a:spcBef>
                <a:spcPts val="200"/>
              </a:spcBef>
              <a:buNone/>
            </a:pPr>
            <a:endParaRPr lang="fr-FR" sz="2100" b="1" dirty="0">
              <a:solidFill>
                <a:srgbClr val="002060"/>
              </a:solidFill>
            </a:endParaRPr>
          </a:p>
          <a:p>
            <a:pPr lvl="0">
              <a:spcBef>
                <a:spcPts val="200"/>
              </a:spcBef>
              <a:buFont typeface="Wingdings" panose="05000000000000000000" pitchFamily="2" charset="2"/>
              <a:buChar char="§"/>
            </a:pPr>
            <a:r>
              <a:rPr lang="fr-FR" sz="2100" b="1" dirty="0">
                <a:solidFill>
                  <a:srgbClr val="002060"/>
                </a:solidFill>
              </a:rPr>
              <a:t>Améliorer la gouvernance des systèmes de réglementation des produits médicaux dans les États Membres ;</a:t>
            </a:r>
          </a:p>
          <a:p>
            <a:pPr lvl="0">
              <a:spcBef>
                <a:spcPts val="200"/>
              </a:spcBef>
              <a:buFont typeface="Wingdings" panose="05000000000000000000" pitchFamily="2" charset="2"/>
              <a:buChar char="§"/>
            </a:pPr>
            <a:r>
              <a:rPr lang="fr-FR" sz="2100" b="1" dirty="0">
                <a:solidFill>
                  <a:srgbClr val="002060"/>
                </a:solidFill>
              </a:rPr>
              <a:t>Renforcer la capacité des ANRP à remplir des fonctions globales de réglementation ;</a:t>
            </a:r>
          </a:p>
          <a:p>
            <a:pPr lvl="0">
              <a:spcBef>
                <a:spcPts val="200"/>
              </a:spcBef>
              <a:buFont typeface="Wingdings" panose="05000000000000000000" pitchFamily="2" charset="2"/>
              <a:buChar char="§"/>
            </a:pPr>
            <a:r>
              <a:rPr lang="fr-FR" sz="2100" b="1" dirty="0">
                <a:solidFill>
                  <a:srgbClr val="002060"/>
                </a:solidFill>
              </a:rPr>
              <a:t>Accroître l’exercice des fonctions de réglementation ;</a:t>
            </a:r>
          </a:p>
          <a:p>
            <a:pPr lvl="0">
              <a:spcBef>
                <a:spcPts val="200"/>
              </a:spcBef>
              <a:buFont typeface="Wingdings" panose="05000000000000000000" pitchFamily="2" charset="2"/>
              <a:buChar char="§"/>
            </a:pPr>
            <a:r>
              <a:rPr lang="fr-FR" sz="2100" b="1" dirty="0">
                <a:solidFill>
                  <a:srgbClr val="002060"/>
                </a:solidFill>
              </a:rPr>
              <a:t>Réduire l’incidence des produits médicaux de qualité inférieure/falsifiés dans la Région ;</a:t>
            </a:r>
          </a:p>
          <a:p>
            <a:pPr>
              <a:spcBef>
                <a:spcPts val="200"/>
              </a:spcBef>
              <a:buFont typeface="Wingdings" panose="05000000000000000000" pitchFamily="2" charset="2"/>
              <a:buChar char="§"/>
            </a:pPr>
            <a:r>
              <a:rPr lang="fr-FR" sz="2100" b="1" dirty="0">
                <a:solidFill>
                  <a:srgbClr val="002060"/>
                </a:solidFill>
              </a:rPr>
              <a:t>Renforcer l’harmonisation et la convergence réglementaire régionale. </a:t>
            </a:r>
          </a:p>
        </p:txBody>
      </p:sp>
    </p:spTree>
    <p:extLst>
      <p:ext uri="{BB962C8B-B14F-4D97-AF65-F5344CB8AC3E}">
        <p14:creationId xmlns:p14="http://schemas.microsoft.com/office/powerpoint/2010/main" val="290006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title"/>
          </p:nvPr>
        </p:nvSpPr>
        <p:spPr/>
        <p:txBody>
          <a:bodyPr>
            <a:normAutofit/>
          </a:bodyPr>
          <a:lstStyle/>
          <a:p>
            <a:pPr eaLnBrk="1" hangingPunct="1"/>
            <a:r>
              <a:rPr lang="fr-CH" altLang="en-US" sz="2600" dirty="0">
                <a:latin typeface="+mn-lt"/>
                <a:ea typeface="+mn-ea"/>
                <a:cs typeface="+mn-cs"/>
              </a:rPr>
              <a:t>Rôle du gouvernement</a:t>
            </a:r>
          </a:p>
        </p:txBody>
      </p:sp>
      <p:sp>
        <p:nvSpPr>
          <p:cNvPr id="63491" name="Rectangle 4"/>
          <p:cNvSpPr>
            <a:spLocks noGrp="1" noChangeArrowheads="1"/>
          </p:cNvSpPr>
          <p:nvPr>
            <p:ph type="body" idx="1"/>
          </p:nvPr>
        </p:nvSpPr>
        <p:spPr>
          <a:xfrm>
            <a:off x="296863" y="1276480"/>
            <a:ext cx="8148637" cy="4305039"/>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noAutofit/>
          </a:bodyPr>
          <a:lstStyle/>
          <a:p>
            <a:pPr marL="457200" indent="-457200" eaLnBrk="1" hangingPunct="1">
              <a:lnSpc>
                <a:spcPct val="90000"/>
              </a:lnSpc>
              <a:spcAft>
                <a:spcPts val="600"/>
              </a:spcAft>
              <a:buSzPct val="120000"/>
              <a:buFont typeface="Wingdings" pitchFamily="2" charset="2"/>
              <a:buChar char="§"/>
            </a:pPr>
            <a:r>
              <a:rPr lang="fr-CH" altLang="en-US" sz="2200" dirty="0">
                <a:latin typeface="Calibri" pitchFamily="34" charset="0"/>
                <a:cs typeface="Calibri" pitchFamily="34" charset="0"/>
              </a:rPr>
              <a:t>La réglementation des médicaments correspond à l'ensemble des mesures - </a:t>
            </a:r>
            <a:r>
              <a:rPr lang="fr-CH" altLang="en-US" sz="2200" b="1" dirty="0">
                <a:latin typeface="Calibri" pitchFamily="34" charset="0"/>
                <a:cs typeface="Calibri" pitchFamily="34" charset="0"/>
              </a:rPr>
              <a:t>légale, administrative et  technique  </a:t>
            </a:r>
            <a:r>
              <a:rPr lang="fr-CH" altLang="en-US" sz="2200" dirty="0">
                <a:latin typeface="Calibri" pitchFamily="34" charset="0"/>
                <a:cs typeface="Calibri" pitchFamily="34" charset="0"/>
              </a:rPr>
              <a:t>-  que les gouvernements s'engagent à faire pour assurer la qualité, l'efficacité et la sécurité des médicaments,  ainsi que la pertinence et la justesse de l'information.</a:t>
            </a:r>
          </a:p>
          <a:p>
            <a:pPr>
              <a:spcAft>
                <a:spcPts val="600"/>
              </a:spcAft>
              <a:buSzPct val="120000"/>
              <a:buFont typeface="Wingdings" panose="05000000000000000000" pitchFamily="2" charset="2"/>
              <a:buChar char="§"/>
            </a:pPr>
            <a:r>
              <a:rPr lang="fr-FR" altLang="en-US" sz="2200" dirty="0">
                <a:latin typeface="Calibri" pitchFamily="34" charset="0"/>
                <a:cs typeface="Calibri" pitchFamily="34" charset="0"/>
              </a:rPr>
              <a:t>Dans ce contexte, la réglementation des médicaments est une politique publique qui </a:t>
            </a:r>
            <a:r>
              <a:rPr lang="fr-FR" altLang="en-US" sz="2200" b="1" dirty="0">
                <a:latin typeface="Calibri" pitchFamily="34" charset="0"/>
                <a:cs typeface="Calibri" pitchFamily="34" charset="0"/>
              </a:rPr>
              <a:t>restreint les  activités du secteur privé</a:t>
            </a:r>
            <a:r>
              <a:rPr lang="fr-FR" altLang="en-US" sz="2200" dirty="0">
                <a:latin typeface="Calibri" pitchFamily="34" charset="0"/>
                <a:cs typeface="Calibri" pitchFamily="34" charset="0"/>
              </a:rPr>
              <a:t> pour atteindre les objectifs de l'Etat;</a:t>
            </a:r>
          </a:p>
          <a:p>
            <a:pPr>
              <a:buSzPct val="120000"/>
              <a:buFont typeface="Wingdings" panose="05000000000000000000" pitchFamily="2" charset="2"/>
              <a:buChar char="§"/>
            </a:pPr>
            <a:r>
              <a:rPr lang="en-GB" altLang="en-US" sz="2200" b="1" dirty="0">
                <a:latin typeface="Calibri" pitchFamily="34" charset="0"/>
                <a:cs typeface="Calibri" pitchFamily="34" charset="0"/>
              </a:rPr>
              <a:t>L’ </a:t>
            </a:r>
            <a:r>
              <a:rPr lang="fr-CH" altLang="en-US" sz="2200" b="1" dirty="0">
                <a:latin typeface="Calibri" pitchFamily="34" charset="0"/>
                <a:cs typeface="Calibri" pitchFamily="34" charset="0"/>
              </a:rPr>
              <a:t>Autorité Nationale de Réglementation</a:t>
            </a:r>
            <a:r>
              <a:rPr lang="en-GB" altLang="en-US" sz="2200" b="1" dirty="0">
                <a:latin typeface="Calibri" pitchFamily="34" charset="0"/>
                <a:cs typeface="Calibri" pitchFamily="34" charset="0"/>
              </a:rPr>
              <a:t> (ANR</a:t>
            </a:r>
            <a:r>
              <a:rPr lang="en-US" altLang="en-US" sz="2200" b="1" dirty="0">
                <a:latin typeface="Calibri" pitchFamily="34" charset="0"/>
                <a:cs typeface="Calibri" pitchFamily="34" charset="0"/>
              </a:rPr>
              <a:t>)</a:t>
            </a:r>
            <a:r>
              <a:rPr lang="en-US" altLang="en-US" sz="2200" dirty="0">
                <a:latin typeface="Calibri" pitchFamily="34" charset="0"/>
                <a:cs typeface="Calibri" pitchFamily="34" charset="0"/>
              </a:rPr>
              <a:t>,</a:t>
            </a:r>
            <a:r>
              <a:rPr lang="fr-CH" altLang="en-US" sz="2200" dirty="0">
                <a:latin typeface="Calibri" pitchFamily="34" charset="0"/>
                <a:cs typeface="Calibri" pitchFamily="34" charset="0"/>
              </a:rPr>
              <a:t> est en charge de la réglementation des produits de santé et est une</a:t>
            </a:r>
            <a:r>
              <a:rPr lang="en-US" altLang="en-US" sz="2200" dirty="0">
                <a:latin typeface="Calibri" pitchFamily="34" charset="0"/>
                <a:cs typeface="Calibri" pitchFamily="34" charset="0"/>
              </a:rPr>
              <a:t> </a:t>
            </a:r>
            <a:r>
              <a:rPr lang="fr-CH" altLang="en-US" sz="2200" b="1" dirty="0">
                <a:latin typeface="Calibri" pitchFamily="34" charset="0"/>
                <a:cs typeface="Calibri" pitchFamily="34" charset="0"/>
              </a:rPr>
              <a:t>composante essentielle du renforcement du système de santé </a:t>
            </a:r>
            <a:r>
              <a:rPr lang="fr-CH" altLang="en-US" sz="2200" dirty="0">
                <a:latin typeface="Calibri" pitchFamily="34" charset="0"/>
                <a:cs typeface="Calibri" pitchFamily="34" charset="0"/>
              </a:rPr>
              <a:t>qui contribue à de meilleurs résultats sanitaires.</a:t>
            </a:r>
            <a:r>
              <a:rPr lang="fr-CH" altLang="en-US" sz="2200" b="1" dirty="0">
                <a:latin typeface="Calibri" pitchFamily="34" charset="0"/>
                <a:cs typeface="Calibri" pitchFamily="34" charset="0"/>
              </a:rPr>
              <a:t> </a:t>
            </a:r>
            <a:r>
              <a:rPr lang="fr-CH" altLang="en-US" sz="2200" dirty="0">
                <a:latin typeface="Calibri" pitchFamily="34" charset="0"/>
                <a:cs typeface="Calibri" pitchFamily="34" charset="0"/>
              </a:rPr>
              <a:t> </a:t>
            </a:r>
          </a:p>
          <a:p>
            <a:pPr marL="457200" indent="-457200">
              <a:buSzPct val="120000"/>
            </a:pPr>
            <a:endParaRPr lang="en-US" altLang="en-US" dirty="0">
              <a:latin typeface="Calibri" pitchFamily="34" charset="0"/>
              <a:cs typeface="Calibri" pitchFamily="34" charset="0"/>
            </a:endParaRPr>
          </a:p>
        </p:txBody>
      </p:sp>
      <p:sp>
        <p:nvSpPr>
          <p:cNvPr id="63492" name="Rectangle 5"/>
          <p:cNvSpPr>
            <a:spLocks noChangeArrowheads="1"/>
          </p:cNvSpPr>
          <p:nvPr/>
        </p:nvSpPr>
        <p:spPr bwMode="auto">
          <a:xfrm>
            <a:off x="684213" y="260350"/>
            <a:ext cx="7761287" cy="649288"/>
          </a:xfrm>
          <a:prstGeom prst="rect">
            <a:avLst/>
          </a:prstGeom>
          <a:noFill/>
          <a:ln>
            <a:noFill/>
          </a:ln>
          <a:effectLst/>
          <a:extLst>
            <a:ext uri="{909E8E84-426E-40DD-AFC4-6F175D3DCCD1}">
              <a14:hiddenFill xmlns:a14="http://schemas.microsoft.com/office/drawing/2010/main">
                <a:solidFill>
                  <a:srgbClr val="063DE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tx1"/>
                </a:solidFill>
                <a:latin typeface="Arial Unicode MS" pitchFamily="34" charset="-128"/>
                <a:cs typeface="Arial" charset="0"/>
              </a:defRPr>
            </a:lvl1pPr>
            <a:lvl2pPr marL="742950" indent="-285750">
              <a:defRPr>
                <a:solidFill>
                  <a:schemeClr val="tx1"/>
                </a:solidFill>
                <a:latin typeface="Arial Unicode MS" pitchFamily="34" charset="-128"/>
                <a:cs typeface="Arial" charset="0"/>
              </a:defRPr>
            </a:lvl2pPr>
            <a:lvl3pPr marL="1143000" indent="-228600">
              <a:defRPr>
                <a:solidFill>
                  <a:schemeClr val="tx1"/>
                </a:solidFill>
                <a:latin typeface="Arial Unicode MS" pitchFamily="34" charset="-128"/>
                <a:cs typeface="Arial" charset="0"/>
              </a:defRPr>
            </a:lvl3pPr>
            <a:lvl4pPr marL="1600200" indent="-228600">
              <a:defRPr>
                <a:solidFill>
                  <a:schemeClr val="tx1"/>
                </a:solidFill>
                <a:latin typeface="Arial Unicode MS" pitchFamily="34" charset="-128"/>
                <a:cs typeface="Arial" charset="0"/>
              </a:defRPr>
            </a:lvl4pPr>
            <a:lvl5pPr marL="2057400" indent="-228600">
              <a:defRPr>
                <a:solidFill>
                  <a:schemeClr val="tx1"/>
                </a:solidFill>
                <a:latin typeface="Arial Unicode MS" pitchFamily="34" charset="-128"/>
                <a:cs typeface="Arial" charset="0"/>
              </a:defRPr>
            </a:lvl5pPr>
            <a:lvl6pPr marL="2514600" indent="-228600" eaLnBrk="0" fontAlgn="base" hangingPunct="0">
              <a:spcBef>
                <a:spcPct val="0"/>
              </a:spcBef>
              <a:spcAft>
                <a:spcPct val="0"/>
              </a:spcAft>
              <a:defRPr>
                <a:solidFill>
                  <a:schemeClr val="tx1"/>
                </a:solidFill>
                <a:latin typeface="Arial Unicode MS" pitchFamily="34" charset="-128"/>
                <a:cs typeface="Arial" charset="0"/>
              </a:defRPr>
            </a:lvl6pPr>
            <a:lvl7pPr marL="2971800" indent="-228600" eaLnBrk="0" fontAlgn="base" hangingPunct="0">
              <a:spcBef>
                <a:spcPct val="0"/>
              </a:spcBef>
              <a:spcAft>
                <a:spcPct val="0"/>
              </a:spcAft>
              <a:defRPr>
                <a:solidFill>
                  <a:schemeClr val="tx1"/>
                </a:solidFill>
                <a:latin typeface="Arial Unicode MS" pitchFamily="34" charset="-128"/>
                <a:cs typeface="Arial" charset="0"/>
              </a:defRPr>
            </a:lvl7pPr>
            <a:lvl8pPr marL="3429000" indent="-228600" eaLnBrk="0" fontAlgn="base" hangingPunct="0">
              <a:spcBef>
                <a:spcPct val="0"/>
              </a:spcBef>
              <a:spcAft>
                <a:spcPct val="0"/>
              </a:spcAft>
              <a:defRPr>
                <a:solidFill>
                  <a:schemeClr val="tx1"/>
                </a:solidFill>
                <a:latin typeface="Arial Unicode MS" pitchFamily="34" charset="-128"/>
                <a:cs typeface="Arial" charset="0"/>
              </a:defRPr>
            </a:lvl8pPr>
            <a:lvl9pPr marL="3886200" indent="-228600" eaLnBrk="0" fontAlgn="base" hangingPunct="0">
              <a:spcBef>
                <a:spcPct val="0"/>
              </a:spcBef>
              <a:spcAft>
                <a:spcPct val="0"/>
              </a:spcAft>
              <a:defRPr>
                <a:solidFill>
                  <a:schemeClr val="tx1"/>
                </a:solidFill>
                <a:latin typeface="Arial Unicode MS" pitchFamily="34" charset="-128"/>
                <a:cs typeface="Arial" charset="0"/>
              </a:defRPr>
            </a:lvl9pPr>
          </a:lstStyle>
          <a:p>
            <a:pPr algn="ctr" eaLnBrk="1" hangingPunct="1"/>
            <a:endParaRPr lang="en-GB" altLang="en-US" sz="3600" b="1">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15387483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solidFill>
                  <a:srgbClr val="002060"/>
                </a:solidFill>
              </a:rPr>
              <a:t>Introduction</a:t>
            </a:r>
            <a:endParaRPr lang="fr-FR" sz="3200" dirty="0">
              <a:solidFill>
                <a:srgbClr val="002060"/>
              </a:solidFill>
            </a:endParaRPr>
          </a:p>
        </p:txBody>
      </p:sp>
      <p:sp>
        <p:nvSpPr>
          <p:cNvPr id="3" name="Rectangle 2"/>
          <p:cNvSpPr/>
          <p:nvPr/>
        </p:nvSpPr>
        <p:spPr>
          <a:xfrm>
            <a:off x="286658" y="1843950"/>
            <a:ext cx="8382000" cy="3170099"/>
          </a:xfrm>
          <a:prstGeom prst="rect">
            <a:avLst/>
          </a:prstGeom>
        </p:spPr>
        <p:txBody>
          <a:bodyPr wrap="square">
            <a:spAutoFit/>
          </a:bodyPr>
          <a:lstStyle/>
          <a:p>
            <a:pPr algn="just"/>
            <a:r>
              <a:rPr lang="fr-FR" sz="2100" b="1" dirty="0">
                <a:solidFill>
                  <a:srgbClr val="003366"/>
                </a:solidFill>
                <a:latin typeface="+mn-lt"/>
              </a:rPr>
              <a:t>L'Organisation Mondiale </a:t>
            </a:r>
            <a:r>
              <a:rPr lang="en-US" sz="2100" b="1" dirty="0">
                <a:solidFill>
                  <a:srgbClr val="003366"/>
                </a:solidFill>
                <a:latin typeface="+mn-lt"/>
              </a:rPr>
              <a:t>de la Santé (OMS) </a:t>
            </a:r>
            <a:r>
              <a:rPr lang="en-US" sz="2100" b="1" dirty="0" err="1">
                <a:solidFill>
                  <a:srgbClr val="003366"/>
                </a:solidFill>
                <a:latin typeface="+mn-lt"/>
              </a:rPr>
              <a:t>définit</a:t>
            </a:r>
            <a:r>
              <a:rPr lang="en-US" sz="2100" b="1" dirty="0">
                <a:solidFill>
                  <a:srgbClr val="003366"/>
                </a:solidFill>
                <a:latin typeface="+mn-lt"/>
              </a:rPr>
              <a:t> le système de santé comme étant toutes les activités dont le but principal est de promouvoir, restaurer ou entretenir la santé.</a:t>
            </a:r>
          </a:p>
          <a:p>
            <a:pPr algn="just"/>
            <a:endParaRPr lang="en-US" sz="2100" b="1" dirty="0">
              <a:solidFill>
                <a:srgbClr val="003366"/>
              </a:solidFill>
              <a:latin typeface="+mn-lt"/>
            </a:endParaRPr>
          </a:p>
          <a:p>
            <a:pPr algn="just"/>
            <a:r>
              <a:rPr lang="fr-FR" sz="2100" b="1" dirty="0">
                <a:solidFill>
                  <a:srgbClr val="003366"/>
                </a:solidFill>
                <a:latin typeface="+mn-lt"/>
              </a:rPr>
              <a:t>Un bon système de santé assure un accès équitable aux médicaments et produits médicaux essentiels ainsi qu’aux vaccins et technologies médicales qui sont de bonne qualité, sans danger et disponibles à un coût modéré.</a:t>
            </a:r>
          </a:p>
          <a:p>
            <a:pPr algn="just"/>
            <a:endParaRPr lang="fr-FR" sz="3200" dirty="0">
              <a:solidFill>
                <a:srgbClr val="002060"/>
              </a:solidFill>
            </a:endParaRPr>
          </a:p>
        </p:txBody>
      </p:sp>
    </p:spTree>
    <p:extLst>
      <p:ext uri="{BB962C8B-B14F-4D97-AF65-F5344CB8AC3E}">
        <p14:creationId xmlns:p14="http://schemas.microsoft.com/office/powerpoint/2010/main" val="137028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600" dirty="0" err="1">
                <a:latin typeface="+mn-lt"/>
                <a:ea typeface="+mn-ea"/>
                <a:cs typeface="+mn-cs"/>
              </a:rPr>
              <a:t>Problèmes</a:t>
            </a:r>
            <a:r>
              <a:rPr lang="en-GB" sz="2600" dirty="0">
                <a:latin typeface="+mn-lt"/>
                <a:ea typeface="+mn-ea"/>
                <a:cs typeface="+mn-cs"/>
              </a:rPr>
              <a:t> de </a:t>
            </a:r>
            <a:r>
              <a:rPr lang="en-GB" sz="2600" dirty="0" err="1">
                <a:latin typeface="+mn-lt"/>
                <a:ea typeface="+mn-ea"/>
                <a:cs typeface="+mn-cs"/>
              </a:rPr>
              <a:t>capacité</a:t>
            </a:r>
            <a:r>
              <a:rPr lang="en-GB" sz="2600" dirty="0">
                <a:latin typeface="+mn-lt"/>
                <a:ea typeface="+mn-ea"/>
                <a:cs typeface="+mn-cs"/>
              </a:rPr>
              <a:t> </a:t>
            </a:r>
            <a:r>
              <a:rPr lang="en-GB" sz="2600" dirty="0" err="1">
                <a:latin typeface="+mn-lt"/>
                <a:ea typeface="+mn-ea"/>
                <a:cs typeface="+mn-cs"/>
              </a:rPr>
              <a:t>règlementaire</a:t>
            </a:r>
            <a:r>
              <a:rPr lang="en-GB" sz="2600" dirty="0">
                <a:latin typeface="+mn-lt"/>
                <a:ea typeface="+mn-ea"/>
                <a:cs typeface="+mn-cs"/>
              </a:rPr>
              <a:t> </a:t>
            </a:r>
          </a:p>
        </p:txBody>
      </p:sp>
      <p:sp>
        <p:nvSpPr>
          <p:cNvPr id="4" name="Inhaltsplatzhalter 1"/>
          <p:cNvSpPr>
            <a:spLocks noGrp="1"/>
          </p:cNvSpPr>
          <p:nvPr>
            <p:ph idx="1"/>
          </p:nvPr>
        </p:nvSpPr>
        <p:spPr>
          <a:xfrm>
            <a:off x="526142" y="1570637"/>
            <a:ext cx="8091715" cy="3716725"/>
          </a:xfrm>
        </p:spPr>
        <p:txBody>
          <a:bodyPr>
            <a:noAutofit/>
          </a:bodyPr>
          <a:lstStyle/>
          <a:p>
            <a:pPr marL="285750" indent="-285750">
              <a:spcBef>
                <a:spcPts val="0"/>
              </a:spcBef>
              <a:buFont typeface="Wingdings" panose="05000000000000000000" pitchFamily="2" charset="2"/>
              <a:buChar char="§"/>
            </a:pPr>
            <a:r>
              <a:rPr lang="fr-FR" sz="2100" b="1" dirty="0"/>
              <a:t>Nombreux problèmes dans les capacités réglementaires  au niveau d’un pays:</a:t>
            </a:r>
          </a:p>
          <a:p>
            <a:pPr marL="285750" indent="-285750">
              <a:spcBef>
                <a:spcPts val="0"/>
              </a:spcBef>
              <a:buFont typeface="Arial" panose="020B0604020202020204" pitchFamily="34" charset="0"/>
              <a:buChar char="−"/>
            </a:pPr>
            <a:r>
              <a:rPr lang="fr-FR" sz="2100" dirty="0"/>
              <a:t>Ressources humaines et financières </a:t>
            </a:r>
          </a:p>
          <a:p>
            <a:pPr marL="285750" indent="-285750">
              <a:spcBef>
                <a:spcPts val="0"/>
              </a:spcBef>
              <a:buFont typeface="Arial" panose="020B0604020202020204" pitchFamily="34" charset="0"/>
              <a:buChar char="−"/>
            </a:pPr>
            <a:r>
              <a:rPr lang="fr-FR" sz="2100" dirty="0"/>
              <a:t>Performance dans la mise en œuvre des fonctions réglementaires </a:t>
            </a:r>
          </a:p>
          <a:p>
            <a:pPr marL="285750" indent="-285750">
              <a:spcBef>
                <a:spcPts val="0"/>
              </a:spcBef>
              <a:buFont typeface="Arial" panose="020B0604020202020204" pitchFamily="34" charset="0"/>
              <a:buChar char="−"/>
            </a:pPr>
            <a:r>
              <a:rPr lang="fr-FR" sz="2100" dirty="0"/>
              <a:t>Expertise disponible pour accomplir les fonctions réglementaires;</a:t>
            </a:r>
          </a:p>
          <a:p>
            <a:pPr marL="285750" indent="-285750">
              <a:spcBef>
                <a:spcPts val="0"/>
              </a:spcBef>
              <a:buFont typeface="Arial" panose="020B0604020202020204" pitchFamily="34" charset="0"/>
              <a:buChar char="−"/>
            </a:pPr>
            <a:r>
              <a:rPr lang="fr-FR" sz="2100" dirty="0"/>
              <a:t>Formation systématique du personnel réglementaire;</a:t>
            </a:r>
          </a:p>
          <a:p>
            <a:pPr marL="285750" indent="-285750">
              <a:spcBef>
                <a:spcPts val="0"/>
              </a:spcBef>
              <a:buFont typeface="Arial" panose="020B0604020202020204" pitchFamily="34" charset="0"/>
              <a:buChar char="−"/>
            </a:pPr>
            <a:r>
              <a:rPr lang="fr-FR" sz="2100" dirty="0"/>
              <a:t>Appliquer les principes de gestion de la qualité</a:t>
            </a:r>
          </a:p>
        </p:txBody>
      </p:sp>
      <p:sp>
        <p:nvSpPr>
          <p:cNvPr id="11" name="Slide Number Placeholder 10"/>
          <p:cNvSpPr>
            <a:spLocks noGrp="1"/>
          </p:cNvSpPr>
          <p:nvPr>
            <p:ph type="sldNum" sz="quarter" idx="12"/>
          </p:nvPr>
        </p:nvSpPr>
        <p:spPr/>
        <p:txBody>
          <a:bodyPr/>
          <a:lstStyle/>
          <a:p>
            <a:fld id="{72794509-2A5C-2943-B121-267B80B1CCA1}" type="slidenum">
              <a:rPr lang="en-US" smtClean="0"/>
              <a:t>20</a:t>
            </a:fld>
            <a:endParaRPr lang="en-US"/>
          </a:p>
        </p:txBody>
      </p:sp>
    </p:spTree>
    <p:extLst>
      <p:ext uri="{BB962C8B-B14F-4D97-AF65-F5344CB8AC3E}">
        <p14:creationId xmlns:p14="http://schemas.microsoft.com/office/powerpoint/2010/main" val="15484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6B46-2BB8-11C3-9437-E41B22267CC5}"/>
              </a:ext>
            </a:extLst>
          </p:cNvPr>
          <p:cNvSpPr>
            <a:spLocks noGrp="1"/>
          </p:cNvSpPr>
          <p:nvPr>
            <p:ph type="title"/>
          </p:nvPr>
        </p:nvSpPr>
        <p:spPr/>
        <p:txBody>
          <a:bodyPr/>
          <a:lstStyle/>
          <a:p>
            <a:r>
              <a:rPr lang="fr-FR" sz="2000" dirty="0"/>
              <a:t>Autorités nationales de réglementation pharmaceutique</a:t>
            </a:r>
            <a:br>
              <a:rPr lang="fr-FR" sz="2000" dirty="0"/>
            </a:br>
            <a:r>
              <a:rPr lang="fr-FR" sz="2000" dirty="0"/>
              <a:t>africaine de niveau de maturité 3</a:t>
            </a:r>
            <a:endParaRPr lang="en-US" sz="2000" dirty="0"/>
          </a:p>
        </p:txBody>
      </p:sp>
      <p:pic>
        <p:nvPicPr>
          <p:cNvPr id="5" name="Content Placeholder 4" descr="A map of africa with different countries/regions&#10;&#10;Description automatically generated">
            <a:extLst>
              <a:ext uri="{FF2B5EF4-FFF2-40B4-BE49-F238E27FC236}">
                <a16:creationId xmlns:a16="http://schemas.microsoft.com/office/drawing/2014/main" id="{7D816712-0A7F-6859-EE8C-2E5F9406A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867" y="1166242"/>
            <a:ext cx="7620000" cy="4867275"/>
          </a:xfrm>
        </p:spPr>
      </p:pic>
    </p:spTree>
    <p:extLst>
      <p:ext uri="{BB962C8B-B14F-4D97-AF65-F5344CB8AC3E}">
        <p14:creationId xmlns:p14="http://schemas.microsoft.com/office/powerpoint/2010/main" val="4106831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86858" y="542724"/>
            <a:ext cx="8988425" cy="6250940"/>
          </a:xfrm>
          <a:prstGeom prst="rect">
            <a:avLst/>
          </a:prstGeom>
        </p:spPr>
      </p:pic>
      <p:sp>
        <p:nvSpPr>
          <p:cNvPr id="5" name="Text Placeholder 4"/>
          <p:cNvSpPr>
            <a:spLocks noGrp="1"/>
          </p:cNvSpPr>
          <p:nvPr>
            <p:ph type="body" idx="10"/>
          </p:nvPr>
        </p:nvSpPr>
        <p:spPr>
          <a:xfrm>
            <a:off x="216860" y="158440"/>
            <a:ext cx="8728419" cy="667385"/>
          </a:xfrm>
          <a:prstGeom prst="rect">
            <a:avLst/>
          </a:prstGeom>
          <a:noFill/>
          <a:ln w="0" cmpd="sng">
            <a:noFill/>
            <a:prstDash val="solid"/>
          </a:ln>
        </p:spPr>
        <p:txBody>
          <a:bodyPr vert="horz" lIns="0" tIns="0" rIns="0" bIns="0" anchor="t"/>
          <a:lstStyle/>
          <a:p>
            <a:pPr marL="0" marR="0" indent="0" algn="l">
              <a:lnSpc>
                <a:spcPts val="2200"/>
              </a:lnSpc>
              <a:spcAft>
                <a:spcPts val="0"/>
              </a:spcAft>
              <a:buNone/>
            </a:pPr>
            <a:r>
              <a:rPr lang="fr-FR" sz="2300" b="1" spc="0" dirty="0">
                <a:solidFill>
                  <a:srgbClr val="002060"/>
                </a:solidFill>
                <a:latin typeface="Calibri" panose="02020603050405020304" pitchFamily="2"/>
              </a:rPr>
              <a:t>Modèle OMS pour le renforcement des capacités d’une ARN (5 étapes) </a:t>
            </a:r>
          </a:p>
        </p:txBody>
      </p:sp>
      <p:sp>
        <p:nvSpPr>
          <p:cNvPr id="6" name="Text Placeholder 5"/>
          <p:cNvSpPr>
            <a:spLocks noGrp="1"/>
          </p:cNvSpPr>
          <p:nvPr>
            <p:ph type="body" idx="10"/>
          </p:nvPr>
        </p:nvSpPr>
        <p:spPr>
          <a:xfrm>
            <a:off x="8369300" y="1609090"/>
            <a:ext cx="546735" cy="3142615"/>
          </a:xfrm>
          <a:prstGeom prst="rect">
            <a:avLst/>
          </a:prstGeom>
          <a:noFill/>
          <a:ln w="0" cmpd="sng">
            <a:noFill/>
            <a:prstDash val="solid"/>
          </a:ln>
        </p:spPr>
        <p:txBody>
          <a:bodyPr vert="vert270" lIns="0" tIns="0" rIns="0" bIns="0" anchor="t">
            <a:normAutofit fontScale="95000"/>
          </a:bodyPr>
          <a:lstStyle/>
          <a:p>
            <a:pPr marL="0" marR="0" indent="0" algn="l">
              <a:lnSpc>
                <a:spcPts val="2100"/>
              </a:lnSpc>
              <a:spcAft>
                <a:spcPts val="50"/>
              </a:spcAft>
              <a:buNone/>
            </a:pPr>
            <a:r>
              <a:rPr lang="fr-FR" sz="1750" b="1" spc="10" dirty="0">
                <a:solidFill>
                  <a:srgbClr val="000066"/>
                </a:solidFill>
                <a:latin typeface="Arial" panose="02020603050405020304" pitchFamily="2"/>
              </a:rPr>
              <a:t>Capacité minimale réunie: éligibilité pour PQ de vaccins </a:t>
            </a:r>
          </a:p>
        </p:txBody>
      </p:sp>
      <p:sp>
        <p:nvSpPr>
          <p:cNvPr id="7" name="Text Placeholder 6"/>
          <p:cNvSpPr>
            <a:spLocks noGrp="1"/>
          </p:cNvSpPr>
          <p:nvPr>
            <p:ph type="body" idx="10"/>
          </p:nvPr>
        </p:nvSpPr>
        <p:spPr>
          <a:xfrm>
            <a:off x="809371" y="4301769"/>
            <a:ext cx="265430" cy="320040"/>
          </a:xfrm>
          <a:prstGeom prst="rect">
            <a:avLst/>
          </a:prstGeom>
          <a:noFill/>
          <a:ln w="0" cmpd="sng">
            <a:noFill/>
            <a:prstDash val="solid"/>
          </a:ln>
        </p:spPr>
        <p:txBody>
          <a:bodyPr vert="horz" lIns="0" tIns="0" rIns="0" bIns="0" anchor="t"/>
          <a:lstStyle/>
          <a:p>
            <a:pPr marL="0" marR="0" indent="0" algn="l">
              <a:lnSpc>
                <a:spcPts val="2500"/>
              </a:lnSpc>
              <a:spcAft>
                <a:spcPts val="0"/>
              </a:spcAft>
              <a:buNone/>
            </a:pPr>
            <a:r>
              <a:rPr lang="fr-FR" sz="3450" b="1" spc="0" dirty="0">
                <a:solidFill>
                  <a:srgbClr val="000000"/>
                </a:solidFill>
                <a:latin typeface="Arial" panose="02020603050405020304" pitchFamily="2"/>
              </a:rPr>
              <a:t>1 </a:t>
            </a:r>
          </a:p>
        </p:txBody>
      </p:sp>
      <p:sp>
        <p:nvSpPr>
          <p:cNvPr id="8" name="Text Placeholder 7"/>
          <p:cNvSpPr>
            <a:spLocks noGrp="1"/>
          </p:cNvSpPr>
          <p:nvPr>
            <p:ph type="body" idx="10"/>
          </p:nvPr>
        </p:nvSpPr>
        <p:spPr>
          <a:xfrm>
            <a:off x="2384108" y="4315553"/>
            <a:ext cx="339090" cy="320040"/>
          </a:xfrm>
          <a:prstGeom prst="rect">
            <a:avLst/>
          </a:prstGeom>
          <a:noFill/>
          <a:ln w="0" cmpd="sng">
            <a:noFill/>
            <a:prstDash val="solid"/>
          </a:ln>
        </p:spPr>
        <p:txBody>
          <a:bodyPr vert="horz" lIns="0" tIns="0" rIns="0" bIns="0" anchor="t"/>
          <a:lstStyle/>
          <a:p>
            <a:pPr marL="0" marR="0" indent="0" algn="l">
              <a:lnSpc>
                <a:spcPts val="2500"/>
              </a:lnSpc>
              <a:spcAft>
                <a:spcPts val="0"/>
              </a:spcAft>
              <a:buNone/>
            </a:pPr>
            <a:r>
              <a:rPr lang="fr-FR" sz="3450" b="1" spc="0" dirty="0">
                <a:solidFill>
                  <a:srgbClr val="000000"/>
                </a:solidFill>
                <a:latin typeface="Arial" panose="02020603050405020304" pitchFamily="2"/>
              </a:rPr>
              <a:t>2 </a:t>
            </a:r>
          </a:p>
        </p:txBody>
      </p:sp>
      <p:sp>
        <p:nvSpPr>
          <p:cNvPr id="9" name="Text Placeholder 8"/>
          <p:cNvSpPr>
            <a:spLocks noGrp="1"/>
          </p:cNvSpPr>
          <p:nvPr>
            <p:ph type="body" idx="10"/>
          </p:nvPr>
        </p:nvSpPr>
        <p:spPr>
          <a:xfrm>
            <a:off x="4075748" y="4302884"/>
            <a:ext cx="336550" cy="326390"/>
          </a:xfrm>
          <a:prstGeom prst="rect">
            <a:avLst/>
          </a:prstGeom>
          <a:noFill/>
          <a:ln w="0" cmpd="sng">
            <a:noFill/>
            <a:prstDash val="solid"/>
          </a:ln>
        </p:spPr>
        <p:txBody>
          <a:bodyPr vert="horz" lIns="0" tIns="0" rIns="0" bIns="0" anchor="t"/>
          <a:lstStyle/>
          <a:p>
            <a:pPr marL="0" marR="0" indent="0" algn="l">
              <a:lnSpc>
                <a:spcPts val="2500"/>
              </a:lnSpc>
              <a:spcAft>
                <a:spcPts val="0"/>
              </a:spcAft>
              <a:buNone/>
            </a:pPr>
            <a:r>
              <a:rPr lang="fr-FR" sz="3450" b="1" spc="0" dirty="0">
                <a:solidFill>
                  <a:srgbClr val="000000"/>
                </a:solidFill>
                <a:latin typeface="Arial" panose="02020603050405020304" pitchFamily="2"/>
              </a:rPr>
              <a:t>3 </a:t>
            </a:r>
          </a:p>
        </p:txBody>
      </p:sp>
      <p:sp>
        <p:nvSpPr>
          <p:cNvPr id="10" name="Text Placeholder 9"/>
          <p:cNvSpPr>
            <a:spLocks noGrp="1"/>
          </p:cNvSpPr>
          <p:nvPr>
            <p:ph type="body" idx="10"/>
          </p:nvPr>
        </p:nvSpPr>
        <p:spPr>
          <a:xfrm>
            <a:off x="5719445" y="4366260"/>
            <a:ext cx="354330" cy="320040"/>
          </a:xfrm>
          <a:prstGeom prst="rect">
            <a:avLst/>
          </a:prstGeom>
          <a:noFill/>
          <a:ln w="0" cmpd="sng">
            <a:noFill/>
            <a:prstDash val="solid"/>
          </a:ln>
        </p:spPr>
        <p:txBody>
          <a:bodyPr vert="horz" lIns="0" tIns="0" rIns="0" bIns="0" anchor="t"/>
          <a:lstStyle/>
          <a:p>
            <a:pPr marL="0" marR="0" indent="0" algn="l">
              <a:lnSpc>
                <a:spcPts val="2500"/>
              </a:lnSpc>
              <a:spcAft>
                <a:spcPts val="0"/>
              </a:spcAft>
              <a:buNone/>
            </a:pPr>
            <a:r>
              <a:rPr lang="fr-FR" sz="3450" b="1" spc="0" dirty="0">
                <a:solidFill>
                  <a:srgbClr val="FFFFFF"/>
                </a:solidFill>
                <a:latin typeface="Arial" panose="02020603050405020304" pitchFamily="2"/>
              </a:rPr>
              <a:t>4 </a:t>
            </a:r>
          </a:p>
        </p:txBody>
      </p:sp>
      <p:sp>
        <p:nvSpPr>
          <p:cNvPr id="11" name="Text Placeholder 10"/>
          <p:cNvSpPr>
            <a:spLocks noGrp="1"/>
          </p:cNvSpPr>
          <p:nvPr>
            <p:ph type="body" idx="10"/>
          </p:nvPr>
        </p:nvSpPr>
        <p:spPr>
          <a:xfrm>
            <a:off x="7380922" y="4328547"/>
            <a:ext cx="339090" cy="323215"/>
          </a:xfrm>
          <a:prstGeom prst="rect">
            <a:avLst/>
          </a:prstGeom>
          <a:noFill/>
          <a:ln w="0" cmpd="sng">
            <a:noFill/>
            <a:prstDash val="solid"/>
          </a:ln>
        </p:spPr>
        <p:txBody>
          <a:bodyPr vert="horz" lIns="0" tIns="0" rIns="0" bIns="0" anchor="t"/>
          <a:lstStyle/>
          <a:p>
            <a:pPr marL="0" marR="0" indent="0" algn="l">
              <a:lnSpc>
                <a:spcPts val="2500"/>
              </a:lnSpc>
              <a:spcAft>
                <a:spcPts val="0"/>
              </a:spcAft>
              <a:buNone/>
            </a:pPr>
            <a:r>
              <a:rPr lang="fr-FR" sz="3450" b="1" spc="0" dirty="0">
                <a:solidFill>
                  <a:srgbClr val="000000"/>
                </a:solidFill>
                <a:latin typeface="Arial" panose="02020603050405020304" pitchFamily="2"/>
              </a:rPr>
              <a:t>5 </a:t>
            </a:r>
          </a:p>
        </p:txBody>
      </p:sp>
      <p:sp>
        <p:nvSpPr>
          <p:cNvPr id="12" name="Text Placeholder 11"/>
          <p:cNvSpPr>
            <a:spLocks noGrp="1"/>
          </p:cNvSpPr>
          <p:nvPr>
            <p:ph type="body" idx="10"/>
          </p:nvPr>
        </p:nvSpPr>
        <p:spPr>
          <a:xfrm>
            <a:off x="250190" y="2990215"/>
            <a:ext cx="1282700" cy="557530"/>
          </a:xfrm>
          <a:prstGeom prst="rect">
            <a:avLst/>
          </a:prstGeom>
          <a:noFill/>
          <a:ln w="0" cmpd="sng">
            <a:noFill/>
            <a:prstDash val="solid"/>
          </a:ln>
        </p:spPr>
        <p:txBody>
          <a:bodyPr vert="horz" lIns="0" tIns="0" rIns="0" bIns="0" anchor="t"/>
          <a:lstStyle/>
          <a:p>
            <a:pPr marL="0" marR="0" indent="0" algn="ctr">
              <a:lnSpc>
                <a:spcPts val="1400"/>
              </a:lnSpc>
              <a:spcAft>
                <a:spcPts val="0"/>
              </a:spcAft>
              <a:buNone/>
            </a:pPr>
            <a:r>
              <a:rPr lang="fr-FR" sz="1500" b="1" spc="0" dirty="0">
                <a:solidFill>
                  <a:srgbClr val="000000"/>
                </a:solidFill>
                <a:latin typeface="Calibri" panose="02020603050405020304" pitchFamily="2"/>
              </a:rPr>
              <a:t>Développement </a:t>
            </a:r>
            <a:br>
              <a:rPr dirty="0"/>
            </a:br>
            <a:r>
              <a:rPr lang="fr-FR" sz="1500" b="1" spc="0" dirty="0">
                <a:solidFill>
                  <a:srgbClr val="000000"/>
                </a:solidFill>
                <a:latin typeface="Calibri" panose="02020603050405020304" pitchFamily="2"/>
              </a:rPr>
              <a:t>des outils </a:t>
            </a:r>
            <a:br>
              <a:rPr dirty="0"/>
            </a:br>
            <a:r>
              <a:rPr lang="fr-FR" sz="1500" b="1" spc="0" dirty="0">
                <a:solidFill>
                  <a:srgbClr val="000000"/>
                </a:solidFill>
                <a:latin typeface="Calibri" panose="02020603050405020304" pitchFamily="2"/>
              </a:rPr>
              <a:t>d’évaluation </a:t>
            </a:r>
          </a:p>
        </p:txBody>
      </p:sp>
      <p:sp>
        <p:nvSpPr>
          <p:cNvPr id="13" name="Text Placeholder 12"/>
          <p:cNvSpPr>
            <a:spLocks noGrp="1"/>
          </p:cNvSpPr>
          <p:nvPr>
            <p:ph type="body" idx="10"/>
          </p:nvPr>
        </p:nvSpPr>
        <p:spPr>
          <a:xfrm>
            <a:off x="1889760" y="3133090"/>
            <a:ext cx="1256030" cy="375285"/>
          </a:xfrm>
          <a:prstGeom prst="rect">
            <a:avLst/>
          </a:prstGeom>
          <a:noFill/>
          <a:ln w="0" cmpd="sng">
            <a:noFill/>
            <a:prstDash val="solid"/>
          </a:ln>
        </p:spPr>
        <p:txBody>
          <a:bodyPr vert="horz" lIns="0" tIns="0" rIns="0" bIns="0" anchor="t"/>
          <a:lstStyle/>
          <a:p>
            <a:pPr marL="0" marR="0" indent="0" algn="l">
              <a:lnSpc>
                <a:spcPts val="1500"/>
              </a:lnSpc>
              <a:spcAft>
                <a:spcPts val="0"/>
              </a:spcAft>
              <a:buNone/>
            </a:pPr>
            <a:r>
              <a:rPr lang="fr-FR" sz="1500" b="1" spc="-5" dirty="0">
                <a:solidFill>
                  <a:srgbClr val="000000"/>
                </a:solidFill>
                <a:latin typeface="Calibri" panose="02020603050405020304" pitchFamily="2"/>
              </a:rPr>
              <a:t>Evaluation (Benchmarking) </a:t>
            </a:r>
          </a:p>
        </p:txBody>
      </p:sp>
      <p:sp>
        <p:nvSpPr>
          <p:cNvPr id="14" name="Text Placeholder 13"/>
          <p:cNvSpPr>
            <a:spLocks noGrp="1"/>
          </p:cNvSpPr>
          <p:nvPr>
            <p:ph type="body" idx="10"/>
          </p:nvPr>
        </p:nvSpPr>
        <p:spPr>
          <a:xfrm>
            <a:off x="3533140" y="2831740"/>
            <a:ext cx="1282700" cy="1003300"/>
          </a:xfrm>
          <a:prstGeom prst="rect">
            <a:avLst/>
          </a:prstGeom>
          <a:noFill/>
          <a:ln w="0" cmpd="sng">
            <a:noFill/>
            <a:prstDash val="solid"/>
          </a:ln>
        </p:spPr>
        <p:txBody>
          <a:bodyPr vert="horz" lIns="0" tIns="0" rIns="0" bIns="0" anchor="t"/>
          <a:lstStyle/>
          <a:p>
            <a:pPr marL="0" marR="0" indent="0" algn="ctr">
              <a:lnSpc>
                <a:spcPts val="1600"/>
              </a:lnSpc>
              <a:spcAft>
                <a:spcPts val="5"/>
              </a:spcAft>
              <a:buNone/>
            </a:pPr>
            <a:r>
              <a:rPr lang="fr-FR" sz="1500" b="1" spc="-15" dirty="0">
                <a:solidFill>
                  <a:srgbClr val="000000"/>
                </a:solidFill>
                <a:latin typeface="Calibri" panose="02020603050405020304" pitchFamily="2"/>
              </a:rPr>
              <a:t>Formulation du </a:t>
            </a:r>
            <a:br>
              <a:rPr dirty="0"/>
            </a:br>
            <a:r>
              <a:rPr lang="fr-FR" sz="1500" b="1" spc="-15" dirty="0">
                <a:solidFill>
                  <a:srgbClr val="000000"/>
                </a:solidFill>
                <a:latin typeface="Calibri" panose="02020603050405020304" pitchFamily="2"/>
              </a:rPr>
              <a:t>Plan de </a:t>
            </a:r>
            <a:br>
              <a:rPr dirty="0"/>
            </a:br>
            <a:r>
              <a:rPr lang="fr-FR" sz="1500" b="1" spc="-15" dirty="0">
                <a:solidFill>
                  <a:srgbClr val="000000"/>
                </a:solidFill>
                <a:latin typeface="Calibri" panose="02020603050405020304" pitchFamily="2"/>
              </a:rPr>
              <a:t>développement </a:t>
            </a:r>
            <a:br>
              <a:rPr dirty="0"/>
            </a:br>
            <a:r>
              <a:rPr lang="fr-FR" sz="1500" b="1" spc="-15" dirty="0">
                <a:solidFill>
                  <a:srgbClr val="000000"/>
                </a:solidFill>
                <a:latin typeface="Calibri" panose="02020603050405020304" pitchFamily="2"/>
              </a:rPr>
              <a:t>institutionnel </a:t>
            </a:r>
            <a:br>
              <a:rPr dirty="0"/>
            </a:br>
            <a:r>
              <a:rPr lang="fr-FR" sz="1500" b="1" spc="-15" dirty="0">
                <a:solidFill>
                  <a:srgbClr val="000000"/>
                </a:solidFill>
                <a:latin typeface="Calibri" panose="02020603050405020304" pitchFamily="2"/>
              </a:rPr>
              <a:t>(PDI) </a:t>
            </a:r>
          </a:p>
        </p:txBody>
      </p:sp>
      <p:sp>
        <p:nvSpPr>
          <p:cNvPr id="15" name="Text Placeholder 14"/>
          <p:cNvSpPr>
            <a:spLocks noGrp="1"/>
          </p:cNvSpPr>
          <p:nvPr>
            <p:ph type="body" idx="10"/>
          </p:nvPr>
        </p:nvSpPr>
        <p:spPr>
          <a:xfrm>
            <a:off x="5251450" y="2788920"/>
            <a:ext cx="1122045" cy="966470"/>
          </a:xfrm>
          <a:prstGeom prst="rect">
            <a:avLst/>
          </a:prstGeom>
          <a:noFill/>
          <a:ln w="0" cmpd="sng">
            <a:noFill/>
            <a:prstDash val="solid"/>
          </a:ln>
        </p:spPr>
        <p:txBody>
          <a:bodyPr vert="horz" lIns="0" tIns="0" rIns="0" bIns="0" anchor="t"/>
          <a:lstStyle/>
          <a:p>
            <a:pPr marL="0" marR="0" indent="0" algn="ctr">
              <a:lnSpc>
                <a:spcPts val="1500"/>
              </a:lnSpc>
              <a:spcAft>
                <a:spcPts val="0"/>
              </a:spcAft>
              <a:buNone/>
            </a:pPr>
            <a:r>
              <a:rPr lang="fr-FR" sz="1500" b="1" spc="0" dirty="0">
                <a:solidFill>
                  <a:srgbClr val="FFFFFF"/>
                </a:solidFill>
                <a:latin typeface="Calibri" panose="02020603050405020304" pitchFamily="2"/>
              </a:rPr>
              <a:t>Appui </a:t>
            </a:r>
            <a:br>
              <a:rPr dirty="0"/>
            </a:br>
            <a:r>
              <a:rPr lang="fr-FR" sz="1500" b="1" spc="0" dirty="0">
                <a:solidFill>
                  <a:srgbClr val="FFFFFF"/>
                </a:solidFill>
                <a:latin typeface="Calibri" panose="02020603050405020304" pitchFamily="2"/>
              </a:rPr>
              <a:t>technique, </a:t>
            </a:r>
            <a:br>
              <a:rPr dirty="0"/>
            </a:br>
            <a:r>
              <a:rPr lang="fr-FR" sz="1500" b="1" spc="0" dirty="0">
                <a:solidFill>
                  <a:srgbClr val="FFFFFF"/>
                </a:solidFill>
                <a:latin typeface="Calibri" panose="02020603050405020304" pitchFamily="2"/>
              </a:rPr>
              <a:t>apprentissage </a:t>
            </a:r>
            <a:br>
              <a:rPr dirty="0"/>
            </a:br>
            <a:r>
              <a:rPr lang="fr-FR" sz="1500" b="1" spc="0" dirty="0">
                <a:solidFill>
                  <a:srgbClr val="FFFFFF"/>
                </a:solidFill>
                <a:latin typeface="Calibri" panose="02020603050405020304" pitchFamily="2"/>
              </a:rPr>
              <a:t>et travail en </a:t>
            </a:r>
            <a:br>
              <a:rPr dirty="0"/>
            </a:br>
            <a:r>
              <a:rPr lang="fr-FR" sz="1500" b="1" spc="0" dirty="0">
                <a:solidFill>
                  <a:srgbClr val="FFFFFF"/>
                </a:solidFill>
                <a:latin typeface="Calibri" panose="02020603050405020304" pitchFamily="2"/>
              </a:rPr>
              <a:t>réseaux </a:t>
            </a:r>
          </a:p>
        </p:txBody>
      </p:sp>
      <p:sp>
        <p:nvSpPr>
          <p:cNvPr id="16" name="Text Placeholder 15"/>
          <p:cNvSpPr>
            <a:spLocks noGrp="1"/>
          </p:cNvSpPr>
          <p:nvPr>
            <p:ph type="body" idx="10"/>
          </p:nvPr>
        </p:nvSpPr>
        <p:spPr>
          <a:xfrm>
            <a:off x="6809105" y="2990215"/>
            <a:ext cx="1295400" cy="591185"/>
          </a:xfrm>
          <a:prstGeom prst="rect">
            <a:avLst/>
          </a:prstGeom>
          <a:noFill/>
          <a:ln w="0" cmpd="sng">
            <a:noFill/>
            <a:prstDash val="solid"/>
          </a:ln>
        </p:spPr>
        <p:txBody>
          <a:bodyPr vert="horz" lIns="0" tIns="0" rIns="0" bIns="0" anchor="t"/>
          <a:lstStyle/>
          <a:p>
            <a:pPr marL="0" marR="0" indent="0" algn="ctr">
              <a:lnSpc>
                <a:spcPts val="1500"/>
              </a:lnSpc>
              <a:spcAft>
                <a:spcPts val="0"/>
              </a:spcAft>
              <a:buNone/>
            </a:pPr>
            <a:r>
              <a:rPr lang="fr-FR" sz="1500" b="1" spc="0" dirty="0">
                <a:solidFill>
                  <a:srgbClr val="000000"/>
                </a:solidFill>
                <a:latin typeface="Calibri" panose="02020603050405020304" pitchFamily="2"/>
              </a:rPr>
              <a:t>Surveillance des </a:t>
            </a:r>
            <a:br>
              <a:rPr dirty="0"/>
            </a:br>
            <a:r>
              <a:rPr lang="fr-FR" sz="1500" b="1" spc="0" dirty="0">
                <a:solidFill>
                  <a:srgbClr val="000000"/>
                </a:solidFill>
                <a:latin typeface="Calibri" panose="02020603050405020304" pitchFamily="2"/>
              </a:rPr>
              <a:t>progrès et </a:t>
            </a:r>
            <a:br>
              <a:rPr dirty="0"/>
            </a:br>
            <a:r>
              <a:rPr lang="fr-FR" sz="1500" b="1" spc="0" dirty="0">
                <a:solidFill>
                  <a:srgbClr val="000000"/>
                </a:solidFill>
                <a:latin typeface="Calibri" panose="02020603050405020304" pitchFamily="2"/>
              </a:rPr>
              <a:t>impact </a:t>
            </a:r>
          </a:p>
        </p:txBody>
      </p:sp>
    </p:spTree>
    <p:extLst>
      <p:ext uri="{BB962C8B-B14F-4D97-AF65-F5344CB8AC3E}">
        <p14:creationId xmlns:p14="http://schemas.microsoft.com/office/powerpoint/2010/main" val="129981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endParaRPr lang="fr-FR" noProof="0" dirty="0"/>
          </a:p>
        </p:txBody>
      </p:sp>
      <p:sp>
        <p:nvSpPr>
          <p:cNvPr id="61" name="Shape 158"/>
          <p:cNvSpPr/>
          <p:nvPr/>
        </p:nvSpPr>
        <p:spPr>
          <a:xfrm>
            <a:off x="178528" y="504049"/>
            <a:ext cx="8879840" cy="5477123"/>
          </a:xfrm>
          <a:prstGeom prst="roundRect">
            <a:avLst>
              <a:gd name="adj" fmla="val 2550"/>
            </a:avLst>
          </a:prstGeom>
          <a:solidFill>
            <a:srgbClr val="2F90D1"/>
          </a:solidFill>
          <a:ln w="25400"/>
        </p:spPr>
        <p:txBody>
          <a:bodyPr lIns="38100" tIns="38100" rIns="38100" bIns="38100"/>
          <a:lstStyle/>
          <a:p>
            <a:pPr defTabSz="914400">
              <a:buClr>
                <a:srgbClr val="6C6C6C"/>
              </a:buClr>
              <a:defRPr sz="1600" spc="-66">
                <a:solidFill>
                  <a:srgbClr val="FFFFFF"/>
                </a:solidFill>
                <a:uFill>
                  <a:solidFill>
                    <a:srgbClr val="FFFFFF"/>
                  </a:solidFill>
                </a:uFill>
              </a:defRPr>
            </a:pPr>
            <a:r>
              <a:rPr lang="fr-FR" sz="1400" b="1" spc="-66" dirty="0">
                <a:solidFill>
                  <a:srgbClr val="FFFFFF"/>
                </a:solidFill>
                <a:uFill>
                  <a:solidFill>
                    <a:srgbClr val="FFFFFF"/>
                  </a:solidFill>
                </a:uFill>
              </a:rPr>
              <a:t> </a:t>
            </a:r>
            <a:endParaRPr lang="fr-FR" sz="1400" spc="-66" dirty="0">
              <a:solidFill>
                <a:srgbClr val="FFFFFF"/>
              </a:solidFill>
              <a:uFill>
                <a:solidFill>
                  <a:srgbClr val="FFFFFF"/>
                </a:solidFill>
              </a:uFill>
            </a:endParaRPr>
          </a:p>
        </p:txBody>
      </p:sp>
      <p:sp>
        <p:nvSpPr>
          <p:cNvPr id="62" name="Shape 160"/>
          <p:cNvSpPr/>
          <p:nvPr/>
        </p:nvSpPr>
        <p:spPr>
          <a:xfrm>
            <a:off x="1014390" y="471122"/>
            <a:ext cx="7518050" cy="507831"/>
          </a:xfrm>
          <a:prstGeom prst="rect">
            <a:avLst/>
          </a:prstGeom>
          <a:ln w="3175"/>
          <a:extLst>
            <a:ext uri="{C572A759-6A51-4108-AA02-DFA0A04FC94B}">
              <ma14:wrappingTextBoxFlag xmlns:ma14="http://schemas.microsoft.com/office/mac/drawingml/2011/main" xmlns="" val="1"/>
            </a:ext>
          </a:extLst>
        </p:spPr>
        <p:txBody>
          <a:bodyPr wrap="square" lIns="38100" tIns="38100" rIns="38100" bIns="38100">
            <a:spAutoFit/>
          </a:bodyPr>
          <a:lstStyle>
            <a:lvl1pPr>
              <a:buClr>
                <a:srgbClr val="6C6C6C"/>
              </a:buClr>
              <a:defRPr sz="2200" b="1" spc="0">
                <a:solidFill>
                  <a:srgbClr val="FFFFFF"/>
                </a:solidFill>
                <a:uFill>
                  <a:solidFill>
                    <a:srgbClr val="FFFFFF"/>
                  </a:solidFill>
                </a:uFill>
              </a:defRPr>
            </a:lvl1pPr>
          </a:lstStyle>
          <a:p>
            <a:pPr defTabSz="914400"/>
            <a:r>
              <a:rPr lang="fr-FR" sz="2800" dirty="0"/>
              <a:t>WHO GBT – Niveaux de maturité de performance</a:t>
            </a:r>
          </a:p>
        </p:txBody>
      </p:sp>
      <p:sp>
        <p:nvSpPr>
          <p:cNvPr id="63" name="Shape 162"/>
          <p:cNvSpPr/>
          <p:nvPr/>
        </p:nvSpPr>
        <p:spPr>
          <a:xfrm flipH="1" flipV="1">
            <a:off x="2695499" y="1511797"/>
            <a:ext cx="0" cy="3461629"/>
          </a:xfrm>
          <a:prstGeom prst="line">
            <a:avLst/>
          </a:prstGeom>
          <a:ln w="57150">
            <a:solidFill>
              <a:srgbClr val="AAAAAA"/>
            </a:solidFill>
          </a:ln>
        </p:spPr>
        <p:txBody>
          <a:bodyPr lIns="0" tIns="0" rIns="0" bIns="0"/>
          <a:lstStyle/>
          <a:p>
            <a:pPr defTabSz="321457">
              <a:defRPr sz="1200" spc="0">
                <a:solidFill>
                  <a:srgbClr val="000000"/>
                </a:solidFill>
                <a:uFillTx/>
              </a:defRPr>
            </a:pPr>
            <a:endParaRPr lang="fr-FR" sz="844" dirty="0">
              <a:solidFill>
                <a:srgbClr val="000000"/>
              </a:solidFill>
            </a:endParaRPr>
          </a:p>
        </p:txBody>
      </p:sp>
      <p:sp>
        <p:nvSpPr>
          <p:cNvPr id="64" name="Shape 163"/>
          <p:cNvSpPr/>
          <p:nvPr/>
        </p:nvSpPr>
        <p:spPr>
          <a:xfrm flipH="1" flipV="1">
            <a:off x="4689383" y="1511798"/>
            <a:ext cx="0" cy="4389120"/>
          </a:xfrm>
          <a:prstGeom prst="line">
            <a:avLst/>
          </a:prstGeom>
          <a:ln w="57150">
            <a:solidFill>
              <a:srgbClr val="AAAAAA"/>
            </a:solidFill>
          </a:ln>
        </p:spPr>
        <p:txBody>
          <a:bodyPr lIns="0" tIns="0" rIns="0" bIns="0"/>
          <a:lstStyle/>
          <a:p>
            <a:pPr defTabSz="321457">
              <a:defRPr sz="1200" spc="0">
                <a:solidFill>
                  <a:srgbClr val="000000"/>
                </a:solidFill>
                <a:uFillTx/>
              </a:defRPr>
            </a:pPr>
            <a:endParaRPr lang="fr-FR" sz="844" dirty="0">
              <a:solidFill>
                <a:srgbClr val="000000"/>
              </a:solidFill>
            </a:endParaRPr>
          </a:p>
        </p:txBody>
      </p:sp>
      <p:sp>
        <p:nvSpPr>
          <p:cNvPr id="65" name="Shape 164"/>
          <p:cNvSpPr/>
          <p:nvPr/>
        </p:nvSpPr>
        <p:spPr>
          <a:xfrm flipV="1">
            <a:off x="6683257" y="1511798"/>
            <a:ext cx="2732" cy="4389120"/>
          </a:xfrm>
          <a:prstGeom prst="line">
            <a:avLst/>
          </a:prstGeom>
          <a:ln w="57150">
            <a:solidFill>
              <a:srgbClr val="AAAAAA"/>
            </a:solidFill>
          </a:ln>
        </p:spPr>
        <p:txBody>
          <a:bodyPr lIns="0" tIns="0" rIns="0" bIns="0"/>
          <a:lstStyle/>
          <a:p>
            <a:pPr defTabSz="321457">
              <a:defRPr sz="1200" spc="0">
                <a:solidFill>
                  <a:srgbClr val="000000"/>
                </a:solidFill>
                <a:uFillTx/>
              </a:defRPr>
            </a:pPr>
            <a:endParaRPr lang="fr-FR" sz="844" dirty="0">
              <a:solidFill>
                <a:srgbClr val="000000"/>
              </a:solidFill>
            </a:endParaRPr>
          </a:p>
        </p:txBody>
      </p:sp>
      <p:sp>
        <p:nvSpPr>
          <p:cNvPr id="66" name="Shape 183"/>
          <p:cNvSpPr/>
          <p:nvPr/>
        </p:nvSpPr>
        <p:spPr>
          <a:xfrm>
            <a:off x="753185" y="3184226"/>
            <a:ext cx="1385423" cy="1691776"/>
          </a:xfrm>
          <a:prstGeom prst="rect">
            <a:avLst/>
          </a:prstGeom>
          <a:ln w="12700">
            <a:miter lim="400000"/>
          </a:ln>
          <a:extLst>
            <a:ext uri="{C572A759-6A51-4108-AA02-DFA0A04FC94B}">
              <ma14:wrappingTextBoxFlag xmlns:ma14="http://schemas.microsoft.com/office/mac/drawingml/2011/main" xmlns="" val="1"/>
            </a:ext>
          </a:extLst>
        </p:spPr>
        <p:txBody>
          <a:bodyPr lIns="12700" tIns="12700" rIns="12700" bIns="12700"/>
          <a:lstStyle>
            <a:lvl1pPr algn="ctr" defTabSz="457200">
              <a:spcBef>
                <a:spcPts val="1400"/>
              </a:spcBef>
              <a:defRPr sz="1600" spc="0">
                <a:solidFill>
                  <a:srgbClr val="FFFFFF"/>
                </a:solidFill>
                <a:uFill>
                  <a:solidFill>
                    <a:srgbClr val="FFFFFF"/>
                  </a:solidFill>
                </a:uFill>
              </a:defRPr>
            </a:lvl1pPr>
          </a:lstStyle>
          <a:p>
            <a:pPr>
              <a:defRPr>
                <a:uFillTx/>
              </a:defRPr>
            </a:pPr>
            <a:endParaRPr lang="fr-FR" sz="1200" b="1" dirty="0">
              <a:uFillTx/>
            </a:endParaRPr>
          </a:p>
        </p:txBody>
      </p:sp>
      <p:sp>
        <p:nvSpPr>
          <p:cNvPr id="67" name="Shape 187"/>
          <p:cNvSpPr/>
          <p:nvPr/>
        </p:nvSpPr>
        <p:spPr>
          <a:xfrm>
            <a:off x="3964686" y="3170128"/>
            <a:ext cx="1568696" cy="1691776"/>
          </a:xfrm>
          <a:prstGeom prst="rect">
            <a:avLst/>
          </a:prstGeom>
          <a:ln w="12700">
            <a:miter lim="400000"/>
          </a:ln>
          <a:extLst>
            <a:ext uri="{C572A759-6A51-4108-AA02-DFA0A04FC94B}">
              <ma14:wrappingTextBoxFlag xmlns:ma14="http://schemas.microsoft.com/office/mac/drawingml/2011/main" xmlns="" val="1"/>
            </a:ext>
          </a:extLst>
        </p:spPr>
        <p:txBody>
          <a:bodyPr lIns="12700" tIns="12700" rIns="12700" bIns="12700"/>
          <a:lstStyle>
            <a:lvl1pPr algn="ctr" defTabSz="457200">
              <a:spcBef>
                <a:spcPts val="1400"/>
              </a:spcBef>
              <a:defRPr sz="1600" spc="0">
                <a:solidFill>
                  <a:srgbClr val="FFFFFF"/>
                </a:solidFill>
                <a:uFill>
                  <a:solidFill>
                    <a:srgbClr val="FFFFFF"/>
                  </a:solidFill>
                </a:uFill>
              </a:defRPr>
            </a:lvl1pPr>
          </a:lstStyle>
          <a:p>
            <a:pPr>
              <a:defRPr>
                <a:uFillTx/>
              </a:defRPr>
            </a:pPr>
            <a:r>
              <a:rPr lang="fr-FR" sz="1200" b="1" dirty="0">
                <a:uFillTx/>
              </a:rPr>
              <a:t>  </a:t>
            </a:r>
          </a:p>
        </p:txBody>
      </p:sp>
      <p:sp>
        <p:nvSpPr>
          <p:cNvPr id="75" name="Shape 181"/>
          <p:cNvSpPr/>
          <p:nvPr/>
        </p:nvSpPr>
        <p:spPr>
          <a:xfrm>
            <a:off x="701626" y="4959755"/>
            <a:ext cx="8250742" cy="27345"/>
          </a:xfrm>
          <a:prstGeom prst="line">
            <a:avLst/>
          </a:prstGeom>
          <a:ln w="57150" cap="rnd">
            <a:solidFill>
              <a:srgbClr val="AAAAAA"/>
            </a:solidFill>
            <a:custDash>
              <a:ds d="100000" sp="200000"/>
            </a:custDash>
          </a:ln>
        </p:spPr>
        <p:txBody>
          <a:bodyPr lIns="0" tIns="0" rIns="0" bIns="0"/>
          <a:lstStyle/>
          <a:p>
            <a:pPr defTabSz="321457">
              <a:defRPr sz="1200" spc="0">
                <a:solidFill>
                  <a:srgbClr val="000000"/>
                </a:solidFill>
                <a:uFillTx/>
              </a:defRPr>
            </a:pPr>
            <a:endParaRPr lang="fr-FR" sz="844" dirty="0">
              <a:solidFill>
                <a:srgbClr val="000000"/>
              </a:solidFill>
            </a:endParaRPr>
          </a:p>
        </p:txBody>
      </p:sp>
      <p:sp>
        <p:nvSpPr>
          <p:cNvPr id="76" name="Shape 182"/>
          <p:cNvSpPr/>
          <p:nvPr/>
        </p:nvSpPr>
        <p:spPr>
          <a:xfrm>
            <a:off x="714873" y="2405449"/>
            <a:ext cx="1980626" cy="664400"/>
          </a:xfrm>
          <a:prstGeom prst="rect">
            <a:avLst/>
          </a:prstGeom>
          <a:ln w="3175"/>
          <a:extLst>
            <a:ext uri="{C572A759-6A51-4108-AA02-DFA0A04FC94B}">
              <ma14:wrappingTextBoxFlag xmlns:ma14="http://schemas.microsoft.com/office/mac/drawingml/2011/main" xmlns="" val="1"/>
            </a:ext>
          </a:extLst>
        </p:spPr>
        <p:txBody>
          <a:bodyPr lIns="38100" tIns="38100" rIns="38100" bIns="38100"/>
          <a:lstStyle>
            <a:lvl1pPr algn="ctr">
              <a:buClr>
                <a:srgbClr val="6C6C6C"/>
              </a:buClr>
              <a:defRPr sz="1600" b="1" i="1" spc="0">
                <a:solidFill>
                  <a:srgbClr val="FFFFFF"/>
                </a:solidFill>
                <a:uFill>
                  <a:solidFill>
                    <a:srgbClr val="FFFFFF"/>
                  </a:solidFill>
                </a:uFill>
              </a:defRPr>
            </a:lvl1pPr>
          </a:lstStyle>
          <a:p>
            <a:pPr defTabSz="914400"/>
            <a:r>
              <a:rPr lang="fr-FR" sz="1800" dirty="0">
                <a:solidFill>
                  <a:srgbClr val="002060"/>
                </a:solidFill>
              </a:rPr>
              <a:t>Pas d’approche formelle</a:t>
            </a:r>
          </a:p>
        </p:txBody>
      </p:sp>
      <p:sp>
        <p:nvSpPr>
          <p:cNvPr id="77" name="Shape 184"/>
          <p:cNvSpPr/>
          <p:nvPr/>
        </p:nvSpPr>
        <p:spPr>
          <a:xfrm>
            <a:off x="2696103" y="2397478"/>
            <a:ext cx="1983144" cy="664400"/>
          </a:xfrm>
          <a:prstGeom prst="rect">
            <a:avLst/>
          </a:prstGeom>
          <a:ln w="3175"/>
          <a:extLst>
            <a:ext uri="{C572A759-6A51-4108-AA02-DFA0A04FC94B}">
              <ma14:wrappingTextBoxFlag xmlns:ma14="http://schemas.microsoft.com/office/mac/drawingml/2011/main" xmlns="" val="1"/>
            </a:ext>
          </a:extLst>
        </p:spPr>
        <p:txBody>
          <a:bodyPr lIns="38100" tIns="38100" rIns="38100" bIns="38100"/>
          <a:lstStyle>
            <a:lvl1pPr algn="ctr">
              <a:buClr>
                <a:srgbClr val="6C6C6C"/>
              </a:buClr>
              <a:defRPr sz="1600" b="1" i="1" spc="0">
                <a:solidFill>
                  <a:srgbClr val="FFFFFF"/>
                </a:solidFill>
                <a:uFill>
                  <a:solidFill>
                    <a:srgbClr val="FFFFFF"/>
                  </a:solidFill>
                </a:uFill>
              </a:defRPr>
            </a:lvl1pPr>
          </a:lstStyle>
          <a:p>
            <a:pPr defTabSz="914400"/>
            <a:r>
              <a:rPr lang="fr-FR" sz="1800" dirty="0">
                <a:solidFill>
                  <a:srgbClr val="002060"/>
                </a:solidFill>
              </a:rPr>
              <a:t>Approche réactive</a:t>
            </a:r>
          </a:p>
        </p:txBody>
      </p:sp>
      <p:sp>
        <p:nvSpPr>
          <p:cNvPr id="78" name="Shape 186"/>
          <p:cNvSpPr/>
          <p:nvPr/>
        </p:nvSpPr>
        <p:spPr>
          <a:xfrm>
            <a:off x="4679247" y="2391351"/>
            <a:ext cx="2022298" cy="664400"/>
          </a:xfrm>
          <a:prstGeom prst="rect">
            <a:avLst/>
          </a:prstGeom>
          <a:ln w="3175"/>
          <a:extLst>
            <a:ext uri="{C572A759-6A51-4108-AA02-DFA0A04FC94B}">
              <ma14:wrappingTextBoxFlag xmlns:ma14="http://schemas.microsoft.com/office/mac/drawingml/2011/main" xmlns="" val="1"/>
            </a:ext>
          </a:extLst>
        </p:spPr>
        <p:txBody>
          <a:bodyPr lIns="38100" tIns="38100" rIns="38100" bIns="38100"/>
          <a:lstStyle>
            <a:lvl1pPr algn="ctr">
              <a:buClr>
                <a:srgbClr val="6C6C6C"/>
              </a:buClr>
              <a:defRPr sz="1600" b="1" i="1" spc="0">
                <a:solidFill>
                  <a:srgbClr val="FFFFFF"/>
                </a:solidFill>
                <a:uFill>
                  <a:solidFill>
                    <a:srgbClr val="FFFFFF"/>
                  </a:solidFill>
                </a:uFill>
              </a:defRPr>
            </a:lvl1pPr>
          </a:lstStyle>
          <a:p>
            <a:pPr defTabSz="914400"/>
            <a:r>
              <a:rPr lang="fr-FR" sz="1800" dirty="0">
                <a:solidFill>
                  <a:srgbClr val="002060"/>
                </a:solidFill>
              </a:rPr>
              <a:t>Approche système stable et formelle</a:t>
            </a:r>
          </a:p>
        </p:txBody>
      </p:sp>
      <p:sp>
        <p:nvSpPr>
          <p:cNvPr id="79" name="Shape 188"/>
          <p:cNvSpPr/>
          <p:nvPr/>
        </p:nvSpPr>
        <p:spPr>
          <a:xfrm>
            <a:off x="6755436" y="2405449"/>
            <a:ext cx="2187427" cy="664400"/>
          </a:xfrm>
          <a:prstGeom prst="rect">
            <a:avLst/>
          </a:prstGeom>
          <a:ln w="3175"/>
          <a:extLst>
            <a:ext uri="{C572A759-6A51-4108-AA02-DFA0A04FC94B}">
              <ma14:wrappingTextBoxFlag xmlns:ma14="http://schemas.microsoft.com/office/mac/drawingml/2011/main" xmlns="" val="1"/>
            </a:ext>
          </a:extLst>
        </p:spPr>
        <p:txBody>
          <a:bodyPr lIns="38100" tIns="38100" rIns="38100" bIns="38100"/>
          <a:lstStyle>
            <a:lvl1pPr algn="ctr">
              <a:buClr>
                <a:srgbClr val="6C6C6C"/>
              </a:buClr>
              <a:defRPr sz="1600" b="1" i="1" spc="0">
                <a:solidFill>
                  <a:srgbClr val="FFFFFF"/>
                </a:solidFill>
                <a:uFill>
                  <a:solidFill>
                    <a:srgbClr val="FFFFFF"/>
                  </a:solidFill>
                </a:uFill>
              </a:defRPr>
            </a:lvl1pPr>
          </a:lstStyle>
          <a:p>
            <a:pPr defTabSz="914400"/>
            <a:r>
              <a:rPr lang="fr-FR" sz="1800" dirty="0">
                <a:solidFill>
                  <a:srgbClr val="002060"/>
                </a:solidFill>
              </a:rPr>
              <a:t>Amélioration continue</a:t>
            </a:r>
          </a:p>
        </p:txBody>
      </p:sp>
      <p:grpSp>
        <p:nvGrpSpPr>
          <p:cNvPr id="3" name="Group 2"/>
          <p:cNvGrpSpPr/>
          <p:nvPr/>
        </p:nvGrpSpPr>
        <p:grpSpPr>
          <a:xfrm>
            <a:off x="1242888" y="1436515"/>
            <a:ext cx="825501" cy="826753"/>
            <a:chOff x="1011784" y="1436515"/>
            <a:chExt cx="825501" cy="826753"/>
          </a:xfrm>
        </p:grpSpPr>
        <p:grpSp>
          <p:nvGrpSpPr>
            <p:cNvPr id="68" name="Group 168"/>
            <p:cNvGrpSpPr/>
            <p:nvPr/>
          </p:nvGrpSpPr>
          <p:grpSpPr>
            <a:xfrm>
              <a:off x="1011784" y="1436515"/>
              <a:ext cx="825501" cy="826753"/>
              <a:chOff x="-136098" y="0"/>
              <a:chExt cx="1174045" cy="1153647"/>
            </a:xfrm>
          </p:grpSpPr>
          <p:sp>
            <p:nvSpPr>
              <p:cNvPr id="90" name="Shape 166"/>
              <p:cNvSpPr/>
              <p:nvPr/>
            </p:nvSpPr>
            <p:spPr>
              <a:xfrm>
                <a:off x="-136098" y="0"/>
                <a:ext cx="1174045" cy="1153647"/>
              </a:xfrm>
              <a:prstGeom prst="ellipse">
                <a:avLst/>
              </a:prstGeom>
              <a:solidFill>
                <a:srgbClr val="940000"/>
              </a:solidFill>
              <a:ln w="25400" cap="flat">
                <a:noFill/>
                <a:round/>
              </a:ln>
              <a:effectLst/>
            </p:spPr>
            <p:txBody>
              <a:bodyPr wrap="square" lIns="38100" tIns="38100" rIns="38100" bIns="38100" numCol="1" anchor="ctr">
                <a:noAutofit/>
              </a:bodyPr>
              <a:lstStyle/>
              <a:p>
                <a:pPr algn="ctr" defTabSz="914400"/>
                <a:endParaRPr lang="fr-FR" sz="1266" dirty="0">
                  <a:solidFill>
                    <a:srgbClr val="C00000"/>
                  </a:solidFill>
                </a:endParaRPr>
              </a:p>
            </p:txBody>
          </p:sp>
          <p:sp>
            <p:nvSpPr>
              <p:cNvPr id="91" name="Shape 167"/>
              <p:cNvSpPr/>
              <p:nvPr/>
            </p:nvSpPr>
            <p:spPr>
              <a:xfrm>
                <a:off x="-20818" y="100893"/>
                <a:ext cx="955007" cy="955007"/>
              </a:xfrm>
              <a:prstGeom prst="ellipse">
                <a:avLst/>
              </a:prstGeom>
              <a:solidFill>
                <a:srgbClr val="24221E"/>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grpSp>
        <p:sp>
          <p:nvSpPr>
            <p:cNvPr id="80" name="Shape 192"/>
            <p:cNvSpPr/>
            <p:nvPr/>
          </p:nvSpPr>
          <p:spPr>
            <a:xfrm>
              <a:off x="1301904" y="1572141"/>
              <a:ext cx="245260" cy="555499"/>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spAutoFit/>
            </a:bodyPr>
            <a:lstStyle>
              <a:lvl1pPr algn="ctr">
                <a:buClr>
                  <a:srgbClr val="6C6C6C"/>
                </a:buClr>
                <a:defRPr sz="4800" b="1" spc="0">
                  <a:solidFill>
                    <a:srgbClr val="FFFFFF"/>
                  </a:solidFill>
                  <a:uFill>
                    <a:solidFill>
                      <a:srgbClr val="FFFFFF"/>
                    </a:solidFill>
                  </a:uFill>
                </a:defRPr>
              </a:lvl1pPr>
            </a:lstStyle>
            <a:p>
              <a:pPr defTabSz="914400"/>
              <a:r>
                <a:rPr lang="fr-FR" sz="3375" dirty="0"/>
                <a:t>1</a:t>
              </a:r>
            </a:p>
          </p:txBody>
        </p:sp>
      </p:grpSp>
      <p:grpSp>
        <p:nvGrpSpPr>
          <p:cNvPr id="7" name="Group 6"/>
          <p:cNvGrpSpPr/>
          <p:nvPr/>
        </p:nvGrpSpPr>
        <p:grpSpPr>
          <a:xfrm>
            <a:off x="3262537" y="1436515"/>
            <a:ext cx="825501" cy="826753"/>
            <a:chOff x="2882403" y="1459266"/>
            <a:chExt cx="825501" cy="826753"/>
          </a:xfrm>
        </p:grpSpPr>
        <p:sp>
          <p:nvSpPr>
            <p:cNvPr id="69" name="Shape 169"/>
            <p:cNvSpPr/>
            <p:nvPr/>
          </p:nvSpPr>
          <p:spPr>
            <a:xfrm>
              <a:off x="2882403" y="1459266"/>
              <a:ext cx="825501" cy="826753"/>
            </a:xfrm>
            <a:prstGeom prst="ellipse">
              <a:avLst/>
            </a:prstGeom>
            <a:solidFill>
              <a:srgbClr val="940000"/>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sp>
          <p:nvSpPr>
            <p:cNvPr id="70" name="Shape 170"/>
            <p:cNvSpPr/>
            <p:nvPr/>
          </p:nvSpPr>
          <p:spPr>
            <a:xfrm>
              <a:off x="2964406" y="1520956"/>
              <a:ext cx="671490" cy="684399"/>
            </a:xfrm>
            <a:prstGeom prst="ellipse">
              <a:avLst/>
            </a:prstGeom>
            <a:solidFill>
              <a:srgbClr val="24221E"/>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sp>
          <p:nvSpPr>
            <p:cNvPr id="81" name="Shape 193"/>
            <p:cNvSpPr/>
            <p:nvPr/>
          </p:nvSpPr>
          <p:spPr>
            <a:xfrm>
              <a:off x="3172523" y="1567750"/>
              <a:ext cx="245260" cy="555499"/>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spAutoFit/>
            </a:bodyPr>
            <a:lstStyle>
              <a:lvl1pPr algn="ctr">
                <a:buClr>
                  <a:srgbClr val="6C6C6C"/>
                </a:buClr>
                <a:defRPr sz="4800" b="1" spc="0">
                  <a:solidFill>
                    <a:srgbClr val="FFFFFF"/>
                  </a:solidFill>
                  <a:uFill>
                    <a:solidFill>
                      <a:srgbClr val="FFFFFF"/>
                    </a:solidFill>
                  </a:uFill>
                </a:defRPr>
              </a:lvl1pPr>
            </a:lstStyle>
            <a:p>
              <a:pPr defTabSz="914400"/>
              <a:r>
                <a:rPr lang="fr-FR" sz="3375" dirty="0"/>
                <a:t>2</a:t>
              </a:r>
            </a:p>
          </p:txBody>
        </p:sp>
      </p:grpSp>
      <p:grpSp>
        <p:nvGrpSpPr>
          <p:cNvPr id="8" name="Group 7"/>
          <p:cNvGrpSpPr/>
          <p:nvPr/>
        </p:nvGrpSpPr>
        <p:grpSpPr>
          <a:xfrm>
            <a:off x="5292234" y="1436515"/>
            <a:ext cx="825502" cy="826753"/>
            <a:chOff x="5166988" y="1436515"/>
            <a:chExt cx="825502" cy="826753"/>
          </a:xfrm>
        </p:grpSpPr>
        <p:sp>
          <p:nvSpPr>
            <p:cNvPr id="71" name="Shape 172"/>
            <p:cNvSpPr/>
            <p:nvPr/>
          </p:nvSpPr>
          <p:spPr>
            <a:xfrm>
              <a:off x="5166988" y="1436515"/>
              <a:ext cx="825502" cy="826753"/>
            </a:xfrm>
            <a:prstGeom prst="ellipse">
              <a:avLst/>
            </a:prstGeom>
            <a:solidFill>
              <a:srgbClr val="FFC000"/>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sp>
          <p:nvSpPr>
            <p:cNvPr id="72" name="Shape 173"/>
            <p:cNvSpPr/>
            <p:nvPr/>
          </p:nvSpPr>
          <p:spPr>
            <a:xfrm>
              <a:off x="5253957" y="1501165"/>
              <a:ext cx="671491" cy="684400"/>
            </a:xfrm>
            <a:prstGeom prst="ellipse">
              <a:avLst/>
            </a:prstGeom>
            <a:solidFill>
              <a:srgbClr val="23221E"/>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sp>
          <p:nvSpPr>
            <p:cNvPr id="82" name="Shape 194"/>
            <p:cNvSpPr/>
            <p:nvPr/>
          </p:nvSpPr>
          <p:spPr>
            <a:xfrm>
              <a:off x="5451276" y="1565309"/>
              <a:ext cx="245260" cy="555499"/>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spAutoFit/>
            </a:bodyPr>
            <a:lstStyle>
              <a:lvl1pPr algn="ctr">
                <a:buClr>
                  <a:srgbClr val="6C6C6C"/>
                </a:buClr>
                <a:defRPr sz="4800" b="1" spc="0">
                  <a:solidFill>
                    <a:srgbClr val="FFFFFF"/>
                  </a:solidFill>
                  <a:uFill>
                    <a:solidFill>
                      <a:srgbClr val="FFFFFF"/>
                    </a:solidFill>
                  </a:uFill>
                </a:defRPr>
              </a:lvl1pPr>
            </a:lstStyle>
            <a:p>
              <a:pPr defTabSz="914400"/>
              <a:r>
                <a:rPr lang="fr-FR" sz="3375" dirty="0"/>
                <a:t>3</a:t>
              </a:r>
            </a:p>
          </p:txBody>
        </p:sp>
      </p:grpSp>
      <p:grpSp>
        <p:nvGrpSpPr>
          <p:cNvPr id="9" name="Group 8"/>
          <p:cNvGrpSpPr/>
          <p:nvPr/>
        </p:nvGrpSpPr>
        <p:grpSpPr>
          <a:xfrm>
            <a:off x="7412365" y="1436515"/>
            <a:ext cx="825502" cy="826753"/>
            <a:chOff x="7452557" y="1436515"/>
            <a:chExt cx="825502" cy="826753"/>
          </a:xfrm>
        </p:grpSpPr>
        <p:sp>
          <p:nvSpPr>
            <p:cNvPr id="73" name="Shape 175"/>
            <p:cNvSpPr/>
            <p:nvPr/>
          </p:nvSpPr>
          <p:spPr>
            <a:xfrm>
              <a:off x="7452557" y="1436515"/>
              <a:ext cx="825502" cy="826753"/>
            </a:xfrm>
            <a:prstGeom prst="ellipse">
              <a:avLst/>
            </a:prstGeom>
            <a:solidFill>
              <a:srgbClr val="92D050"/>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sp>
          <p:nvSpPr>
            <p:cNvPr id="74" name="Shape 176"/>
            <p:cNvSpPr/>
            <p:nvPr/>
          </p:nvSpPr>
          <p:spPr>
            <a:xfrm>
              <a:off x="7533232" y="1511265"/>
              <a:ext cx="671491" cy="684399"/>
            </a:xfrm>
            <a:prstGeom prst="ellipse">
              <a:avLst/>
            </a:prstGeom>
            <a:solidFill>
              <a:srgbClr val="24221E"/>
            </a:solidFill>
            <a:ln w="25400" cap="flat">
              <a:noFill/>
              <a:round/>
            </a:ln>
            <a:effectLst/>
          </p:spPr>
          <p:txBody>
            <a:bodyPr wrap="square" lIns="38100" tIns="38100" rIns="38100" bIns="38100" numCol="1" anchor="ctr">
              <a:noAutofit/>
            </a:bodyPr>
            <a:lstStyle/>
            <a:p>
              <a:pPr algn="ctr" defTabSz="914400"/>
              <a:endParaRPr lang="fr-FR" sz="1266" dirty="0">
                <a:solidFill>
                  <a:prstClr val="black"/>
                </a:solidFill>
              </a:endParaRPr>
            </a:p>
          </p:txBody>
        </p:sp>
        <p:sp>
          <p:nvSpPr>
            <p:cNvPr id="83" name="Shape 195"/>
            <p:cNvSpPr/>
            <p:nvPr/>
          </p:nvSpPr>
          <p:spPr>
            <a:xfrm>
              <a:off x="7740760" y="1572141"/>
              <a:ext cx="245260" cy="555499"/>
            </a:xfrm>
            <a:prstGeom prst="rect">
              <a:avLst/>
            </a:prstGeom>
            <a:ln w="12700">
              <a:miter lim="400000"/>
            </a:ln>
            <a:extLst>
              <a:ext uri="{C572A759-6A51-4108-AA02-DFA0A04FC94B}">
                <ma14:wrappingTextBoxFlag xmlns:ma14="http://schemas.microsoft.com/office/mac/drawingml/2011/main" xmlns="" val="1"/>
              </a:ext>
            </a:extLst>
          </p:spPr>
          <p:txBody>
            <a:bodyPr wrap="none" lIns="12700" tIns="12700" rIns="12700" bIns="12700">
              <a:spAutoFit/>
            </a:bodyPr>
            <a:lstStyle>
              <a:lvl1pPr algn="ctr">
                <a:buClr>
                  <a:srgbClr val="6C6C6C"/>
                </a:buClr>
                <a:defRPr sz="4800" b="1" spc="0">
                  <a:solidFill>
                    <a:srgbClr val="FFFFFF"/>
                  </a:solidFill>
                  <a:uFill>
                    <a:solidFill>
                      <a:srgbClr val="FFFFFF"/>
                    </a:solidFill>
                  </a:uFill>
                </a:defRPr>
              </a:lvl1pPr>
            </a:lstStyle>
            <a:p>
              <a:pPr defTabSz="914400"/>
              <a:r>
                <a:rPr lang="fr-FR" sz="3375" dirty="0"/>
                <a:t>4</a:t>
              </a:r>
            </a:p>
          </p:txBody>
        </p:sp>
      </p:grpSp>
      <p:sp>
        <p:nvSpPr>
          <p:cNvPr id="84" name="Shape 163"/>
          <p:cNvSpPr/>
          <p:nvPr/>
        </p:nvSpPr>
        <p:spPr>
          <a:xfrm flipH="1" flipV="1">
            <a:off x="701614" y="1511798"/>
            <a:ext cx="12" cy="4389120"/>
          </a:xfrm>
          <a:prstGeom prst="line">
            <a:avLst/>
          </a:prstGeom>
          <a:ln w="57150">
            <a:solidFill>
              <a:srgbClr val="AAAAAA"/>
            </a:solidFill>
          </a:ln>
        </p:spPr>
        <p:txBody>
          <a:bodyPr lIns="0" tIns="0" rIns="0" bIns="0"/>
          <a:lstStyle/>
          <a:p>
            <a:pPr defTabSz="321457">
              <a:defRPr sz="1200" spc="0">
                <a:solidFill>
                  <a:srgbClr val="000000"/>
                </a:solidFill>
                <a:uFillTx/>
              </a:defRPr>
            </a:pPr>
            <a:endParaRPr lang="fr-FR" sz="844" dirty="0">
              <a:solidFill>
                <a:srgbClr val="000000"/>
              </a:solidFill>
            </a:endParaRPr>
          </a:p>
        </p:txBody>
      </p:sp>
      <p:sp>
        <p:nvSpPr>
          <p:cNvPr id="85" name="TextBox 84"/>
          <p:cNvSpPr txBox="1"/>
          <p:nvPr/>
        </p:nvSpPr>
        <p:spPr>
          <a:xfrm>
            <a:off x="151007" y="1606045"/>
            <a:ext cx="492443" cy="1249025"/>
          </a:xfrm>
          <a:prstGeom prst="rect">
            <a:avLst/>
          </a:prstGeom>
          <a:noFill/>
        </p:spPr>
        <p:txBody>
          <a:bodyPr vert="vert270" wrap="square" rtlCol="0">
            <a:spAutoFit/>
          </a:bodyPr>
          <a:lstStyle/>
          <a:p>
            <a:pPr defTabSz="914400"/>
            <a:r>
              <a:rPr lang="fr-FR" sz="2000" b="1" dirty="0">
                <a:solidFill>
                  <a:srgbClr val="002060"/>
                </a:solidFill>
              </a:rPr>
              <a:t>ISO 9004</a:t>
            </a:r>
          </a:p>
        </p:txBody>
      </p:sp>
      <p:sp>
        <p:nvSpPr>
          <p:cNvPr id="86" name="TextBox 85"/>
          <p:cNvSpPr txBox="1"/>
          <p:nvPr/>
        </p:nvSpPr>
        <p:spPr>
          <a:xfrm>
            <a:off x="6764940" y="3362239"/>
            <a:ext cx="2078557" cy="1323439"/>
          </a:xfrm>
          <a:prstGeom prst="rect">
            <a:avLst/>
          </a:prstGeom>
          <a:noFill/>
        </p:spPr>
        <p:txBody>
          <a:bodyPr wrap="square" rtlCol="0">
            <a:spAutoFit/>
          </a:bodyPr>
          <a:lstStyle/>
          <a:p>
            <a:pPr algn="ctr" defTabSz="914400"/>
            <a:r>
              <a:rPr lang="fr-FR" sz="1600" b="1" dirty="0">
                <a:solidFill>
                  <a:prstClr val="white"/>
                </a:solidFill>
              </a:rPr>
              <a:t>Système de réglementation d’un haut niveau de performance et en amélioration continue</a:t>
            </a:r>
          </a:p>
        </p:txBody>
      </p:sp>
      <p:sp>
        <p:nvSpPr>
          <p:cNvPr id="87" name="TextBox 86"/>
          <p:cNvSpPr txBox="1"/>
          <p:nvPr/>
        </p:nvSpPr>
        <p:spPr>
          <a:xfrm>
            <a:off x="2641152" y="3362239"/>
            <a:ext cx="2062616" cy="1569660"/>
          </a:xfrm>
          <a:prstGeom prst="rect">
            <a:avLst/>
          </a:prstGeom>
          <a:noFill/>
        </p:spPr>
        <p:txBody>
          <a:bodyPr wrap="square" rtlCol="0">
            <a:spAutoFit/>
          </a:bodyPr>
          <a:lstStyle/>
          <a:p>
            <a:pPr algn="ctr" defTabSz="914400"/>
            <a:r>
              <a:rPr lang="fr-FR" sz="1600" b="1" dirty="0">
                <a:solidFill>
                  <a:prstClr val="white"/>
                </a:solidFill>
              </a:rPr>
              <a:t>Système national de réglementation évolutif qui gère partiellement les fonctions essentielles de réglementation</a:t>
            </a:r>
          </a:p>
        </p:txBody>
      </p:sp>
      <p:sp>
        <p:nvSpPr>
          <p:cNvPr id="88" name="TextBox 87"/>
          <p:cNvSpPr txBox="1"/>
          <p:nvPr/>
        </p:nvSpPr>
        <p:spPr>
          <a:xfrm>
            <a:off x="4618448" y="3362239"/>
            <a:ext cx="2134635" cy="830997"/>
          </a:xfrm>
          <a:prstGeom prst="rect">
            <a:avLst/>
          </a:prstGeom>
          <a:noFill/>
        </p:spPr>
        <p:txBody>
          <a:bodyPr wrap="square" rtlCol="0">
            <a:spAutoFit/>
          </a:bodyPr>
          <a:lstStyle/>
          <a:p>
            <a:pPr algn="ctr" defTabSz="914400"/>
            <a:r>
              <a:rPr lang="fr-FR" sz="1600" b="1" dirty="0">
                <a:solidFill>
                  <a:prstClr val="white"/>
                </a:solidFill>
              </a:rPr>
              <a:t>Système de réglementation stable, performant et intégré</a:t>
            </a:r>
          </a:p>
        </p:txBody>
      </p:sp>
      <p:sp>
        <p:nvSpPr>
          <p:cNvPr id="89" name="TextBox 88"/>
          <p:cNvSpPr txBox="1"/>
          <p:nvPr/>
        </p:nvSpPr>
        <p:spPr>
          <a:xfrm>
            <a:off x="753185" y="3362239"/>
            <a:ext cx="1856969" cy="1077218"/>
          </a:xfrm>
          <a:prstGeom prst="rect">
            <a:avLst/>
          </a:prstGeom>
          <a:noFill/>
        </p:spPr>
        <p:txBody>
          <a:bodyPr wrap="square" rtlCol="0">
            <a:spAutoFit/>
          </a:bodyPr>
          <a:lstStyle/>
          <a:p>
            <a:pPr algn="ctr" defTabSz="914400"/>
            <a:r>
              <a:rPr lang="fr-FR" sz="1600" b="1" dirty="0">
                <a:solidFill>
                  <a:prstClr val="white"/>
                </a:solidFill>
              </a:rPr>
              <a:t>Certains éléments du système de réglementation sont en place</a:t>
            </a:r>
          </a:p>
        </p:txBody>
      </p:sp>
      <p:sp>
        <p:nvSpPr>
          <p:cNvPr id="92" name="Shape 185"/>
          <p:cNvSpPr/>
          <p:nvPr/>
        </p:nvSpPr>
        <p:spPr>
          <a:xfrm>
            <a:off x="942006" y="5012991"/>
            <a:ext cx="3476969" cy="829933"/>
          </a:xfrm>
          <a:prstGeom prst="rect">
            <a:avLst/>
          </a:prstGeom>
          <a:ln w="12700">
            <a:miter lim="400000"/>
          </a:ln>
          <a:extLst>
            <a:ext uri="{C572A759-6A51-4108-AA02-DFA0A04FC94B}">
              <ma14:wrappingTextBoxFlag xmlns:ma14="http://schemas.microsoft.com/office/mac/drawingml/2011/main" xmlns="" val="1"/>
            </a:ext>
          </a:extLst>
        </p:spPr>
        <p:txBody>
          <a:bodyPr lIns="12700" tIns="12700" rIns="12700" bIns="12700"/>
          <a:lstStyle>
            <a:lvl1pPr algn="ctr" defTabSz="457200">
              <a:spcBef>
                <a:spcPts val="1400"/>
              </a:spcBef>
              <a:defRPr sz="1600" spc="0">
                <a:solidFill>
                  <a:srgbClr val="FFFFFF"/>
                </a:solidFill>
                <a:uFill>
                  <a:solidFill>
                    <a:srgbClr val="FFFFFF"/>
                  </a:solidFill>
                </a:uFill>
              </a:defRPr>
            </a:lvl1pPr>
          </a:lstStyle>
          <a:p>
            <a:pPr marL="0" marR="0" lvl="0" indent="0" algn="ctr" defTabSz="457200" eaLnBrk="1" fontAlgn="auto" latinLnBrk="0" hangingPunct="1">
              <a:lnSpc>
                <a:spcPct val="100000"/>
              </a:lnSpc>
              <a:spcBef>
                <a:spcPts val="1400"/>
              </a:spcBef>
              <a:spcAft>
                <a:spcPts val="0"/>
              </a:spcAft>
              <a:buClrTx/>
              <a:buSzTx/>
              <a:buFontTx/>
              <a:buNone/>
              <a:tabLst/>
              <a:defRPr>
                <a:uFillTx/>
              </a:defRPr>
            </a:pPr>
            <a:r>
              <a:rPr kumimoji="0" lang="fr-FR" b="1" i="0" u="none" strike="noStrike" kern="0" cap="none" spc="0" normalizeH="0" baseline="0" noProof="0" dirty="0">
                <a:ln>
                  <a:noFill/>
                </a:ln>
                <a:solidFill>
                  <a:srgbClr val="FFFF00"/>
                </a:solidFill>
                <a:effectLst/>
                <a:uLnTx/>
                <a:uFillTx/>
              </a:rPr>
              <a:t>Peut être considéré comme fonctionnel si certaines fonctions spécifiques sont déléguées à d’autres régulateurs</a:t>
            </a:r>
          </a:p>
        </p:txBody>
      </p:sp>
      <p:sp>
        <p:nvSpPr>
          <p:cNvPr id="93" name="Shape 185"/>
          <p:cNvSpPr/>
          <p:nvPr/>
        </p:nvSpPr>
        <p:spPr>
          <a:xfrm>
            <a:off x="4716795" y="5018658"/>
            <a:ext cx="1939049" cy="829933"/>
          </a:xfrm>
          <a:prstGeom prst="rect">
            <a:avLst/>
          </a:prstGeom>
          <a:ln w="12700">
            <a:miter lim="400000"/>
          </a:ln>
          <a:extLst>
            <a:ext uri="{C572A759-6A51-4108-AA02-DFA0A04FC94B}">
              <ma14:wrappingTextBoxFlag xmlns:ma14="http://schemas.microsoft.com/office/mac/drawingml/2011/main" xmlns="" val="1"/>
            </a:ext>
          </a:extLst>
        </p:spPr>
        <p:txBody>
          <a:bodyPr lIns="12700" tIns="12700" rIns="12700" bIns="12700"/>
          <a:lstStyle>
            <a:lvl1pPr algn="ctr" defTabSz="457200">
              <a:spcBef>
                <a:spcPts val="1400"/>
              </a:spcBef>
              <a:defRPr sz="1600" spc="0">
                <a:solidFill>
                  <a:srgbClr val="FFFFFF"/>
                </a:solidFill>
                <a:uFill>
                  <a:solidFill>
                    <a:srgbClr val="FFFFFF"/>
                  </a:solidFill>
                </a:uFill>
              </a:defRPr>
            </a:lvl1pPr>
          </a:lstStyle>
          <a:p>
            <a:pPr marL="0" marR="0" lvl="0" indent="0" algn="ctr" defTabSz="457200" eaLnBrk="1" fontAlgn="auto" latinLnBrk="0" hangingPunct="1">
              <a:lnSpc>
                <a:spcPct val="100000"/>
              </a:lnSpc>
              <a:spcBef>
                <a:spcPts val="0"/>
              </a:spcBef>
              <a:spcAft>
                <a:spcPts val="0"/>
              </a:spcAft>
              <a:buClrTx/>
              <a:buSzTx/>
              <a:buFontTx/>
              <a:buNone/>
              <a:tabLst/>
              <a:defRPr>
                <a:uFillTx/>
              </a:defRPr>
            </a:pPr>
            <a:r>
              <a:rPr kumimoji="0" lang="fr-FR" b="1" i="0" u="none" strike="noStrike" kern="0" cap="none" spc="0" normalizeH="0" baseline="0" noProof="0" dirty="0">
                <a:ln>
                  <a:noFill/>
                </a:ln>
                <a:solidFill>
                  <a:srgbClr val="FFFF00"/>
                </a:solidFill>
                <a:effectLst/>
                <a:uLnTx/>
                <a:uFillTx/>
              </a:rPr>
              <a:t>Objectif de la résolution WHA 67.20</a:t>
            </a:r>
          </a:p>
        </p:txBody>
      </p:sp>
      <p:sp>
        <p:nvSpPr>
          <p:cNvPr id="94" name="Shape 185"/>
          <p:cNvSpPr/>
          <p:nvPr/>
        </p:nvSpPr>
        <p:spPr>
          <a:xfrm>
            <a:off x="6764939" y="5024325"/>
            <a:ext cx="2177923" cy="829933"/>
          </a:xfrm>
          <a:prstGeom prst="rect">
            <a:avLst/>
          </a:prstGeom>
          <a:ln w="12700">
            <a:miter lim="400000"/>
          </a:ln>
          <a:extLst>
            <a:ext uri="{C572A759-6A51-4108-AA02-DFA0A04FC94B}">
              <ma14:wrappingTextBoxFlag xmlns:ma14="http://schemas.microsoft.com/office/mac/drawingml/2011/main" xmlns="" val="1"/>
            </a:ext>
          </a:extLst>
        </p:spPr>
        <p:txBody>
          <a:bodyPr lIns="12700" tIns="12700" rIns="12700" bIns="12700"/>
          <a:lstStyle>
            <a:lvl1pPr algn="ctr" defTabSz="457200">
              <a:spcBef>
                <a:spcPts val="1400"/>
              </a:spcBef>
              <a:defRPr sz="1600" spc="0">
                <a:solidFill>
                  <a:srgbClr val="FFFFFF"/>
                </a:solidFill>
                <a:uFill>
                  <a:solidFill>
                    <a:srgbClr val="FFFFFF"/>
                  </a:solidFill>
                </a:uFill>
              </a:defRPr>
            </a:lvl1pPr>
          </a:lstStyle>
          <a:p>
            <a:pPr marL="0" marR="0" lvl="0" indent="0" algn="ctr" defTabSz="457200" eaLnBrk="1" fontAlgn="auto" latinLnBrk="0" hangingPunct="1">
              <a:lnSpc>
                <a:spcPct val="100000"/>
              </a:lnSpc>
              <a:spcBef>
                <a:spcPts val="0"/>
              </a:spcBef>
              <a:spcAft>
                <a:spcPts val="0"/>
              </a:spcAft>
              <a:buClrTx/>
              <a:buSzTx/>
              <a:buFontTx/>
              <a:buNone/>
              <a:tabLst/>
              <a:defRPr>
                <a:uFillTx/>
              </a:defRPr>
            </a:pPr>
            <a:r>
              <a:rPr kumimoji="0" lang="fr-FR" b="1" i="0" u="none" strike="noStrike" kern="0" cap="none" spc="0" normalizeH="0" baseline="0" noProof="0" dirty="0">
                <a:ln>
                  <a:noFill/>
                </a:ln>
                <a:solidFill>
                  <a:srgbClr val="FFFF00"/>
                </a:solidFill>
                <a:effectLst/>
                <a:uLnTx/>
                <a:uFillTx/>
              </a:rPr>
              <a:t>Autorités de réglementations avancées / de référence</a:t>
            </a:r>
          </a:p>
        </p:txBody>
      </p:sp>
      <p:sp>
        <p:nvSpPr>
          <p:cNvPr id="95" name="TextBox 94"/>
          <p:cNvSpPr txBox="1"/>
          <p:nvPr/>
        </p:nvSpPr>
        <p:spPr>
          <a:xfrm>
            <a:off x="206940" y="3179445"/>
            <a:ext cx="461665" cy="1666240"/>
          </a:xfrm>
          <a:prstGeom prst="rect">
            <a:avLst/>
          </a:prstGeom>
          <a:noFill/>
        </p:spPr>
        <p:txBody>
          <a:bodyPr vert="vert270" wrap="square" rtlCol="0">
            <a:spAutoFit/>
          </a:bodyPr>
          <a:lstStyle/>
          <a:p>
            <a:r>
              <a:rPr lang="fr-FR" b="1" dirty="0">
                <a:solidFill>
                  <a:schemeClr val="bg1"/>
                </a:solidFill>
              </a:rPr>
              <a:t>WHO GBT</a:t>
            </a:r>
          </a:p>
        </p:txBody>
      </p:sp>
      <p:sp>
        <p:nvSpPr>
          <p:cNvPr id="96" name="Shape 181"/>
          <p:cNvSpPr/>
          <p:nvPr/>
        </p:nvSpPr>
        <p:spPr>
          <a:xfrm>
            <a:off x="359340" y="3322056"/>
            <a:ext cx="8406668" cy="14744"/>
          </a:xfrm>
          <a:prstGeom prst="line">
            <a:avLst/>
          </a:prstGeom>
          <a:ln w="57150" cap="rnd">
            <a:solidFill>
              <a:srgbClr val="AAAAAA"/>
            </a:solidFill>
            <a:custDash>
              <a:ds d="100000" sp="200000"/>
            </a:custDash>
          </a:ln>
        </p:spPr>
        <p:txBody>
          <a:bodyPr lIns="0" tIns="0" rIns="0" bIns="0"/>
          <a:lstStyle/>
          <a:p>
            <a:pPr defTabSz="321457">
              <a:defRPr sz="1200" spc="0">
                <a:solidFill>
                  <a:srgbClr val="000000"/>
                </a:solidFill>
                <a:uFillTx/>
              </a:defRPr>
            </a:pPr>
            <a:endParaRPr lang="fr-FR" sz="844" dirty="0">
              <a:solidFill>
                <a:srgbClr val="000000"/>
              </a:solidFill>
            </a:endParaRPr>
          </a:p>
        </p:txBody>
      </p:sp>
      <p:sp>
        <p:nvSpPr>
          <p:cNvPr id="2" name="Text Placeholder 15">
            <a:extLst>
              <a:ext uri="{FF2B5EF4-FFF2-40B4-BE49-F238E27FC236}">
                <a16:creationId xmlns:a16="http://schemas.microsoft.com/office/drawing/2014/main" id="{0A0501D5-3247-D437-4699-1B255E097D5D}"/>
              </a:ext>
            </a:extLst>
          </p:cNvPr>
          <p:cNvSpPr txBox="1">
            <a:spLocks/>
          </p:cNvSpPr>
          <p:nvPr/>
        </p:nvSpPr>
        <p:spPr>
          <a:xfrm>
            <a:off x="542382" y="140834"/>
            <a:ext cx="9398000" cy="355172"/>
          </a:xfrm>
          <a:prstGeom prst="rect">
            <a:avLst/>
          </a:prstGeom>
          <a:noFill/>
          <a:ln w="0" cmpd="sng">
            <a:noFill/>
            <a:prstDash val="solid"/>
          </a:ln>
        </p:spPr>
        <p:txBody>
          <a:bodyPr vert="horz" lIns="0" tIns="41910" rIns="0" bIns="0" anchor="t"/>
          <a:lstStyle>
            <a:lvl1pPr marL="338326" indent="-338326" algn="l" defTabSz="903594" rtl="0" eaLnBrk="0" fontAlgn="base" hangingPunct="0">
              <a:spcBef>
                <a:spcPct val="80000"/>
              </a:spcBef>
              <a:spcAft>
                <a:spcPct val="0"/>
              </a:spcAft>
              <a:buClr>
                <a:srgbClr val="1E7FB8"/>
              </a:buClr>
              <a:buFont typeface="Wingdings" pitchFamily="2" charset="2"/>
              <a:buChar char="Ø"/>
              <a:defRPr sz="2500">
                <a:solidFill>
                  <a:srgbClr val="000066"/>
                </a:solidFill>
                <a:latin typeface="+mn-lt"/>
                <a:ea typeface="+mn-ea"/>
                <a:cs typeface="+mn-cs"/>
              </a:defRPr>
            </a:lvl1pPr>
            <a:lvl2pPr marL="796305" indent="-279185"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mn-lt"/>
                <a:cs typeface="+mn-cs"/>
              </a:defRPr>
            </a:lvl2pPr>
            <a:lvl3pPr marL="1241924" indent="-266814"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3pPr>
            <a:lvl4pPr marL="1644900" indent="-224178"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4pPr>
            <a:lvl5pPr marL="1965351" indent="-143039" algn="r" defTabSz="903594" rtl="1" eaLnBrk="0" fontAlgn="base" hangingPunct="0">
              <a:spcBef>
                <a:spcPct val="20000"/>
              </a:spcBef>
              <a:spcAft>
                <a:spcPct val="0"/>
              </a:spcAft>
              <a:buChar char="»"/>
              <a:defRPr sz="2000">
                <a:solidFill>
                  <a:srgbClr val="000066"/>
                </a:solidFill>
                <a:latin typeface="+mn-lt"/>
                <a:cs typeface="+mn-cs"/>
              </a:defRPr>
            </a:lvl5pPr>
            <a:lvl6pPr marL="2361445" indent="-143039" algn="r" defTabSz="903594" rtl="1" fontAlgn="base">
              <a:spcBef>
                <a:spcPct val="20000"/>
              </a:spcBef>
              <a:spcAft>
                <a:spcPct val="0"/>
              </a:spcAft>
              <a:buChar char="»"/>
              <a:defRPr sz="2000">
                <a:solidFill>
                  <a:srgbClr val="000066"/>
                </a:solidFill>
                <a:latin typeface="+mn-lt"/>
                <a:cs typeface="+mn-cs"/>
              </a:defRPr>
            </a:lvl6pPr>
            <a:lvl7pPr marL="2757543" indent="-143039" algn="r" defTabSz="903594" rtl="1" fontAlgn="base">
              <a:spcBef>
                <a:spcPct val="20000"/>
              </a:spcBef>
              <a:spcAft>
                <a:spcPct val="0"/>
              </a:spcAft>
              <a:buChar char="»"/>
              <a:defRPr sz="2000">
                <a:solidFill>
                  <a:srgbClr val="000066"/>
                </a:solidFill>
                <a:latin typeface="+mn-lt"/>
                <a:cs typeface="+mn-cs"/>
              </a:defRPr>
            </a:lvl7pPr>
            <a:lvl8pPr marL="3153637" indent="-143039" algn="r" defTabSz="903594" rtl="1" fontAlgn="base">
              <a:spcBef>
                <a:spcPct val="20000"/>
              </a:spcBef>
              <a:spcAft>
                <a:spcPct val="0"/>
              </a:spcAft>
              <a:buChar char="»"/>
              <a:defRPr sz="2000">
                <a:solidFill>
                  <a:srgbClr val="000066"/>
                </a:solidFill>
                <a:latin typeface="+mn-lt"/>
                <a:cs typeface="+mn-cs"/>
              </a:defRPr>
            </a:lvl8pPr>
            <a:lvl9pPr marL="3549739" indent="-143039" algn="r" defTabSz="903594" rtl="1" fontAlgn="base">
              <a:spcBef>
                <a:spcPct val="20000"/>
              </a:spcBef>
              <a:spcAft>
                <a:spcPct val="0"/>
              </a:spcAft>
              <a:buChar char="»"/>
              <a:defRPr sz="2000">
                <a:solidFill>
                  <a:srgbClr val="000066"/>
                </a:solidFill>
                <a:latin typeface="+mn-lt"/>
                <a:cs typeface="+mn-cs"/>
              </a:defRPr>
            </a:lvl9pPr>
          </a:lstStyle>
          <a:p>
            <a:pPr marL="0" indent="0">
              <a:lnSpc>
                <a:spcPts val="2800"/>
              </a:lnSpc>
              <a:spcAft>
                <a:spcPts val="0"/>
              </a:spcAft>
              <a:buNone/>
            </a:pPr>
            <a:r>
              <a:rPr lang="fr-FR" sz="2400" b="1" dirty="0">
                <a:solidFill>
                  <a:srgbClr val="002060"/>
                </a:solidFill>
                <a:latin typeface="Calibri" panose="02020603050405020304" pitchFamily="2"/>
              </a:rPr>
              <a:t>Niveaux de maturité des systèmes de réglementation nationaux </a:t>
            </a:r>
          </a:p>
        </p:txBody>
      </p:sp>
    </p:spTree>
    <p:extLst>
      <p:ext uri="{BB962C8B-B14F-4D97-AF65-F5344CB8AC3E}">
        <p14:creationId xmlns:p14="http://schemas.microsoft.com/office/powerpoint/2010/main" val="360103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6"/>
          </p:nvPr>
        </p:nvSpPr>
        <p:spPr/>
        <p:txBody>
          <a:bodyPr/>
          <a:lstStyle/>
          <a:p>
            <a:endParaRPr lang="en-GB" dirty="0">
              <a:solidFill>
                <a:prstClr val="black"/>
              </a:solidFill>
            </a:endParaRPr>
          </a:p>
        </p:txBody>
      </p:sp>
      <p:sp>
        <p:nvSpPr>
          <p:cNvPr id="8" name="Title 7"/>
          <p:cNvSpPr>
            <a:spLocks noGrp="1"/>
          </p:cNvSpPr>
          <p:nvPr>
            <p:ph type="title"/>
          </p:nvPr>
        </p:nvSpPr>
        <p:spPr>
          <a:xfrm>
            <a:off x="131491" y="-10009"/>
            <a:ext cx="8688981" cy="720000"/>
          </a:xfrm>
        </p:spPr>
        <p:txBody>
          <a:bodyPr anchor="ctr">
            <a:normAutofit/>
          </a:bodyPr>
          <a:lstStyle/>
          <a:p>
            <a:r>
              <a:rPr lang="fr-FR" sz="2200" b="1" dirty="0">
                <a:solidFill>
                  <a:srgbClr val="006699"/>
                </a:solidFill>
                <a:latin typeface="+mn-lt"/>
              </a:rPr>
              <a:t>La qualité et le système de gestion des risques</a:t>
            </a:r>
            <a:endParaRPr lang="en-US" sz="2200" b="1" dirty="0">
              <a:solidFill>
                <a:srgbClr val="006699"/>
              </a:solidFill>
              <a:latin typeface="+mn-lt"/>
            </a:endParaRPr>
          </a:p>
        </p:txBody>
      </p:sp>
      <p:grpSp>
        <p:nvGrpSpPr>
          <p:cNvPr id="11" name="Group 10"/>
          <p:cNvGrpSpPr/>
          <p:nvPr/>
        </p:nvGrpSpPr>
        <p:grpSpPr>
          <a:xfrm>
            <a:off x="156874" y="604293"/>
            <a:ext cx="8830252" cy="5411111"/>
            <a:chOff x="129083" y="978930"/>
            <a:chExt cx="8830252" cy="5411111"/>
          </a:xfrm>
        </p:grpSpPr>
        <p:sp>
          <p:nvSpPr>
            <p:cNvPr id="7" name="Rounded Rectangle 6"/>
            <p:cNvSpPr/>
            <p:nvPr/>
          </p:nvSpPr>
          <p:spPr>
            <a:xfrm>
              <a:off x="129083" y="978930"/>
              <a:ext cx="2642717" cy="5411111"/>
            </a:xfrm>
            <a:prstGeom prst="roundRect">
              <a:avLst/>
            </a:prstGeom>
            <a:solidFill>
              <a:srgbClr val="A50021"/>
            </a:solidFill>
            <a:ln w="381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a:solidFill>
                    <a:prstClr val="white"/>
                  </a:solidFill>
                </a:rPr>
                <a:t>Niveau</a:t>
              </a:r>
              <a:r>
                <a:rPr lang="en-US" sz="1600" b="1" dirty="0">
                  <a:solidFill>
                    <a:prstClr val="white"/>
                  </a:solidFill>
                </a:rPr>
                <a:t> de </a:t>
              </a:r>
              <a:r>
                <a:rPr lang="en-US" sz="1600" b="1" dirty="0" err="1">
                  <a:solidFill>
                    <a:prstClr val="white"/>
                  </a:solidFill>
                </a:rPr>
                <a:t>maturité</a:t>
              </a:r>
              <a:r>
                <a:rPr lang="en-US" sz="1600" b="1" dirty="0">
                  <a:solidFill>
                    <a:prstClr val="white"/>
                  </a:solidFill>
                </a:rPr>
                <a:t> : </a:t>
              </a:r>
              <a:r>
                <a:rPr lang="en-US" sz="2000" b="1" dirty="0">
                  <a:solidFill>
                    <a:prstClr val="white"/>
                  </a:solidFill>
                </a:rPr>
                <a:t>2</a:t>
              </a:r>
            </a:p>
            <a:p>
              <a:pPr algn="ctr"/>
              <a:endParaRPr lang="en-US" sz="2000" b="1" dirty="0">
                <a:solidFill>
                  <a:prstClr val="white"/>
                </a:solidFill>
              </a:endParaRPr>
            </a:p>
            <a:p>
              <a:endParaRPr lang="en-GB" sz="1100" b="1" dirty="0">
                <a:solidFill>
                  <a:prstClr val="white"/>
                </a:solidFill>
              </a:endParaRPr>
            </a:p>
            <a:p>
              <a:r>
                <a:rPr lang="en-GB" sz="1100" b="1" dirty="0">
                  <a:solidFill>
                    <a:prstClr val="white"/>
                  </a:solidFill>
                </a:rPr>
                <a:t>RS05.</a:t>
              </a:r>
              <a:r>
                <a:rPr lang="en-GB" sz="1100" b="1" u="sng" dirty="0">
                  <a:solidFill>
                    <a:srgbClr val="66C4EB"/>
                  </a:solidFill>
                </a:rPr>
                <a:t>07</a:t>
              </a:r>
              <a:r>
                <a:rPr lang="en-GB" sz="1100" b="1" dirty="0">
                  <a:solidFill>
                    <a:prstClr val="white"/>
                  </a:solidFill>
                </a:rPr>
                <a:t>: </a:t>
              </a:r>
              <a:r>
                <a:rPr lang="fr-FR" sz="1100" dirty="0">
                  <a:solidFill>
                    <a:prstClr val="white">
                      <a:lumMod val="85000"/>
                    </a:prstClr>
                  </a:solidFill>
                </a:rPr>
                <a:t>Les exigences de gestion de la documentation et de traçabilité des activités de réglementation sont définies.</a:t>
              </a:r>
            </a:p>
            <a:p>
              <a:pPr algn="ctr"/>
              <a:endParaRPr lang="en-US" sz="2800" b="1" dirty="0">
                <a:solidFill>
                  <a:prstClr val="white"/>
                </a:solidFill>
              </a:endParaRPr>
            </a:p>
          </p:txBody>
        </p:sp>
        <p:sp>
          <p:nvSpPr>
            <p:cNvPr id="113" name="Rounded Rectangle 112"/>
            <p:cNvSpPr/>
            <p:nvPr/>
          </p:nvSpPr>
          <p:spPr>
            <a:xfrm>
              <a:off x="2843768" y="978930"/>
              <a:ext cx="2880360" cy="5411111"/>
            </a:xfrm>
            <a:prstGeom prst="roundRect">
              <a:avLst/>
            </a:prstGeom>
            <a:solidFill>
              <a:srgbClr val="FFC000"/>
            </a:solidFill>
            <a:ln w="381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a:solidFill>
                    <a:prstClr val="white"/>
                  </a:solidFill>
                </a:rPr>
                <a:t>Niveau</a:t>
              </a:r>
              <a:r>
                <a:rPr lang="en-US" sz="1600" b="1" dirty="0">
                  <a:solidFill>
                    <a:prstClr val="white"/>
                  </a:solidFill>
                </a:rPr>
                <a:t> de </a:t>
              </a:r>
              <a:r>
                <a:rPr lang="en-US" sz="1600" b="1" dirty="0" err="1">
                  <a:solidFill>
                    <a:prstClr val="white"/>
                  </a:solidFill>
                </a:rPr>
                <a:t>maturité</a:t>
              </a:r>
              <a:r>
                <a:rPr lang="en-US" sz="1600" b="1" dirty="0">
                  <a:solidFill>
                    <a:prstClr val="white"/>
                  </a:solidFill>
                </a:rPr>
                <a:t>: </a:t>
              </a:r>
              <a:r>
                <a:rPr lang="en-US" sz="2000" b="1" dirty="0">
                  <a:solidFill>
                    <a:prstClr val="white"/>
                  </a:solidFill>
                </a:rPr>
                <a:t>3</a:t>
              </a:r>
            </a:p>
            <a:p>
              <a:pPr algn="ctr"/>
              <a:endParaRPr lang="en-US" sz="2000" b="1" dirty="0">
                <a:solidFill>
                  <a:prstClr val="white"/>
                </a:solidFill>
              </a:endParaRPr>
            </a:p>
            <a:p>
              <a:pPr algn="ctr"/>
              <a:endParaRPr lang="en-US" sz="1400" b="1" dirty="0">
                <a:solidFill>
                  <a:prstClr val="white"/>
                </a:solidFill>
              </a:endParaRPr>
            </a:p>
            <a:p>
              <a:r>
                <a:rPr lang="en-GB" sz="1100" b="1" dirty="0">
                  <a:solidFill>
                    <a:prstClr val="white"/>
                  </a:solidFill>
                </a:rPr>
                <a:t>RS05.</a:t>
              </a:r>
              <a:r>
                <a:rPr lang="en-GB" sz="1100" b="1" u="sng" dirty="0">
                  <a:solidFill>
                    <a:srgbClr val="FF0000"/>
                  </a:solidFill>
                </a:rPr>
                <a:t>01</a:t>
              </a:r>
              <a:r>
                <a:rPr lang="en-GB" sz="1100" b="1" dirty="0">
                  <a:solidFill>
                    <a:prstClr val="white"/>
                  </a:solidFill>
                </a:rPr>
                <a:t>: </a:t>
              </a:r>
              <a:r>
                <a:rPr lang="fr-FR" sz="1100" dirty="0">
                  <a:solidFill>
                    <a:prstClr val="black"/>
                  </a:solidFill>
                </a:rPr>
                <a:t>La direction fait preuve d’engagement et de leadership pour développer et mettre en œuvre le SMQ.</a:t>
              </a:r>
              <a:endParaRPr lang="en-GB" sz="1100" dirty="0">
                <a:solidFill>
                  <a:prstClr val="black"/>
                </a:solidFill>
              </a:endParaRPr>
            </a:p>
            <a:p>
              <a:r>
                <a:rPr lang="en-GB" sz="1100" b="1" dirty="0">
                  <a:solidFill>
                    <a:prstClr val="white"/>
                  </a:solidFill>
                </a:rPr>
                <a:t>RS05.</a:t>
              </a:r>
              <a:r>
                <a:rPr lang="en-GB" sz="1100" b="1" u="sng" dirty="0">
                  <a:solidFill>
                    <a:srgbClr val="FF0000"/>
                  </a:solidFill>
                </a:rPr>
                <a:t>02</a:t>
              </a:r>
              <a:r>
                <a:rPr lang="en-GB" sz="1100" b="1" dirty="0">
                  <a:solidFill>
                    <a:prstClr val="white"/>
                  </a:solidFill>
                </a:rPr>
                <a:t>: </a:t>
              </a:r>
              <a:r>
                <a:rPr lang="fr-FR" sz="1100" dirty="0">
                  <a:solidFill>
                    <a:prstClr val="black"/>
                  </a:solidFill>
                </a:rPr>
                <a:t>La politique de qualité, les objectifs, l’étendue et le plan d’action pour la mise en place du SMQ sont en place et communiqués à tous les niveaux. </a:t>
              </a:r>
            </a:p>
            <a:p>
              <a:r>
                <a:rPr lang="en-GB" sz="1100" b="1" dirty="0">
                  <a:solidFill>
                    <a:prstClr val="white"/>
                  </a:solidFill>
                </a:rPr>
                <a:t>RS05.</a:t>
              </a:r>
              <a:r>
                <a:rPr lang="en-GB" sz="1100" b="1" u="sng" dirty="0">
                  <a:solidFill>
                    <a:srgbClr val="FF0000"/>
                  </a:solidFill>
                </a:rPr>
                <a:t>03</a:t>
              </a:r>
              <a:r>
                <a:rPr lang="en-GB" sz="1100" b="1" dirty="0">
                  <a:solidFill>
                    <a:prstClr val="white"/>
                  </a:solidFill>
                </a:rPr>
                <a:t>: </a:t>
              </a:r>
              <a:r>
                <a:rPr lang="fr-FR" sz="1100" dirty="0">
                  <a:solidFill>
                    <a:prstClr val="black"/>
                  </a:solidFill>
                </a:rPr>
                <a:t>L’organigramme, les rôles et responsabilités pour la mise en place du SMQ sont définis et en place.</a:t>
              </a:r>
            </a:p>
            <a:p>
              <a:r>
                <a:rPr lang="en-GB" sz="1100" b="1" dirty="0">
                  <a:solidFill>
                    <a:prstClr val="white"/>
                  </a:solidFill>
                </a:rPr>
                <a:t>RS05.</a:t>
              </a:r>
              <a:r>
                <a:rPr lang="en-GB" sz="1100" b="1" u="sng" dirty="0">
                  <a:solidFill>
                    <a:srgbClr val="FF0000"/>
                  </a:solidFill>
                </a:rPr>
                <a:t>04</a:t>
              </a:r>
              <a:r>
                <a:rPr lang="en-GB" sz="1100" b="1" dirty="0">
                  <a:solidFill>
                    <a:prstClr val="white"/>
                  </a:solidFill>
                </a:rPr>
                <a:t>: </a:t>
              </a:r>
              <a:r>
                <a:rPr lang="fr-FR" sz="1100" dirty="0">
                  <a:solidFill>
                    <a:prstClr val="black"/>
                  </a:solidFill>
                </a:rPr>
                <a:t>Suffisamment de personnel compétent est affecté au développement, la mise en œuvre et l’entretien du SMQ.</a:t>
              </a:r>
            </a:p>
            <a:p>
              <a:r>
                <a:rPr lang="en-GB" sz="1100" b="1" dirty="0">
                  <a:solidFill>
                    <a:prstClr val="white"/>
                  </a:solidFill>
                </a:rPr>
                <a:t>RS05.</a:t>
              </a:r>
              <a:r>
                <a:rPr lang="en-GB" sz="1100" b="1" u="sng" dirty="0">
                  <a:solidFill>
                    <a:srgbClr val="FF0000"/>
                  </a:solidFill>
                </a:rPr>
                <a:t>09</a:t>
              </a:r>
              <a:r>
                <a:rPr lang="en-GB" sz="1100" b="1" dirty="0">
                  <a:solidFill>
                    <a:prstClr val="white"/>
                  </a:solidFill>
                </a:rPr>
                <a:t>: </a:t>
              </a:r>
              <a:r>
                <a:rPr lang="fr-FR" sz="1100" dirty="0">
                  <a:solidFill>
                    <a:prstClr val="black"/>
                  </a:solidFill>
                </a:rPr>
                <a:t>Les produits et services d’origine extérieure / sous-traités utiles aux activités de réglementation sont contrôlés grâce à des mécanismes définis.</a:t>
              </a:r>
            </a:p>
            <a:p>
              <a:r>
                <a:rPr lang="en-GB" sz="1100" b="1" dirty="0">
                  <a:solidFill>
                    <a:prstClr val="white"/>
                  </a:solidFill>
                </a:rPr>
                <a:t>RS05.</a:t>
              </a:r>
              <a:r>
                <a:rPr lang="en-GB" sz="1100" b="1" u="sng" dirty="0">
                  <a:solidFill>
                    <a:srgbClr val="FF0000"/>
                  </a:solidFill>
                </a:rPr>
                <a:t>11</a:t>
              </a:r>
              <a:r>
                <a:rPr lang="en-GB" sz="1100" b="1" dirty="0">
                  <a:solidFill>
                    <a:prstClr val="white"/>
                  </a:solidFill>
                </a:rPr>
                <a:t>: </a:t>
              </a:r>
              <a:r>
                <a:rPr lang="fr-FR" sz="1100" dirty="0">
                  <a:solidFill>
                    <a:prstClr val="black"/>
                  </a:solidFill>
                </a:rPr>
                <a:t>Des audits internes et externes du SMQ sont définis et réalisés à intervalles réguliers </a:t>
              </a:r>
              <a:endParaRPr lang="en-GB" sz="1100" dirty="0">
                <a:solidFill>
                  <a:prstClr val="black"/>
                </a:solidFill>
              </a:endParaRPr>
            </a:p>
            <a:p>
              <a:endParaRPr lang="en-GB" sz="1100" dirty="0">
                <a:solidFill>
                  <a:prstClr val="black"/>
                </a:solidFill>
              </a:endParaRPr>
            </a:p>
            <a:p>
              <a:endParaRPr lang="en-US" sz="1200" b="1" dirty="0">
                <a:solidFill>
                  <a:prstClr val="black"/>
                </a:solidFill>
              </a:endParaRPr>
            </a:p>
            <a:p>
              <a:pPr algn="ctr"/>
              <a:endParaRPr lang="en-US" sz="2800" b="1" dirty="0">
                <a:solidFill>
                  <a:prstClr val="white"/>
                </a:solidFill>
              </a:endParaRPr>
            </a:p>
          </p:txBody>
        </p:sp>
        <p:sp>
          <p:nvSpPr>
            <p:cNvPr id="114" name="Rounded Rectangle 113"/>
            <p:cNvSpPr/>
            <p:nvPr/>
          </p:nvSpPr>
          <p:spPr>
            <a:xfrm>
              <a:off x="5796137" y="978930"/>
              <a:ext cx="3163198" cy="5411111"/>
            </a:xfrm>
            <a:prstGeom prst="roundRect">
              <a:avLst/>
            </a:prstGeom>
            <a:solidFill>
              <a:srgbClr val="00B050"/>
            </a:solidFill>
            <a:ln w="38100">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err="1">
                  <a:solidFill>
                    <a:prstClr val="white"/>
                  </a:solidFill>
                </a:rPr>
                <a:t>Niveau</a:t>
              </a:r>
              <a:r>
                <a:rPr lang="en-US" sz="1600" b="1" dirty="0">
                  <a:solidFill>
                    <a:prstClr val="white"/>
                  </a:solidFill>
                </a:rPr>
                <a:t> de </a:t>
              </a:r>
              <a:r>
                <a:rPr lang="en-US" sz="1600" b="1" dirty="0" err="1">
                  <a:solidFill>
                    <a:prstClr val="white"/>
                  </a:solidFill>
                </a:rPr>
                <a:t>maturité</a:t>
              </a:r>
              <a:r>
                <a:rPr lang="en-US" sz="1600" b="1" dirty="0">
                  <a:solidFill>
                    <a:prstClr val="white"/>
                  </a:solidFill>
                </a:rPr>
                <a:t>: </a:t>
              </a:r>
              <a:r>
                <a:rPr lang="en-US" sz="2000" b="1" dirty="0">
                  <a:solidFill>
                    <a:prstClr val="white"/>
                  </a:solidFill>
                </a:rPr>
                <a:t>4</a:t>
              </a:r>
            </a:p>
            <a:p>
              <a:pPr algn="ctr"/>
              <a:endParaRPr lang="en-US" sz="2000" b="1" dirty="0">
                <a:solidFill>
                  <a:prstClr val="white"/>
                </a:solidFill>
              </a:endParaRPr>
            </a:p>
            <a:p>
              <a:pPr algn="ctr"/>
              <a:endParaRPr lang="en-GB" sz="1100" b="1" dirty="0">
                <a:solidFill>
                  <a:prstClr val="white"/>
                </a:solidFill>
              </a:endParaRPr>
            </a:p>
            <a:p>
              <a:r>
                <a:rPr lang="en-GB" sz="1100" b="1" dirty="0">
                  <a:solidFill>
                    <a:prstClr val="white"/>
                  </a:solidFill>
                </a:rPr>
                <a:t>RS05.</a:t>
              </a:r>
              <a:r>
                <a:rPr lang="en-GB" sz="1100" b="1" u="sng" dirty="0">
                  <a:solidFill>
                    <a:srgbClr val="FFFF00"/>
                  </a:solidFill>
                </a:rPr>
                <a:t>05</a:t>
              </a:r>
              <a:r>
                <a:rPr lang="en-GB" sz="1100" b="1" dirty="0">
                  <a:solidFill>
                    <a:prstClr val="white"/>
                  </a:solidFill>
                </a:rPr>
                <a:t>: </a:t>
              </a:r>
              <a:r>
                <a:rPr lang="fr-FR" sz="1100" dirty="0">
                  <a:solidFill>
                    <a:prstClr val="black"/>
                  </a:solidFill>
                </a:rPr>
                <a:t>L’ANR met en place des mécanismes pour l’amélioration continue du SMQ .</a:t>
              </a:r>
            </a:p>
            <a:p>
              <a:r>
                <a:rPr lang="en-GB" sz="1100" b="1" dirty="0">
                  <a:solidFill>
                    <a:prstClr val="white"/>
                  </a:solidFill>
                </a:rPr>
                <a:t>RS05.</a:t>
              </a:r>
              <a:r>
                <a:rPr lang="en-GB" sz="1100" b="1" u="sng" dirty="0">
                  <a:solidFill>
                    <a:srgbClr val="FFFF00"/>
                  </a:solidFill>
                </a:rPr>
                <a:t>06</a:t>
              </a:r>
              <a:r>
                <a:rPr lang="en-GB" sz="1100" b="1" dirty="0">
                  <a:solidFill>
                    <a:prstClr val="white"/>
                  </a:solidFill>
                </a:rPr>
                <a:t>: </a:t>
              </a:r>
              <a:r>
                <a:rPr lang="fr-FR" sz="1100" dirty="0">
                  <a:solidFill>
                    <a:prstClr val="black"/>
                  </a:solidFill>
                </a:rPr>
                <a:t>L’ANR a défini ses processus de réglementation, déterminé leurs interactions et défini les méthodes de contrôle de ces processus.</a:t>
              </a:r>
            </a:p>
            <a:p>
              <a:r>
                <a:rPr lang="en-GB" sz="1100" b="1" dirty="0">
                  <a:solidFill>
                    <a:prstClr val="white"/>
                  </a:solidFill>
                </a:rPr>
                <a:t>RS05.</a:t>
              </a:r>
              <a:r>
                <a:rPr lang="en-GB" sz="1100" b="1" u="sng" dirty="0">
                  <a:solidFill>
                    <a:srgbClr val="FFFF00"/>
                  </a:solidFill>
                </a:rPr>
                <a:t>08</a:t>
              </a:r>
              <a:r>
                <a:rPr lang="en-GB" sz="1100" b="1" dirty="0">
                  <a:solidFill>
                    <a:prstClr val="white"/>
                  </a:solidFill>
                </a:rPr>
                <a:t>: </a:t>
              </a:r>
              <a:r>
                <a:rPr lang="fr-FR" sz="1100" dirty="0">
                  <a:solidFill>
                    <a:prstClr val="black"/>
                  </a:solidFill>
                </a:rPr>
                <a:t>Les facteurs externes et internes incluant les risques potentiels sont définis et évalués périodiquement pour minimiser ces risques.</a:t>
              </a:r>
              <a:endParaRPr lang="en-GB" sz="1100" dirty="0">
                <a:solidFill>
                  <a:prstClr val="black"/>
                </a:solidFill>
              </a:endParaRPr>
            </a:p>
            <a:p>
              <a:r>
                <a:rPr lang="en-GB" sz="1100" b="1" dirty="0">
                  <a:solidFill>
                    <a:prstClr val="white"/>
                  </a:solidFill>
                </a:rPr>
                <a:t>RS05.</a:t>
              </a:r>
              <a:r>
                <a:rPr lang="en-GB" sz="1100" b="1" u="sng" dirty="0">
                  <a:solidFill>
                    <a:srgbClr val="FFFF00"/>
                  </a:solidFill>
                </a:rPr>
                <a:t>10</a:t>
              </a:r>
              <a:r>
                <a:rPr lang="en-GB" sz="1100" b="1" dirty="0">
                  <a:solidFill>
                    <a:prstClr val="white"/>
                  </a:solidFill>
                </a:rPr>
                <a:t>: </a:t>
              </a:r>
              <a:r>
                <a:rPr lang="fr-FR" sz="1100" dirty="0">
                  <a:solidFill>
                    <a:prstClr val="black"/>
                  </a:solidFill>
                </a:rPr>
                <a:t>Un mécanisme d’évaluation de la satisfaction des clients internes et externes et d’autres parties prenantes est en place pour permettre l’amélioration du système.</a:t>
              </a:r>
            </a:p>
            <a:p>
              <a:r>
                <a:rPr lang="en-GB" sz="1100" b="1" dirty="0">
                  <a:solidFill>
                    <a:prstClr val="white"/>
                  </a:solidFill>
                </a:rPr>
                <a:t>RS05.</a:t>
              </a:r>
              <a:r>
                <a:rPr lang="en-GB" sz="1100" b="1" u="sng" dirty="0">
                  <a:solidFill>
                    <a:srgbClr val="FFFF00"/>
                  </a:solidFill>
                </a:rPr>
                <a:t>12</a:t>
              </a:r>
              <a:r>
                <a:rPr lang="en-GB" sz="1100" b="1" dirty="0">
                  <a:solidFill>
                    <a:prstClr val="white"/>
                  </a:solidFill>
                </a:rPr>
                <a:t>: </a:t>
              </a:r>
              <a:r>
                <a:rPr lang="fr-FR" sz="1100" dirty="0">
                  <a:solidFill>
                    <a:prstClr val="black"/>
                  </a:solidFill>
                </a:rPr>
                <a:t>Les actions correctives et les actions pour gérer les risques et les opportunités sont menées et documentées et leur efficacité est vérifiée.</a:t>
              </a:r>
            </a:p>
            <a:p>
              <a:r>
                <a:rPr lang="en-GB" sz="1100" b="1" dirty="0">
                  <a:solidFill>
                    <a:prstClr val="white"/>
                  </a:solidFill>
                </a:rPr>
                <a:t>RS05.</a:t>
              </a:r>
              <a:r>
                <a:rPr lang="en-GB" sz="1100" b="1" u="sng" dirty="0">
                  <a:solidFill>
                    <a:srgbClr val="FFFF00"/>
                  </a:solidFill>
                </a:rPr>
                <a:t>13</a:t>
              </a:r>
              <a:r>
                <a:rPr lang="en-GB" sz="1100" b="1" dirty="0">
                  <a:solidFill>
                    <a:prstClr val="white"/>
                  </a:solidFill>
                </a:rPr>
                <a:t>: </a:t>
              </a:r>
              <a:r>
                <a:rPr lang="fr-FR" sz="1100" dirty="0">
                  <a:solidFill>
                    <a:prstClr val="black"/>
                  </a:solidFill>
                </a:rPr>
                <a:t>La direction revoit et documente le SMQ de l’organisation à intervalles réguliers (revue du management).</a:t>
              </a:r>
              <a:endParaRPr lang="en-US" sz="1100" dirty="0">
                <a:solidFill>
                  <a:prstClr val="black"/>
                </a:solidFill>
              </a:endParaRPr>
            </a:p>
            <a:p>
              <a:r>
                <a:rPr lang="en-GB" sz="1100" b="1" dirty="0">
                  <a:solidFill>
                    <a:prstClr val="white"/>
                  </a:solidFill>
                </a:rPr>
                <a:t>RS05.</a:t>
              </a:r>
              <a:r>
                <a:rPr lang="en-GB" sz="1100" b="1" u="sng" dirty="0">
                  <a:solidFill>
                    <a:srgbClr val="FFFF00"/>
                  </a:solidFill>
                </a:rPr>
                <a:t>14</a:t>
              </a:r>
              <a:r>
                <a:rPr lang="en-GB" sz="1100" b="1" dirty="0">
                  <a:solidFill>
                    <a:prstClr val="white"/>
                  </a:solidFill>
                </a:rPr>
                <a:t>: </a:t>
              </a:r>
              <a:r>
                <a:rPr lang="fr-FR" sz="1100" dirty="0">
                  <a:solidFill>
                    <a:prstClr val="black"/>
                  </a:solidFill>
                </a:rPr>
                <a:t>Un mécanisme est défini pour évaluer et démontrer l’efficacité des activités de formation </a:t>
              </a:r>
              <a:endParaRPr lang="en-US" sz="1100" dirty="0">
                <a:solidFill>
                  <a:prstClr val="black"/>
                </a:solidFill>
              </a:endParaRPr>
            </a:p>
            <a:p>
              <a:endParaRPr lang="en-US" sz="1100" dirty="0">
                <a:solidFill>
                  <a:prstClr val="black"/>
                </a:solidFill>
              </a:endParaRPr>
            </a:p>
          </p:txBody>
        </p:sp>
        <p:cxnSp>
          <p:nvCxnSpPr>
            <p:cNvPr id="10" name="Straight Connector 9"/>
            <p:cNvCxnSpPr/>
            <p:nvPr/>
          </p:nvCxnSpPr>
          <p:spPr>
            <a:xfrm>
              <a:off x="252797" y="1667421"/>
              <a:ext cx="2374987" cy="0"/>
            </a:xfrm>
            <a:prstGeom prst="line">
              <a:avLst/>
            </a:prstGeom>
            <a:ln w="285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958068" y="1667421"/>
              <a:ext cx="2651760" cy="0"/>
            </a:xfrm>
            <a:prstGeom prst="line">
              <a:avLst/>
            </a:prstGeom>
            <a:ln w="28575">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5880680" y="1667421"/>
              <a:ext cx="2939792" cy="0"/>
            </a:xfrm>
            <a:prstGeom prst="line">
              <a:avLst/>
            </a:prstGeom>
            <a:ln w="28575">
              <a:solidFill>
                <a:srgbClr val="C9C9C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75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960284" y="1660593"/>
            <a:ext cx="2019933" cy="977582"/>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fontAlgn="base">
              <a:lnSpc>
                <a:spcPct val="90000"/>
              </a:lnSpc>
              <a:spcBef>
                <a:spcPct val="80000"/>
              </a:spcBef>
              <a:spcAft>
                <a:spcPct val="0"/>
              </a:spcAft>
              <a:buClr>
                <a:srgbClr val="1E7FB8"/>
              </a:buClr>
            </a:pPr>
            <a:r>
              <a:rPr lang="fr-FR" sz="2100" b="1" dirty="0">
                <a:solidFill>
                  <a:srgbClr val="0070C0"/>
                </a:solidFill>
                <a:latin typeface="Arial" charset="0"/>
                <a:cs typeface="Arial" charset="0"/>
              </a:rPr>
              <a:t>Processus longs et complexes</a:t>
            </a:r>
          </a:p>
        </p:txBody>
      </p:sp>
      <p:sp>
        <p:nvSpPr>
          <p:cNvPr id="6" name="Rounded Rectangle 5">
            <a:hlinkClick r:id="rId2" action="ppaction://hlinksldjump"/>
          </p:cNvPr>
          <p:cNvSpPr/>
          <p:nvPr/>
        </p:nvSpPr>
        <p:spPr bwMode="auto">
          <a:xfrm>
            <a:off x="6173350" y="1850570"/>
            <a:ext cx="2195991" cy="983513"/>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fontAlgn="base">
              <a:lnSpc>
                <a:spcPct val="90000"/>
              </a:lnSpc>
              <a:spcBef>
                <a:spcPct val="80000"/>
              </a:spcBef>
              <a:spcAft>
                <a:spcPct val="0"/>
              </a:spcAft>
              <a:buClr>
                <a:srgbClr val="1E7FB8"/>
              </a:buClr>
            </a:pPr>
            <a:r>
              <a:rPr lang="fr-FR" sz="2100" b="1" dirty="0">
                <a:solidFill>
                  <a:srgbClr val="0070C0"/>
                </a:solidFill>
                <a:latin typeface="Arial" charset="0"/>
                <a:cs typeface="Arial" charset="0"/>
              </a:rPr>
              <a:t>Attentes différentes des clients</a:t>
            </a:r>
          </a:p>
        </p:txBody>
      </p:sp>
      <p:cxnSp>
        <p:nvCxnSpPr>
          <p:cNvPr id="10" name="Curved Connector 9"/>
          <p:cNvCxnSpPr>
            <a:cxnSpLocks/>
            <a:stCxn id="33" idx="2"/>
            <a:endCxn id="5" idx="2"/>
          </p:cNvCxnSpPr>
          <p:nvPr/>
        </p:nvCxnSpPr>
        <p:spPr bwMode="auto">
          <a:xfrm rot="10800000">
            <a:off x="1970251" y="2638175"/>
            <a:ext cx="1343814" cy="962474"/>
          </a:xfrm>
          <a:prstGeom prst="curvedConnector2">
            <a:avLst/>
          </a:prstGeom>
          <a:noFill/>
          <a:ln w="57150" cap="flat" cmpd="sng" algn="ctr">
            <a:solidFill>
              <a:srgbClr val="3399FF"/>
            </a:solidFill>
            <a:prstDash val="solid"/>
            <a:round/>
            <a:headEnd type="none" w="med" len="med"/>
            <a:tailEnd type="arrow"/>
          </a:ln>
          <a:effectLst/>
        </p:spPr>
      </p:cxnSp>
      <p:sp>
        <p:nvSpPr>
          <p:cNvPr id="11" name="Rounded Rectangle 10">
            <a:hlinkClick r:id="rId3" action="ppaction://hlinksldjump"/>
          </p:cNvPr>
          <p:cNvSpPr/>
          <p:nvPr/>
        </p:nvSpPr>
        <p:spPr bwMode="auto">
          <a:xfrm>
            <a:off x="3486920" y="1148893"/>
            <a:ext cx="2218670" cy="639248"/>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fontAlgn="base">
              <a:lnSpc>
                <a:spcPct val="90000"/>
              </a:lnSpc>
              <a:spcBef>
                <a:spcPct val="80000"/>
              </a:spcBef>
              <a:spcAft>
                <a:spcPct val="0"/>
              </a:spcAft>
              <a:buClr>
                <a:srgbClr val="1E7FB8"/>
              </a:buClr>
            </a:pPr>
            <a:r>
              <a:rPr lang="fr-FR" sz="2100" b="1" dirty="0">
                <a:solidFill>
                  <a:srgbClr val="0070C0"/>
                </a:solidFill>
                <a:latin typeface="Arial" charset="0"/>
                <a:cs typeface="Arial" charset="0"/>
              </a:rPr>
              <a:t>Acteurs internes et externes </a:t>
            </a:r>
          </a:p>
        </p:txBody>
      </p:sp>
      <p:sp>
        <p:nvSpPr>
          <p:cNvPr id="12" name="Rounded Rectangle 11"/>
          <p:cNvSpPr/>
          <p:nvPr/>
        </p:nvSpPr>
        <p:spPr bwMode="auto">
          <a:xfrm>
            <a:off x="6734920" y="4068684"/>
            <a:ext cx="2190657" cy="766566"/>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fontAlgn="base">
              <a:lnSpc>
                <a:spcPct val="90000"/>
              </a:lnSpc>
              <a:spcBef>
                <a:spcPct val="80000"/>
              </a:spcBef>
              <a:spcAft>
                <a:spcPct val="0"/>
              </a:spcAft>
              <a:buClr>
                <a:srgbClr val="1E7FB8"/>
              </a:buClr>
            </a:pPr>
            <a:r>
              <a:rPr lang="fr-FR" sz="2100" b="1" dirty="0">
                <a:solidFill>
                  <a:srgbClr val="0070C0"/>
                </a:solidFill>
                <a:latin typeface="Arial" charset="0"/>
                <a:cs typeface="Arial" charset="0"/>
              </a:rPr>
              <a:t>Harmonisation des standards</a:t>
            </a:r>
          </a:p>
        </p:txBody>
      </p:sp>
      <p:sp>
        <p:nvSpPr>
          <p:cNvPr id="13" name="Rounded Rectangle 12"/>
          <p:cNvSpPr/>
          <p:nvPr/>
        </p:nvSpPr>
        <p:spPr bwMode="auto">
          <a:xfrm>
            <a:off x="290870" y="4153773"/>
            <a:ext cx="2351287" cy="1043634"/>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fontAlgn="base">
              <a:lnSpc>
                <a:spcPct val="90000"/>
              </a:lnSpc>
              <a:spcBef>
                <a:spcPct val="80000"/>
              </a:spcBef>
              <a:spcAft>
                <a:spcPct val="0"/>
              </a:spcAft>
              <a:buClr>
                <a:srgbClr val="1E7FB8"/>
              </a:buClr>
            </a:pPr>
            <a:r>
              <a:rPr lang="fr-FR" sz="2100" b="1" dirty="0">
                <a:solidFill>
                  <a:srgbClr val="0070C0"/>
                </a:solidFill>
                <a:latin typeface="Arial" charset="0"/>
                <a:cs typeface="Arial" charset="0"/>
              </a:rPr>
              <a:t>Gestion de la documentation et de l’information</a:t>
            </a:r>
          </a:p>
        </p:txBody>
      </p:sp>
      <p:cxnSp>
        <p:nvCxnSpPr>
          <p:cNvPr id="14" name="Curved Connector 13"/>
          <p:cNvCxnSpPr>
            <a:cxnSpLocks/>
            <a:stCxn id="33" idx="3"/>
            <a:endCxn id="13" idx="3"/>
          </p:cNvCxnSpPr>
          <p:nvPr/>
        </p:nvCxnSpPr>
        <p:spPr bwMode="auto">
          <a:xfrm rot="5400000">
            <a:off x="2940787" y="3956879"/>
            <a:ext cx="420082" cy="1017341"/>
          </a:xfrm>
          <a:prstGeom prst="curvedConnector2">
            <a:avLst/>
          </a:prstGeom>
          <a:noFill/>
          <a:ln w="57150" cap="flat" cmpd="sng" algn="ctr">
            <a:solidFill>
              <a:srgbClr val="3399FF"/>
            </a:solidFill>
            <a:prstDash val="solid"/>
            <a:round/>
            <a:headEnd type="none" w="med" len="med"/>
            <a:tailEnd type="arrow"/>
          </a:ln>
          <a:effectLst/>
        </p:spPr>
      </p:cxnSp>
      <p:cxnSp>
        <p:nvCxnSpPr>
          <p:cNvPr id="21" name="Curved Connector 20"/>
          <p:cNvCxnSpPr>
            <a:cxnSpLocks/>
            <a:stCxn id="33" idx="0"/>
            <a:endCxn id="11" idx="2"/>
          </p:cNvCxnSpPr>
          <p:nvPr/>
        </p:nvCxnSpPr>
        <p:spPr bwMode="auto">
          <a:xfrm rot="5400000" flipH="1" flipV="1">
            <a:off x="4101652" y="2179936"/>
            <a:ext cx="886397" cy="102809"/>
          </a:xfrm>
          <a:prstGeom prst="curvedConnector3">
            <a:avLst>
              <a:gd name="adj1" fmla="val 50000"/>
            </a:avLst>
          </a:prstGeom>
          <a:noFill/>
          <a:ln w="57150" cap="flat" cmpd="sng" algn="ctr">
            <a:solidFill>
              <a:srgbClr val="3399FF"/>
            </a:solidFill>
            <a:prstDash val="solid"/>
            <a:round/>
            <a:headEnd type="none" w="med" len="med"/>
            <a:tailEnd type="arrow"/>
          </a:ln>
          <a:effectLst/>
        </p:spPr>
      </p:cxnSp>
      <p:cxnSp>
        <p:nvCxnSpPr>
          <p:cNvPr id="23" name="Curved Connector 22"/>
          <p:cNvCxnSpPr>
            <a:cxnSpLocks/>
          </p:cNvCxnSpPr>
          <p:nvPr/>
        </p:nvCxnSpPr>
        <p:spPr bwMode="auto">
          <a:xfrm flipV="1">
            <a:off x="5607951" y="2855961"/>
            <a:ext cx="1598520" cy="766565"/>
          </a:xfrm>
          <a:prstGeom prst="curvedConnector2">
            <a:avLst/>
          </a:prstGeom>
          <a:noFill/>
          <a:ln w="57150" cap="flat" cmpd="sng" algn="ctr">
            <a:solidFill>
              <a:srgbClr val="3399FF"/>
            </a:solidFill>
            <a:prstDash val="solid"/>
            <a:round/>
            <a:headEnd type="none" w="med" len="med"/>
            <a:tailEnd type="arrow"/>
          </a:ln>
          <a:effectLst/>
        </p:spPr>
      </p:cxnSp>
      <p:cxnSp>
        <p:nvCxnSpPr>
          <p:cNvPr id="26" name="Curved Connector 25"/>
          <p:cNvCxnSpPr>
            <a:cxnSpLocks/>
            <a:endCxn id="16" idx="0"/>
          </p:cNvCxnSpPr>
          <p:nvPr/>
        </p:nvCxnSpPr>
        <p:spPr bwMode="auto">
          <a:xfrm>
            <a:off x="4404758" y="4527308"/>
            <a:ext cx="729782" cy="704951"/>
          </a:xfrm>
          <a:prstGeom prst="curvedConnector2">
            <a:avLst/>
          </a:prstGeom>
          <a:noFill/>
          <a:ln w="57150" cap="flat" cmpd="sng" algn="ctr">
            <a:solidFill>
              <a:srgbClr val="3399FF"/>
            </a:solidFill>
            <a:prstDash val="solid"/>
            <a:round/>
            <a:headEnd type="none" w="med" len="med"/>
            <a:tailEnd type="arrow"/>
          </a:ln>
          <a:effectLst/>
        </p:spPr>
      </p:cxnSp>
      <p:sp>
        <p:nvSpPr>
          <p:cNvPr id="33" name="Oval 32"/>
          <p:cNvSpPr/>
          <p:nvPr/>
        </p:nvSpPr>
        <p:spPr bwMode="auto">
          <a:xfrm>
            <a:off x="3314065" y="2674538"/>
            <a:ext cx="2358761" cy="1852222"/>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a:r>
              <a:rPr lang="fr-FR" sz="2300" b="1" dirty="0">
                <a:solidFill>
                  <a:srgbClr val="0070C0"/>
                </a:solidFill>
              </a:rPr>
              <a:t>Pourquoi les ANR ont besoin d’un SMQ?</a:t>
            </a:r>
            <a:endParaRPr lang="fr-FR" sz="2300" b="1" dirty="0">
              <a:solidFill>
                <a:srgbClr val="0070C0"/>
              </a:solidFill>
              <a:cs typeface="Arial" charset="0"/>
            </a:endParaRPr>
          </a:p>
          <a:p>
            <a:pPr algn="ctr" defTabSz="914179"/>
            <a:endParaRPr lang="en-US" sz="2400" b="1" dirty="0">
              <a:cs typeface="Arial" charset="0"/>
            </a:endParaRPr>
          </a:p>
          <a:p>
            <a:pPr defTabSz="914179" fontAlgn="base">
              <a:lnSpc>
                <a:spcPct val="90000"/>
              </a:lnSpc>
              <a:spcBef>
                <a:spcPct val="80000"/>
              </a:spcBef>
              <a:spcAft>
                <a:spcPct val="0"/>
              </a:spcAft>
              <a:buClr>
                <a:srgbClr val="1E7FB8"/>
              </a:buClr>
            </a:pPr>
            <a:endParaRPr lang="en-US" sz="2500" b="1" dirty="0">
              <a:solidFill>
                <a:srgbClr val="000066"/>
              </a:solidFill>
              <a:latin typeface="Arial" charset="0"/>
              <a:cs typeface="Arial" charset="0"/>
            </a:endParaRPr>
          </a:p>
        </p:txBody>
      </p:sp>
      <p:sp>
        <p:nvSpPr>
          <p:cNvPr id="16" name="Rounded Rectangle 15"/>
          <p:cNvSpPr/>
          <p:nvPr/>
        </p:nvSpPr>
        <p:spPr bwMode="auto">
          <a:xfrm>
            <a:off x="3622848" y="5232259"/>
            <a:ext cx="3023384" cy="675055"/>
          </a:xfrm>
          <a:prstGeom prst="roundRect">
            <a:avLst/>
          </a:prstGeom>
          <a:solidFill>
            <a:schemeClr val="accent3">
              <a:lumMod val="8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defTabSz="914179" fontAlgn="base">
              <a:lnSpc>
                <a:spcPct val="90000"/>
              </a:lnSpc>
              <a:spcBef>
                <a:spcPct val="80000"/>
              </a:spcBef>
              <a:spcAft>
                <a:spcPct val="0"/>
              </a:spcAft>
              <a:buClr>
                <a:srgbClr val="1E7FB8"/>
              </a:buClr>
            </a:pPr>
            <a:r>
              <a:rPr lang="fr-FR" sz="2100" b="1" dirty="0">
                <a:solidFill>
                  <a:srgbClr val="0070C0"/>
                </a:solidFill>
                <a:latin typeface="Arial" charset="0"/>
                <a:cs typeface="Arial" charset="0"/>
              </a:rPr>
              <a:t>Gestion des risques/ crises et urgences</a:t>
            </a:r>
          </a:p>
        </p:txBody>
      </p:sp>
      <p:cxnSp>
        <p:nvCxnSpPr>
          <p:cNvPr id="22" name="Curved Connector 21"/>
          <p:cNvCxnSpPr>
            <a:cxnSpLocks/>
            <a:endCxn id="12" idx="1"/>
          </p:cNvCxnSpPr>
          <p:nvPr/>
        </p:nvCxnSpPr>
        <p:spPr bwMode="auto">
          <a:xfrm>
            <a:off x="5484503" y="4356161"/>
            <a:ext cx="1250417" cy="95806"/>
          </a:xfrm>
          <a:prstGeom prst="curvedConnector3">
            <a:avLst>
              <a:gd name="adj1" fmla="val 50000"/>
            </a:avLst>
          </a:prstGeom>
          <a:noFill/>
          <a:ln w="57150" cap="flat" cmpd="sng" algn="ctr">
            <a:solidFill>
              <a:srgbClr val="3399FF"/>
            </a:solidFill>
            <a:prstDash val="solid"/>
            <a:round/>
            <a:headEnd type="none" w="med" len="med"/>
            <a:tailEnd type="arrow"/>
          </a:ln>
          <a:effectLst/>
        </p:spPr>
      </p:cxnSp>
      <p:sp>
        <p:nvSpPr>
          <p:cNvPr id="34" name="Text Placeholder 3">
            <a:extLst>
              <a:ext uri="{FF2B5EF4-FFF2-40B4-BE49-F238E27FC236}">
                <a16:creationId xmlns:a16="http://schemas.microsoft.com/office/drawing/2014/main" id="{5DEE4640-16EB-DB6F-9B56-7A44EA780269}"/>
              </a:ext>
            </a:extLst>
          </p:cNvPr>
          <p:cNvSpPr txBox="1">
            <a:spLocks/>
          </p:cNvSpPr>
          <p:nvPr/>
        </p:nvSpPr>
        <p:spPr>
          <a:xfrm>
            <a:off x="1307465" y="341262"/>
            <a:ext cx="6924367" cy="442595"/>
          </a:xfrm>
          <a:prstGeom prst="rect">
            <a:avLst/>
          </a:prstGeom>
          <a:noFill/>
          <a:ln w="0" cmpd="sng">
            <a:noFill/>
            <a:prstDash val="solid"/>
          </a:ln>
        </p:spPr>
        <p:txBody>
          <a:bodyPr vert="horz" lIns="0" tIns="0" rIns="0" bIns="0" anchor="t"/>
          <a:lstStyle>
            <a:lvl1pPr marL="338326" indent="-338326" algn="l" defTabSz="903594" rtl="0" eaLnBrk="0" fontAlgn="base" hangingPunct="0">
              <a:spcBef>
                <a:spcPct val="80000"/>
              </a:spcBef>
              <a:spcAft>
                <a:spcPct val="0"/>
              </a:spcAft>
              <a:buClr>
                <a:srgbClr val="1E7FB8"/>
              </a:buClr>
              <a:buFont typeface="Wingdings" pitchFamily="2" charset="2"/>
              <a:buChar char="Ø"/>
              <a:defRPr sz="2500">
                <a:solidFill>
                  <a:srgbClr val="000066"/>
                </a:solidFill>
                <a:latin typeface="+mn-lt"/>
                <a:ea typeface="+mn-ea"/>
                <a:cs typeface="+mn-cs"/>
              </a:defRPr>
            </a:lvl1pPr>
            <a:lvl2pPr marL="796305" indent="-279185"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mn-lt"/>
                <a:cs typeface="+mn-cs"/>
              </a:defRPr>
            </a:lvl2pPr>
            <a:lvl3pPr marL="1241924" indent="-266814"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3pPr>
            <a:lvl4pPr marL="1644900" indent="-224178" algn="l" defTabSz="903594"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4pPr>
            <a:lvl5pPr marL="1965351" indent="-143039" algn="r" defTabSz="903594" rtl="1" eaLnBrk="0" fontAlgn="base" hangingPunct="0">
              <a:spcBef>
                <a:spcPct val="20000"/>
              </a:spcBef>
              <a:spcAft>
                <a:spcPct val="0"/>
              </a:spcAft>
              <a:buChar char="»"/>
              <a:defRPr sz="2000">
                <a:solidFill>
                  <a:srgbClr val="000066"/>
                </a:solidFill>
                <a:latin typeface="+mn-lt"/>
                <a:cs typeface="+mn-cs"/>
              </a:defRPr>
            </a:lvl5pPr>
            <a:lvl6pPr marL="2361445" indent="-143039" algn="r" defTabSz="903594" rtl="1" fontAlgn="base">
              <a:spcBef>
                <a:spcPct val="20000"/>
              </a:spcBef>
              <a:spcAft>
                <a:spcPct val="0"/>
              </a:spcAft>
              <a:buChar char="»"/>
              <a:defRPr sz="2000">
                <a:solidFill>
                  <a:srgbClr val="000066"/>
                </a:solidFill>
                <a:latin typeface="+mn-lt"/>
                <a:cs typeface="+mn-cs"/>
              </a:defRPr>
            </a:lvl6pPr>
            <a:lvl7pPr marL="2757543" indent="-143039" algn="r" defTabSz="903594" rtl="1" fontAlgn="base">
              <a:spcBef>
                <a:spcPct val="20000"/>
              </a:spcBef>
              <a:spcAft>
                <a:spcPct val="0"/>
              </a:spcAft>
              <a:buChar char="»"/>
              <a:defRPr sz="2000">
                <a:solidFill>
                  <a:srgbClr val="000066"/>
                </a:solidFill>
                <a:latin typeface="+mn-lt"/>
                <a:cs typeface="+mn-cs"/>
              </a:defRPr>
            </a:lvl7pPr>
            <a:lvl8pPr marL="3153637" indent="-143039" algn="r" defTabSz="903594" rtl="1" fontAlgn="base">
              <a:spcBef>
                <a:spcPct val="20000"/>
              </a:spcBef>
              <a:spcAft>
                <a:spcPct val="0"/>
              </a:spcAft>
              <a:buChar char="»"/>
              <a:defRPr sz="2000">
                <a:solidFill>
                  <a:srgbClr val="000066"/>
                </a:solidFill>
                <a:latin typeface="+mn-lt"/>
                <a:cs typeface="+mn-cs"/>
              </a:defRPr>
            </a:lvl8pPr>
            <a:lvl9pPr marL="3549739" indent="-143039" algn="r" defTabSz="903594" rtl="1" fontAlgn="base">
              <a:spcBef>
                <a:spcPct val="20000"/>
              </a:spcBef>
              <a:spcAft>
                <a:spcPct val="0"/>
              </a:spcAft>
              <a:buChar char="»"/>
              <a:defRPr sz="2000">
                <a:solidFill>
                  <a:srgbClr val="000066"/>
                </a:solidFill>
                <a:latin typeface="+mn-lt"/>
                <a:cs typeface="+mn-cs"/>
              </a:defRPr>
            </a:lvl9pPr>
          </a:lstStyle>
          <a:p>
            <a:pPr marL="0" indent="0">
              <a:lnSpc>
                <a:spcPts val="3500"/>
              </a:lnSpc>
              <a:spcAft>
                <a:spcPts val="0"/>
              </a:spcAft>
              <a:buFont typeface="Wingdings" pitchFamily="2" charset="2"/>
              <a:buNone/>
            </a:pPr>
            <a:r>
              <a:rPr lang="fr-FR" sz="2400" b="1" spc="-20" dirty="0">
                <a:solidFill>
                  <a:srgbClr val="006699"/>
                </a:solidFill>
                <a:latin typeface="Ebrima" panose="02020603050405020304" pitchFamily="2"/>
              </a:rPr>
              <a:t>Système de management de la qualité (SMQ)</a:t>
            </a:r>
          </a:p>
        </p:txBody>
      </p:sp>
    </p:spTree>
    <p:extLst>
      <p:ext uri="{BB962C8B-B14F-4D97-AF65-F5344CB8AC3E}">
        <p14:creationId xmlns:p14="http://schemas.microsoft.com/office/powerpoint/2010/main" val="4105833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33"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69418" y="1463993"/>
            <a:ext cx="8724900" cy="4509135"/>
          </a:xfrm>
          <a:prstGeom prst="rect">
            <a:avLst/>
          </a:prstGeom>
        </p:spPr>
      </p:pic>
      <p:sp>
        <p:nvSpPr>
          <p:cNvPr id="2" name="Text Placeholder 1"/>
          <p:cNvSpPr>
            <a:spLocks noGrp="1"/>
          </p:cNvSpPr>
          <p:nvPr>
            <p:ph type="body" idx="10"/>
          </p:nvPr>
        </p:nvSpPr>
        <p:spPr>
          <a:xfrm>
            <a:off x="269418" y="222885"/>
            <a:ext cx="8532676" cy="463868"/>
          </a:xfrm>
          <a:prstGeom prst="rect">
            <a:avLst/>
          </a:prstGeom>
          <a:noFill/>
          <a:ln w="0" cmpd="sng">
            <a:noFill/>
            <a:prstDash val="solid"/>
          </a:ln>
        </p:spPr>
        <p:txBody>
          <a:bodyPr vert="horz" wrap="square" lIns="0" tIns="42386" rIns="0" bIns="0" numCol="1" anchor="t" anchorCtr="0" compatLnSpc="1">
            <a:prstTxWarp prst="textNoShape">
              <a:avLst/>
            </a:prstTxWarp>
          </a:bodyPr>
          <a:lstStyle/>
          <a:p>
            <a:pPr algn="ctr">
              <a:buNone/>
            </a:pPr>
            <a:r>
              <a:rPr lang="fr-FR" sz="2200" b="1" spc="4" dirty="0">
                <a:solidFill>
                  <a:srgbClr val="006699"/>
                </a:solidFill>
                <a:latin typeface="Calibri" panose="02020603050405020304" pitchFamily="2"/>
              </a:rPr>
              <a:t>Chaque sous-indicateur est lié à un niveau de maturité ML spécifique</a:t>
            </a:r>
          </a:p>
        </p:txBody>
      </p:sp>
      <p:sp>
        <p:nvSpPr>
          <p:cNvPr id="5" name="Text Placeholder 4"/>
          <p:cNvSpPr>
            <a:spLocks noGrp="1"/>
          </p:cNvSpPr>
          <p:nvPr>
            <p:ph type="body" idx="10"/>
          </p:nvPr>
        </p:nvSpPr>
        <p:spPr>
          <a:xfrm>
            <a:off x="4315777" y="1506379"/>
            <a:ext cx="2709491" cy="596741"/>
          </a:xfrm>
          <a:prstGeom prst="rect">
            <a:avLst/>
          </a:prstGeom>
          <a:noFill/>
          <a:ln w="0" cmpd="sng">
            <a:noFill/>
            <a:prstDash val="solid"/>
          </a:ln>
        </p:spPr>
        <p:txBody>
          <a:bodyPr vert="horz" wrap="square" lIns="0" tIns="136208" rIns="0" bIns="0" numCol="1" anchor="t" anchorCtr="0" compatLnSpc="1">
            <a:prstTxWarp prst="textNoShape">
              <a:avLst/>
            </a:prstTxWarp>
          </a:bodyPr>
          <a:lstStyle/>
          <a:p>
            <a:pPr marL="0" indent="137160">
              <a:lnSpc>
                <a:spcPts val="1725"/>
              </a:lnSpc>
              <a:spcAft>
                <a:spcPts val="0"/>
              </a:spcAft>
              <a:buFont typeface="Symbol"/>
              <a:buChar char="·"/>
            </a:pPr>
            <a:r>
              <a:rPr lang="fr-FR" sz="1300" b="1" spc="-19" dirty="0">
                <a:solidFill>
                  <a:srgbClr val="0A050F"/>
                </a:solidFill>
                <a:latin typeface="Calibri" panose="02020603050405020304" pitchFamily="2"/>
              </a:rPr>
              <a:t>Améliorations continues (ex. KPIs) </a:t>
            </a:r>
          </a:p>
          <a:p>
            <a:pPr marL="0" indent="137160">
              <a:lnSpc>
                <a:spcPts val="1725"/>
              </a:lnSpc>
              <a:spcBef>
                <a:spcPts val="0"/>
              </a:spcBef>
              <a:spcAft>
                <a:spcPts val="176"/>
              </a:spcAft>
              <a:buFont typeface="Symbol"/>
              <a:buChar char="·"/>
            </a:pPr>
            <a:r>
              <a:rPr lang="fr-FR" sz="1300" b="1" spc="-4" dirty="0">
                <a:solidFill>
                  <a:srgbClr val="0A050F"/>
                </a:solidFill>
                <a:latin typeface="Calibri" panose="02020603050405020304" pitchFamily="2"/>
              </a:rPr>
              <a:t>Procédures informatisées</a:t>
            </a:r>
          </a:p>
        </p:txBody>
      </p:sp>
      <p:sp>
        <p:nvSpPr>
          <p:cNvPr id="6" name="Text Placeholder 5"/>
          <p:cNvSpPr>
            <a:spLocks noGrp="1"/>
          </p:cNvSpPr>
          <p:nvPr>
            <p:ph type="body" idx="10"/>
          </p:nvPr>
        </p:nvSpPr>
        <p:spPr>
          <a:xfrm>
            <a:off x="3838099" y="2325053"/>
            <a:ext cx="1276594" cy="751999"/>
          </a:xfrm>
          <a:prstGeom prst="rect">
            <a:avLst/>
          </a:prstGeom>
          <a:noFill/>
          <a:ln w="0" cmpd="sng">
            <a:noFill/>
            <a:prstDash val="solid"/>
          </a:ln>
        </p:spPr>
        <p:txBody>
          <a:bodyPr vert="horz" wrap="square" lIns="0" tIns="136208" rIns="0" bIns="0" numCol="1" anchor="t" anchorCtr="0" compatLnSpc="1">
            <a:prstTxWarp prst="textNoShape">
              <a:avLst/>
            </a:prstTxWarp>
          </a:bodyPr>
          <a:lstStyle/>
          <a:p>
            <a:pPr indent="205740">
              <a:lnSpc>
                <a:spcPts val="1800"/>
              </a:lnSpc>
              <a:spcAft>
                <a:spcPts val="0"/>
              </a:spcAft>
              <a:buFont typeface="Symbol"/>
              <a:buChar char="·"/>
            </a:pPr>
            <a:r>
              <a:rPr lang="fr-FR" sz="1300" b="1" spc="-64" dirty="0">
                <a:solidFill>
                  <a:srgbClr val="0A050F"/>
                </a:solidFill>
                <a:latin typeface="Calibri" panose="02020603050405020304" pitchFamily="2"/>
              </a:rPr>
              <a:t>Lignes directrices</a:t>
            </a:r>
          </a:p>
          <a:p>
            <a:pPr indent="205740">
              <a:lnSpc>
                <a:spcPts val="1050"/>
              </a:lnSpc>
              <a:spcBef>
                <a:spcPts val="0"/>
              </a:spcBef>
              <a:spcAft>
                <a:spcPts val="0"/>
              </a:spcAft>
              <a:buFont typeface="Symbol"/>
              <a:buChar char="·"/>
            </a:pPr>
            <a:r>
              <a:rPr lang="fr-FR" sz="1300" b="1" spc="-34" dirty="0">
                <a:solidFill>
                  <a:srgbClr val="0A050F"/>
                </a:solidFill>
                <a:latin typeface="Calibri" panose="02020603050405020304" pitchFamily="2"/>
              </a:rPr>
              <a:t>Processus</a:t>
            </a:r>
          </a:p>
          <a:p>
            <a:pPr indent="205740">
              <a:lnSpc>
                <a:spcPts val="1875"/>
              </a:lnSpc>
              <a:spcBef>
                <a:spcPts val="0"/>
              </a:spcBef>
              <a:spcAft>
                <a:spcPts val="0"/>
              </a:spcAft>
              <a:buFont typeface="Symbol"/>
              <a:buChar char="·"/>
            </a:pPr>
            <a:r>
              <a:rPr lang="fr-FR" sz="1300" b="1" spc="-53" dirty="0">
                <a:solidFill>
                  <a:srgbClr val="0A050F"/>
                </a:solidFill>
                <a:latin typeface="Calibri" panose="02020603050405020304" pitchFamily="2"/>
              </a:rPr>
              <a:t>Ressources </a:t>
            </a:r>
          </a:p>
        </p:txBody>
      </p:sp>
      <p:sp>
        <p:nvSpPr>
          <p:cNvPr id="7" name="Text Placeholder 6"/>
          <p:cNvSpPr>
            <a:spLocks noGrp="1"/>
          </p:cNvSpPr>
          <p:nvPr>
            <p:ph type="body" idx="10"/>
          </p:nvPr>
        </p:nvSpPr>
        <p:spPr>
          <a:xfrm>
            <a:off x="2498408" y="3403759"/>
            <a:ext cx="1628728" cy="416243"/>
          </a:xfrm>
          <a:prstGeom prst="rect">
            <a:avLst/>
          </a:prstGeom>
          <a:noFill/>
          <a:ln w="0" cmpd="sng">
            <a:noFill/>
            <a:prstDash val="solid"/>
          </a:ln>
        </p:spPr>
        <p:txBody>
          <a:bodyPr vert="horz" wrap="square" lIns="0" tIns="136208" rIns="0" bIns="0" numCol="1" anchor="t" anchorCtr="0" compatLnSpc="1">
            <a:prstTxWarp prst="textNoShape">
              <a:avLst/>
            </a:prstTxWarp>
          </a:bodyPr>
          <a:lstStyle/>
          <a:p>
            <a:pPr marL="0" indent="205740">
              <a:lnSpc>
                <a:spcPts val="2025"/>
              </a:lnSpc>
              <a:spcAft>
                <a:spcPts val="214"/>
              </a:spcAft>
              <a:buFont typeface="Symbol"/>
              <a:buChar char="·"/>
            </a:pPr>
            <a:r>
              <a:rPr lang="fr-FR" sz="1300" b="1" spc="-41" dirty="0">
                <a:solidFill>
                  <a:srgbClr val="0A050F"/>
                </a:solidFill>
                <a:latin typeface="Calibri" panose="02020603050405020304" pitchFamily="2"/>
              </a:rPr>
              <a:t>Réglementation</a:t>
            </a:r>
            <a:r>
              <a:rPr lang="fr-FR" sz="1200" b="1" spc="-41" dirty="0">
                <a:solidFill>
                  <a:srgbClr val="0A050F"/>
                </a:solidFill>
                <a:latin typeface="Calibri" panose="02020603050405020304" pitchFamily="2"/>
              </a:rPr>
              <a:t> </a:t>
            </a:r>
          </a:p>
        </p:txBody>
      </p:sp>
      <p:sp>
        <p:nvSpPr>
          <p:cNvPr id="8" name="Text Placeholder 7"/>
          <p:cNvSpPr>
            <a:spLocks noGrp="1"/>
          </p:cNvSpPr>
          <p:nvPr>
            <p:ph type="body" idx="10"/>
          </p:nvPr>
        </p:nvSpPr>
        <p:spPr>
          <a:xfrm>
            <a:off x="1040129" y="4316254"/>
            <a:ext cx="1628729" cy="415766"/>
          </a:xfrm>
          <a:prstGeom prst="rect">
            <a:avLst/>
          </a:prstGeom>
          <a:noFill/>
          <a:ln w="0" cmpd="sng">
            <a:noFill/>
            <a:prstDash val="solid"/>
          </a:ln>
        </p:spPr>
        <p:txBody>
          <a:bodyPr vert="horz" wrap="square" lIns="0" tIns="136208" rIns="0" bIns="0" numCol="1" anchor="t" anchorCtr="0" compatLnSpc="1">
            <a:prstTxWarp prst="textNoShape">
              <a:avLst/>
            </a:prstTxWarp>
          </a:bodyPr>
          <a:lstStyle/>
          <a:p>
            <a:pPr marL="0" indent="205740">
              <a:lnSpc>
                <a:spcPts val="2025"/>
              </a:lnSpc>
              <a:spcAft>
                <a:spcPts val="214"/>
              </a:spcAft>
              <a:buFont typeface="Symbol"/>
              <a:buChar char="·"/>
            </a:pPr>
            <a:r>
              <a:rPr lang="fr-FR" sz="1300" b="1" spc="-30" dirty="0">
                <a:solidFill>
                  <a:srgbClr val="0A050F"/>
                </a:solidFill>
                <a:latin typeface="Calibri" panose="02020603050405020304" pitchFamily="2"/>
              </a:rPr>
              <a:t>Dispositions légales </a:t>
            </a:r>
          </a:p>
        </p:txBody>
      </p:sp>
    </p:spTree>
    <p:extLst>
      <p:ext uri="{BB962C8B-B14F-4D97-AF65-F5344CB8AC3E}">
        <p14:creationId xmlns:p14="http://schemas.microsoft.com/office/powerpoint/2010/main" val="188660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863918" y="4283869"/>
            <a:ext cx="1074420" cy="210503"/>
          </a:xfrm>
          <a:prstGeom prst="rect">
            <a:avLst/>
          </a:prstGeom>
        </p:spPr>
      </p:pic>
      <p:pic>
        <p:nvPicPr>
          <p:cNvPr id="10" name="Picture 9"/>
          <p:cNvPicPr/>
          <p:nvPr/>
        </p:nvPicPr>
        <p:blipFill>
          <a:blip r:embed="rId3"/>
          <a:stretch>
            <a:fillRect/>
          </a:stretch>
        </p:blipFill>
        <p:spPr>
          <a:xfrm>
            <a:off x="2103120" y="4149090"/>
            <a:ext cx="91440" cy="411480"/>
          </a:xfrm>
          <a:prstGeom prst="rect">
            <a:avLst/>
          </a:prstGeom>
        </p:spPr>
      </p:pic>
      <p:sp>
        <p:nvSpPr>
          <p:cNvPr id="2" name="Text Placeholder 1"/>
          <p:cNvSpPr>
            <a:spLocks noGrp="1"/>
          </p:cNvSpPr>
          <p:nvPr>
            <p:ph type="body" idx="10"/>
          </p:nvPr>
        </p:nvSpPr>
        <p:spPr>
          <a:xfrm>
            <a:off x="1087831" y="388202"/>
            <a:ext cx="8215086" cy="693466"/>
          </a:xfrm>
          <a:prstGeom prst="rect">
            <a:avLst/>
          </a:prstGeom>
          <a:noFill/>
          <a:ln w="0" cmpd="sng">
            <a:noFill/>
            <a:prstDash val="solid"/>
          </a:ln>
        </p:spPr>
        <p:txBody>
          <a:bodyPr vert="horz" wrap="square" lIns="0" tIns="40958" rIns="0" bIns="0" numCol="1" anchor="t" anchorCtr="0" compatLnSpc="1">
            <a:prstTxWarp prst="textNoShape">
              <a:avLst/>
            </a:prstTxWarp>
          </a:bodyPr>
          <a:lstStyle/>
          <a:p>
            <a:pPr>
              <a:buNone/>
            </a:pPr>
            <a:r>
              <a:rPr lang="fr-FR" sz="2200" b="1" dirty="0">
                <a:solidFill>
                  <a:srgbClr val="006699"/>
                </a:solidFill>
                <a:latin typeface="Calibri" panose="02020603050405020304" pitchFamily="2"/>
              </a:rPr>
              <a:t>Chiffres des sous-indicateurs de l’outil WHO GBT révision VI </a:t>
            </a:r>
          </a:p>
        </p:txBody>
      </p:sp>
      <p:sp>
        <p:nvSpPr>
          <p:cNvPr id="5" name="Text Placeholder 4"/>
          <p:cNvSpPr>
            <a:spLocks noGrp="1"/>
          </p:cNvSpPr>
          <p:nvPr>
            <p:ph type="body" idx="10"/>
          </p:nvPr>
        </p:nvSpPr>
        <p:spPr>
          <a:xfrm>
            <a:off x="237325" y="4283869"/>
            <a:ext cx="1701013" cy="343972"/>
          </a:xfrm>
          <a:prstGeom prst="rect">
            <a:avLst/>
          </a:prstGeom>
          <a:solidFill>
            <a:srgbClr val="002060"/>
          </a:solidFill>
          <a:ln w="0" cmpd="sng">
            <a:noFill/>
            <a:prstDash val="solid"/>
          </a:ln>
        </p:spPr>
        <p:txBody>
          <a:bodyPr vert="horz" wrap="square" lIns="0" tIns="0" rIns="0" bIns="0" numCol="1" anchor="t" anchorCtr="0" compatLnSpc="1">
            <a:prstTxWarp prst="textNoShape">
              <a:avLst/>
            </a:prstTxWarp>
          </a:bodyPr>
          <a:lstStyle/>
          <a:p>
            <a:pPr marL="102870">
              <a:lnSpc>
                <a:spcPts val="825"/>
              </a:lnSpc>
              <a:spcAft>
                <a:spcPts val="0"/>
              </a:spcAft>
              <a:buNone/>
            </a:pPr>
            <a:r>
              <a:rPr lang="fr-FR" sz="750" b="1" spc="-8" dirty="0">
                <a:solidFill>
                  <a:srgbClr val="FFFFFF"/>
                </a:solidFill>
                <a:latin typeface="Arial" panose="02020603050405020304" pitchFamily="2"/>
              </a:rPr>
              <a:t>Capacité minimale pour le niveau d’entrée à la PQ pour les autorités de réglementation de référence </a:t>
            </a:r>
          </a:p>
        </p:txBody>
      </p:sp>
      <p:graphicFrame>
        <p:nvGraphicFramePr>
          <p:cNvPr id="7" name="Table 6"/>
          <p:cNvGraphicFramePr>
            <a:graphicFrameLocks noGrp="1"/>
          </p:cNvGraphicFramePr>
          <p:nvPr/>
        </p:nvGraphicFramePr>
        <p:xfrm>
          <a:off x="2210753" y="2304098"/>
          <a:ext cx="5692141" cy="836772"/>
        </p:xfrm>
        <a:graphic>
          <a:graphicData uri="http://schemas.openxmlformats.org/drawingml/2006/table">
            <a:tbl>
              <a:tblPr/>
              <a:tblGrid>
                <a:gridCol w="1705451">
                  <a:extLst>
                    <a:ext uri="{9D8B030D-6E8A-4147-A177-3AD203B41FA5}">
                      <a16:colId xmlns:a16="http://schemas.microsoft.com/office/drawing/2014/main" val="20000"/>
                    </a:ext>
                  </a:extLst>
                </a:gridCol>
                <a:gridCol w="397669">
                  <a:extLst>
                    <a:ext uri="{9D8B030D-6E8A-4147-A177-3AD203B41FA5}">
                      <a16:colId xmlns:a16="http://schemas.microsoft.com/office/drawing/2014/main" val="20001"/>
                    </a:ext>
                  </a:extLst>
                </a:gridCol>
                <a:gridCol w="397669">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gridCol w="397669">
                  <a:extLst>
                    <a:ext uri="{9D8B030D-6E8A-4147-A177-3AD203B41FA5}">
                      <a16:colId xmlns:a16="http://schemas.microsoft.com/office/drawing/2014/main" val="20004"/>
                    </a:ext>
                  </a:extLst>
                </a:gridCol>
                <a:gridCol w="398145">
                  <a:extLst>
                    <a:ext uri="{9D8B030D-6E8A-4147-A177-3AD203B41FA5}">
                      <a16:colId xmlns:a16="http://schemas.microsoft.com/office/drawing/2014/main" val="20005"/>
                    </a:ext>
                  </a:extLst>
                </a:gridCol>
                <a:gridCol w="400050">
                  <a:extLst>
                    <a:ext uri="{9D8B030D-6E8A-4147-A177-3AD203B41FA5}">
                      <a16:colId xmlns:a16="http://schemas.microsoft.com/office/drawing/2014/main" val="20006"/>
                    </a:ext>
                  </a:extLst>
                </a:gridCol>
                <a:gridCol w="397669">
                  <a:extLst>
                    <a:ext uri="{9D8B030D-6E8A-4147-A177-3AD203B41FA5}">
                      <a16:colId xmlns:a16="http://schemas.microsoft.com/office/drawing/2014/main" val="20007"/>
                    </a:ext>
                  </a:extLst>
                </a:gridCol>
                <a:gridCol w="397669">
                  <a:extLst>
                    <a:ext uri="{9D8B030D-6E8A-4147-A177-3AD203B41FA5}">
                      <a16:colId xmlns:a16="http://schemas.microsoft.com/office/drawing/2014/main" val="20008"/>
                    </a:ext>
                  </a:extLst>
                </a:gridCol>
                <a:gridCol w="400050">
                  <a:extLst>
                    <a:ext uri="{9D8B030D-6E8A-4147-A177-3AD203B41FA5}">
                      <a16:colId xmlns:a16="http://schemas.microsoft.com/office/drawing/2014/main" val="20009"/>
                    </a:ext>
                  </a:extLst>
                </a:gridCol>
                <a:gridCol w="400050">
                  <a:extLst>
                    <a:ext uri="{9D8B030D-6E8A-4147-A177-3AD203B41FA5}">
                      <a16:colId xmlns:a16="http://schemas.microsoft.com/office/drawing/2014/main" val="20010"/>
                    </a:ext>
                  </a:extLst>
                </a:gridCol>
              </a:tblGrid>
              <a:tr h="431959">
                <a:tc>
                  <a:txBody>
                    <a:bodyPr/>
                    <a:lstStyle/>
                    <a:p>
                      <a:pPr marL="0" marR="207645" indent="0" algn="r">
                        <a:lnSpc>
                          <a:spcPts val="1200"/>
                        </a:lnSpc>
                        <a:spcBef>
                          <a:spcPts val="1730"/>
                        </a:spcBef>
                        <a:spcAft>
                          <a:spcPts val="1510"/>
                        </a:spcAft>
                        <a:tabLst>
                          <a:tab pos="1508760" algn="l"/>
                        </a:tabLst>
                      </a:pPr>
                      <a:r>
                        <a:rPr lang="fr-FR" sz="900" b="1" spc="0">
                          <a:solidFill>
                            <a:srgbClr val="000000"/>
                          </a:solidFill>
                          <a:latin typeface="Calibri" panose="02020603050405020304" pitchFamily="2"/>
                        </a:rPr>
                        <a:t>Item Function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B3D796"/>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RS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B3D796"/>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MA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VL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MC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180340" indent="0" algn="r">
                        <a:lnSpc>
                          <a:spcPts val="1200"/>
                        </a:lnSpc>
                        <a:spcBef>
                          <a:spcPts val="1730"/>
                        </a:spcBef>
                        <a:spcAft>
                          <a:spcPts val="1510"/>
                        </a:spcAft>
                      </a:pPr>
                      <a:r>
                        <a:rPr lang="fr-FR" sz="900" b="1" spc="0">
                          <a:solidFill>
                            <a:srgbClr val="000000"/>
                          </a:solidFill>
                          <a:latin typeface="Calibri" panose="02020603050405020304" pitchFamily="2"/>
                        </a:rPr>
                        <a:t>LI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RI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LA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200"/>
                        </a:lnSpc>
                        <a:spcBef>
                          <a:spcPts val="1730"/>
                        </a:spcBef>
                        <a:spcAft>
                          <a:spcPts val="1510"/>
                        </a:spcAft>
                      </a:pPr>
                      <a:r>
                        <a:rPr lang="fr-FR" sz="900" b="1" spc="0">
                          <a:solidFill>
                            <a:srgbClr val="000000"/>
                          </a:solidFill>
                          <a:latin typeface="Calibri" panose="02020603050405020304" pitchFamily="2"/>
                        </a:rPr>
                        <a:t>CT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ts val="1200"/>
                        </a:lnSpc>
                        <a:spcBef>
                          <a:spcPts val="1705"/>
                        </a:spcBef>
                        <a:spcAft>
                          <a:spcPts val="1535"/>
                        </a:spcAft>
                      </a:pPr>
                      <a:r>
                        <a:rPr lang="fr-FR" sz="900" b="1" spc="0">
                          <a:solidFill>
                            <a:srgbClr val="000000"/>
                          </a:solidFill>
                          <a:latin typeface="Calibri" panose="02020603050405020304" pitchFamily="2"/>
                        </a:rPr>
                        <a:t>LR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91440" marR="0" indent="0" algn="l">
                        <a:lnSpc>
                          <a:spcPts val="1700"/>
                        </a:lnSpc>
                        <a:spcBef>
                          <a:spcPts val="385"/>
                        </a:spcBef>
                        <a:spcAft>
                          <a:spcPts val="670"/>
                        </a:spcAft>
                      </a:pPr>
                      <a:r>
                        <a:rPr lang="fr-FR" sz="900" b="1" spc="0">
                          <a:solidFill>
                            <a:srgbClr val="FFFF00"/>
                          </a:solidFill>
                          <a:latin typeface="Calibri" panose="02020603050405020304" pitchFamily="2"/>
                        </a:rPr>
                        <a:t>Grand Total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406125"/>
                    </a:solidFill>
                  </a:tcPr>
                </a:tc>
                <a:extLst>
                  <a:ext uri="{0D108BD9-81ED-4DB2-BD59-A6C34878D82A}">
                    <a16:rowId xmlns:a16="http://schemas.microsoft.com/office/drawing/2014/main" val="10000"/>
                  </a:ext>
                </a:extLst>
              </a:tr>
              <a:tr h="404813">
                <a:tc>
                  <a:txBody>
                    <a:bodyPr/>
                    <a:lstStyle/>
                    <a:p>
                      <a:pPr marL="108585" marR="0" indent="0" algn="l">
                        <a:lnSpc>
                          <a:spcPts val="1200"/>
                        </a:lnSpc>
                        <a:spcBef>
                          <a:spcPts val="1680"/>
                        </a:spcBef>
                        <a:spcAft>
                          <a:spcPts val="1270"/>
                        </a:spcAft>
                      </a:pPr>
                      <a:r>
                        <a:rPr lang="fr-FR" sz="900" b="1" spc="0">
                          <a:solidFill>
                            <a:srgbClr val="FFFFFF"/>
                          </a:solidFill>
                          <a:latin typeface="Calibri" panose="02020603050405020304" pitchFamily="2"/>
                        </a:rPr>
                        <a:t>Number of Sub-Indicators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60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35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26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27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180340" indent="0" algn="r">
                        <a:lnSpc>
                          <a:spcPts val="1500"/>
                        </a:lnSpc>
                        <a:spcBef>
                          <a:spcPts val="1595"/>
                        </a:spcBef>
                        <a:spcAft>
                          <a:spcPts val="1035"/>
                        </a:spcAft>
                      </a:pPr>
                      <a:r>
                        <a:rPr lang="fr-FR" sz="1100" b="1" spc="0">
                          <a:solidFill>
                            <a:srgbClr val="FFFFFF"/>
                          </a:solidFill>
                          <a:latin typeface="Calibri" panose="02020603050405020304" pitchFamily="2"/>
                        </a:rPr>
                        <a:t>19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26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28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95"/>
                        </a:spcBef>
                        <a:spcAft>
                          <a:spcPts val="1035"/>
                        </a:spcAft>
                      </a:pPr>
                      <a:r>
                        <a:rPr lang="fr-FR" sz="1100" b="1" spc="0">
                          <a:solidFill>
                            <a:srgbClr val="FFFFFF"/>
                          </a:solidFill>
                          <a:latin typeface="Calibri" panose="02020603050405020304" pitchFamily="2"/>
                        </a:rPr>
                        <a:t>30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70"/>
                        </a:spcBef>
                        <a:spcAft>
                          <a:spcPts val="1060"/>
                        </a:spcAft>
                      </a:pPr>
                      <a:r>
                        <a:rPr lang="fr-FR" sz="1100" b="1" spc="0">
                          <a:solidFill>
                            <a:srgbClr val="FFFFFF"/>
                          </a:solidFill>
                          <a:latin typeface="Calibri" panose="02020603050405020304" pitchFamily="2"/>
                        </a:rPr>
                        <a:t>17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A6A6A6"/>
                    </a:solidFill>
                  </a:tcPr>
                </a:tc>
                <a:tc>
                  <a:txBody>
                    <a:bodyPr/>
                    <a:lstStyle/>
                    <a:p>
                      <a:pPr marL="0" marR="0" indent="0" algn="ctr">
                        <a:lnSpc>
                          <a:spcPts val="1500"/>
                        </a:lnSpc>
                        <a:spcBef>
                          <a:spcPts val="1570"/>
                        </a:spcBef>
                        <a:spcAft>
                          <a:spcPts val="1060"/>
                        </a:spcAft>
                      </a:pPr>
                      <a:r>
                        <a:rPr lang="fr-FR" sz="1100" b="1" spc="0" dirty="0">
                          <a:solidFill>
                            <a:srgbClr val="FFFF00"/>
                          </a:solidFill>
                          <a:latin typeface="Calibri" panose="02020603050405020304" pitchFamily="2"/>
                        </a:rPr>
                        <a:t>268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76200" cmpd="sng">
                      <a:solidFill>
                        <a:srgbClr val="000000"/>
                      </a:solidFill>
                      <a:prstDash val="solid"/>
                    </a:lnB>
                    <a:solidFill>
                      <a:srgbClr val="406125"/>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2034541" y="3140869"/>
          <a:ext cx="6022183" cy="2862267"/>
        </p:xfrm>
        <a:graphic>
          <a:graphicData uri="http://schemas.openxmlformats.org/drawingml/2006/table">
            <a:tbl>
              <a:tblPr/>
              <a:tblGrid>
                <a:gridCol w="178118">
                  <a:extLst>
                    <a:ext uri="{9D8B030D-6E8A-4147-A177-3AD203B41FA5}">
                      <a16:colId xmlns:a16="http://schemas.microsoft.com/office/drawing/2014/main" val="20000"/>
                    </a:ext>
                  </a:extLst>
                </a:gridCol>
                <a:gridCol w="1703070">
                  <a:extLst>
                    <a:ext uri="{9D8B030D-6E8A-4147-A177-3AD203B41FA5}">
                      <a16:colId xmlns:a16="http://schemas.microsoft.com/office/drawing/2014/main" val="20001"/>
                    </a:ext>
                  </a:extLst>
                </a:gridCol>
                <a:gridCol w="398145">
                  <a:extLst>
                    <a:ext uri="{9D8B030D-6E8A-4147-A177-3AD203B41FA5}">
                      <a16:colId xmlns:a16="http://schemas.microsoft.com/office/drawing/2014/main" val="20002"/>
                    </a:ext>
                  </a:extLst>
                </a:gridCol>
                <a:gridCol w="397669">
                  <a:extLst>
                    <a:ext uri="{9D8B030D-6E8A-4147-A177-3AD203B41FA5}">
                      <a16:colId xmlns:a16="http://schemas.microsoft.com/office/drawing/2014/main" val="20003"/>
                    </a:ext>
                  </a:extLst>
                </a:gridCol>
                <a:gridCol w="400050">
                  <a:extLst>
                    <a:ext uri="{9D8B030D-6E8A-4147-A177-3AD203B41FA5}">
                      <a16:colId xmlns:a16="http://schemas.microsoft.com/office/drawing/2014/main" val="20004"/>
                    </a:ext>
                  </a:extLst>
                </a:gridCol>
                <a:gridCol w="397669">
                  <a:extLst>
                    <a:ext uri="{9D8B030D-6E8A-4147-A177-3AD203B41FA5}">
                      <a16:colId xmlns:a16="http://schemas.microsoft.com/office/drawing/2014/main" val="20005"/>
                    </a:ext>
                  </a:extLst>
                </a:gridCol>
                <a:gridCol w="397669">
                  <a:extLst>
                    <a:ext uri="{9D8B030D-6E8A-4147-A177-3AD203B41FA5}">
                      <a16:colId xmlns:a16="http://schemas.microsoft.com/office/drawing/2014/main" val="20006"/>
                    </a:ext>
                  </a:extLst>
                </a:gridCol>
                <a:gridCol w="400050">
                  <a:extLst>
                    <a:ext uri="{9D8B030D-6E8A-4147-A177-3AD203B41FA5}">
                      <a16:colId xmlns:a16="http://schemas.microsoft.com/office/drawing/2014/main" val="20007"/>
                    </a:ext>
                  </a:extLst>
                </a:gridCol>
                <a:gridCol w="397669">
                  <a:extLst>
                    <a:ext uri="{9D8B030D-6E8A-4147-A177-3AD203B41FA5}">
                      <a16:colId xmlns:a16="http://schemas.microsoft.com/office/drawing/2014/main" val="20008"/>
                    </a:ext>
                  </a:extLst>
                </a:gridCol>
                <a:gridCol w="398145">
                  <a:extLst>
                    <a:ext uri="{9D8B030D-6E8A-4147-A177-3AD203B41FA5}">
                      <a16:colId xmlns:a16="http://schemas.microsoft.com/office/drawing/2014/main" val="20009"/>
                    </a:ext>
                  </a:extLst>
                </a:gridCol>
                <a:gridCol w="400050">
                  <a:extLst>
                    <a:ext uri="{9D8B030D-6E8A-4147-A177-3AD203B41FA5}">
                      <a16:colId xmlns:a16="http://schemas.microsoft.com/office/drawing/2014/main" val="20010"/>
                    </a:ext>
                  </a:extLst>
                </a:gridCol>
                <a:gridCol w="397669">
                  <a:extLst>
                    <a:ext uri="{9D8B030D-6E8A-4147-A177-3AD203B41FA5}">
                      <a16:colId xmlns:a16="http://schemas.microsoft.com/office/drawing/2014/main" val="20011"/>
                    </a:ext>
                  </a:extLst>
                </a:gridCol>
                <a:gridCol w="156210">
                  <a:extLst>
                    <a:ext uri="{9D8B030D-6E8A-4147-A177-3AD203B41FA5}">
                      <a16:colId xmlns:a16="http://schemas.microsoft.com/office/drawing/2014/main" val="20012"/>
                    </a:ext>
                  </a:extLst>
                </a:gridCol>
              </a:tblGrid>
              <a:tr h="73343">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0" cmpd="sng">
                      <a:noFill/>
                      <a:prstDash val="solid"/>
                    </a:lnR>
                    <a:lnT w="76200" cmpd="sng">
                      <a:solidFill>
                        <a:srgbClr val="000000"/>
                      </a:solidFill>
                      <a:prstDash val="solid"/>
                    </a:lnT>
                    <a:lnB w="0" cmpd="sng">
                      <a:noFill/>
                      <a:prstDash val="solid"/>
                    </a:lnB>
                    <a:solidFill>
                      <a:srgbClr val="FF0000"/>
                    </a:solidFill>
                  </a:tcPr>
                </a:tc>
                <a:tc gridSpan="2">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76200" cmpd="sng">
                      <a:solidFill>
                        <a:srgbClr val="000000"/>
                      </a:solidFill>
                      <a:prstDash val="solid"/>
                    </a:lnT>
                    <a:lnB w="0" cmpd="sng">
                      <a:noFill/>
                      <a:prstDash val="solid"/>
                    </a:lnB>
                    <a:solidFill>
                      <a:srgbClr val="FF0000"/>
                    </a:solidFill>
                  </a:tcPr>
                </a:tc>
                <a:tc hMerge="1">
                  <a:txBody>
                    <a:bodyPr/>
                    <a:lstStyle/>
                    <a:p>
                      <a:endParaRPr/>
                    </a:p>
                  </a:txBody>
                  <a:tcPr/>
                </a:tc>
                <a:tc gridSpan="2">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76200" cmpd="sng">
                      <a:solidFill>
                        <a:srgbClr val="000000"/>
                      </a:solidFill>
                      <a:prstDash val="solid"/>
                    </a:lnT>
                    <a:lnB w="0" cmpd="sng">
                      <a:noFill/>
                      <a:prstDash val="solid"/>
                    </a:lnB>
                    <a:solidFill>
                      <a:srgbClr val="FF0000"/>
                    </a:solidFill>
                  </a:tcPr>
                </a:tc>
                <a:tc hMerge="1">
                  <a:txBody>
                    <a:bodyPr/>
                    <a:lstStyle/>
                    <a:p>
                      <a:endParaRPr/>
                    </a:p>
                  </a:txBody>
                  <a:tcPr/>
                </a:tc>
                <a:tc gridSpan="2">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76200" cmpd="sng">
                      <a:solidFill>
                        <a:srgbClr val="000000"/>
                      </a:solidFill>
                      <a:prstDash val="solid"/>
                    </a:lnT>
                    <a:lnB w="0" cmpd="sng">
                      <a:noFill/>
                      <a:prstDash val="solid"/>
                    </a:lnB>
                    <a:solidFill>
                      <a:srgbClr val="FF0000"/>
                    </a:solidFill>
                  </a:tcPr>
                </a:tc>
                <a:tc hMerge="1">
                  <a:txBody>
                    <a:bodyPr/>
                    <a:lstStyle/>
                    <a:p>
                      <a:endParaRPr/>
                    </a:p>
                  </a:txBody>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76200" cmpd="sng">
                      <a:solidFill>
                        <a:srgbClr val="000000"/>
                      </a:solidFill>
                      <a:prstDash val="solid"/>
                    </a:lnT>
                    <a:lnB w="0" cmpd="sng">
                      <a:noFill/>
                      <a:prstDash val="solid"/>
                    </a:lnB>
                    <a:solidFill>
                      <a:srgbClr val="FF0000"/>
                    </a:solidFill>
                  </a:tcPr>
                </a:tc>
                <a:tc gridSpan="3">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76200" cmpd="sng">
                      <a:solidFill>
                        <a:srgbClr val="000000"/>
                      </a:solidFill>
                      <a:prstDash val="solid"/>
                    </a:lnT>
                    <a:lnB w="0" cmpd="sng">
                      <a:noFill/>
                      <a:prstDash val="solid"/>
                    </a:lnB>
                    <a:solidFill>
                      <a:srgbClr val="FF0000"/>
                    </a:solidFill>
                  </a:tcPr>
                </a:tc>
                <a:tc hMerge="1">
                  <a:txBody>
                    <a:bodyPr/>
                    <a:lstStyle/>
                    <a:p>
                      <a:endParaRPr/>
                    </a:p>
                  </a:txBody>
                  <a:tcPr/>
                </a:tc>
                <a:tc hMerge="1">
                  <a:txBody>
                    <a:bodyPr/>
                    <a:lstStyle/>
                    <a:p>
                      <a:endParaRPr/>
                    </a:p>
                  </a:txBody>
                  <a:tcPr/>
                </a:tc>
                <a:tc gridSpan="2">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76200" cmpd="sng">
                      <a:solidFill>
                        <a:srgbClr val="000000"/>
                      </a:solidFill>
                      <a:prstDash val="solid"/>
                    </a:lnR>
                    <a:lnT w="76200" cmpd="sng">
                      <a:solidFill>
                        <a:srgbClr val="000000"/>
                      </a:solidFill>
                      <a:prstDash val="solid"/>
                    </a:lnT>
                    <a:lnB w="0" cmpd="sng">
                      <a:noFill/>
                      <a:prstDash val="solid"/>
                    </a:lnB>
                    <a:solidFill>
                      <a:srgbClr val="FF0000"/>
                    </a:solidFill>
                  </a:tcPr>
                </a:tc>
                <a:tc hMerge="1">
                  <a:txBody>
                    <a:bodyPr/>
                    <a:lstStyle/>
                    <a:p>
                      <a:endParaRPr/>
                    </a:p>
                  </a:txBody>
                  <a:tcPr/>
                </a:tc>
                <a:extLst>
                  <a:ext uri="{0D108BD9-81ED-4DB2-BD59-A6C34878D82A}">
                    <a16:rowId xmlns:a16="http://schemas.microsoft.com/office/drawing/2014/main" val="10000"/>
                  </a:ext>
                </a:extLst>
              </a:tr>
              <a:tr h="411480">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548640" marR="0" indent="0" algn="l">
                        <a:lnSpc>
                          <a:spcPts val="1700"/>
                        </a:lnSpc>
                        <a:spcBef>
                          <a:spcPts val="285"/>
                        </a:spcBef>
                        <a:spcAft>
                          <a:spcPts val="600"/>
                        </a:spcAft>
                      </a:pPr>
                      <a:r>
                        <a:rPr lang="fr-FR" sz="900" b="1" spc="0" dirty="0">
                          <a:solidFill>
                            <a:srgbClr val="FFFFFF"/>
                          </a:solidFill>
                          <a:latin typeface="Calibri" panose="02020603050405020304" pitchFamily="2"/>
                        </a:rPr>
                        <a:t>Sous-Indicateurs mesurant la maturité niveau 1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80340" indent="0" algn="r">
                        <a:lnSpc>
                          <a:spcPts val="1500"/>
                        </a:lnSpc>
                        <a:spcBef>
                          <a:spcPts val="1520"/>
                        </a:spcBef>
                        <a:spcAft>
                          <a:spcPts val="1230"/>
                        </a:spcAft>
                      </a:pPr>
                      <a:r>
                        <a:rPr lang="fr-FR" sz="1100" b="1" spc="0">
                          <a:solidFill>
                            <a:srgbClr val="FFFFFF"/>
                          </a:solidFill>
                          <a:latin typeface="Calibri" panose="02020603050405020304" pitchFamily="2"/>
                        </a:rPr>
                        <a:t>4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79705" indent="0" algn="r">
                        <a:lnSpc>
                          <a:spcPts val="1500"/>
                        </a:lnSpc>
                        <a:spcBef>
                          <a:spcPts val="1520"/>
                        </a:spcBef>
                        <a:spcAft>
                          <a:spcPts val="1230"/>
                        </a:spcAft>
                      </a:pPr>
                      <a:r>
                        <a:rPr lang="fr-FR" sz="1100" b="1" spc="0">
                          <a:solidFill>
                            <a:srgbClr val="FFFFFF"/>
                          </a:solidFill>
                          <a:latin typeface="Calibri" panose="02020603050405020304" pitchFamily="2"/>
                        </a:rPr>
                        <a:t>6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79705" indent="0" algn="r">
                        <a:lnSpc>
                          <a:spcPts val="1500"/>
                        </a:lnSpc>
                        <a:spcBef>
                          <a:spcPts val="1520"/>
                        </a:spcBef>
                        <a:spcAft>
                          <a:spcPts val="1230"/>
                        </a:spcAft>
                      </a:pPr>
                      <a:r>
                        <a:rPr lang="fr-FR" sz="1100" b="1" spc="0">
                          <a:solidFill>
                            <a:srgbClr val="FFFFFF"/>
                          </a:solidFill>
                          <a:latin typeface="Calibri" panose="02020603050405020304" pitchFamily="2"/>
                        </a:rPr>
                        <a:t>5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82245" indent="0" algn="r">
                        <a:lnSpc>
                          <a:spcPts val="1500"/>
                        </a:lnSpc>
                        <a:spcBef>
                          <a:spcPts val="1520"/>
                        </a:spcBef>
                        <a:spcAft>
                          <a:spcPts val="1230"/>
                        </a:spcAft>
                      </a:pPr>
                      <a:r>
                        <a:rPr lang="fr-FR" sz="1100" b="1" spc="0">
                          <a:solidFill>
                            <a:srgbClr val="FFFFFF"/>
                          </a:solidFill>
                          <a:latin typeface="Calibri" panose="02020603050405020304" pitchFamily="2"/>
                        </a:rPr>
                        <a:t>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79705" indent="0" algn="r">
                        <a:lnSpc>
                          <a:spcPts val="1500"/>
                        </a:lnSpc>
                        <a:spcBef>
                          <a:spcPts val="1520"/>
                        </a:spcBef>
                        <a:spcAft>
                          <a:spcPts val="1230"/>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79705" indent="0" algn="r">
                        <a:lnSpc>
                          <a:spcPts val="1500"/>
                        </a:lnSpc>
                        <a:spcBef>
                          <a:spcPts val="1520"/>
                        </a:spcBef>
                        <a:spcAft>
                          <a:spcPts val="1230"/>
                        </a:spcAft>
                      </a:pPr>
                      <a:r>
                        <a:rPr lang="fr-FR" sz="1100" b="1" spc="0">
                          <a:solidFill>
                            <a:srgbClr val="FFFFFF"/>
                          </a:solidFill>
                          <a:latin typeface="Calibri" panose="02020603050405020304" pitchFamily="2"/>
                        </a:rPr>
                        <a:t>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79705" indent="0" algn="r">
                        <a:lnSpc>
                          <a:spcPts val="1500"/>
                        </a:lnSpc>
                        <a:spcBef>
                          <a:spcPts val="1520"/>
                        </a:spcBef>
                        <a:spcAft>
                          <a:spcPts val="1230"/>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80340" indent="0" algn="r">
                        <a:lnSpc>
                          <a:spcPts val="1500"/>
                        </a:lnSpc>
                        <a:spcBef>
                          <a:spcPts val="1520"/>
                        </a:spcBef>
                        <a:spcAft>
                          <a:spcPts val="1230"/>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182880" indent="0" algn="r">
                        <a:lnSpc>
                          <a:spcPts val="1500"/>
                        </a:lnSpc>
                        <a:spcBef>
                          <a:spcPts val="1495"/>
                        </a:spcBef>
                        <a:spcAft>
                          <a:spcPts val="1255"/>
                        </a:spcAft>
                      </a:pPr>
                      <a:r>
                        <a:rPr lang="fr-FR" sz="1100" b="1" spc="0">
                          <a:solidFill>
                            <a:srgbClr val="FFFFFF"/>
                          </a:solidFill>
                          <a:latin typeface="Calibri" panose="02020603050405020304" pitchFamily="2"/>
                        </a:rPr>
                        <a:t>1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42164"/>
                    </a:solidFill>
                  </a:tcPr>
                </a:tc>
                <a:tc>
                  <a:txBody>
                    <a:bodyPr/>
                    <a:lstStyle/>
                    <a:p>
                      <a:pPr marL="0" marR="0" indent="0" algn="ctr">
                        <a:lnSpc>
                          <a:spcPts val="1500"/>
                        </a:lnSpc>
                        <a:spcBef>
                          <a:spcPts val="1495"/>
                        </a:spcBef>
                        <a:spcAft>
                          <a:spcPts val="1255"/>
                        </a:spcAft>
                      </a:pPr>
                      <a:r>
                        <a:rPr lang="fr-FR" sz="1100" b="1" spc="0">
                          <a:solidFill>
                            <a:srgbClr val="FFFF00"/>
                          </a:solidFill>
                          <a:latin typeface="Calibri" panose="02020603050405020304" pitchFamily="2"/>
                        </a:rPr>
                        <a:t>28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06125"/>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12065" cmpd="sng">
                      <a:solidFill>
                        <a:srgbClr val="000000"/>
                      </a:solidFill>
                      <a:prstDash val="solid"/>
                    </a:lnL>
                    <a:lnR w="76200" cmpd="sng">
                      <a:solidFill>
                        <a:srgbClr val="000000"/>
                      </a:solidFill>
                      <a:prstDash val="solid"/>
                    </a:lnR>
                    <a:lnT w="0" cmpd="sng">
                      <a:noFill/>
                      <a:prstDash val="solid"/>
                    </a:lnT>
                    <a:lnB w="0" cmpd="sng">
                      <a:noFill/>
                      <a:prstDash val="solid"/>
                    </a:lnB>
                    <a:solidFill>
                      <a:srgbClr val="FFC2C2"/>
                    </a:solidFill>
                  </a:tcPr>
                </a:tc>
                <a:extLst>
                  <a:ext uri="{0D108BD9-81ED-4DB2-BD59-A6C34878D82A}">
                    <a16:rowId xmlns:a16="http://schemas.microsoft.com/office/drawing/2014/main" val="10001"/>
                  </a:ext>
                </a:extLst>
              </a:tr>
              <a:tr h="73343">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76200" cmpd="sng">
                      <a:solidFill>
                        <a:srgbClr val="000000"/>
                      </a:solidFill>
                      <a:prstDash val="solid"/>
                    </a:lnR>
                    <a:lnT w="0" cmpd="sng">
                      <a:noFill/>
                      <a:prstDash val="solid"/>
                    </a:lnT>
                    <a:lnB w="0" cmpd="sng">
                      <a:noFill/>
                      <a:prstDash val="solid"/>
                    </a:lnB>
                    <a:solidFill>
                      <a:srgbClr val="FF0000"/>
                    </a:solidFill>
                  </a:tcPr>
                </a:tc>
                <a:extLst>
                  <a:ext uri="{0D108BD9-81ED-4DB2-BD59-A6C34878D82A}">
                    <a16:rowId xmlns:a16="http://schemas.microsoft.com/office/drawing/2014/main" val="10002"/>
                  </a:ext>
                </a:extLst>
              </a:tr>
              <a:tr h="411480">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548640" marR="0" indent="0" algn="l">
                        <a:lnSpc>
                          <a:spcPts val="1700"/>
                        </a:lnSpc>
                        <a:spcBef>
                          <a:spcPts val="290"/>
                        </a:spcBef>
                        <a:spcAft>
                          <a:spcPts val="575"/>
                        </a:spcAft>
                      </a:pPr>
                      <a:r>
                        <a:rPr lang="fr-FR" sz="900" b="1" spc="0" dirty="0">
                          <a:solidFill>
                            <a:srgbClr val="FFFFFF"/>
                          </a:solidFill>
                          <a:latin typeface="Calibri" panose="02020603050405020304" pitchFamily="2"/>
                        </a:rPr>
                        <a:t>Sous-Indicateurs mesurant la maturité niveau 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80340" indent="0" algn="r">
                        <a:lnSpc>
                          <a:spcPts val="1500"/>
                        </a:lnSpc>
                        <a:spcBef>
                          <a:spcPts val="1495"/>
                        </a:spcBef>
                        <a:spcAft>
                          <a:spcPts val="1235"/>
                        </a:spcAft>
                      </a:pPr>
                      <a:r>
                        <a:rPr lang="fr-FR" sz="1100" b="1" spc="0">
                          <a:solidFill>
                            <a:srgbClr val="FFFFFF"/>
                          </a:solidFill>
                          <a:latin typeface="Calibri" panose="02020603050405020304" pitchFamily="2"/>
                        </a:rPr>
                        <a:t>7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79705" indent="0" algn="r">
                        <a:lnSpc>
                          <a:spcPts val="1500"/>
                        </a:lnSpc>
                        <a:spcBef>
                          <a:spcPts val="1495"/>
                        </a:spcBef>
                        <a:spcAft>
                          <a:spcPts val="1235"/>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79705" indent="0" algn="r">
                        <a:lnSpc>
                          <a:spcPts val="1500"/>
                        </a:lnSpc>
                        <a:spcBef>
                          <a:spcPts val="1495"/>
                        </a:spcBef>
                        <a:spcAft>
                          <a:spcPts val="1235"/>
                        </a:spcAft>
                      </a:pPr>
                      <a:r>
                        <a:rPr lang="fr-FR" sz="1100" b="1" spc="0">
                          <a:solidFill>
                            <a:srgbClr val="FFFFFF"/>
                          </a:solidFill>
                          <a:latin typeface="Calibri" panose="02020603050405020304" pitchFamily="2"/>
                        </a:rPr>
                        <a:t>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82245" indent="0" algn="r">
                        <a:lnSpc>
                          <a:spcPts val="1500"/>
                        </a:lnSpc>
                        <a:spcBef>
                          <a:spcPts val="1495"/>
                        </a:spcBef>
                        <a:spcAft>
                          <a:spcPts val="1235"/>
                        </a:spcAft>
                      </a:pPr>
                      <a:r>
                        <a:rPr lang="fr-FR" sz="1100" b="1" spc="0">
                          <a:solidFill>
                            <a:srgbClr val="FFFFFF"/>
                          </a:solidFill>
                          <a:latin typeface="Calibri" panose="02020603050405020304" pitchFamily="2"/>
                        </a:rPr>
                        <a:t>4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79705" indent="0" algn="r">
                        <a:lnSpc>
                          <a:spcPts val="1500"/>
                        </a:lnSpc>
                        <a:spcBef>
                          <a:spcPts val="1495"/>
                        </a:spcBef>
                        <a:spcAft>
                          <a:spcPts val="1235"/>
                        </a:spcAft>
                      </a:pPr>
                      <a:r>
                        <a:rPr lang="fr-FR" sz="1100" b="1" spc="0">
                          <a:solidFill>
                            <a:srgbClr val="FFFFFF"/>
                          </a:solidFill>
                          <a:latin typeface="Calibri" panose="02020603050405020304" pitchFamily="2"/>
                        </a:rPr>
                        <a:t>1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79705" indent="0" algn="r">
                        <a:lnSpc>
                          <a:spcPts val="1500"/>
                        </a:lnSpc>
                        <a:spcBef>
                          <a:spcPts val="1495"/>
                        </a:spcBef>
                        <a:spcAft>
                          <a:spcPts val="1235"/>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79705" indent="0" algn="r">
                        <a:lnSpc>
                          <a:spcPts val="1500"/>
                        </a:lnSpc>
                        <a:spcBef>
                          <a:spcPts val="1495"/>
                        </a:spcBef>
                        <a:spcAft>
                          <a:spcPts val="1235"/>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80340" indent="0" algn="r">
                        <a:lnSpc>
                          <a:spcPts val="1500"/>
                        </a:lnSpc>
                        <a:spcBef>
                          <a:spcPts val="1495"/>
                        </a:spcBef>
                        <a:spcAft>
                          <a:spcPts val="1235"/>
                        </a:spcAft>
                      </a:pPr>
                      <a:r>
                        <a:rPr lang="fr-FR" sz="1100" b="1" spc="0">
                          <a:solidFill>
                            <a:srgbClr val="FFFFFF"/>
                          </a:solidFill>
                          <a:latin typeface="Calibri" panose="02020603050405020304" pitchFamily="2"/>
                        </a:rPr>
                        <a:t>8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182880" indent="0" algn="r">
                        <a:lnSpc>
                          <a:spcPts val="1500"/>
                        </a:lnSpc>
                        <a:spcBef>
                          <a:spcPts val="1475"/>
                        </a:spcBef>
                        <a:spcAft>
                          <a:spcPts val="1255"/>
                        </a:spcAft>
                      </a:pPr>
                      <a:r>
                        <a:rPr lang="fr-FR" sz="1100" b="1" spc="0">
                          <a:solidFill>
                            <a:srgbClr val="FFFFFF"/>
                          </a:solidFill>
                          <a:latin typeface="Calibri" panose="02020603050405020304" pitchFamily="2"/>
                        </a:rPr>
                        <a:t>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70C0"/>
                    </a:solidFill>
                  </a:tcPr>
                </a:tc>
                <a:tc>
                  <a:txBody>
                    <a:bodyPr/>
                    <a:lstStyle/>
                    <a:p>
                      <a:pPr marL="0" marR="0" indent="0" algn="ctr">
                        <a:lnSpc>
                          <a:spcPts val="1500"/>
                        </a:lnSpc>
                        <a:spcBef>
                          <a:spcPts val="1475"/>
                        </a:spcBef>
                        <a:spcAft>
                          <a:spcPts val="1255"/>
                        </a:spcAft>
                      </a:pPr>
                      <a:r>
                        <a:rPr lang="fr-FR" sz="1100" b="1" spc="0">
                          <a:solidFill>
                            <a:srgbClr val="FFFF00"/>
                          </a:solidFill>
                          <a:latin typeface="Calibri" panose="02020603050405020304" pitchFamily="2"/>
                        </a:rPr>
                        <a:t>32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06125"/>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12065" cmpd="sng">
                      <a:solidFill>
                        <a:srgbClr val="000000"/>
                      </a:solidFill>
                      <a:prstDash val="solid"/>
                    </a:lnL>
                    <a:lnR w="76200" cmpd="sng">
                      <a:solidFill>
                        <a:srgbClr val="000000"/>
                      </a:solidFill>
                      <a:prstDash val="solid"/>
                    </a:lnR>
                    <a:lnT w="0" cmpd="sng">
                      <a:noFill/>
                      <a:prstDash val="solid"/>
                    </a:lnT>
                    <a:lnB w="0" cmpd="sng">
                      <a:noFill/>
                      <a:prstDash val="solid"/>
                    </a:lnB>
                    <a:solidFill>
                      <a:srgbClr val="FFC2C2"/>
                    </a:solidFill>
                  </a:tcPr>
                </a:tc>
                <a:extLst>
                  <a:ext uri="{0D108BD9-81ED-4DB2-BD59-A6C34878D82A}">
                    <a16:rowId xmlns:a16="http://schemas.microsoft.com/office/drawing/2014/main" val="10003"/>
                  </a:ext>
                </a:extLst>
              </a:tr>
              <a:tr h="73343">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gridSpan="2">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hMerge="1">
                  <a:txBody>
                    <a:bodyPr/>
                    <a:lstStyle/>
                    <a:p>
                      <a:endParaRPr/>
                    </a:p>
                  </a:txBody>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76200" cmpd="sng">
                      <a:solidFill>
                        <a:srgbClr val="000000"/>
                      </a:solidFill>
                      <a:prstDash val="solid"/>
                    </a:lnR>
                    <a:lnT w="0" cmpd="sng">
                      <a:noFill/>
                      <a:prstDash val="solid"/>
                    </a:lnT>
                    <a:lnB w="0" cmpd="sng">
                      <a:noFill/>
                      <a:prstDash val="solid"/>
                    </a:lnB>
                    <a:solidFill>
                      <a:srgbClr val="FF0000"/>
                    </a:solidFill>
                  </a:tcPr>
                </a:tc>
                <a:extLst>
                  <a:ext uri="{0D108BD9-81ED-4DB2-BD59-A6C34878D82A}">
                    <a16:rowId xmlns:a16="http://schemas.microsoft.com/office/drawing/2014/main" val="10004"/>
                  </a:ext>
                </a:extLst>
              </a:tr>
              <a:tr h="411480">
                <a:tc>
                  <a:txBody>
                    <a:bodyPr/>
                    <a:lstStyle/>
                    <a:p>
                      <a:endParaRPr sz="1200"/>
                    </a:p>
                  </a:txBody>
                  <a:tcPr marL="0" marR="0" marT="0" marB="0">
                    <a:lnL w="76200" cmpd="sng">
                      <a:solidFill>
                        <a:srgbClr val="000000"/>
                      </a:solidFill>
                      <a:prstDash val="solid"/>
                    </a:lnL>
                    <a:lnR w="12065" cmpd="sng">
                      <a:solidFill>
                        <a:srgbClr val="000000"/>
                      </a:solidFill>
                      <a:prstDash val="solid"/>
                    </a:lnR>
                    <a:lnT w="0" cmpd="sng">
                      <a:noFill/>
                      <a:prstDash val="solid"/>
                    </a:lnT>
                    <a:lnB w="0" cmpd="sng">
                      <a:noFill/>
                      <a:prstDash val="solid"/>
                    </a:lnB>
                    <a:solidFill>
                      <a:srgbClr val="D3525D"/>
                    </a:solidFill>
                  </a:tcPr>
                </a:tc>
                <a:tc>
                  <a:txBody>
                    <a:bodyPr/>
                    <a:lstStyle/>
                    <a:p>
                      <a:pPr marL="548640" marR="0" indent="0" algn="l">
                        <a:lnSpc>
                          <a:spcPts val="1700"/>
                        </a:lnSpc>
                        <a:spcBef>
                          <a:spcPts val="240"/>
                        </a:spcBef>
                        <a:spcAft>
                          <a:spcPts val="670"/>
                        </a:spcAft>
                      </a:pPr>
                      <a:r>
                        <a:rPr lang="fr-FR" sz="900" b="1" spc="0" dirty="0">
                          <a:solidFill>
                            <a:srgbClr val="FFFFFF"/>
                          </a:solidFill>
                          <a:latin typeface="Calibri" panose="02020603050405020304" pitchFamily="2"/>
                        </a:rPr>
                        <a:t>Sous-Indicateurs mesurant la maturité niveau 3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80340" indent="0" algn="r">
                        <a:lnSpc>
                          <a:spcPts val="1500"/>
                        </a:lnSpc>
                        <a:spcBef>
                          <a:spcPts val="1445"/>
                        </a:spcBef>
                        <a:spcAft>
                          <a:spcPts val="1330"/>
                        </a:spcAft>
                      </a:pPr>
                      <a:r>
                        <a:rPr lang="fr-FR" sz="1100" b="1" spc="0">
                          <a:solidFill>
                            <a:srgbClr val="FFFFFF"/>
                          </a:solidFill>
                          <a:latin typeface="Calibri" panose="02020603050405020304" pitchFamily="2"/>
                        </a:rPr>
                        <a:t>27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79705" indent="0" algn="r">
                        <a:lnSpc>
                          <a:spcPts val="1500"/>
                        </a:lnSpc>
                        <a:spcBef>
                          <a:spcPts val="1445"/>
                        </a:spcBef>
                        <a:spcAft>
                          <a:spcPts val="1330"/>
                        </a:spcAft>
                      </a:pPr>
                      <a:r>
                        <a:rPr lang="fr-FR" sz="1100" b="1" spc="0">
                          <a:solidFill>
                            <a:srgbClr val="FFFFFF"/>
                          </a:solidFill>
                          <a:latin typeface="Calibri" panose="02020603050405020304" pitchFamily="2"/>
                        </a:rPr>
                        <a:t>23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79705" indent="0" algn="r">
                        <a:lnSpc>
                          <a:spcPts val="1500"/>
                        </a:lnSpc>
                        <a:spcBef>
                          <a:spcPts val="1445"/>
                        </a:spcBef>
                        <a:spcAft>
                          <a:spcPts val="1330"/>
                        </a:spcAft>
                      </a:pPr>
                      <a:r>
                        <a:rPr lang="fr-FR" sz="1100" b="1" spc="0">
                          <a:solidFill>
                            <a:srgbClr val="FFFFFF"/>
                          </a:solidFill>
                          <a:latin typeface="Calibri" panose="02020603050405020304" pitchFamily="2"/>
                        </a:rPr>
                        <a:t>14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82245" indent="0" algn="r">
                        <a:lnSpc>
                          <a:spcPts val="1500"/>
                        </a:lnSpc>
                        <a:spcBef>
                          <a:spcPts val="1445"/>
                        </a:spcBef>
                        <a:spcAft>
                          <a:spcPts val="1330"/>
                        </a:spcAft>
                      </a:pPr>
                      <a:r>
                        <a:rPr lang="fr-FR" sz="1100" b="1" spc="0">
                          <a:solidFill>
                            <a:srgbClr val="FFFFFF"/>
                          </a:solidFill>
                          <a:latin typeface="Calibri" panose="02020603050405020304" pitchFamily="2"/>
                        </a:rPr>
                        <a:t>15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79705" indent="0" algn="r">
                        <a:lnSpc>
                          <a:spcPts val="1500"/>
                        </a:lnSpc>
                        <a:spcBef>
                          <a:spcPts val="1445"/>
                        </a:spcBef>
                        <a:spcAft>
                          <a:spcPts val="1330"/>
                        </a:spcAft>
                      </a:pPr>
                      <a:r>
                        <a:rPr lang="fr-FR" sz="1100" b="1" spc="0">
                          <a:solidFill>
                            <a:srgbClr val="FFFFFF"/>
                          </a:solidFill>
                          <a:latin typeface="Calibri" panose="02020603050405020304" pitchFamily="2"/>
                        </a:rPr>
                        <a:t>13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79705" indent="0" algn="r">
                        <a:lnSpc>
                          <a:spcPts val="1500"/>
                        </a:lnSpc>
                        <a:spcBef>
                          <a:spcPts val="1445"/>
                        </a:spcBef>
                        <a:spcAft>
                          <a:spcPts val="1330"/>
                        </a:spcAft>
                      </a:pPr>
                      <a:r>
                        <a:rPr lang="fr-FR" sz="1100" b="1" spc="0">
                          <a:solidFill>
                            <a:srgbClr val="FFFFFF"/>
                          </a:solidFill>
                          <a:latin typeface="Calibri" panose="02020603050405020304" pitchFamily="2"/>
                        </a:rPr>
                        <a:t>13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79705" indent="0" algn="r">
                        <a:lnSpc>
                          <a:spcPts val="1500"/>
                        </a:lnSpc>
                        <a:spcBef>
                          <a:spcPts val="1445"/>
                        </a:spcBef>
                        <a:spcAft>
                          <a:spcPts val="1330"/>
                        </a:spcAft>
                      </a:pPr>
                      <a:r>
                        <a:rPr lang="fr-FR" sz="1100" b="1" spc="0">
                          <a:solidFill>
                            <a:srgbClr val="FFFFFF"/>
                          </a:solidFill>
                          <a:latin typeface="Calibri" panose="02020603050405020304" pitchFamily="2"/>
                        </a:rPr>
                        <a:t>18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80340" indent="0" algn="r">
                        <a:lnSpc>
                          <a:spcPts val="1500"/>
                        </a:lnSpc>
                        <a:spcBef>
                          <a:spcPts val="1445"/>
                        </a:spcBef>
                        <a:spcAft>
                          <a:spcPts val="1330"/>
                        </a:spcAft>
                      </a:pPr>
                      <a:r>
                        <a:rPr lang="fr-FR" sz="1100" b="1" spc="0">
                          <a:solidFill>
                            <a:srgbClr val="FFFFFF"/>
                          </a:solidFill>
                          <a:latin typeface="Calibri" panose="02020603050405020304" pitchFamily="2"/>
                        </a:rPr>
                        <a:t>17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182880" indent="0" algn="r">
                        <a:lnSpc>
                          <a:spcPts val="1500"/>
                        </a:lnSpc>
                        <a:spcBef>
                          <a:spcPts val="1420"/>
                        </a:spcBef>
                        <a:spcAft>
                          <a:spcPts val="1355"/>
                        </a:spcAft>
                      </a:pPr>
                      <a:r>
                        <a:rPr lang="fr-FR" sz="1100" b="1" spc="0">
                          <a:solidFill>
                            <a:srgbClr val="FFFFFF"/>
                          </a:solidFill>
                          <a:latin typeface="Calibri" panose="02020603050405020304" pitchFamily="2"/>
                        </a:rPr>
                        <a:t>11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002060"/>
                    </a:solidFill>
                  </a:tcPr>
                </a:tc>
                <a:tc>
                  <a:txBody>
                    <a:bodyPr/>
                    <a:lstStyle/>
                    <a:p>
                      <a:pPr marL="0" marR="0" indent="0" algn="ctr">
                        <a:lnSpc>
                          <a:spcPts val="1500"/>
                        </a:lnSpc>
                        <a:spcBef>
                          <a:spcPts val="1420"/>
                        </a:spcBef>
                        <a:spcAft>
                          <a:spcPts val="1355"/>
                        </a:spcAft>
                      </a:pPr>
                      <a:r>
                        <a:rPr lang="fr-FR" sz="1100" b="1" spc="0">
                          <a:solidFill>
                            <a:srgbClr val="FFFF00"/>
                          </a:solidFill>
                          <a:latin typeface="Calibri" panose="02020603050405020304" pitchFamily="2"/>
                        </a:rPr>
                        <a:t>152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06125"/>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12065" cmpd="sng">
                      <a:solidFill>
                        <a:srgbClr val="000000"/>
                      </a:solidFill>
                      <a:prstDash val="solid"/>
                    </a:lnL>
                    <a:lnR w="76200" cmpd="sng">
                      <a:solidFill>
                        <a:srgbClr val="000000"/>
                      </a:solidFill>
                      <a:prstDash val="solid"/>
                    </a:lnR>
                    <a:lnT w="0" cmpd="sng">
                      <a:noFill/>
                      <a:prstDash val="solid"/>
                    </a:lnT>
                    <a:lnB w="0" cmpd="sng">
                      <a:noFill/>
                      <a:prstDash val="solid"/>
                    </a:lnB>
                    <a:solidFill>
                      <a:srgbClr val="FFC2C2"/>
                    </a:solidFill>
                  </a:tcPr>
                </a:tc>
                <a:extLst>
                  <a:ext uri="{0D108BD9-81ED-4DB2-BD59-A6C34878D82A}">
                    <a16:rowId xmlns:a16="http://schemas.microsoft.com/office/drawing/2014/main" val="10005"/>
                  </a:ext>
                </a:extLst>
              </a:tr>
              <a:tr h="73343">
                <a:tc gridSpan="3">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0" cmpd="sng">
                      <a:noFill/>
                      <a:prstDash val="solid"/>
                    </a:lnR>
                    <a:lnT w="0" cmpd="sng">
                      <a:noFill/>
                      <a:prstDash val="solid"/>
                    </a:lnT>
                    <a:lnB w="0" cmpd="sng">
                      <a:noFill/>
                      <a:prstDash val="solid"/>
                    </a:lnB>
                    <a:solidFill>
                      <a:srgbClr val="FF0000"/>
                    </a:solidFill>
                  </a:tcPr>
                </a:tc>
                <a:tc hMerge="1">
                  <a:txBody>
                    <a:bodyPr/>
                    <a:lstStyle/>
                    <a:p>
                      <a:endParaRPr/>
                    </a:p>
                  </a:txBody>
                  <a:tcPr/>
                </a:tc>
                <a:tc hMerge="1">
                  <a:txBody>
                    <a:bodyPr/>
                    <a:lstStyle/>
                    <a:p>
                      <a:endParaRPr/>
                    </a:p>
                  </a:txBody>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gridSpan="2">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hMerge="1">
                  <a:txBody>
                    <a:bodyPr/>
                    <a:lstStyle/>
                    <a:p>
                      <a:endParaRPr/>
                    </a:p>
                  </a:txBody>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solidFill>
                      <a:srgbClr val="FF0000"/>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0" cmpd="sng">
                      <a:noFill/>
                      <a:prstDash val="solid"/>
                    </a:lnL>
                    <a:lnR w="76200" cmpd="sng">
                      <a:solidFill>
                        <a:srgbClr val="000000"/>
                      </a:solidFill>
                      <a:prstDash val="solid"/>
                    </a:lnR>
                    <a:lnT w="0" cmpd="sng">
                      <a:noFill/>
                      <a:prstDash val="solid"/>
                    </a:lnT>
                    <a:lnB w="0" cmpd="sng">
                      <a:noFill/>
                      <a:prstDash val="solid"/>
                    </a:lnB>
                    <a:solidFill>
                      <a:srgbClr val="FF0000"/>
                    </a:solidFill>
                  </a:tcPr>
                </a:tc>
                <a:extLst>
                  <a:ext uri="{0D108BD9-81ED-4DB2-BD59-A6C34878D82A}">
                    <a16:rowId xmlns:a16="http://schemas.microsoft.com/office/drawing/2014/main" val="10006"/>
                  </a:ext>
                </a:extLst>
              </a:tr>
              <a:tr h="411480">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76200" cmpd="sng">
                      <a:solidFill>
                        <a:srgbClr val="000000"/>
                      </a:solidFill>
                      <a:prstDash val="solid"/>
                    </a:lnL>
                    <a:lnR w="12065" cmpd="sng">
                      <a:solidFill>
                        <a:srgbClr val="000000"/>
                      </a:solidFill>
                      <a:prstDash val="solid"/>
                    </a:lnR>
                    <a:lnT w="0" cmpd="sng">
                      <a:noFill/>
                      <a:prstDash val="solid"/>
                    </a:lnT>
                    <a:lnB w="0" cmpd="sng">
                      <a:noFill/>
                      <a:prstDash val="solid"/>
                    </a:lnB>
                  </a:tcPr>
                </a:tc>
                <a:tc>
                  <a:txBody>
                    <a:bodyPr/>
                    <a:lstStyle/>
                    <a:p>
                      <a:pPr marL="548640" marR="0" indent="0" algn="l">
                        <a:lnSpc>
                          <a:spcPts val="1700"/>
                        </a:lnSpc>
                        <a:spcBef>
                          <a:spcPts val="190"/>
                        </a:spcBef>
                        <a:spcAft>
                          <a:spcPts val="695"/>
                        </a:spcAft>
                      </a:pPr>
                      <a:r>
                        <a:rPr lang="fr-FR" sz="900" b="1" spc="0" dirty="0">
                          <a:solidFill>
                            <a:srgbClr val="FFFFFF"/>
                          </a:solidFill>
                          <a:latin typeface="Calibri" panose="02020603050405020304" pitchFamily="2"/>
                        </a:rPr>
                        <a:t>Sous-Indicateurs mesurant la maturité niveau 4 </a:t>
                      </a:r>
                    </a:p>
                  </a:txBody>
                  <a:tcPr marL="0" marR="0" marT="0" marB="0">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80340" indent="0" algn="r">
                        <a:lnSpc>
                          <a:spcPts val="1500"/>
                        </a:lnSpc>
                        <a:spcBef>
                          <a:spcPts val="1400"/>
                        </a:spcBef>
                        <a:spcAft>
                          <a:spcPts val="1350"/>
                        </a:spcAft>
                      </a:pPr>
                      <a:r>
                        <a:rPr lang="fr-FR" sz="1100" b="1" spc="0">
                          <a:solidFill>
                            <a:srgbClr val="FFFFFF"/>
                          </a:solidFill>
                          <a:latin typeface="Calibri" panose="02020603050405020304" pitchFamily="2"/>
                        </a:rPr>
                        <a:t>22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79705" indent="0" algn="r">
                        <a:lnSpc>
                          <a:spcPts val="1500"/>
                        </a:lnSpc>
                        <a:spcBef>
                          <a:spcPts val="1400"/>
                        </a:spcBef>
                        <a:spcAft>
                          <a:spcPts val="1350"/>
                        </a:spcAft>
                      </a:pPr>
                      <a:r>
                        <a:rPr lang="fr-FR" sz="1100" b="1" spc="0">
                          <a:solidFill>
                            <a:srgbClr val="FFFFFF"/>
                          </a:solidFill>
                          <a:latin typeface="Calibri" panose="02020603050405020304" pitchFamily="2"/>
                        </a:rPr>
                        <a:t>4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79705" indent="0" algn="r">
                        <a:lnSpc>
                          <a:spcPts val="1500"/>
                        </a:lnSpc>
                        <a:spcBef>
                          <a:spcPts val="1400"/>
                        </a:spcBef>
                        <a:spcAft>
                          <a:spcPts val="1350"/>
                        </a:spcAft>
                      </a:pPr>
                      <a:r>
                        <a:rPr lang="fr-FR" sz="1100" b="1" spc="0">
                          <a:solidFill>
                            <a:srgbClr val="FFFFFF"/>
                          </a:solidFill>
                          <a:latin typeface="Calibri" panose="02020603050405020304" pitchFamily="2"/>
                        </a:rPr>
                        <a:t>4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82245" indent="0" algn="r">
                        <a:lnSpc>
                          <a:spcPts val="1500"/>
                        </a:lnSpc>
                        <a:spcBef>
                          <a:spcPts val="1400"/>
                        </a:spcBef>
                        <a:spcAft>
                          <a:spcPts val="1350"/>
                        </a:spcAft>
                      </a:pPr>
                      <a:r>
                        <a:rPr lang="fr-FR" sz="1100" b="1" spc="0">
                          <a:solidFill>
                            <a:srgbClr val="FFFFFF"/>
                          </a:solidFill>
                          <a:latin typeface="Calibri" panose="02020603050405020304" pitchFamily="2"/>
                        </a:rPr>
                        <a:t>5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79705" indent="0" algn="r">
                        <a:lnSpc>
                          <a:spcPts val="1500"/>
                        </a:lnSpc>
                        <a:spcBef>
                          <a:spcPts val="1400"/>
                        </a:spcBef>
                        <a:spcAft>
                          <a:spcPts val="1350"/>
                        </a:spcAft>
                      </a:pPr>
                      <a:r>
                        <a:rPr lang="fr-FR" sz="1100" b="1" spc="0">
                          <a:solidFill>
                            <a:srgbClr val="FFFFFF"/>
                          </a:solidFill>
                          <a:latin typeface="Calibri" panose="02020603050405020304" pitchFamily="2"/>
                        </a:rPr>
                        <a:t>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79705" indent="0" algn="r">
                        <a:lnSpc>
                          <a:spcPts val="1500"/>
                        </a:lnSpc>
                        <a:spcBef>
                          <a:spcPts val="1400"/>
                        </a:spcBef>
                        <a:spcAft>
                          <a:spcPts val="1350"/>
                        </a:spcAft>
                      </a:pPr>
                      <a:r>
                        <a:rPr lang="fr-FR" sz="1100" b="1" spc="0">
                          <a:solidFill>
                            <a:srgbClr val="FFFFFF"/>
                          </a:solidFill>
                          <a:latin typeface="Calibri" panose="02020603050405020304" pitchFamily="2"/>
                        </a:rPr>
                        <a:t>8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79705" indent="0" algn="r">
                        <a:lnSpc>
                          <a:spcPts val="1500"/>
                        </a:lnSpc>
                        <a:spcBef>
                          <a:spcPts val="1400"/>
                        </a:spcBef>
                        <a:spcAft>
                          <a:spcPts val="1350"/>
                        </a:spcAft>
                      </a:pPr>
                      <a:r>
                        <a:rPr lang="fr-FR" sz="1100" b="1" spc="0">
                          <a:solidFill>
                            <a:srgbClr val="FFFFFF"/>
                          </a:solidFill>
                          <a:latin typeface="Calibri" panose="02020603050405020304" pitchFamily="2"/>
                        </a:rPr>
                        <a:t>6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80340" indent="0" algn="r">
                        <a:lnSpc>
                          <a:spcPts val="1500"/>
                        </a:lnSpc>
                        <a:spcBef>
                          <a:spcPts val="1400"/>
                        </a:spcBef>
                        <a:spcAft>
                          <a:spcPts val="1350"/>
                        </a:spcAft>
                      </a:pPr>
                      <a:r>
                        <a:rPr lang="fr-FR" sz="1100" b="1" spc="0">
                          <a:solidFill>
                            <a:srgbClr val="FFFFFF"/>
                          </a:solidFill>
                          <a:latin typeface="Calibri" panose="02020603050405020304" pitchFamily="2"/>
                        </a:rPr>
                        <a:t>3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182880" indent="0" algn="r">
                        <a:lnSpc>
                          <a:spcPts val="1500"/>
                        </a:lnSpc>
                        <a:spcBef>
                          <a:spcPts val="1375"/>
                        </a:spcBef>
                        <a:spcAft>
                          <a:spcPts val="1375"/>
                        </a:spcAft>
                      </a:pPr>
                      <a:r>
                        <a:rPr lang="fr-FR" sz="1100" b="1" spc="0">
                          <a:solidFill>
                            <a:srgbClr val="FFFFFF"/>
                          </a:solidFill>
                          <a:latin typeface="Calibri" panose="02020603050405020304" pitchFamily="2"/>
                        </a:rPr>
                        <a:t>2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2F7D4F"/>
                    </a:solidFill>
                  </a:tcPr>
                </a:tc>
                <a:tc>
                  <a:txBody>
                    <a:bodyPr/>
                    <a:lstStyle/>
                    <a:p>
                      <a:pPr marL="0" marR="0" indent="0" algn="ctr">
                        <a:lnSpc>
                          <a:spcPts val="1500"/>
                        </a:lnSpc>
                        <a:spcBef>
                          <a:spcPts val="1375"/>
                        </a:spcBef>
                        <a:spcAft>
                          <a:spcPts val="1375"/>
                        </a:spcAft>
                      </a:pPr>
                      <a:r>
                        <a:rPr lang="fr-FR" sz="1100" b="1" spc="0">
                          <a:solidFill>
                            <a:srgbClr val="FFFF00"/>
                          </a:solidFill>
                          <a:latin typeface="Calibri" panose="02020603050405020304" pitchFamily="2"/>
                        </a:rPr>
                        <a:t>56 </a:t>
                      </a:r>
                    </a:p>
                  </a:txBody>
                  <a:tcPr marL="0" marR="0" marT="0" marB="0" anchor="ctr">
                    <a:lnL w="12065" cmpd="sng">
                      <a:solidFill>
                        <a:srgbClr val="000000"/>
                      </a:solidFill>
                      <a:prstDash val="solid"/>
                    </a:lnL>
                    <a:lnR w="12065" cmpd="sng">
                      <a:solidFill>
                        <a:srgbClr val="000000"/>
                      </a:solidFill>
                      <a:prstDash val="solid"/>
                    </a:lnR>
                    <a:lnT w="0" cmpd="sng">
                      <a:noFill/>
                      <a:prstDash val="solid"/>
                    </a:lnT>
                    <a:lnB w="0" cmpd="sng">
                      <a:noFill/>
                      <a:prstDash val="solid"/>
                    </a:lnB>
                    <a:solidFill>
                      <a:srgbClr val="406125"/>
                    </a:solidFill>
                  </a:tcPr>
                </a:tc>
                <a:tc>
                  <a:txBody>
                    <a:bodyPr/>
                    <a:lstStyle/>
                    <a:p>
                      <a:pPr marL="0" marR="0" indent="0" algn="l">
                        <a:lnSpc>
                          <a:spcPct val="100000"/>
                        </a:lnSpc>
                        <a:spcBef>
                          <a:spcPts val="0"/>
                        </a:spcBef>
                        <a:spcAft>
                          <a:spcPts val="0"/>
                        </a:spcAft>
                      </a:pPr>
                      <a:r>
                        <a:rPr lang="fr-FR" sz="100">
                          <a:solidFill>
                            <a:srgbClr val="000000"/>
                          </a:solidFill>
                          <a:latin typeface="Calibri" panose="02020603050405020304" pitchFamily="2"/>
                        </a:rPr>
                        <a:t> </a:t>
                      </a:r>
                    </a:p>
                  </a:txBody>
                  <a:tcPr marL="0" marR="0" marT="0" marB="0">
                    <a:lnL w="12065" cmpd="sng">
                      <a:solidFill>
                        <a:srgbClr val="000000"/>
                      </a:solidFill>
                      <a:prstDash val="solid"/>
                    </a:lnL>
                    <a:lnR w="76200" cmpd="sng">
                      <a:solidFill>
                        <a:srgbClr val="000000"/>
                      </a:solidFill>
                      <a:prstDash val="solid"/>
                    </a:lnR>
                    <a:lnT w="0" cmpd="sng">
                      <a:noFill/>
                      <a:prstDash val="solid"/>
                    </a:lnT>
                    <a:lnB w="0" cmpd="sng">
                      <a:noFill/>
                      <a:prstDash val="solid"/>
                    </a:lnB>
                    <a:solidFill>
                      <a:srgbClr val="FFC2C2"/>
                    </a:solidFill>
                  </a:tcPr>
                </a:tc>
                <a:extLst>
                  <a:ext uri="{0D108BD9-81ED-4DB2-BD59-A6C34878D82A}">
                    <a16:rowId xmlns:a16="http://schemas.microsoft.com/office/drawing/2014/main" val="10007"/>
                  </a:ext>
                </a:extLst>
              </a:tr>
              <a:tr h="73343">
                <a:tc gridSpan="13">
                  <a:txBody>
                    <a:bodyPr/>
                    <a:lstStyle/>
                    <a:p>
                      <a:pPr marL="0" marR="0" indent="0" algn="l">
                        <a:lnSpc>
                          <a:spcPct val="100000"/>
                        </a:lnSpc>
                        <a:spcBef>
                          <a:spcPts val="0"/>
                        </a:spcBef>
                        <a:spcAft>
                          <a:spcPts val="0"/>
                        </a:spcAft>
                      </a:pPr>
                      <a:r>
                        <a:rPr lang="fr-FR" sz="100" dirty="0">
                          <a:solidFill>
                            <a:srgbClr val="000000"/>
                          </a:solidFill>
                          <a:latin typeface="Calibri" panose="02020603050405020304" pitchFamily="2"/>
                        </a:rPr>
                        <a:t> </a:t>
                      </a:r>
                    </a:p>
                  </a:txBody>
                  <a:tcPr marL="0" marR="0" marT="0" marB="0">
                    <a:lnL w="76200" cmpd="sng">
                      <a:solidFill>
                        <a:srgbClr val="000000"/>
                      </a:solidFill>
                      <a:prstDash val="solid"/>
                    </a:lnL>
                    <a:lnR w="76200" cmpd="sng">
                      <a:solidFill>
                        <a:srgbClr val="000000"/>
                      </a:solidFill>
                      <a:prstDash val="solid"/>
                    </a:lnR>
                    <a:lnT w="0" cmpd="sng">
                      <a:noFill/>
                      <a:prstDash val="solid"/>
                    </a:lnT>
                    <a:lnB w="76200" cmpd="sng">
                      <a:solidFill>
                        <a:srgbClr val="000000"/>
                      </a:solidFill>
                      <a:prstDash val="solid"/>
                    </a:lnB>
                    <a:solidFill>
                      <a:srgbClr val="FF0000"/>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51168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57345" y="1412776"/>
            <a:ext cx="4176464" cy="51125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endParaRPr kumimoji="0" lang="en-US" sz="3900" b="1" i="0" u="none" strike="noStrike" kern="1200" cap="none" spc="0" normalizeH="0" baseline="0" noProof="0">
              <a:ln>
                <a:noFill/>
              </a:ln>
              <a:solidFill>
                <a:prstClr val="white"/>
              </a:solidFill>
              <a:effectLst/>
              <a:uLnTx/>
              <a:uFillTx/>
              <a:latin typeface="Arial"/>
              <a:ea typeface="+mn-ea"/>
              <a:cs typeface="+mn-cs"/>
            </a:endParaRPr>
          </a:p>
        </p:txBody>
      </p:sp>
      <p:sp>
        <p:nvSpPr>
          <p:cNvPr id="5" name="Rounded Rectangle 4"/>
          <p:cNvSpPr/>
          <p:nvPr/>
        </p:nvSpPr>
        <p:spPr>
          <a:xfrm>
            <a:off x="179512" y="1446159"/>
            <a:ext cx="4176464" cy="511256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791494" y="-5670"/>
            <a:ext cx="7713484" cy="654357"/>
          </a:xfrm>
        </p:spPr>
        <p:txBody>
          <a:bodyPr/>
          <a:lstStyle/>
          <a:p>
            <a:r>
              <a:rPr lang="fr-FR" sz="2400" dirty="0">
                <a:solidFill>
                  <a:srgbClr val="006699"/>
                </a:solidFill>
              </a:rPr>
              <a:t>Garantir la qualité des produits médicaux</a:t>
            </a:r>
          </a:p>
        </p:txBody>
      </p:sp>
      <p:sp>
        <p:nvSpPr>
          <p:cNvPr id="4" name="Oval 3"/>
          <p:cNvSpPr/>
          <p:nvPr/>
        </p:nvSpPr>
        <p:spPr>
          <a:xfrm>
            <a:off x="3273837" y="2852938"/>
            <a:ext cx="2594307" cy="1500449"/>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FFF00"/>
                </a:solidFill>
                <a:effectLst/>
                <a:uLnTx/>
                <a:uFillTx/>
                <a:latin typeface="Arial"/>
                <a:ea typeface="+mn-ea"/>
                <a:cs typeface="+mn-cs"/>
              </a:rPr>
              <a:t>Garantir Q</a:t>
            </a:r>
            <a:r>
              <a:rPr kumimoji="0" lang="en-US" sz="2800" b="1" i="0" u="none" strike="noStrike" kern="1200" cap="none" spc="0" normalizeH="0" baseline="0" noProof="0" dirty="0">
                <a:ln>
                  <a:noFill/>
                </a:ln>
                <a:solidFill>
                  <a:srgbClr val="FFFF00"/>
                </a:solidFill>
                <a:effectLst/>
                <a:uLnTx/>
                <a:uFillTx/>
                <a:latin typeface="Arial"/>
                <a:ea typeface="+mn-ea"/>
                <a:cs typeface="+mn-cs"/>
              </a:rPr>
              <a:t>SE</a:t>
            </a:r>
          </a:p>
        </p:txBody>
      </p:sp>
      <p:sp>
        <p:nvSpPr>
          <p:cNvPr id="7" name="TextBox 6"/>
          <p:cNvSpPr txBox="1"/>
          <p:nvPr/>
        </p:nvSpPr>
        <p:spPr>
          <a:xfrm>
            <a:off x="405728" y="1573869"/>
            <a:ext cx="3724032" cy="369300"/>
          </a:xfrm>
          <a:prstGeom prst="rect">
            <a:avLst/>
          </a:prstGeom>
          <a:noFill/>
        </p:spPr>
        <p:txBody>
          <a:bodyPr wrap="none" lIns="91408" tIns="45704" rIns="91408" bIns="45704" rtlCol="0">
            <a:spAutoFit/>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3366"/>
                </a:solidFill>
                <a:effectLst/>
                <a:uLnTx/>
                <a:uFillTx/>
                <a:latin typeface="Arial" charset="0"/>
                <a:ea typeface="+mn-ea"/>
                <a:cs typeface="Arial" charset="0"/>
              </a:rPr>
              <a:t>Phase de </a:t>
            </a:r>
            <a:r>
              <a:rPr kumimoji="0" lang="fr-FR" sz="1800" b="1" i="0" u="none" strike="noStrike" kern="1200" cap="none" spc="0" normalizeH="0" baseline="0" noProof="0" dirty="0">
                <a:ln>
                  <a:noFill/>
                </a:ln>
                <a:solidFill>
                  <a:srgbClr val="003366"/>
                </a:solidFill>
                <a:effectLst/>
                <a:uLnTx/>
                <a:uFillTx/>
                <a:latin typeface="Arial" charset="0"/>
                <a:ea typeface="+mn-ea"/>
                <a:cs typeface="Arial" charset="0"/>
              </a:rPr>
              <a:t>pré-commercialisation</a:t>
            </a:r>
          </a:p>
        </p:txBody>
      </p:sp>
      <p:sp>
        <p:nvSpPr>
          <p:cNvPr id="8" name="TextBox 7"/>
          <p:cNvSpPr txBox="1"/>
          <p:nvPr/>
        </p:nvSpPr>
        <p:spPr>
          <a:xfrm>
            <a:off x="5002464" y="1602778"/>
            <a:ext cx="3518847" cy="369300"/>
          </a:xfrm>
          <a:prstGeom prst="rect">
            <a:avLst/>
          </a:prstGeom>
          <a:noFill/>
        </p:spPr>
        <p:txBody>
          <a:bodyPr wrap="none" lIns="91408" tIns="45704" rIns="91408" bIns="45704" rtlCol="0">
            <a:spAutoFit/>
          </a:bodyPr>
          <a:lstStyle/>
          <a:p>
            <a:pPr marL="0" marR="0" lvl="0" indent="0" algn="r" defTabSz="457200" rtl="1"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3366"/>
                </a:solidFill>
                <a:effectLst/>
                <a:uLnTx/>
                <a:uFillTx/>
                <a:latin typeface="Arial" charset="0"/>
                <a:ea typeface="+mn-ea"/>
                <a:cs typeface="Arial" charset="0"/>
              </a:rPr>
              <a:t>Phase </a:t>
            </a:r>
            <a:r>
              <a:rPr kumimoji="0" lang="fr-FR" sz="1800" b="1" i="0" u="none" strike="noStrike" kern="1200" cap="none" spc="0" normalizeH="0" baseline="0" noProof="0" dirty="0">
                <a:ln>
                  <a:noFill/>
                </a:ln>
                <a:solidFill>
                  <a:srgbClr val="003366"/>
                </a:solidFill>
                <a:effectLst/>
                <a:uLnTx/>
                <a:uFillTx/>
                <a:latin typeface="Arial" charset="0"/>
                <a:ea typeface="+mn-ea"/>
                <a:cs typeface="Arial" charset="0"/>
              </a:rPr>
              <a:t>post-commercialisation</a:t>
            </a:r>
          </a:p>
        </p:txBody>
      </p:sp>
      <p:sp>
        <p:nvSpPr>
          <p:cNvPr id="9" name="Rounded Rectangle 8"/>
          <p:cNvSpPr/>
          <p:nvPr/>
        </p:nvSpPr>
        <p:spPr>
          <a:xfrm>
            <a:off x="1107701" y="2132848"/>
            <a:ext cx="2806293"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a:ea typeface="+mn-ea"/>
                <a:cs typeface="+mn-cs"/>
              </a:rPr>
              <a:t>Surveillance des essais cliniques</a:t>
            </a:r>
          </a:p>
        </p:txBody>
      </p:sp>
      <p:sp>
        <p:nvSpPr>
          <p:cNvPr id="10" name="Rounded Rectangle 9"/>
          <p:cNvSpPr/>
          <p:nvPr/>
        </p:nvSpPr>
        <p:spPr>
          <a:xfrm>
            <a:off x="510835" y="2903680"/>
            <a:ext cx="251695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Tests </a:t>
            </a:r>
            <a:r>
              <a:rPr kumimoji="0" lang="fr-FR" sz="1800" b="1" i="0" u="none" strike="noStrike" kern="1200" cap="none" spc="0" normalizeH="0" baseline="0" noProof="0" dirty="0">
                <a:ln>
                  <a:noFill/>
                </a:ln>
                <a:solidFill>
                  <a:prstClr val="white"/>
                </a:solidFill>
                <a:effectLst/>
                <a:uLnTx/>
                <a:uFillTx/>
                <a:latin typeface="Arial"/>
                <a:ea typeface="+mn-ea"/>
                <a:cs typeface="+mn-cs"/>
              </a:rPr>
              <a:t>de contrôle de la qualité</a:t>
            </a:r>
          </a:p>
        </p:txBody>
      </p:sp>
      <p:sp>
        <p:nvSpPr>
          <p:cNvPr id="11" name="Rounded Rectangle 10"/>
          <p:cNvSpPr/>
          <p:nvPr/>
        </p:nvSpPr>
        <p:spPr>
          <a:xfrm>
            <a:off x="899198" y="3717032"/>
            <a:ext cx="1652857"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Inspection </a:t>
            </a:r>
          </a:p>
        </p:txBody>
      </p:sp>
      <p:sp>
        <p:nvSpPr>
          <p:cNvPr id="12" name="Rounded Rectangle 11"/>
          <p:cNvSpPr/>
          <p:nvPr/>
        </p:nvSpPr>
        <p:spPr>
          <a:xfrm>
            <a:off x="3129823" y="5289529"/>
            <a:ext cx="2882339"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a:ea typeface="+mn-ea"/>
                <a:cs typeface="+mn-cs"/>
              </a:rPr>
              <a:t>Enregistrement et mise sur le marché</a:t>
            </a:r>
          </a:p>
        </p:txBody>
      </p:sp>
      <p:sp>
        <p:nvSpPr>
          <p:cNvPr id="14" name="Rounded Rectangle 13"/>
          <p:cNvSpPr/>
          <p:nvPr/>
        </p:nvSpPr>
        <p:spPr>
          <a:xfrm>
            <a:off x="6738421" y="3849331"/>
            <a:ext cx="171037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a:ea typeface="+mn-ea"/>
                <a:cs typeface="+mn-cs"/>
              </a:rPr>
              <a:t>Libération des lots</a:t>
            </a:r>
          </a:p>
        </p:txBody>
      </p:sp>
      <p:sp>
        <p:nvSpPr>
          <p:cNvPr id="15" name="Rounded Rectangle 14"/>
          <p:cNvSpPr/>
          <p:nvPr/>
        </p:nvSpPr>
        <p:spPr>
          <a:xfrm>
            <a:off x="1383668" y="4593755"/>
            <a:ext cx="176815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a:ea typeface="+mn-ea"/>
                <a:cs typeface="+mn-cs"/>
              </a:rPr>
              <a:t>Licence </a:t>
            </a:r>
          </a:p>
        </p:txBody>
      </p:sp>
      <p:sp>
        <p:nvSpPr>
          <p:cNvPr id="16" name="Rounded Rectangle 15"/>
          <p:cNvSpPr/>
          <p:nvPr/>
        </p:nvSpPr>
        <p:spPr>
          <a:xfrm>
            <a:off x="5335275" y="2129787"/>
            <a:ext cx="2806293"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Pharmacovigilance</a:t>
            </a:r>
          </a:p>
        </p:txBody>
      </p:sp>
      <p:sp>
        <p:nvSpPr>
          <p:cNvPr id="18" name="Rounded Rectangle 17"/>
          <p:cNvSpPr/>
          <p:nvPr/>
        </p:nvSpPr>
        <p:spPr>
          <a:xfrm>
            <a:off x="6044213" y="2925606"/>
            <a:ext cx="251695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Arial"/>
                <a:ea typeface="+mn-ea"/>
                <a:cs typeface="+mn-cs"/>
              </a:rPr>
              <a:t>Tests de contrôle de la qualité </a:t>
            </a:r>
          </a:p>
        </p:txBody>
      </p:sp>
      <p:sp>
        <p:nvSpPr>
          <p:cNvPr id="19" name="Rounded Rectangle 18"/>
          <p:cNvSpPr/>
          <p:nvPr/>
        </p:nvSpPr>
        <p:spPr>
          <a:xfrm>
            <a:off x="6572770" y="4581128"/>
            <a:ext cx="1652857"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Inspection </a:t>
            </a:r>
          </a:p>
        </p:txBody>
      </p:sp>
      <p:cxnSp>
        <p:nvCxnSpPr>
          <p:cNvPr id="24" name="Curved Connector 23"/>
          <p:cNvCxnSpPr>
            <a:stCxn id="16" idx="3"/>
            <a:endCxn id="18" idx="3"/>
          </p:cNvCxnSpPr>
          <p:nvPr/>
        </p:nvCxnSpPr>
        <p:spPr>
          <a:xfrm>
            <a:off x="8141568" y="2381817"/>
            <a:ext cx="419596" cy="795819"/>
          </a:xfrm>
          <a:prstGeom prst="curvedConnector3">
            <a:avLst>
              <a:gd name="adj1" fmla="val 15448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a:stCxn id="18" idx="3"/>
            <a:endCxn id="14" idx="3"/>
          </p:cNvCxnSpPr>
          <p:nvPr/>
        </p:nvCxnSpPr>
        <p:spPr>
          <a:xfrm flipH="1">
            <a:off x="8448793" y="3177636"/>
            <a:ext cx="112371" cy="923723"/>
          </a:xfrm>
          <a:prstGeom prst="curvedConnector3">
            <a:avLst>
              <a:gd name="adj1" fmla="val -203433"/>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14" idx="3"/>
            <a:endCxn id="19" idx="3"/>
          </p:cNvCxnSpPr>
          <p:nvPr/>
        </p:nvCxnSpPr>
        <p:spPr>
          <a:xfrm flipH="1">
            <a:off x="8225625" y="4101358"/>
            <a:ext cx="223168" cy="731799"/>
          </a:xfrm>
          <a:prstGeom prst="curvedConnector3">
            <a:avLst>
              <a:gd name="adj1" fmla="val -102434"/>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cxnSpLocks/>
            <a:endCxn id="4" idx="0"/>
          </p:cNvCxnSpPr>
          <p:nvPr/>
        </p:nvCxnSpPr>
        <p:spPr>
          <a:xfrm rot="10800000" flipV="1">
            <a:off x="4570991" y="2381816"/>
            <a:ext cx="764284" cy="471121"/>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a:cxnSpLocks/>
            <a:stCxn id="18" idx="1"/>
            <a:endCxn id="4" idx="7"/>
          </p:cNvCxnSpPr>
          <p:nvPr/>
        </p:nvCxnSpPr>
        <p:spPr>
          <a:xfrm rot="10800000">
            <a:off x="5488217" y="3072674"/>
            <a:ext cx="555996" cy="104962"/>
          </a:xfrm>
          <a:prstGeom prst="curvedConnector4">
            <a:avLst>
              <a:gd name="adj1" fmla="val 15834"/>
              <a:gd name="adj2" fmla="val 31779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a:off x="5868147" y="3603163"/>
            <a:ext cx="870277" cy="498197"/>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0800000">
            <a:off x="5488220" y="4130952"/>
            <a:ext cx="1084551" cy="837132"/>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51"/>
          <p:cNvCxnSpPr>
            <a:cxnSpLocks/>
            <a:endCxn id="4" idx="0"/>
          </p:cNvCxnSpPr>
          <p:nvPr/>
        </p:nvCxnSpPr>
        <p:spPr>
          <a:xfrm>
            <a:off x="3913996" y="2384874"/>
            <a:ext cx="656997" cy="468062"/>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Curved Connector 53"/>
          <p:cNvCxnSpPr>
            <a:cxnSpLocks/>
            <a:endCxn id="4" idx="1"/>
          </p:cNvCxnSpPr>
          <p:nvPr/>
        </p:nvCxnSpPr>
        <p:spPr>
          <a:xfrm flipV="1">
            <a:off x="3027784" y="3072672"/>
            <a:ext cx="625980" cy="52480"/>
          </a:xfrm>
          <a:prstGeom prst="curvedConnector4">
            <a:avLst>
              <a:gd name="adj1" fmla="val 19653"/>
              <a:gd name="adj2" fmla="val 72947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11" idx="3"/>
          </p:cNvCxnSpPr>
          <p:nvPr/>
        </p:nvCxnSpPr>
        <p:spPr>
          <a:xfrm flipV="1">
            <a:off x="2552053" y="3429664"/>
            <a:ext cx="721784" cy="539398"/>
          </a:xfrm>
          <a:prstGeom prst="curved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Curved Connector 58"/>
          <p:cNvCxnSpPr>
            <a:cxnSpLocks/>
            <a:stCxn id="15" idx="3"/>
            <a:endCxn id="4" idx="3"/>
          </p:cNvCxnSpPr>
          <p:nvPr/>
        </p:nvCxnSpPr>
        <p:spPr>
          <a:xfrm flipV="1">
            <a:off x="3151820" y="4133649"/>
            <a:ext cx="501944" cy="712133"/>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9" idx="1"/>
            <a:endCxn id="10" idx="1"/>
          </p:cNvCxnSpPr>
          <p:nvPr/>
        </p:nvCxnSpPr>
        <p:spPr>
          <a:xfrm rot="10800000" flipV="1">
            <a:off x="510833" y="2384874"/>
            <a:ext cx="596868" cy="770832"/>
          </a:xfrm>
          <a:prstGeom prst="curvedConnector3">
            <a:avLst>
              <a:gd name="adj1" fmla="val 138300"/>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a:stCxn id="10" idx="1"/>
            <a:endCxn id="11" idx="1"/>
          </p:cNvCxnSpPr>
          <p:nvPr/>
        </p:nvCxnSpPr>
        <p:spPr>
          <a:xfrm rot="10800000" flipH="1" flipV="1">
            <a:off x="510834" y="3155706"/>
            <a:ext cx="388363" cy="813354"/>
          </a:xfrm>
          <a:prstGeom prst="curvedConnector3">
            <a:avLst>
              <a:gd name="adj1" fmla="val -58862"/>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11" idx="1"/>
            <a:endCxn id="15" idx="1"/>
          </p:cNvCxnSpPr>
          <p:nvPr/>
        </p:nvCxnSpPr>
        <p:spPr>
          <a:xfrm rot="10800000" flipH="1" flipV="1">
            <a:off x="899197" y="3969062"/>
            <a:ext cx="484472" cy="876722"/>
          </a:xfrm>
          <a:prstGeom prst="curvedConnector3">
            <a:avLst>
              <a:gd name="adj1" fmla="val -47185"/>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D77593F-362C-7784-BC83-046ABE6E5C75}"/>
              </a:ext>
            </a:extLst>
          </p:cNvPr>
          <p:cNvGraphicFramePr>
            <a:graphicFrameLocks noGrp="1"/>
          </p:cNvGraphicFramePr>
          <p:nvPr>
            <p:extLst>
              <p:ext uri="{D42A27DB-BD31-4B8C-83A1-F6EECF244321}">
                <p14:modId xmlns:p14="http://schemas.microsoft.com/office/powerpoint/2010/main" val="3037132055"/>
              </p:ext>
            </p:extLst>
          </p:nvPr>
        </p:nvGraphicFramePr>
        <p:xfrm>
          <a:off x="116027" y="865616"/>
          <a:ext cx="7964890" cy="390462"/>
        </p:xfrm>
        <a:graphic>
          <a:graphicData uri="http://schemas.openxmlformats.org/drawingml/2006/table">
            <a:tbl>
              <a:tblPr/>
              <a:tblGrid>
                <a:gridCol w="6963083">
                  <a:extLst>
                    <a:ext uri="{9D8B030D-6E8A-4147-A177-3AD203B41FA5}">
                      <a16:colId xmlns:a16="http://schemas.microsoft.com/office/drawing/2014/main" val="20000"/>
                    </a:ext>
                  </a:extLst>
                </a:gridCol>
                <a:gridCol w="1001807">
                  <a:extLst>
                    <a:ext uri="{9D8B030D-6E8A-4147-A177-3AD203B41FA5}">
                      <a16:colId xmlns:a16="http://schemas.microsoft.com/office/drawing/2014/main" val="20001"/>
                    </a:ext>
                  </a:extLst>
                </a:gridCol>
              </a:tblGrid>
              <a:tr h="346234">
                <a:tc>
                  <a:txBody>
                    <a:bodyPr/>
                    <a:lstStyle/>
                    <a:p>
                      <a:pPr marL="0" marR="2298065" indent="0" algn="l">
                        <a:lnSpc>
                          <a:spcPts val="3600"/>
                        </a:lnSpc>
                        <a:spcBef>
                          <a:spcPts val="0"/>
                        </a:spcBef>
                        <a:spcAft>
                          <a:spcPts val="60"/>
                        </a:spcAft>
                      </a:pPr>
                      <a:r>
                        <a:rPr lang="fr-FR" sz="1600" b="1" spc="0" dirty="0">
                          <a:solidFill>
                            <a:srgbClr val="0070C0"/>
                          </a:solidFill>
                          <a:latin typeface="Ebrima" panose="02020603050405020304" pitchFamily="2"/>
                        </a:rPr>
                        <a:t>QSE: qualité, sécurité, environnement</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810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1535-9433-066B-B2E5-7C3C9162573A}"/>
              </a:ext>
            </a:extLst>
          </p:cNvPr>
          <p:cNvSpPr>
            <a:spLocks noGrp="1"/>
          </p:cNvSpPr>
          <p:nvPr>
            <p:ph type="title"/>
          </p:nvPr>
        </p:nvSpPr>
        <p:spPr/>
        <p:txBody>
          <a:bodyPr/>
          <a:lstStyle/>
          <a:p>
            <a:r>
              <a:rPr lang="fr-CH" sz="2400" dirty="0">
                <a:solidFill>
                  <a:srgbClr val="006699"/>
                </a:solidFill>
                <a:ea typeface="+mn-ea"/>
                <a:cs typeface="+mn-cs"/>
              </a:rPr>
              <a:t>Que fait l'OMS pour faciliter un bon processus de prise de décision?</a:t>
            </a:r>
            <a:endParaRPr lang="en-US" sz="2400" dirty="0">
              <a:solidFill>
                <a:srgbClr val="006699"/>
              </a:solidFill>
            </a:endParaRPr>
          </a:p>
        </p:txBody>
      </p:sp>
      <p:sp>
        <p:nvSpPr>
          <p:cNvPr id="3" name="Content Placeholder 2">
            <a:extLst>
              <a:ext uri="{FF2B5EF4-FFF2-40B4-BE49-F238E27FC236}">
                <a16:creationId xmlns:a16="http://schemas.microsoft.com/office/drawing/2014/main" id="{A4CD1E53-5B2C-15B9-EDA5-7D8612BDDC98}"/>
              </a:ext>
            </a:extLst>
          </p:cNvPr>
          <p:cNvSpPr>
            <a:spLocks noGrp="1"/>
          </p:cNvSpPr>
          <p:nvPr>
            <p:ph idx="1"/>
          </p:nvPr>
        </p:nvSpPr>
        <p:spPr>
          <a:xfrm>
            <a:off x="468334" y="1113813"/>
            <a:ext cx="8148965" cy="4351223"/>
          </a:xfrm>
        </p:spPr>
        <p:txBody>
          <a:bodyPr/>
          <a:lstStyle/>
          <a:p>
            <a:pPr marL="395288" lvl="0" indent="-395288">
              <a:spcBef>
                <a:spcPts val="600"/>
              </a:spcBef>
              <a:spcAft>
                <a:spcPts val="600"/>
              </a:spcAft>
              <a:buFont typeface="Wingdings" panose="05000000000000000000" pitchFamily="2" charset="2"/>
              <a:buChar char="§"/>
            </a:pPr>
            <a:r>
              <a:rPr lang="fr-CH" sz="2100" dirty="0">
                <a:solidFill>
                  <a:srgbClr val="003366"/>
                </a:solidFill>
                <a:latin typeface="Calibri"/>
              </a:rPr>
              <a:t>Encourage et appuie le </a:t>
            </a:r>
            <a:r>
              <a:rPr lang="fr-CH" sz="2100" b="1" dirty="0">
                <a:solidFill>
                  <a:srgbClr val="003366"/>
                </a:solidFill>
                <a:latin typeface="Calibri"/>
              </a:rPr>
              <a:t>développement de systèmes nationaux de réglementation comme partie intégrante du renforcement des systèmes de santé</a:t>
            </a:r>
          </a:p>
          <a:p>
            <a:pPr marL="395288" lvl="0" indent="-395288">
              <a:spcBef>
                <a:spcPts val="600"/>
              </a:spcBef>
              <a:spcAft>
                <a:spcPts val="600"/>
              </a:spcAft>
              <a:buFont typeface="Wingdings" panose="05000000000000000000" pitchFamily="2" charset="2"/>
              <a:buChar char="§"/>
            </a:pPr>
            <a:r>
              <a:rPr lang="fr-CH" sz="2100" dirty="0">
                <a:solidFill>
                  <a:srgbClr val="003366"/>
                </a:solidFill>
                <a:latin typeface="Calibri"/>
              </a:rPr>
              <a:t>Encourage les </a:t>
            </a:r>
            <a:r>
              <a:rPr lang="fr-CH" sz="2100" b="1" dirty="0">
                <a:solidFill>
                  <a:srgbClr val="003366"/>
                </a:solidFill>
                <a:latin typeface="Calibri"/>
              </a:rPr>
              <a:t>systèmes nationaux de réglementation  à devenir fonctionnel et adaptés</a:t>
            </a:r>
            <a:r>
              <a:rPr lang="fr-CH" sz="2100" dirty="0">
                <a:solidFill>
                  <a:srgbClr val="003366"/>
                </a:solidFill>
                <a:latin typeface="Calibri"/>
              </a:rPr>
              <a:t> comme un élément important pour atteindre la Couverture Sanitaire Universelle et pour répondre aux priorités de santé publique</a:t>
            </a:r>
          </a:p>
          <a:p>
            <a:pPr marL="395288" lvl="0" indent="-395288">
              <a:spcBef>
                <a:spcPts val="600"/>
              </a:spcBef>
              <a:spcAft>
                <a:spcPts val="600"/>
              </a:spcAft>
              <a:buFont typeface="Wingdings" panose="05000000000000000000" pitchFamily="2" charset="2"/>
              <a:buChar char="§"/>
            </a:pPr>
            <a:r>
              <a:rPr lang="fr-CH" sz="2100" dirty="0">
                <a:solidFill>
                  <a:srgbClr val="003366"/>
                </a:solidFill>
              </a:rPr>
              <a:t>Encourage la bonne gouvernance et la transparence dans le secteur des produits médicaux – </a:t>
            </a:r>
            <a:r>
              <a:rPr lang="fr-CH" sz="2100" b="1" dirty="0">
                <a:solidFill>
                  <a:srgbClr val="003366"/>
                </a:solidFill>
              </a:rPr>
              <a:t>procédures BPR;</a:t>
            </a:r>
          </a:p>
          <a:p>
            <a:pPr marL="395288" indent="-395288">
              <a:spcBef>
                <a:spcPts val="600"/>
              </a:spcBef>
              <a:spcAft>
                <a:spcPts val="600"/>
              </a:spcAft>
              <a:buFont typeface="Wingdings" panose="05000000000000000000" pitchFamily="2" charset="2"/>
              <a:buChar char="§"/>
            </a:pPr>
            <a:r>
              <a:rPr lang="fr-CH" sz="2100" dirty="0">
                <a:solidFill>
                  <a:srgbClr val="003366"/>
                </a:solidFill>
                <a:latin typeface="Calibri"/>
              </a:rPr>
              <a:t>Appui le développement des ressources humaines réglementaires – Curriculum Réglementaire Mondial;</a:t>
            </a:r>
          </a:p>
          <a:p>
            <a:pPr marL="395288" lvl="0" indent="-395288">
              <a:spcBef>
                <a:spcPts val="600"/>
              </a:spcBef>
              <a:buFont typeface="Wingdings" panose="05000000000000000000" pitchFamily="2" charset="2"/>
              <a:buChar char="§"/>
            </a:pPr>
            <a:r>
              <a:rPr lang="fr-CH" sz="2100" b="1" dirty="0">
                <a:solidFill>
                  <a:srgbClr val="003366"/>
                </a:solidFill>
                <a:latin typeface="Calibri"/>
              </a:rPr>
              <a:t>Fait la promotion de la coopération réglementaire, la convergence et l'harmonisation</a:t>
            </a:r>
          </a:p>
          <a:p>
            <a:pPr marL="0" indent="0">
              <a:buNone/>
            </a:pPr>
            <a:endParaRPr lang="en-US" dirty="0"/>
          </a:p>
        </p:txBody>
      </p:sp>
    </p:spTree>
    <p:extLst>
      <p:ext uri="{BB962C8B-B14F-4D97-AF65-F5344CB8AC3E}">
        <p14:creationId xmlns:p14="http://schemas.microsoft.com/office/powerpoint/2010/main" val="17896313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8F36-FADE-0DFA-0210-9293CEFFF12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575526A-2A72-8255-F091-A50B50908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1235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22CB-E7E6-C8EE-25BB-ABF4D6704664}"/>
              </a:ext>
            </a:extLst>
          </p:cNvPr>
          <p:cNvSpPr>
            <a:spLocks noGrp="1"/>
          </p:cNvSpPr>
          <p:nvPr>
            <p:ph type="title"/>
          </p:nvPr>
        </p:nvSpPr>
        <p:spPr/>
        <p:txBody>
          <a:bodyPr/>
          <a:lstStyle/>
          <a:p>
            <a:r>
              <a:rPr lang="fr-CH" altLang="en-US" sz="2600" dirty="0">
                <a:solidFill>
                  <a:srgbClr val="006699"/>
                </a:solidFill>
              </a:rPr>
              <a:t>Que signifie BPR?</a:t>
            </a:r>
            <a:endParaRPr lang="en-US" sz="2600" dirty="0">
              <a:solidFill>
                <a:srgbClr val="006699"/>
              </a:solidFill>
            </a:endParaRPr>
          </a:p>
        </p:txBody>
      </p:sp>
      <p:sp>
        <p:nvSpPr>
          <p:cNvPr id="3" name="Content Placeholder 2">
            <a:extLst>
              <a:ext uri="{FF2B5EF4-FFF2-40B4-BE49-F238E27FC236}">
                <a16:creationId xmlns:a16="http://schemas.microsoft.com/office/drawing/2014/main" id="{136845E4-F52A-762F-434D-F286DEBEA6AD}"/>
              </a:ext>
            </a:extLst>
          </p:cNvPr>
          <p:cNvSpPr>
            <a:spLocks noGrp="1"/>
          </p:cNvSpPr>
          <p:nvPr>
            <p:ph idx="1"/>
          </p:nvPr>
        </p:nvSpPr>
        <p:spPr>
          <a:xfrm>
            <a:off x="430609" y="1416926"/>
            <a:ext cx="8148965" cy="4610479"/>
          </a:xfrm>
        </p:spPr>
        <p:txBody>
          <a:bodyPr/>
          <a:lstStyle/>
          <a:p>
            <a:pPr marL="0" indent="0" algn="just">
              <a:spcBef>
                <a:spcPts val="200"/>
              </a:spcBef>
              <a:spcAft>
                <a:spcPts val="200"/>
              </a:spcAft>
              <a:buNone/>
              <a:defRPr/>
            </a:pPr>
            <a:r>
              <a:rPr lang="fr-FR" sz="2000" dirty="0">
                <a:solidFill>
                  <a:srgbClr val="003366"/>
                </a:solidFill>
              </a:rPr>
              <a:t>« Les </a:t>
            </a:r>
            <a:r>
              <a:rPr lang="fr-FR" sz="2000" b="1" dirty="0">
                <a:solidFill>
                  <a:srgbClr val="003366"/>
                </a:solidFill>
              </a:rPr>
              <a:t>bonnes pratiques réglementaires</a:t>
            </a:r>
            <a:r>
              <a:rPr lang="fr-FR" sz="2000" dirty="0">
                <a:solidFill>
                  <a:srgbClr val="003366"/>
                </a:solidFill>
              </a:rPr>
              <a:t> (BPR) sont l’ensemble des procédures, systèmes, outils et méthodes internationalement reconnus pour améliorer la qualité de la réglementation des médicaments.</a:t>
            </a:r>
          </a:p>
          <a:p>
            <a:pPr marL="0" indent="0" algn="just">
              <a:spcBef>
                <a:spcPts val="200"/>
              </a:spcBef>
              <a:spcAft>
                <a:spcPts val="200"/>
              </a:spcAft>
              <a:buNone/>
              <a:defRPr/>
            </a:pPr>
            <a:r>
              <a:rPr lang="fr-FR" sz="2000" dirty="0">
                <a:solidFill>
                  <a:srgbClr val="003366"/>
                </a:solidFill>
              </a:rPr>
              <a:t>Ce processus implique systématiquement une stratégie de consultation publique et la participation des parties intéressées ainsi que l’analyse de l’impact des propositions des gouvernements, afin de s'assurer que celles-ci soient utiles et pour s'assurer qu'elles permettront d'obtenir les résultats attendus »</a:t>
            </a:r>
          </a:p>
          <a:p>
            <a:pPr marL="0" indent="0" algn="just">
              <a:spcBef>
                <a:spcPts val="200"/>
              </a:spcBef>
              <a:spcAft>
                <a:spcPts val="200"/>
              </a:spcAft>
              <a:buNone/>
            </a:pPr>
            <a:r>
              <a:rPr lang="fr-FR" altLang="en-US" sz="2000" dirty="0">
                <a:solidFill>
                  <a:srgbClr val="003366"/>
                </a:solidFill>
                <a:cs typeface="Times New Roman" pitchFamily="18" charset="0"/>
              </a:rPr>
              <a:t>Elles répondent aux demandes des États membres pour développer un cadre réglementaire pour les médicaments.</a:t>
            </a:r>
          </a:p>
          <a:p>
            <a:pPr marL="0" indent="0" algn="just">
              <a:spcBef>
                <a:spcPts val="200"/>
              </a:spcBef>
              <a:spcAft>
                <a:spcPts val="200"/>
              </a:spcAft>
              <a:buNone/>
            </a:pPr>
            <a:r>
              <a:rPr lang="fr-FR" altLang="en-US" sz="2000" dirty="0">
                <a:solidFill>
                  <a:srgbClr val="003366"/>
                </a:solidFill>
                <a:cs typeface="Times New Roman" pitchFamily="18" charset="0"/>
              </a:rPr>
              <a:t>Elles s'appliquent à tous les organismes de réglementation, quel que soient les ressources et le système en place (centralisé, décentralisé, réseau)</a:t>
            </a:r>
          </a:p>
          <a:p>
            <a:pPr marL="0" indent="0" algn="just">
              <a:spcBef>
                <a:spcPts val="600"/>
              </a:spcBef>
              <a:buNone/>
              <a:defRPr/>
            </a:pPr>
            <a:endParaRPr lang="fr-FR" sz="2000" dirty="0">
              <a:solidFill>
                <a:srgbClr val="003366"/>
              </a:solidFill>
            </a:endParaRPr>
          </a:p>
          <a:p>
            <a:pPr marL="0" indent="0" algn="just">
              <a:spcBef>
                <a:spcPts val="600"/>
              </a:spcBef>
              <a:buNone/>
              <a:defRPr/>
            </a:pPr>
            <a:endParaRPr lang="fr-FR" sz="2000" dirty="0">
              <a:solidFill>
                <a:srgbClr val="003366"/>
              </a:solidFill>
            </a:endParaRPr>
          </a:p>
          <a:p>
            <a:pPr marL="0" indent="0">
              <a:buNone/>
            </a:pPr>
            <a:endParaRPr lang="en-US" dirty="0"/>
          </a:p>
        </p:txBody>
      </p:sp>
    </p:spTree>
    <p:extLst>
      <p:ext uri="{BB962C8B-B14F-4D97-AF65-F5344CB8AC3E}">
        <p14:creationId xmlns:p14="http://schemas.microsoft.com/office/powerpoint/2010/main" val="3121087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406148" y="1844992"/>
            <a:ext cx="7916228" cy="371713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37924422"/>
              </p:ext>
            </p:extLst>
          </p:nvPr>
        </p:nvGraphicFramePr>
        <p:xfrm>
          <a:off x="861532" y="1186086"/>
          <a:ext cx="9674211" cy="405321"/>
        </p:xfrm>
        <a:graphic>
          <a:graphicData uri="http://schemas.openxmlformats.org/drawingml/2006/table">
            <a:tbl>
              <a:tblPr/>
              <a:tblGrid>
                <a:gridCol w="8457410">
                  <a:extLst>
                    <a:ext uri="{9D8B030D-6E8A-4147-A177-3AD203B41FA5}">
                      <a16:colId xmlns:a16="http://schemas.microsoft.com/office/drawing/2014/main" val="20000"/>
                    </a:ext>
                  </a:extLst>
                </a:gridCol>
                <a:gridCol w="1216801">
                  <a:extLst>
                    <a:ext uri="{9D8B030D-6E8A-4147-A177-3AD203B41FA5}">
                      <a16:colId xmlns:a16="http://schemas.microsoft.com/office/drawing/2014/main" val="20001"/>
                    </a:ext>
                  </a:extLst>
                </a:gridCol>
              </a:tblGrid>
              <a:tr h="346234">
                <a:tc>
                  <a:txBody>
                    <a:bodyPr/>
                    <a:lstStyle/>
                    <a:p>
                      <a:pPr marL="0" marR="2298065" indent="0" algn="r">
                        <a:lnSpc>
                          <a:spcPts val="3600"/>
                        </a:lnSpc>
                        <a:spcBef>
                          <a:spcPts val="0"/>
                        </a:spcBef>
                        <a:spcAft>
                          <a:spcPts val="60"/>
                        </a:spcAft>
                      </a:pPr>
                      <a:r>
                        <a:rPr lang="fr-FR" sz="2100" b="1" spc="0" dirty="0">
                          <a:solidFill>
                            <a:srgbClr val="006699"/>
                          </a:solidFill>
                          <a:latin typeface="Ebrima" panose="02020603050405020304" pitchFamily="2"/>
                        </a:rPr>
                        <a:t>Bonnes pratiques de réglementation de l’OMS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1520190" y="4563904"/>
            <a:ext cx="6359843" cy="617696"/>
          </a:xfrm>
          <a:prstGeom prst="rect">
            <a:avLst/>
          </a:prstGeom>
          <a:noFill/>
          <a:ln w="0" cmpd="sng">
            <a:noFill/>
            <a:prstDash val="solid"/>
          </a:ln>
        </p:spPr>
        <p:txBody>
          <a:bodyPr vert="horz" wrap="square" lIns="0" tIns="16193" rIns="0" bIns="0" numCol="1" anchor="t" anchorCtr="0" compatLnSpc="1">
            <a:prstTxWarp prst="textNoShape">
              <a:avLst/>
            </a:prstTxWarp>
          </a:bodyPr>
          <a:lstStyle/>
          <a:p>
            <a:pPr>
              <a:buNone/>
            </a:pPr>
            <a:r>
              <a:rPr lang="fr-FR" sz="1463" b="1" dirty="0">
                <a:solidFill>
                  <a:srgbClr val="FFFFFF"/>
                </a:solidFill>
                <a:latin typeface="Arial" panose="02020603050405020304" pitchFamily="2"/>
              </a:rPr>
              <a:t>Applicable à toutes les autorités réglementaires</a:t>
            </a:r>
            <a:r>
              <a:rPr lang="fr-FR" sz="1463" dirty="0">
                <a:solidFill>
                  <a:srgbClr val="FFFFFF"/>
                </a:solidFill>
                <a:latin typeface="Arial" panose="02020603050405020304" pitchFamily="2"/>
              </a:rPr>
              <a:t>, indépendamment du niveau de ressources, de maturité, ou des modèles réglementaires (national, supranational ou institutions multiples) </a:t>
            </a:r>
          </a:p>
        </p:txBody>
      </p:sp>
      <p:sp>
        <p:nvSpPr>
          <p:cNvPr id="8" name="Text Placeholder 7"/>
          <p:cNvSpPr>
            <a:spLocks noGrp="1"/>
          </p:cNvSpPr>
          <p:nvPr>
            <p:ph type="body" idx="10"/>
          </p:nvPr>
        </p:nvSpPr>
        <p:spPr>
          <a:xfrm>
            <a:off x="1524953" y="2225517"/>
            <a:ext cx="5993606" cy="617696"/>
          </a:xfrm>
          <a:prstGeom prst="rect">
            <a:avLst/>
          </a:prstGeom>
          <a:noFill/>
          <a:ln w="0" cmpd="sng">
            <a:noFill/>
            <a:prstDash val="solid"/>
          </a:ln>
        </p:spPr>
        <p:txBody>
          <a:bodyPr vert="horz" wrap="square" lIns="0" tIns="15716" rIns="0" bIns="0" numCol="1" anchor="t" anchorCtr="0" compatLnSpc="1">
            <a:prstTxWarp prst="textNoShape">
              <a:avLst/>
            </a:prstTxWarp>
          </a:bodyPr>
          <a:lstStyle/>
          <a:p>
            <a:pPr>
              <a:buNone/>
            </a:pPr>
            <a:r>
              <a:rPr lang="fr-FR" sz="1463" dirty="0">
                <a:solidFill>
                  <a:srgbClr val="FFFFFF"/>
                </a:solidFill>
                <a:latin typeface="Arial" panose="02020603050405020304" pitchFamily="2"/>
              </a:rPr>
              <a:t>En réponse aux </a:t>
            </a:r>
            <a:r>
              <a:rPr lang="fr-FR" sz="1463" b="1" dirty="0">
                <a:solidFill>
                  <a:srgbClr val="FFFFFF"/>
                </a:solidFill>
                <a:latin typeface="Arial" panose="02020603050405020304" pitchFamily="2"/>
              </a:rPr>
              <a:t>demandes de recommandations </a:t>
            </a:r>
            <a:r>
              <a:rPr lang="fr-FR" sz="1463" dirty="0">
                <a:solidFill>
                  <a:srgbClr val="FFFFFF"/>
                </a:solidFill>
                <a:latin typeface="Arial" panose="02020603050405020304" pitchFamily="2"/>
              </a:rPr>
              <a:t>afin d’adresser les difficultés les plus fréquentes, observées pendant </a:t>
            </a:r>
            <a:r>
              <a:rPr lang="fr-FR" sz="1463" b="1" dirty="0">
                <a:solidFill>
                  <a:srgbClr val="FFFFFF"/>
                </a:solidFill>
                <a:latin typeface="Arial" panose="02020603050405020304" pitchFamily="2"/>
              </a:rPr>
              <a:t>les missions de benchmarking </a:t>
            </a:r>
            <a:r>
              <a:rPr lang="fr-FR" sz="1463" dirty="0">
                <a:solidFill>
                  <a:srgbClr val="FFFFFF"/>
                </a:solidFill>
                <a:latin typeface="Arial" panose="02020603050405020304" pitchFamily="2"/>
              </a:rPr>
              <a:t>sur la surveillance réglementaire </a:t>
            </a:r>
          </a:p>
        </p:txBody>
      </p:sp>
      <p:sp>
        <p:nvSpPr>
          <p:cNvPr id="9" name="Text Placeholder 8"/>
          <p:cNvSpPr>
            <a:spLocks noGrp="1"/>
          </p:cNvSpPr>
          <p:nvPr>
            <p:ph type="body" idx="10"/>
          </p:nvPr>
        </p:nvSpPr>
        <p:spPr>
          <a:xfrm>
            <a:off x="1805941" y="3395663"/>
            <a:ext cx="5945981" cy="615791"/>
          </a:xfrm>
          <a:prstGeom prst="rect">
            <a:avLst/>
          </a:prstGeom>
          <a:noFill/>
          <a:ln w="0" cmpd="sng">
            <a:noFill/>
            <a:prstDash val="solid"/>
          </a:ln>
        </p:spPr>
        <p:txBody>
          <a:bodyPr vert="horz" wrap="square" lIns="0" tIns="13811" rIns="0" bIns="0" numCol="1" anchor="t" anchorCtr="0" compatLnSpc="1">
            <a:prstTxWarp prst="textNoShape">
              <a:avLst/>
            </a:prstTxWarp>
          </a:bodyPr>
          <a:lstStyle/>
          <a:p>
            <a:pPr>
              <a:buNone/>
            </a:pPr>
            <a:r>
              <a:rPr lang="fr-FR" sz="1463" b="1" spc="-19" dirty="0">
                <a:solidFill>
                  <a:srgbClr val="FFFFFF"/>
                </a:solidFill>
                <a:latin typeface="Arial" panose="02020603050405020304" pitchFamily="2"/>
              </a:rPr>
              <a:t>Série de principes et pratiques appliqués au développement, à l’implémentation et à la revue des instruments réglementaires </a:t>
            </a:r>
            <a:r>
              <a:rPr lang="fr-FR" sz="1463" spc="-23" dirty="0">
                <a:solidFill>
                  <a:srgbClr val="FFFFFF"/>
                </a:solidFill>
                <a:latin typeface="Arial" panose="02020603050405020304" pitchFamily="2"/>
              </a:rPr>
              <a:t>afin d’atteindre les objectives de santé publique de la façon la plus efficace </a:t>
            </a:r>
          </a:p>
        </p:txBody>
      </p:sp>
      <p:sp>
        <p:nvSpPr>
          <p:cNvPr id="5" name="Title 1">
            <a:extLst>
              <a:ext uri="{FF2B5EF4-FFF2-40B4-BE49-F238E27FC236}">
                <a16:creationId xmlns:a16="http://schemas.microsoft.com/office/drawing/2014/main" id="{EB5199BF-15D3-A84F-5898-2F6833890B65}"/>
              </a:ext>
            </a:extLst>
          </p:cNvPr>
          <p:cNvSpPr txBox="1">
            <a:spLocks/>
          </p:cNvSpPr>
          <p:nvPr/>
        </p:nvSpPr>
        <p:spPr>
          <a:xfrm>
            <a:off x="0" y="353961"/>
            <a:ext cx="9144000" cy="669838"/>
          </a:xfrm>
          <a:prstGeom prst="rect">
            <a:avLst/>
          </a:prstGeom>
        </p:spPr>
        <p:txBody>
          <a:bodyPr/>
          <a:lstStyle>
            <a:lvl1pPr algn="ctr" defTabSz="903594" rtl="0" eaLnBrk="0" fontAlgn="base" hangingPunct="0">
              <a:spcBef>
                <a:spcPct val="0"/>
              </a:spcBef>
              <a:spcAft>
                <a:spcPct val="0"/>
              </a:spcAft>
              <a:defRPr sz="3500" b="1">
                <a:solidFill>
                  <a:srgbClr val="000066"/>
                </a:solidFill>
                <a:latin typeface="+mj-lt"/>
                <a:ea typeface="+mj-ea"/>
                <a:cs typeface="+mj-cs"/>
              </a:defRPr>
            </a:lvl1pPr>
            <a:lvl2pPr algn="ctr" defTabSz="903594" rtl="0" eaLnBrk="0" fontAlgn="base" hangingPunct="0">
              <a:spcBef>
                <a:spcPct val="0"/>
              </a:spcBef>
              <a:spcAft>
                <a:spcPct val="0"/>
              </a:spcAft>
              <a:defRPr sz="3500" b="1">
                <a:solidFill>
                  <a:srgbClr val="000066"/>
                </a:solidFill>
                <a:latin typeface="Arial" charset="0"/>
                <a:cs typeface="Arial" charset="0"/>
              </a:defRPr>
            </a:lvl2pPr>
            <a:lvl3pPr algn="ctr" defTabSz="903594" rtl="0" eaLnBrk="0" fontAlgn="base" hangingPunct="0">
              <a:spcBef>
                <a:spcPct val="0"/>
              </a:spcBef>
              <a:spcAft>
                <a:spcPct val="0"/>
              </a:spcAft>
              <a:defRPr sz="3500" b="1">
                <a:solidFill>
                  <a:srgbClr val="000066"/>
                </a:solidFill>
                <a:latin typeface="Arial" charset="0"/>
                <a:cs typeface="Arial" charset="0"/>
              </a:defRPr>
            </a:lvl3pPr>
            <a:lvl4pPr algn="ctr" defTabSz="903594" rtl="0" eaLnBrk="0" fontAlgn="base" hangingPunct="0">
              <a:spcBef>
                <a:spcPct val="0"/>
              </a:spcBef>
              <a:spcAft>
                <a:spcPct val="0"/>
              </a:spcAft>
              <a:defRPr sz="3500" b="1">
                <a:solidFill>
                  <a:srgbClr val="000066"/>
                </a:solidFill>
                <a:latin typeface="Arial" charset="0"/>
                <a:cs typeface="Arial" charset="0"/>
              </a:defRPr>
            </a:lvl4pPr>
            <a:lvl5pPr algn="ctr" defTabSz="903594" rtl="0" eaLnBrk="0" fontAlgn="base" hangingPunct="0">
              <a:spcBef>
                <a:spcPct val="0"/>
              </a:spcBef>
              <a:spcAft>
                <a:spcPct val="0"/>
              </a:spcAft>
              <a:defRPr sz="3500" b="1">
                <a:solidFill>
                  <a:srgbClr val="000066"/>
                </a:solidFill>
                <a:latin typeface="Arial" charset="0"/>
                <a:cs typeface="Arial" charset="0"/>
              </a:defRPr>
            </a:lvl5pPr>
            <a:lvl6pPr marL="396068" algn="ctr" defTabSz="903594" rtl="0" fontAlgn="base">
              <a:spcBef>
                <a:spcPct val="0"/>
              </a:spcBef>
              <a:spcAft>
                <a:spcPct val="0"/>
              </a:spcAft>
              <a:defRPr sz="3500" b="1">
                <a:solidFill>
                  <a:srgbClr val="000066"/>
                </a:solidFill>
                <a:latin typeface="Arial" charset="0"/>
                <a:cs typeface="Arial" charset="0"/>
              </a:defRPr>
            </a:lvl6pPr>
            <a:lvl7pPr marL="792179" algn="ctr" defTabSz="903594" rtl="0" fontAlgn="base">
              <a:spcBef>
                <a:spcPct val="0"/>
              </a:spcBef>
              <a:spcAft>
                <a:spcPct val="0"/>
              </a:spcAft>
              <a:defRPr sz="3500" b="1">
                <a:solidFill>
                  <a:srgbClr val="000066"/>
                </a:solidFill>
                <a:latin typeface="Arial" charset="0"/>
                <a:cs typeface="Arial" charset="0"/>
              </a:defRPr>
            </a:lvl7pPr>
            <a:lvl8pPr marL="1188285" algn="ctr" defTabSz="903594" rtl="0" fontAlgn="base">
              <a:spcBef>
                <a:spcPct val="0"/>
              </a:spcBef>
              <a:spcAft>
                <a:spcPct val="0"/>
              </a:spcAft>
              <a:defRPr sz="3500" b="1">
                <a:solidFill>
                  <a:srgbClr val="000066"/>
                </a:solidFill>
                <a:latin typeface="Arial" charset="0"/>
                <a:cs typeface="Arial" charset="0"/>
              </a:defRPr>
            </a:lvl8pPr>
            <a:lvl9pPr marL="1584382" algn="ctr" defTabSz="903594" rtl="0" fontAlgn="base">
              <a:spcBef>
                <a:spcPct val="0"/>
              </a:spcBef>
              <a:spcAft>
                <a:spcPct val="0"/>
              </a:spcAft>
              <a:defRPr sz="3500" b="1">
                <a:solidFill>
                  <a:srgbClr val="000066"/>
                </a:solidFill>
                <a:latin typeface="Arial" charset="0"/>
                <a:cs typeface="Arial" charset="0"/>
              </a:defRPr>
            </a:lvl9pPr>
          </a:lstStyle>
          <a:p>
            <a:r>
              <a:rPr lang="fr-CH" altLang="en-US" sz="2600" dirty="0">
                <a:solidFill>
                  <a:srgbClr val="006699"/>
                </a:solidFill>
              </a:rPr>
              <a:t>Directives des BPR</a:t>
            </a:r>
            <a:endParaRPr lang="en-US" sz="2600" dirty="0">
              <a:solidFill>
                <a:srgbClr val="00669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56712" y="5335429"/>
            <a:ext cx="8428196" cy="589121"/>
          </a:xfrm>
          <a:prstGeom prst="rect">
            <a:avLst/>
          </a:prstGeom>
          <a:solidFill>
            <a:srgbClr val="ACCBB9"/>
          </a:solidFill>
          <a:ln w="12065" cmpd="sng">
            <a:solidFill>
              <a:srgbClr val="0071A3"/>
            </a:solidFill>
            <a:prstDash val="solid"/>
          </a:ln>
        </p:spPr>
        <p:txBody>
          <a:bodyPr vert="horz" wrap="square" lIns="0" tIns="0" rIns="0" bIns="0" numCol="1" anchor="t" anchorCtr="0" compatLnSpc="1">
            <a:prstTxWarp prst="textNoShape">
              <a:avLst/>
            </a:prstTxWarp>
          </a:bodyPr>
          <a:lstStyle/>
          <a:p>
            <a:pPr>
              <a:lnSpc>
                <a:spcPct val="100000"/>
              </a:lnSpc>
              <a:spcBef>
                <a:spcPts val="0"/>
              </a:spcBef>
              <a:buNone/>
            </a:pPr>
            <a:r>
              <a:rPr lang="en-US" sz="1000" spc="0" dirty="0">
                <a:solidFill>
                  <a:srgbClr val="000000"/>
                </a:solidFill>
                <a:latin typeface="Arial" panose="02020603050405020304" pitchFamily="2"/>
              </a:rPr>
              <a:t>WHO Good regulatory practices in the regulation of medical products. WHO Expert Committee on Specifications for Pharmaceutical Preparations: Fifty-fifth report. </a:t>
            </a:r>
            <a:r>
              <a:rPr lang="en-US" sz="1000" u="sng" spc="0" dirty="0">
                <a:solidFill>
                  <a:srgbClr val="0000FF"/>
                </a:solidFill>
                <a:latin typeface="Arial" panose="02020603050405020304" pitchFamily="2"/>
              </a:rPr>
              <a:t>Technical Report Series, No. 1033, Annex 11; 2021. Link: https://www.who.int/publications/i/item/55th-report-of-the-who-expert-committee-on-specifications-for-pharmaceutical-preparations</a:t>
            </a:r>
            <a:r>
              <a:rPr lang="en-US" sz="1000" spc="0" dirty="0">
                <a:solidFill>
                  <a:srgbClr val="009CDE"/>
                </a:solidFill>
                <a:latin typeface="Arial" panose="02020603050405020304" pitchFamily="2"/>
              </a:rPr>
              <a:t> </a:t>
            </a:r>
          </a:p>
          <a:p>
            <a:pPr>
              <a:buNone/>
            </a:pPr>
            <a:endParaRPr lang="en-US" dirty="0"/>
          </a:p>
        </p:txBody>
      </p:sp>
      <p:pic>
        <p:nvPicPr>
          <p:cNvPr id="7" name="Picture 6"/>
          <p:cNvPicPr/>
          <p:nvPr/>
        </p:nvPicPr>
        <p:blipFill>
          <a:blip r:embed="rId2"/>
          <a:stretch>
            <a:fillRect/>
          </a:stretch>
        </p:blipFill>
        <p:spPr>
          <a:xfrm>
            <a:off x="356712" y="1842612"/>
            <a:ext cx="1090136" cy="3364706"/>
          </a:xfrm>
          <a:prstGeom prst="rect">
            <a:avLst/>
          </a:prstGeom>
        </p:spPr>
      </p:pic>
      <p:pic>
        <p:nvPicPr>
          <p:cNvPr id="11" name="Picture 10"/>
          <p:cNvPicPr/>
          <p:nvPr/>
        </p:nvPicPr>
        <p:blipFill>
          <a:blip r:embed="rId3"/>
          <a:stretch>
            <a:fillRect/>
          </a:stretch>
        </p:blipFill>
        <p:spPr>
          <a:xfrm>
            <a:off x="8595360" y="1844993"/>
            <a:ext cx="182880" cy="164306"/>
          </a:xfrm>
          <a:prstGeom prst="rect">
            <a:avLst/>
          </a:prstGeom>
        </p:spPr>
      </p:pic>
      <p:pic>
        <p:nvPicPr>
          <p:cNvPr id="14" name="Picture 13"/>
          <p:cNvPicPr/>
          <p:nvPr/>
        </p:nvPicPr>
        <p:blipFill>
          <a:blip r:embed="rId4"/>
          <a:stretch>
            <a:fillRect/>
          </a:stretch>
        </p:blipFill>
        <p:spPr>
          <a:xfrm>
            <a:off x="8577262" y="3106579"/>
            <a:ext cx="200978" cy="493871"/>
          </a:xfrm>
          <a:prstGeom prst="rect">
            <a:avLst/>
          </a:prstGeom>
        </p:spPr>
      </p:pic>
      <p:pic>
        <p:nvPicPr>
          <p:cNvPr id="17" name="Picture 16"/>
          <p:cNvPicPr/>
          <p:nvPr/>
        </p:nvPicPr>
        <p:blipFill>
          <a:blip r:embed="rId5"/>
          <a:stretch>
            <a:fillRect/>
          </a:stretch>
        </p:blipFill>
        <p:spPr>
          <a:xfrm>
            <a:off x="8595360" y="4697730"/>
            <a:ext cx="182880" cy="200978"/>
          </a:xfrm>
          <a:prstGeom prst="rect">
            <a:avLst/>
          </a:prstGeom>
        </p:spPr>
      </p:pic>
      <p:sp>
        <p:nvSpPr>
          <p:cNvPr id="8" name="Text Placeholder 7"/>
          <p:cNvSpPr>
            <a:spLocks noGrp="1"/>
          </p:cNvSpPr>
          <p:nvPr>
            <p:ph type="body" idx="10"/>
          </p:nvPr>
        </p:nvSpPr>
        <p:spPr>
          <a:xfrm>
            <a:off x="416243" y="4272915"/>
            <a:ext cx="973455" cy="301943"/>
          </a:xfrm>
          <a:prstGeom prst="rect">
            <a:avLst/>
          </a:prstGeom>
          <a:noFill/>
          <a:ln w="0" cmpd="sng">
            <a:noFill/>
            <a:prstDash val="solid"/>
          </a:ln>
        </p:spPr>
        <p:txBody>
          <a:bodyPr vert="horz" wrap="square" lIns="0" tIns="0" rIns="0" bIns="0" numCol="1" anchor="t" anchorCtr="0" compatLnSpc="1">
            <a:prstTxWarp prst="textNoShape">
              <a:avLst/>
            </a:prstTxWarp>
          </a:bodyPr>
          <a:lstStyle/>
          <a:p>
            <a:pPr>
              <a:buNone/>
            </a:pPr>
            <a:r>
              <a:rPr lang="fr-FR" sz="2063" spc="-71" dirty="0">
                <a:solidFill>
                  <a:srgbClr val="FFFFFF"/>
                </a:solidFill>
                <a:latin typeface="Arial" panose="02020603050405020304" pitchFamily="2"/>
              </a:rPr>
              <a:t>Champs </a:t>
            </a:r>
          </a:p>
        </p:txBody>
      </p:sp>
      <p:sp>
        <p:nvSpPr>
          <p:cNvPr id="9" name="Text Placeholder 8"/>
          <p:cNvSpPr>
            <a:spLocks noGrp="1"/>
          </p:cNvSpPr>
          <p:nvPr>
            <p:ph type="body" idx="10"/>
          </p:nvPr>
        </p:nvSpPr>
        <p:spPr>
          <a:xfrm>
            <a:off x="459582" y="2682240"/>
            <a:ext cx="905351" cy="302895"/>
          </a:xfrm>
          <a:prstGeom prst="rect">
            <a:avLst/>
          </a:prstGeom>
          <a:noFill/>
          <a:ln w="0" cmpd="sng">
            <a:noFill/>
            <a:prstDash val="solid"/>
          </a:ln>
        </p:spPr>
        <p:txBody>
          <a:bodyPr vert="horz" wrap="square" lIns="0" tIns="0" rIns="0" bIns="0" numCol="1" anchor="t" anchorCtr="0" compatLnSpc="1">
            <a:prstTxWarp prst="textNoShape">
              <a:avLst/>
            </a:prstTxWarp>
          </a:bodyPr>
          <a:lstStyle/>
          <a:p>
            <a:pPr>
              <a:buNone/>
            </a:pPr>
            <a:r>
              <a:rPr lang="fr-FR" sz="2063" spc="-38" dirty="0">
                <a:solidFill>
                  <a:srgbClr val="FFFFFF"/>
                </a:solidFill>
                <a:latin typeface="Arial" panose="02020603050405020304" pitchFamily="2"/>
              </a:rPr>
              <a:t>Objectif </a:t>
            </a:r>
          </a:p>
        </p:txBody>
      </p:sp>
      <p:sp>
        <p:nvSpPr>
          <p:cNvPr id="12" name="Text Placeholder 11"/>
          <p:cNvSpPr>
            <a:spLocks noGrp="1"/>
          </p:cNvSpPr>
          <p:nvPr>
            <p:ph type="body" idx="10"/>
          </p:nvPr>
        </p:nvSpPr>
        <p:spPr>
          <a:xfrm>
            <a:off x="1389698" y="2016443"/>
            <a:ext cx="7329964" cy="1088231"/>
          </a:xfrm>
          <a:prstGeom prst="rect">
            <a:avLst/>
          </a:prstGeom>
          <a:noFill/>
          <a:ln w="0" cmpd="sng">
            <a:noFill/>
            <a:prstDash val="solid"/>
          </a:ln>
        </p:spPr>
        <p:txBody>
          <a:bodyPr vert="horz" wrap="square" lIns="0" tIns="0" rIns="0" bIns="0" numCol="1" anchor="t" anchorCtr="0" compatLnSpc="1">
            <a:prstTxWarp prst="textNoShape">
              <a:avLst/>
            </a:prstTxWarp>
          </a:bodyPr>
          <a:lstStyle/>
          <a:p>
            <a:pPr marL="171450" indent="171450">
              <a:lnSpc>
                <a:spcPts val="1800"/>
              </a:lnSpc>
              <a:buFont typeface="Symbol"/>
              <a:buChar char="·"/>
            </a:pPr>
            <a:r>
              <a:rPr lang="fr-FR" sz="1463" spc="15" dirty="0">
                <a:solidFill>
                  <a:srgbClr val="000000"/>
                </a:solidFill>
                <a:latin typeface="Arial" panose="02020603050405020304" pitchFamily="2"/>
              </a:rPr>
              <a:t>Présentent les </a:t>
            </a:r>
            <a:r>
              <a:rPr lang="fr-FR" sz="1463" b="1" spc="15" dirty="0">
                <a:solidFill>
                  <a:srgbClr val="000000"/>
                </a:solidFill>
                <a:latin typeface="Arial" panose="02020603050405020304" pitchFamily="2"/>
              </a:rPr>
              <a:t>principes de haut niveau </a:t>
            </a:r>
            <a:r>
              <a:rPr lang="fr-FR" sz="1463" spc="15" dirty="0">
                <a:solidFill>
                  <a:srgbClr val="000000"/>
                </a:solidFill>
                <a:latin typeface="Arial" panose="02020603050405020304" pitchFamily="2"/>
              </a:rPr>
              <a:t>de bonnes pratiques de réglementation. </a:t>
            </a:r>
          </a:p>
          <a:p>
            <a:pPr marL="171450" indent="171450">
              <a:lnSpc>
                <a:spcPts val="1875"/>
              </a:lnSpc>
              <a:spcBef>
                <a:spcPts val="23"/>
              </a:spcBef>
              <a:buFont typeface="Symbol"/>
              <a:buChar char="·"/>
            </a:pPr>
            <a:r>
              <a:rPr lang="fr-FR" sz="1463" spc="15" dirty="0">
                <a:solidFill>
                  <a:srgbClr val="000000"/>
                </a:solidFill>
                <a:latin typeface="Arial" panose="02020603050405020304" pitchFamily="2"/>
              </a:rPr>
              <a:t>Principes à utiliser comme </a:t>
            </a:r>
            <a:r>
              <a:rPr lang="fr-FR" sz="1463" b="1" spc="15" dirty="0">
                <a:solidFill>
                  <a:srgbClr val="000000"/>
                </a:solidFill>
                <a:latin typeface="Arial" panose="02020603050405020304" pitchFamily="2"/>
              </a:rPr>
              <a:t>référence / benchmarks</a:t>
            </a:r>
            <a:r>
              <a:rPr lang="fr-FR" sz="1463" spc="15" dirty="0">
                <a:solidFill>
                  <a:srgbClr val="000000"/>
                </a:solidFill>
                <a:latin typeface="Arial" panose="02020603050405020304" pitchFamily="2"/>
              </a:rPr>
              <a:t>. </a:t>
            </a:r>
          </a:p>
          <a:p>
            <a:pPr marL="171450" marR="171450" indent="171450">
              <a:lnSpc>
                <a:spcPts val="1500"/>
              </a:lnSpc>
              <a:spcBef>
                <a:spcPts val="266"/>
              </a:spcBef>
              <a:buFont typeface="Symbol"/>
              <a:buChar char="·"/>
            </a:pPr>
            <a:r>
              <a:rPr lang="fr-FR" sz="1463" dirty="0">
                <a:solidFill>
                  <a:srgbClr val="000000"/>
                </a:solidFill>
                <a:latin typeface="Arial" panose="02020603050405020304" pitchFamily="2"/>
              </a:rPr>
              <a:t>Guident les Etats Membres sur </a:t>
            </a:r>
            <a:r>
              <a:rPr lang="fr-FR" sz="1463" b="1" dirty="0">
                <a:solidFill>
                  <a:srgbClr val="000000"/>
                </a:solidFill>
                <a:latin typeface="Arial" panose="02020603050405020304" pitchFamily="2"/>
              </a:rPr>
              <a:t>la priorisation des activités réglementaires </a:t>
            </a:r>
            <a:r>
              <a:rPr lang="fr-FR" sz="1463" dirty="0">
                <a:solidFill>
                  <a:srgbClr val="000000"/>
                </a:solidFill>
                <a:latin typeface="Arial" panose="02020603050405020304" pitchFamily="2"/>
              </a:rPr>
              <a:t>en fonction des ressources, des objectifs nationaux, des politiques de santé publique et des produits de santé et de l’environnement des produits médicaux. </a:t>
            </a:r>
          </a:p>
        </p:txBody>
      </p:sp>
      <p:sp>
        <p:nvSpPr>
          <p:cNvPr id="15" name="Text Placeholder 14"/>
          <p:cNvSpPr>
            <a:spLocks noGrp="1"/>
          </p:cNvSpPr>
          <p:nvPr>
            <p:ph type="body" idx="10"/>
          </p:nvPr>
        </p:nvSpPr>
        <p:spPr>
          <a:xfrm>
            <a:off x="1449229" y="3600451"/>
            <a:ext cx="7229475" cy="1076801"/>
          </a:xfrm>
          <a:prstGeom prst="rect">
            <a:avLst/>
          </a:prstGeom>
          <a:noFill/>
          <a:ln w="0" cmpd="sng">
            <a:noFill/>
            <a:prstDash val="solid"/>
          </a:ln>
        </p:spPr>
        <p:txBody>
          <a:bodyPr vert="horz" wrap="square" lIns="0" tIns="46673" rIns="0" bIns="0" numCol="1" anchor="t" anchorCtr="0" compatLnSpc="1">
            <a:prstTxWarp prst="textNoShape">
              <a:avLst/>
            </a:prstTxWarp>
          </a:bodyPr>
          <a:lstStyle/>
          <a:p>
            <a:pPr marL="171450" marR="102870" indent="171450">
              <a:lnSpc>
                <a:spcPts val="1575"/>
              </a:lnSpc>
              <a:buFont typeface="Symbol"/>
              <a:buChar char="·"/>
            </a:pPr>
            <a:r>
              <a:rPr lang="fr-FR" sz="1463" b="1" dirty="0">
                <a:solidFill>
                  <a:srgbClr val="000000"/>
                </a:solidFill>
                <a:latin typeface="Arial" panose="02020603050405020304" pitchFamily="2"/>
              </a:rPr>
              <a:t>Applicable à toutes les autorités, </a:t>
            </a:r>
            <a:r>
              <a:rPr lang="fr-FR" sz="1463" dirty="0">
                <a:solidFill>
                  <a:srgbClr val="000000"/>
                </a:solidFill>
                <a:latin typeface="Arial" panose="02020603050405020304" pitchFamily="2"/>
              </a:rPr>
              <a:t>indépendamment du niveau de ressources, de maturité, ou des modèles réglementaires (national, supranational et institutions multiples). </a:t>
            </a:r>
          </a:p>
          <a:p>
            <a:pPr marL="171450" marR="891540" indent="171450">
              <a:lnSpc>
                <a:spcPts val="1575"/>
              </a:lnSpc>
              <a:spcBef>
                <a:spcPts val="214"/>
              </a:spcBef>
              <a:buFont typeface="Symbol"/>
              <a:buChar char="·"/>
            </a:pPr>
            <a:r>
              <a:rPr lang="fr-FR" sz="1463" b="1" dirty="0">
                <a:solidFill>
                  <a:srgbClr val="000000"/>
                </a:solidFill>
                <a:latin typeface="Arial" panose="02020603050405020304" pitchFamily="2"/>
              </a:rPr>
              <a:t>Audience additionnelle</a:t>
            </a:r>
            <a:r>
              <a:rPr lang="fr-FR" sz="1463" dirty="0">
                <a:solidFill>
                  <a:srgbClr val="000000"/>
                </a:solidFill>
                <a:latin typeface="Arial" panose="02020603050405020304" pitchFamily="2"/>
              </a:rPr>
              <a:t>: décideurs, réseaux réglementaires, industrie et développeur de produits médicaux. </a:t>
            </a:r>
          </a:p>
        </p:txBody>
      </p:sp>
      <p:cxnSp>
        <p:nvCxnSpPr>
          <p:cNvPr id="23" name="Straight Connector 22"/>
          <p:cNvCxnSpPr/>
          <p:nvPr/>
        </p:nvCxnSpPr>
        <p:spPr>
          <a:xfrm>
            <a:off x="1442561" y="1835468"/>
            <a:ext cx="7137083" cy="0"/>
          </a:xfrm>
          <a:prstGeom prst="line">
            <a:avLst/>
          </a:prstGeom>
          <a:ln w="12065" cmpd="sng">
            <a:solidFill>
              <a:srgbClr val="009CDE"/>
            </a:solidFill>
          </a:ln>
        </p:spPr>
      </p:cxnSp>
      <p:cxnSp>
        <p:nvCxnSpPr>
          <p:cNvPr id="24" name="Straight Connector 23"/>
          <p:cNvCxnSpPr/>
          <p:nvPr/>
        </p:nvCxnSpPr>
        <p:spPr>
          <a:xfrm>
            <a:off x="1446848" y="3282791"/>
            <a:ext cx="7130891" cy="0"/>
          </a:xfrm>
          <a:prstGeom prst="line">
            <a:avLst/>
          </a:prstGeom>
          <a:ln w="8890" cmpd="sng">
            <a:solidFill>
              <a:srgbClr val="009CDE"/>
            </a:solidFill>
          </a:ln>
        </p:spPr>
      </p:cxnSp>
      <p:cxnSp>
        <p:nvCxnSpPr>
          <p:cNvPr id="25" name="Straight Connector 24"/>
          <p:cNvCxnSpPr/>
          <p:nvPr/>
        </p:nvCxnSpPr>
        <p:spPr>
          <a:xfrm>
            <a:off x="1446848" y="3424238"/>
            <a:ext cx="7128510" cy="0"/>
          </a:xfrm>
          <a:prstGeom prst="line">
            <a:avLst/>
          </a:prstGeom>
          <a:ln w="12065" cmpd="sng">
            <a:solidFill>
              <a:srgbClr val="009CDE"/>
            </a:solidFill>
          </a:ln>
        </p:spPr>
      </p:cxnSp>
      <p:cxnSp>
        <p:nvCxnSpPr>
          <p:cNvPr id="26" name="Straight Connector 25"/>
          <p:cNvCxnSpPr/>
          <p:nvPr/>
        </p:nvCxnSpPr>
        <p:spPr>
          <a:xfrm>
            <a:off x="8773478" y="3616643"/>
            <a:ext cx="0" cy="1072515"/>
          </a:xfrm>
          <a:prstGeom prst="line">
            <a:avLst/>
          </a:prstGeom>
          <a:ln w="8890" cmpd="sng">
            <a:solidFill>
              <a:srgbClr val="009CDE"/>
            </a:solidFill>
          </a:ln>
        </p:spPr>
      </p:cxnSp>
      <p:cxnSp>
        <p:nvCxnSpPr>
          <p:cNvPr id="27" name="Straight Connector 26"/>
          <p:cNvCxnSpPr/>
          <p:nvPr/>
        </p:nvCxnSpPr>
        <p:spPr>
          <a:xfrm>
            <a:off x="1446848" y="4892040"/>
            <a:ext cx="7137559" cy="0"/>
          </a:xfrm>
          <a:prstGeom prst="line">
            <a:avLst/>
          </a:prstGeom>
          <a:ln w="15240" cmpd="sng">
            <a:solidFill>
              <a:srgbClr val="009CDE"/>
            </a:solidFill>
          </a:ln>
        </p:spPr>
      </p:cxnSp>
      <p:cxnSp>
        <p:nvCxnSpPr>
          <p:cNvPr id="28" name="Straight Connector 27"/>
          <p:cNvCxnSpPr/>
          <p:nvPr/>
        </p:nvCxnSpPr>
        <p:spPr>
          <a:xfrm>
            <a:off x="8773478" y="2016443"/>
            <a:ext cx="0" cy="1076801"/>
          </a:xfrm>
          <a:prstGeom prst="line">
            <a:avLst/>
          </a:prstGeom>
          <a:ln w="12065" cmpd="sng">
            <a:solidFill>
              <a:srgbClr val="009CDE"/>
            </a:solidFill>
          </a:ln>
        </p:spPr>
      </p:cxnSp>
      <p:graphicFrame>
        <p:nvGraphicFramePr>
          <p:cNvPr id="10" name="Table 9">
            <a:extLst>
              <a:ext uri="{FF2B5EF4-FFF2-40B4-BE49-F238E27FC236}">
                <a16:creationId xmlns:a16="http://schemas.microsoft.com/office/drawing/2014/main" id="{6A482DE9-2360-D3E6-7B52-ED51D0F3D4BF}"/>
              </a:ext>
            </a:extLst>
          </p:cNvPr>
          <p:cNvGraphicFramePr>
            <a:graphicFrameLocks noGrp="1"/>
          </p:cNvGraphicFramePr>
          <p:nvPr>
            <p:extLst>
              <p:ext uri="{D42A27DB-BD31-4B8C-83A1-F6EECF244321}">
                <p14:modId xmlns:p14="http://schemas.microsoft.com/office/powerpoint/2010/main" val="779519541"/>
              </p:ext>
            </p:extLst>
          </p:nvPr>
        </p:nvGraphicFramePr>
        <p:xfrm>
          <a:off x="1303983" y="1199192"/>
          <a:ext cx="9674211" cy="405321"/>
        </p:xfrm>
        <a:graphic>
          <a:graphicData uri="http://schemas.openxmlformats.org/drawingml/2006/table">
            <a:tbl>
              <a:tblPr/>
              <a:tblGrid>
                <a:gridCol w="8457410">
                  <a:extLst>
                    <a:ext uri="{9D8B030D-6E8A-4147-A177-3AD203B41FA5}">
                      <a16:colId xmlns:a16="http://schemas.microsoft.com/office/drawing/2014/main" val="20000"/>
                    </a:ext>
                  </a:extLst>
                </a:gridCol>
                <a:gridCol w="1216801">
                  <a:extLst>
                    <a:ext uri="{9D8B030D-6E8A-4147-A177-3AD203B41FA5}">
                      <a16:colId xmlns:a16="http://schemas.microsoft.com/office/drawing/2014/main" val="20001"/>
                    </a:ext>
                  </a:extLst>
                </a:gridCol>
              </a:tblGrid>
              <a:tr h="346234">
                <a:tc>
                  <a:txBody>
                    <a:bodyPr/>
                    <a:lstStyle/>
                    <a:p>
                      <a:pPr marL="0" marR="2298065" indent="0" algn="r">
                        <a:lnSpc>
                          <a:spcPts val="3600"/>
                        </a:lnSpc>
                        <a:spcBef>
                          <a:spcPts val="0"/>
                        </a:spcBef>
                        <a:spcAft>
                          <a:spcPts val="60"/>
                        </a:spcAft>
                      </a:pPr>
                      <a:r>
                        <a:rPr lang="fr-FR" sz="2100" b="1" spc="0" dirty="0">
                          <a:solidFill>
                            <a:srgbClr val="006699"/>
                          </a:solidFill>
                          <a:latin typeface="Ebrima" panose="02020603050405020304" pitchFamily="2"/>
                        </a:rPr>
                        <a:t>Bonnes pratiques de réglementation de l’OMS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3" name="Title 1">
            <a:extLst>
              <a:ext uri="{FF2B5EF4-FFF2-40B4-BE49-F238E27FC236}">
                <a16:creationId xmlns:a16="http://schemas.microsoft.com/office/drawing/2014/main" id="{95E3A0D2-9D7D-4508-EF22-8DF9B586604A}"/>
              </a:ext>
            </a:extLst>
          </p:cNvPr>
          <p:cNvSpPr txBox="1">
            <a:spLocks/>
          </p:cNvSpPr>
          <p:nvPr/>
        </p:nvSpPr>
        <p:spPr>
          <a:xfrm>
            <a:off x="0" y="353961"/>
            <a:ext cx="9144000" cy="669838"/>
          </a:xfrm>
          <a:prstGeom prst="rect">
            <a:avLst/>
          </a:prstGeom>
        </p:spPr>
        <p:txBody>
          <a:bodyPr/>
          <a:lstStyle>
            <a:lvl1pPr algn="ctr" defTabSz="903594" rtl="0" eaLnBrk="0" fontAlgn="base" hangingPunct="0">
              <a:spcBef>
                <a:spcPct val="0"/>
              </a:spcBef>
              <a:spcAft>
                <a:spcPct val="0"/>
              </a:spcAft>
              <a:defRPr sz="3500" b="1">
                <a:solidFill>
                  <a:srgbClr val="000066"/>
                </a:solidFill>
                <a:latin typeface="+mj-lt"/>
                <a:ea typeface="+mj-ea"/>
                <a:cs typeface="+mj-cs"/>
              </a:defRPr>
            </a:lvl1pPr>
            <a:lvl2pPr algn="ctr" defTabSz="903594" rtl="0" eaLnBrk="0" fontAlgn="base" hangingPunct="0">
              <a:spcBef>
                <a:spcPct val="0"/>
              </a:spcBef>
              <a:spcAft>
                <a:spcPct val="0"/>
              </a:spcAft>
              <a:defRPr sz="3500" b="1">
                <a:solidFill>
                  <a:srgbClr val="000066"/>
                </a:solidFill>
                <a:latin typeface="Arial" charset="0"/>
                <a:cs typeface="Arial" charset="0"/>
              </a:defRPr>
            </a:lvl2pPr>
            <a:lvl3pPr algn="ctr" defTabSz="903594" rtl="0" eaLnBrk="0" fontAlgn="base" hangingPunct="0">
              <a:spcBef>
                <a:spcPct val="0"/>
              </a:spcBef>
              <a:spcAft>
                <a:spcPct val="0"/>
              </a:spcAft>
              <a:defRPr sz="3500" b="1">
                <a:solidFill>
                  <a:srgbClr val="000066"/>
                </a:solidFill>
                <a:latin typeface="Arial" charset="0"/>
                <a:cs typeface="Arial" charset="0"/>
              </a:defRPr>
            </a:lvl3pPr>
            <a:lvl4pPr algn="ctr" defTabSz="903594" rtl="0" eaLnBrk="0" fontAlgn="base" hangingPunct="0">
              <a:spcBef>
                <a:spcPct val="0"/>
              </a:spcBef>
              <a:spcAft>
                <a:spcPct val="0"/>
              </a:spcAft>
              <a:defRPr sz="3500" b="1">
                <a:solidFill>
                  <a:srgbClr val="000066"/>
                </a:solidFill>
                <a:latin typeface="Arial" charset="0"/>
                <a:cs typeface="Arial" charset="0"/>
              </a:defRPr>
            </a:lvl4pPr>
            <a:lvl5pPr algn="ctr" defTabSz="903594" rtl="0" eaLnBrk="0" fontAlgn="base" hangingPunct="0">
              <a:spcBef>
                <a:spcPct val="0"/>
              </a:spcBef>
              <a:spcAft>
                <a:spcPct val="0"/>
              </a:spcAft>
              <a:defRPr sz="3500" b="1">
                <a:solidFill>
                  <a:srgbClr val="000066"/>
                </a:solidFill>
                <a:latin typeface="Arial" charset="0"/>
                <a:cs typeface="Arial" charset="0"/>
              </a:defRPr>
            </a:lvl5pPr>
            <a:lvl6pPr marL="396068" algn="ctr" defTabSz="903594" rtl="0" fontAlgn="base">
              <a:spcBef>
                <a:spcPct val="0"/>
              </a:spcBef>
              <a:spcAft>
                <a:spcPct val="0"/>
              </a:spcAft>
              <a:defRPr sz="3500" b="1">
                <a:solidFill>
                  <a:srgbClr val="000066"/>
                </a:solidFill>
                <a:latin typeface="Arial" charset="0"/>
                <a:cs typeface="Arial" charset="0"/>
              </a:defRPr>
            </a:lvl6pPr>
            <a:lvl7pPr marL="792179" algn="ctr" defTabSz="903594" rtl="0" fontAlgn="base">
              <a:spcBef>
                <a:spcPct val="0"/>
              </a:spcBef>
              <a:spcAft>
                <a:spcPct val="0"/>
              </a:spcAft>
              <a:defRPr sz="3500" b="1">
                <a:solidFill>
                  <a:srgbClr val="000066"/>
                </a:solidFill>
                <a:latin typeface="Arial" charset="0"/>
                <a:cs typeface="Arial" charset="0"/>
              </a:defRPr>
            </a:lvl7pPr>
            <a:lvl8pPr marL="1188285" algn="ctr" defTabSz="903594" rtl="0" fontAlgn="base">
              <a:spcBef>
                <a:spcPct val="0"/>
              </a:spcBef>
              <a:spcAft>
                <a:spcPct val="0"/>
              </a:spcAft>
              <a:defRPr sz="3500" b="1">
                <a:solidFill>
                  <a:srgbClr val="000066"/>
                </a:solidFill>
                <a:latin typeface="Arial" charset="0"/>
                <a:cs typeface="Arial" charset="0"/>
              </a:defRPr>
            </a:lvl8pPr>
            <a:lvl9pPr marL="1584382" algn="ctr" defTabSz="903594" rtl="0" fontAlgn="base">
              <a:spcBef>
                <a:spcPct val="0"/>
              </a:spcBef>
              <a:spcAft>
                <a:spcPct val="0"/>
              </a:spcAft>
              <a:defRPr sz="3500" b="1">
                <a:solidFill>
                  <a:srgbClr val="000066"/>
                </a:solidFill>
                <a:latin typeface="Arial" charset="0"/>
                <a:cs typeface="Arial" charset="0"/>
              </a:defRPr>
            </a:lvl9pPr>
          </a:lstStyle>
          <a:p>
            <a:r>
              <a:rPr lang="fr-CH" altLang="en-US" sz="2600" dirty="0">
                <a:solidFill>
                  <a:srgbClr val="006699"/>
                </a:solidFill>
              </a:rPr>
              <a:t>BPR</a:t>
            </a:r>
            <a:endParaRPr lang="en-US" sz="2600" dirty="0">
              <a:solidFill>
                <a:srgbClr val="00669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2BEC-29D6-A43A-4C8E-0007870C7777}"/>
              </a:ext>
            </a:extLst>
          </p:cNvPr>
          <p:cNvSpPr>
            <a:spLocks noGrp="1"/>
          </p:cNvSpPr>
          <p:nvPr>
            <p:ph type="title"/>
          </p:nvPr>
        </p:nvSpPr>
        <p:spPr/>
        <p:txBody>
          <a:bodyPr/>
          <a:lstStyle/>
          <a:p>
            <a:r>
              <a:rPr lang="en-GB" sz="2800" dirty="0">
                <a:solidFill>
                  <a:srgbClr val="006699"/>
                </a:solidFill>
              </a:rPr>
              <a:t>Les </a:t>
            </a:r>
            <a:r>
              <a:rPr lang="fr-CH" sz="2800" dirty="0">
                <a:solidFill>
                  <a:srgbClr val="006699"/>
                </a:solidFill>
              </a:rPr>
              <a:t>principes d</a:t>
            </a:r>
            <a:r>
              <a:rPr lang="en-GB" sz="2800" dirty="0">
                <a:solidFill>
                  <a:srgbClr val="006699"/>
                </a:solidFill>
              </a:rPr>
              <a:t>es BPR </a:t>
            </a:r>
            <a:endParaRPr lang="en-US" sz="2800" dirty="0">
              <a:solidFill>
                <a:srgbClr val="006699"/>
              </a:solidFill>
            </a:endParaRPr>
          </a:p>
        </p:txBody>
      </p:sp>
      <p:sp>
        <p:nvSpPr>
          <p:cNvPr id="3" name="Content Placeholder 2">
            <a:extLst>
              <a:ext uri="{FF2B5EF4-FFF2-40B4-BE49-F238E27FC236}">
                <a16:creationId xmlns:a16="http://schemas.microsoft.com/office/drawing/2014/main" id="{E5651EDF-3836-212A-4832-29440C11BE5A}"/>
              </a:ext>
            </a:extLst>
          </p:cNvPr>
          <p:cNvSpPr>
            <a:spLocks noGrp="1"/>
          </p:cNvSpPr>
          <p:nvPr>
            <p:ph idx="1"/>
          </p:nvPr>
        </p:nvSpPr>
        <p:spPr>
          <a:xfrm>
            <a:off x="497517" y="1211937"/>
            <a:ext cx="8148965" cy="4913970"/>
          </a:xfrm>
        </p:spPr>
        <p:txBody>
          <a:bodyPr/>
          <a:lstStyle/>
          <a:p>
            <a:pPr algn="just">
              <a:spcBef>
                <a:spcPts val="100"/>
              </a:spcBef>
              <a:buFont typeface="Wingdings" panose="05000000000000000000" pitchFamily="2" charset="2"/>
              <a:buChar char="§"/>
            </a:pPr>
            <a:r>
              <a:rPr lang="fr-FR" sz="1400" dirty="0">
                <a:solidFill>
                  <a:srgbClr val="003366"/>
                </a:solidFill>
              </a:rPr>
              <a:t>Les BPR peuvent être décrites comme un ensemble de pratiques qui doivent être appliquées au développement, à la mise en œuvre et à la maintenance des contrôles - incluant les lois, les règlements et les lignes directrices - afin d'atteindre un objectif de politique publique;</a:t>
            </a:r>
          </a:p>
          <a:p>
            <a:pPr algn="just">
              <a:spcBef>
                <a:spcPts val="100"/>
              </a:spcBef>
              <a:buFont typeface="Wingdings" panose="05000000000000000000" pitchFamily="2" charset="2"/>
              <a:buChar char="§"/>
            </a:pPr>
            <a:r>
              <a:rPr lang="fr-FR" sz="1400" dirty="0">
                <a:solidFill>
                  <a:srgbClr val="003366"/>
                </a:solidFill>
              </a:rPr>
              <a:t>Les BPR peuvent être appliquées à la préparation et à la gestion de la réglementation pour le contrôle des produits de santé;</a:t>
            </a:r>
          </a:p>
          <a:p>
            <a:pPr algn="just">
              <a:spcBef>
                <a:spcPts val="100"/>
              </a:spcBef>
              <a:buFont typeface="Wingdings" panose="05000000000000000000" pitchFamily="2" charset="2"/>
              <a:buChar char="§"/>
            </a:pPr>
            <a:r>
              <a:rPr lang="fr-FR" sz="1400" dirty="0">
                <a:solidFill>
                  <a:srgbClr val="003366"/>
                </a:solidFill>
              </a:rPr>
              <a:t>Les BPR sont fondées sur le principe de transparence, de bonne gouvernance et l'élaboration de politiques gouvernementales solides;</a:t>
            </a:r>
          </a:p>
          <a:p>
            <a:pPr algn="just">
              <a:spcBef>
                <a:spcPts val="100"/>
              </a:spcBef>
              <a:buFont typeface="Wingdings" panose="05000000000000000000" pitchFamily="2" charset="2"/>
              <a:buChar char="§"/>
            </a:pPr>
            <a:r>
              <a:rPr lang="fr-FR" sz="1400" dirty="0">
                <a:solidFill>
                  <a:srgbClr val="003366"/>
                </a:solidFill>
              </a:rPr>
              <a:t>Les BPR aident à s'assurer que les systèmes de réglementation nationaux et les programmes internationaux de coopération en matière de réglementation demeurent pertinents, adaptés et flexibles en fonction de l'évolution de la technologie,  des besoins nouveaux et de l'apparition de situations d'urgence</a:t>
            </a:r>
          </a:p>
          <a:p>
            <a:pPr>
              <a:spcBef>
                <a:spcPts val="100"/>
              </a:spcBef>
              <a:buFont typeface="Wingdings" panose="05000000000000000000" pitchFamily="2" charset="2"/>
              <a:buChar char="§"/>
            </a:pPr>
            <a:r>
              <a:rPr lang="fr-FR" sz="1400" dirty="0">
                <a:solidFill>
                  <a:srgbClr val="003366"/>
                </a:solidFill>
              </a:rPr>
              <a:t>Les BPR prennent en compte les obligations conventionnelles internationales et les accords régionaux;</a:t>
            </a:r>
          </a:p>
          <a:p>
            <a:pPr>
              <a:spcBef>
                <a:spcPts val="100"/>
              </a:spcBef>
              <a:buFont typeface="Wingdings" panose="05000000000000000000" pitchFamily="2" charset="2"/>
              <a:buChar char="§"/>
            </a:pPr>
            <a:r>
              <a:rPr lang="fr-FR" sz="1400" dirty="0">
                <a:solidFill>
                  <a:srgbClr val="003366"/>
                </a:solidFill>
              </a:rPr>
              <a:t>Les BPR contribuent aux efforts visant à promouvoir la convergence des exigences et des pratiques réglementaires internationales, ainsi que les efforts d'harmonisation</a:t>
            </a:r>
          </a:p>
          <a:p>
            <a:pPr>
              <a:spcBef>
                <a:spcPts val="100"/>
              </a:spcBef>
              <a:buFont typeface="Wingdings" panose="05000000000000000000" pitchFamily="2" charset="2"/>
              <a:buChar char="§"/>
            </a:pPr>
            <a:r>
              <a:rPr lang="fr-FR" sz="1400" dirty="0">
                <a:solidFill>
                  <a:srgbClr val="003366"/>
                </a:solidFill>
              </a:rPr>
              <a:t>Les BPR - s'elles sont largement adoptées - facilitent également la coopération formelle et informelle et le partage du travail entre les ANR;</a:t>
            </a:r>
          </a:p>
          <a:p>
            <a:pPr marL="0" indent="0">
              <a:spcBef>
                <a:spcPts val="100"/>
              </a:spcBef>
              <a:buNone/>
            </a:pPr>
            <a:r>
              <a:rPr lang="fr-CH" sz="1400" b="1" dirty="0">
                <a:solidFill>
                  <a:srgbClr val="003366"/>
                </a:solidFill>
              </a:rPr>
              <a:t>Cependant:</a:t>
            </a:r>
          </a:p>
          <a:p>
            <a:pPr>
              <a:spcBef>
                <a:spcPts val="100"/>
              </a:spcBef>
              <a:buFont typeface="Wingdings" panose="05000000000000000000" pitchFamily="2" charset="2"/>
              <a:buChar char="§"/>
            </a:pPr>
            <a:r>
              <a:rPr lang="fr-FR" sz="1400" dirty="0">
                <a:solidFill>
                  <a:srgbClr val="003366"/>
                </a:solidFill>
              </a:rPr>
              <a:t>L'adoption des BPR n'est pas une condition suffisante pour l'amélioration des réglementations</a:t>
            </a:r>
          </a:p>
          <a:p>
            <a:pPr>
              <a:spcBef>
                <a:spcPts val="100"/>
              </a:spcBef>
              <a:buFont typeface="Wingdings" panose="05000000000000000000" pitchFamily="2" charset="2"/>
              <a:buChar char="§"/>
            </a:pPr>
            <a:r>
              <a:rPr lang="fr-FR" sz="1400" b="1" dirty="0">
                <a:solidFill>
                  <a:srgbClr val="003366"/>
                </a:solidFill>
              </a:rPr>
              <a:t>Un soutien constant au plus haut niveau, ainsi que des ressources suffisantes, sont essentiels.</a:t>
            </a:r>
            <a:endParaRPr lang="en-GB" sz="1400" b="1" dirty="0">
              <a:solidFill>
                <a:srgbClr val="003366"/>
              </a:solidFill>
            </a:endParaRPr>
          </a:p>
          <a:p>
            <a:pPr algn="just">
              <a:buFont typeface="Wingdings" panose="05000000000000000000" pitchFamily="2" charset="2"/>
              <a:buChar char="§"/>
            </a:pPr>
            <a:endParaRPr lang="fr-FR" sz="1600" dirty="0"/>
          </a:p>
          <a:p>
            <a:pPr marL="0" indent="0">
              <a:buNone/>
            </a:pPr>
            <a:endParaRPr lang="en-US" dirty="0"/>
          </a:p>
        </p:txBody>
      </p:sp>
    </p:spTree>
    <p:extLst>
      <p:ext uri="{BB962C8B-B14F-4D97-AF65-F5344CB8AC3E}">
        <p14:creationId xmlns:p14="http://schemas.microsoft.com/office/powerpoint/2010/main" val="34667327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738E-E5BC-1434-176B-5A081BCA4DE2}"/>
              </a:ext>
            </a:extLst>
          </p:cNvPr>
          <p:cNvSpPr>
            <a:spLocks noGrp="1"/>
          </p:cNvSpPr>
          <p:nvPr>
            <p:ph type="title"/>
          </p:nvPr>
        </p:nvSpPr>
        <p:spPr>
          <a:xfrm>
            <a:off x="0" y="-29671"/>
            <a:ext cx="9144000" cy="1023733"/>
          </a:xfrm>
        </p:spPr>
        <p:txBody>
          <a:bodyPr/>
          <a:lstStyle/>
          <a:p>
            <a:r>
              <a:rPr lang="fr-FR" sz="2600" dirty="0">
                <a:solidFill>
                  <a:srgbClr val="006699"/>
                </a:solidFill>
                <a:latin typeface="+mn-lt"/>
              </a:rPr>
              <a:t>Principes des BPR </a:t>
            </a:r>
            <a:endParaRPr lang="fr-FR" sz="2600" dirty="0">
              <a:solidFill>
                <a:srgbClr val="006699"/>
              </a:solidFill>
            </a:endParaRPr>
          </a:p>
        </p:txBody>
      </p:sp>
      <p:graphicFrame>
        <p:nvGraphicFramePr>
          <p:cNvPr id="4" name="Content Placeholder 3">
            <a:extLst>
              <a:ext uri="{FF2B5EF4-FFF2-40B4-BE49-F238E27FC236}">
                <a16:creationId xmlns:a16="http://schemas.microsoft.com/office/drawing/2014/main" id="{098F4A04-2CED-6464-B038-31149A5F4A89}"/>
              </a:ext>
            </a:extLst>
          </p:cNvPr>
          <p:cNvGraphicFramePr>
            <a:graphicFrameLocks noGrp="1"/>
          </p:cNvGraphicFramePr>
          <p:nvPr>
            <p:ph idx="1"/>
            <p:extLst>
              <p:ext uri="{D42A27DB-BD31-4B8C-83A1-F6EECF244321}">
                <p14:modId xmlns:p14="http://schemas.microsoft.com/office/powerpoint/2010/main" val="1142071767"/>
              </p:ext>
            </p:extLst>
          </p:nvPr>
        </p:nvGraphicFramePr>
        <p:xfrm>
          <a:off x="497681" y="1611700"/>
          <a:ext cx="8148637"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3">
            <a:extLst>
              <a:ext uri="{FF2B5EF4-FFF2-40B4-BE49-F238E27FC236}">
                <a16:creationId xmlns:a16="http://schemas.microsoft.com/office/drawing/2014/main" id="{5C22C25C-81C5-6EE1-05ED-FFDCECEBBAA1}"/>
              </a:ext>
            </a:extLst>
          </p:cNvPr>
          <p:cNvSpPr txBox="1">
            <a:spLocks/>
          </p:cNvSpPr>
          <p:nvPr/>
        </p:nvSpPr>
        <p:spPr>
          <a:xfrm>
            <a:off x="1044900" y="1081266"/>
            <a:ext cx="4980305" cy="443230"/>
          </a:xfrm>
          <a:prstGeom prst="rect">
            <a:avLst/>
          </a:prstGeom>
          <a:noFill/>
          <a:ln w="0" cmpd="sng">
            <a:noFill/>
            <a:prstDash val="solid"/>
          </a:ln>
        </p:spPr>
        <p:txBody>
          <a:bodyPr vert="horz" lIns="0" tIns="0" rIns="0" bIns="0" anchor="t"/>
          <a:lstStyle>
            <a:lvl1pPr>
              <a:defRPr>
                <a:latin typeface="Arial"/>
                <a:ea typeface="Arial"/>
                <a:cs typeface="Arial"/>
                <a:sym typeface="Arial"/>
              </a:defRPr>
            </a:lvl1pPr>
            <a:lvl2pPr indent="451748">
              <a:defRPr>
                <a:latin typeface="Arial"/>
                <a:ea typeface="Arial"/>
                <a:cs typeface="Arial"/>
                <a:sym typeface="Arial"/>
              </a:defRPr>
            </a:lvl2pPr>
            <a:lvl3pPr indent="903492">
              <a:defRPr>
                <a:latin typeface="Arial"/>
                <a:ea typeface="Arial"/>
                <a:cs typeface="Arial"/>
                <a:sym typeface="Arial"/>
              </a:defRPr>
            </a:lvl3pPr>
            <a:lvl4pPr indent="1355236">
              <a:defRPr>
                <a:latin typeface="Arial"/>
                <a:ea typeface="Arial"/>
                <a:cs typeface="Arial"/>
                <a:sym typeface="Arial"/>
              </a:defRPr>
            </a:lvl4pPr>
            <a:lvl5pPr indent="1806993">
              <a:defRPr>
                <a:latin typeface="Arial"/>
                <a:ea typeface="Arial"/>
                <a:cs typeface="Arial"/>
                <a:sym typeface="Arial"/>
              </a:defRPr>
            </a:lvl5pPr>
            <a:lvl6pPr indent="2258733">
              <a:defRPr>
                <a:latin typeface="Arial"/>
                <a:ea typeface="Arial"/>
                <a:cs typeface="Arial"/>
                <a:sym typeface="Arial"/>
              </a:defRPr>
            </a:lvl6pPr>
            <a:lvl7pPr indent="2710476">
              <a:defRPr>
                <a:latin typeface="Arial"/>
                <a:ea typeface="Arial"/>
                <a:cs typeface="Arial"/>
                <a:sym typeface="Arial"/>
              </a:defRPr>
            </a:lvl7pPr>
            <a:lvl8pPr indent="3162229">
              <a:defRPr>
                <a:latin typeface="Arial"/>
                <a:ea typeface="Arial"/>
                <a:cs typeface="Arial"/>
                <a:sym typeface="Arial"/>
              </a:defRPr>
            </a:lvl8pPr>
            <a:lvl9pPr indent="3613975">
              <a:defRPr>
                <a:latin typeface="Arial"/>
                <a:ea typeface="Arial"/>
                <a:cs typeface="Arial"/>
                <a:sym typeface="Arial"/>
              </a:defRPr>
            </a:lvl9pPr>
          </a:lstStyle>
          <a:p>
            <a:pPr algn="l">
              <a:lnSpc>
                <a:spcPts val="3500"/>
              </a:lnSpc>
            </a:pPr>
            <a:r>
              <a:rPr lang="fr-FR" sz="2400" b="1" spc="-10" dirty="0">
                <a:solidFill>
                  <a:srgbClr val="0075A6"/>
                </a:solidFill>
                <a:latin typeface="Ebrima" panose="02020603050405020304" pitchFamily="2"/>
              </a:rPr>
              <a:t>Neuf principes de haut niveau </a:t>
            </a:r>
          </a:p>
        </p:txBody>
      </p:sp>
    </p:spTree>
    <p:extLst>
      <p:ext uri="{BB962C8B-B14F-4D97-AF65-F5344CB8AC3E}">
        <p14:creationId xmlns:p14="http://schemas.microsoft.com/office/powerpoint/2010/main" val="99695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10"/>
            <a:ext cx="9144000" cy="1111563"/>
          </a:xfrm>
        </p:spPr>
        <p:txBody>
          <a:bodyPr>
            <a:normAutofit/>
          </a:bodyPr>
          <a:lstStyle/>
          <a:p>
            <a:r>
              <a:rPr lang="fr-FR" altLang="en-US" sz="2600" dirty="0">
                <a:solidFill>
                  <a:srgbClr val="006699"/>
                </a:solidFill>
                <a:latin typeface="+mn-lt"/>
                <a:ea typeface="+mn-ea"/>
                <a:cs typeface="+mn-cs"/>
              </a:rPr>
              <a:t>Relation de Confiance et Reconnaissance</a:t>
            </a:r>
          </a:p>
        </p:txBody>
      </p:sp>
      <p:sp>
        <p:nvSpPr>
          <p:cNvPr id="10243" name="Content Placeholder 2"/>
          <p:cNvSpPr>
            <a:spLocks noGrp="1"/>
          </p:cNvSpPr>
          <p:nvPr>
            <p:ph idx="1"/>
          </p:nvPr>
        </p:nvSpPr>
        <p:spPr>
          <a:xfrm>
            <a:off x="412673" y="3679072"/>
            <a:ext cx="8508698" cy="2213855"/>
          </a:xfrm>
        </p:spPr>
        <p:txBody>
          <a:bodyPr>
            <a:normAutofit fontScale="92500" lnSpcReduction="20000"/>
          </a:bodyPr>
          <a:lstStyle/>
          <a:p>
            <a:pPr>
              <a:spcBef>
                <a:spcPts val="600"/>
              </a:spcBef>
              <a:buFont typeface="Wingdings" panose="05000000000000000000" pitchFamily="2" charset="2"/>
              <a:buChar char="§"/>
            </a:pPr>
            <a:r>
              <a:rPr lang="fr-FR" altLang="en-US" sz="2000" dirty="0">
                <a:solidFill>
                  <a:srgbClr val="003366"/>
                </a:solidFill>
              </a:rPr>
              <a:t>Les deux </a:t>
            </a:r>
            <a:r>
              <a:rPr lang="fr-FR" altLang="en-US" sz="2000" b="1" dirty="0">
                <a:solidFill>
                  <a:srgbClr val="003366"/>
                </a:solidFill>
              </a:rPr>
              <a:t>"prennent en compte’’ les évaluations faites par les autres autorités réglementaires; </a:t>
            </a:r>
          </a:p>
          <a:p>
            <a:pPr>
              <a:spcBef>
                <a:spcPts val="600"/>
              </a:spcBef>
              <a:buFont typeface="Wingdings" panose="05000000000000000000" pitchFamily="2" charset="2"/>
              <a:buChar char="§"/>
            </a:pPr>
            <a:r>
              <a:rPr lang="fr-FR" altLang="en-US" sz="2000" dirty="0">
                <a:solidFill>
                  <a:srgbClr val="003366"/>
                </a:solidFill>
              </a:rPr>
              <a:t>Augmente la prévalence/la nécessité, même pour des </a:t>
            </a:r>
            <a:r>
              <a:rPr lang="fr-FR" altLang="en-US" sz="2000" dirty="0" err="1">
                <a:solidFill>
                  <a:srgbClr val="003366"/>
                </a:solidFill>
              </a:rPr>
              <a:t>ANRs</a:t>
            </a:r>
            <a:r>
              <a:rPr lang="fr-FR" altLang="en-US" sz="2000" dirty="0">
                <a:solidFill>
                  <a:srgbClr val="003366"/>
                </a:solidFill>
              </a:rPr>
              <a:t> plus matures et avec plus de ressources</a:t>
            </a:r>
            <a:r>
              <a:rPr lang="en-US" altLang="en-US" sz="2000" dirty="0">
                <a:solidFill>
                  <a:srgbClr val="003366"/>
                </a:solidFill>
              </a:rPr>
              <a:t>;</a:t>
            </a:r>
          </a:p>
          <a:p>
            <a:pPr>
              <a:spcBef>
                <a:spcPts val="600"/>
              </a:spcBef>
              <a:buFont typeface="Wingdings" panose="05000000000000000000" pitchFamily="2" charset="2"/>
              <a:buChar char="§"/>
            </a:pPr>
            <a:r>
              <a:rPr lang="fr-CH" altLang="en-US" sz="2000" dirty="0">
                <a:solidFill>
                  <a:srgbClr val="003366"/>
                </a:solidFill>
              </a:rPr>
              <a:t>Prérequis: système réglementaire et fonctions qui peuvent faire l'objet de  relations confiance et de reconnaissance;</a:t>
            </a:r>
          </a:p>
          <a:p>
            <a:pPr>
              <a:spcBef>
                <a:spcPts val="600"/>
              </a:spcBef>
            </a:pPr>
            <a:r>
              <a:rPr lang="fr-CH" altLang="en-US" sz="2000" dirty="0">
                <a:solidFill>
                  <a:srgbClr val="003366"/>
                </a:solidFill>
              </a:rPr>
              <a:t>Peut-être </a:t>
            </a:r>
            <a:r>
              <a:rPr lang="fr-CH" altLang="en-US" sz="2000" b="1" dirty="0">
                <a:solidFill>
                  <a:srgbClr val="003366"/>
                </a:solidFill>
              </a:rPr>
              <a:t>unilatérale ou mutuelle</a:t>
            </a:r>
          </a:p>
          <a:p>
            <a:pPr>
              <a:spcBef>
                <a:spcPts val="600"/>
              </a:spcBef>
              <a:buFont typeface="Wingdings" panose="05000000000000000000" pitchFamily="2" charset="2"/>
              <a:buChar char="§"/>
            </a:pPr>
            <a:r>
              <a:rPr lang="fr-CH" altLang="en-US" sz="2000" b="1" dirty="0">
                <a:solidFill>
                  <a:srgbClr val="003366"/>
                </a:solidFill>
              </a:rPr>
              <a:t>NB: la souveraineté est respectée dans les deux cas</a:t>
            </a:r>
          </a:p>
        </p:txBody>
      </p:sp>
      <p:grpSp>
        <p:nvGrpSpPr>
          <p:cNvPr id="10244" name="Group 3"/>
          <p:cNvGrpSpPr>
            <a:grpSpLocks/>
          </p:cNvGrpSpPr>
          <p:nvPr/>
        </p:nvGrpSpPr>
        <p:grpSpPr bwMode="auto">
          <a:xfrm>
            <a:off x="1290966" y="976222"/>
            <a:ext cx="7529757" cy="2185506"/>
            <a:chOff x="1153626" y="172964"/>
            <a:chExt cx="8105827" cy="2154212"/>
          </a:xfrm>
        </p:grpSpPr>
        <p:sp>
          <p:nvSpPr>
            <p:cNvPr id="5" name="Rectangle 4"/>
            <p:cNvSpPr/>
            <p:nvPr/>
          </p:nvSpPr>
          <p:spPr>
            <a:xfrm>
              <a:off x="1691398" y="1629311"/>
              <a:ext cx="2376134" cy="697865"/>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GB" sz="2400" kern="0" dirty="0">
                  <a:solidFill>
                    <a:prstClr val="white"/>
                  </a:solidFill>
                  <a:latin typeface="Calibri"/>
                </a:rPr>
                <a:t>Relation de </a:t>
              </a:r>
              <a:r>
                <a:rPr lang="fr-FR" sz="2400" kern="0" dirty="0">
                  <a:solidFill>
                    <a:prstClr val="white"/>
                  </a:solidFill>
                  <a:latin typeface="Calibri"/>
                </a:rPr>
                <a:t>Confiance</a:t>
              </a:r>
            </a:p>
          </p:txBody>
        </p:sp>
        <p:sp>
          <p:nvSpPr>
            <p:cNvPr id="6" name="Rectangle 5"/>
            <p:cNvSpPr/>
            <p:nvPr/>
          </p:nvSpPr>
          <p:spPr>
            <a:xfrm>
              <a:off x="5065769" y="1629311"/>
              <a:ext cx="2521171" cy="697865"/>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r>
                <a:rPr lang="en-GB" sz="2400" kern="0" dirty="0">
                  <a:solidFill>
                    <a:prstClr val="white"/>
                  </a:solidFill>
                  <a:latin typeface="Calibri"/>
                </a:rPr>
                <a:t>Reconnaissance</a:t>
              </a:r>
            </a:p>
          </p:txBody>
        </p:sp>
        <p:sp>
          <p:nvSpPr>
            <p:cNvPr id="7" name="Up Arrow 6"/>
            <p:cNvSpPr/>
            <p:nvPr/>
          </p:nvSpPr>
          <p:spPr>
            <a:xfrm>
              <a:off x="2647112" y="868904"/>
              <a:ext cx="485164" cy="619259"/>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en-GB" sz="1600" kern="0">
                <a:solidFill>
                  <a:prstClr val="white"/>
                </a:solidFill>
                <a:latin typeface="Calibri"/>
              </a:endParaRPr>
            </a:p>
          </p:txBody>
        </p:sp>
        <p:sp>
          <p:nvSpPr>
            <p:cNvPr id="8" name="Up Arrow 7"/>
            <p:cNvSpPr/>
            <p:nvPr/>
          </p:nvSpPr>
          <p:spPr>
            <a:xfrm>
              <a:off x="5886897" y="895809"/>
              <a:ext cx="485164" cy="619259"/>
            </a:xfrm>
            <a:prstGeom prst="upArrow">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en-GB" sz="1600" kern="0">
                <a:solidFill>
                  <a:prstClr val="white"/>
                </a:solidFill>
                <a:latin typeface="Calibri"/>
              </a:endParaRPr>
            </a:p>
          </p:txBody>
        </p:sp>
        <p:sp>
          <p:nvSpPr>
            <p:cNvPr id="9" name="TextBox 8"/>
            <p:cNvSpPr txBox="1"/>
            <p:nvPr/>
          </p:nvSpPr>
          <p:spPr>
            <a:xfrm>
              <a:off x="1153626" y="172964"/>
              <a:ext cx="2921856" cy="606739"/>
            </a:xfrm>
            <a:prstGeom prst="rect">
              <a:avLst/>
            </a:prstGeom>
            <a:solidFill>
              <a:srgbClr val="4F81BD">
                <a:lumMod val="20000"/>
                <a:lumOff val="80000"/>
              </a:srgbClr>
            </a:solidFill>
            <a:ln>
              <a:solidFill>
                <a:srgbClr val="2F90D1"/>
              </a:solidFill>
            </a:ln>
          </p:spPr>
          <p:txBody>
            <a:bodyPr wrap="none">
              <a:spAutoFit/>
            </a:bodyPr>
            <a:lstStyle/>
            <a:p>
              <a:pPr>
                <a:defRPr/>
              </a:pPr>
              <a:r>
                <a:rPr lang="fr-FR" b="1" kern="0" dirty="0">
                  <a:solidFill>
                    <a:srgbClr val="003366"/>
                  </a:solidFill>
                  <a:latin typeface="Calibri"/>
                </a:rPr>
                <a:t>Réduction:</a:t>
              </a:r>
            </a:p>
            <a:p>
              <a:pPr>
                <a:defRPr/>
              </a:pPr>
              <a:r>
                <a:rPr lang="fr-FR" sz="1600" b="1" kern="0" dirty="0">
                  <a:solidFill>
                    <a:srgbClr val="003366"/>
                  </a:solidFill>
                  <a:latin typeface="Calibri"/>
                </a:rPr>
                <a:t>Pour réduire le travail interne</a:t>
              </a:r>
            </a:p>
          </p:txBody>
        </p:sp>
        <p:sp>
          <p:nvSpPr>
            <p:cNvPr id="10" name="TextBox 9"/>
            <p:cNvSpPr txBox="1"/>
            <p:nvPr/>
          </p:nvSpPr>
          <p:spPr>
            <a:xfrm>
              <a:off x="4787970" y="172966"/>
              <a:ext cx="4471483" cy="606739"/>
            </a:xfrm>
            <a:prstGeom prst="rect">
              <a:avLst/>
            </a:prstGeom>
            <a:solidFill>
              <a:srgbClr val="4F81BD">
                <a:lumMod val="20000"/>
                <a:lumOff val="80000"/>
              </a:srgbClr>
            </a:solidFill>
            <a:ln>
              <a:solidFill>
                <a:srgbClr val="2F90D1"/>
              </a:solidFill>
            </a:ln>
          </p:spPr>
          <p:txBody>
            <a:bodyPr wrap="none">
              <a:spAutoFit/>
            </a:bodyPr>
            <a:lstStyle/>
            <a:p>
              <a:pPr>
                <a:defRPr/>
              </a:pPr>
              <a:r>
                <a:rPr lang="fr-FR" b="1" kern="0" dirty="0">
                  <a:solidFill>
                    <a:srgbClr val="003366"/>
                  </a:solidFill>
                  <a:latin typeface="Calibri"/>
                </a:rPr>
                <a:t>Remplacement:</a:t>
              </a:r>
            </a:p>
            <a:p>
              <a:pPr>
                <a:defRPr/>
              </a:pPr>
              <a:r>
                <a:rPr lang="fr-FR" sz="1600" b="1" kern="0" dirty="0">
                  <a:solidFill>
                    <a:srgbClr val="003366"/>
                  </a:solidFill>
                  <a:latin typeface="Calibri"/>
                </a:rPr>
                <a:t>opérationnellement, reconnaitre des décisions</a:t>
              </a:r>
            </a:p>
          </p:txBody>
        </p:sp>
        <p:sp>
          <p:nvSpPr>
            <p:cNvPr id="11" name="Right Arrow 10"/>
            <p:cNvSpPr/>
            <p:nvPr/>
          </p:nvSpPr>
          <p:spPr>
            <a:xfrm>
              <a:off x="4171462" y="1760751"/>
              <a:ext cx="763979" cy="485055"/>
            </a:xfrm>
            <a:prstGeom prst="rightArrow">
              <a:avLst>
                <a:gd name="adj1" fmla="val 50000"/>
                <a:gd name="adj2" fmla="val 80507"/>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en-GB" sz="1600" kern="0">
                <a:solidFill>
                  <a:prstClr val="white"/>
                </a:solidFill>
                <a:latin typeface="Calibri"/>
              </a:endParaRPr>
            </a:p>
          </p:txBody>
        </p:sp>
      </p:grpSp>
    </p:spTree>
    <p:extLst>
      <p:ext uri="{BB962C8B-B14F-4D97-AF65-F5344CB8AC3E}">
        <p14:creationId xmlns:p14="http://schemas.microsoft.com/office/powerpoint/2010/main" val="482531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967"/>
            <a:ext cx="9144000" cy="1026947"/>
          </a:xfrm>
        </p:spPr>
        <p:txBody>
          <a:bodyPr>
            <a:noAutofit/>
          </a:bodyPr>
          <a:lstStyle/>
          <a:p>
            <a:r>
              <a:rPr lang="fr-FR" sz="2600" dirty="0">
                <a:solidFill>
                  <a:srgbClr val="006699"/>
                </a:solidFill>
                <a:latin typeface="+mn-lt"/>
                <a:ea typeface="+mn-ea"/>
                <a:cs typeface="+mn-cs"/>
              </a:rPr>
              <a:t>Souveraineté dans la coopération réglementaire</a:t>
            </a:r>
          </a:p>
        </p:txBody>
      </p:sp>
      <p:sp>
        <p:nvSpPr>
          <p:cNvPr id="3" name="Content Placeholder 2"/>
          <p:cNvSpPr>
            <a:spLocks noGrp="1"/>
          </p:cNvSpPr>
          <p:nvPr>
            <p:ph idx="4294967295"/>
          </p:nvPr>
        </p:nvSpPr>
        <p:spPr>
          <a:xfrm>
            <a:off x="354842" y="1390418"/>
            <a:ext cx="8275253" cy="4402114"/>
          </a:xfrm>
        </p:spPr>
        <p:txBody>
          <a:bodyPr>
            <a:normAutofit/>
          </a:bodyPr>
          <a:lstStyle/>
          <a:p>
            <a:pPr marL="342900" indent="-342900" algn="just">
              <a:spcAft>
                <a:spcPts val="600"/>
              </a:spcAft>
              <a:buFont typeface="Wingdings" panose="05000000000000000000" pitchFamily="2" charset="2"/>
              <a:buChar char="§"/>
            </a:pPr>
            <a:r>
              <a:rPr lang="fr-CH" sz="2200" dirty="0">
                <a:solidFill>
                  <a:srgbClr val="003366"/>
                </a:solidFill>
                <a:cs typeface="Arial"/>
              </a:rPr>
              <a:t>S'engager dans une coopération réglementaire ne veut pas dire que l'on perd sa souveraineté nationale/son autonomie;</a:t>
            </a:r>
          </a:p>
          <a:p>
            <a:pPr marL="342900" indent="-342900" algn="just">
              <a:spcAft>
                <a:spcPts val="600"/>
              </a:spcAft>
              <a:buFont typeface="Wingdings" panose="05000000000000000000" pitchFamily="2" charset="2"/>
              <a:buChar char="§"/>
            </a:pPr>
            <a:r>
              <a:rPr lang="fr-CH" sz="2200" dirty="0">
                <a:solidFill>
                  <a:srgbClr val="003366"/>
                </a:solidFill>
                <a:cs typeface="Arial"/>
              </a:rPr>
              <a:t>L'utilisation de mécanismes collaboratifs et coopératifs, (par ex: évaluations conjointes des dossiers d'enregistrement ou le partage des rapports d'inspection), </a:t>
            </a:r>
            <a:r>
              <a:rPr lang="fr-CH" sz="2200" b="1" dirty="0">
                <a:solidFill>
                  <a:srgbClr val="003366"/>
                </a:solidFill>
                <a:cs typeface="Arial"/>
              </a:rPr>
              <a:t>ne veut pas dire que cela implique des décisions communes</a:t>
            </a:r>
            <a:r>
              <a:rPr lang="fr-CH" sz="2200" dirty="0">
                <a:solidFill>
                  <a:srgbClr val="003366"/>
                </a:solidFill>
                <a:cs typeface="Arial"/>
              </a:rPr>
              <a:t>! </a:t>
            </a:r>
          </a:p>
          <a:p>
            <a:pPr marL="342900" indent="-342900" algn="just">
              <a:buFont typeface="Wingdings" panose="05000000000000000000" pitchFamily="2" charset="2"/>
              <a:buChar char="§"/>
            </a:pPr>
            <a:r>
              <a:rPr lang="fr-CH" sz="2200" dirty="0">
                <a:solidFill>
                  <a:srgbClr val="003366"/>
                </a:solidFill>
                <a:cs typeface="Arial"/>
              </a:rPr>
              <a:t>Dans tous les cas, les décisions réglementaires restent la souveraineté des Etats. </a:t>
            </a:r>
          </a:p>
          <a:p>
            <a:pPr marL="0" indent="0">
              <a:buNone/>
            </a:pPr>
            <a:endParaRPr lang="en-GB" sz="2800" dirty="0"/>
          </a:p>
        </p:txBody>
      </p:sp>
    </p:spTree>
    <p:extLst>
      <p:ext uri="{BB962C8B-B14F-4D97-AF65-F5344CB8AC3E}">
        <p14:creationId xmlns:p14="http://schemas.microsoft.com/office/powerpoint/2010/main" val="1305072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292418" y="2025491"/>
            <a:ext cx="3328511" cy="1892618"/>
          </a:xfrm>
          <a:prstGeom prst="rect">
            <a:avLst/>
          </a:prstGeom>
        </p:spPr>
      </p:pic>
      <p:pic>
        <p:nvPicPr>
          <p:cNvPr id="16" name="Picture 15"/>
          <p:cNvPicPr/>
          <p:nvPr/>
        </p:nvPicPr>
        <p:blipFill>
          <a:blip r:embed="rId3"/>
          <a:stretch>
            <a:fillRect/>
          </a:stretch>
        </p:blipFill>
        <p:spPr>
          <a:xfrm>
            <a:off x="146209" y="4149091"/>
            <a:ext cx="662940" cy="144256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66913490"/>
              </p:ext>
            </p:extLst>
          </p:nvPr>
        </p:nvGraphicFramePr>
        <p:xfrm>
          <a:off x="540521" y="282416"/>
          <a:ext cx="9699307" cy="417830"/>
        </p:xfrm>
        <a:graphic>
          <a:graphicData uri="http://schemas.openxmlformats.org/drawingml/2006/table">
            <a:tbl>
              <a:tblPr/>
              <a:tblGrid>
                <a:gridCol w="8483403">
                  <a:extLst>
                    <a:ext uri="{9D8B030D-6E8A-4147-A177-3AD203B41FA5}">
                      <a16:colId xmlns:a16="http://schemas.microsoft.com/office/drawing/2014/main" val="20000"/>
                    </a:ext>
                  </a:extLst>
                </a:gridCol>
                <a:gridCol w="1215904">
                  <a:extLst>
                    <a:ext uri="{9D8B030D-6E8A-4147-A177-3AD203B41FA5}">
                      <a16:colId xmlns:a16="http://schemas.microsoft.com/office/drawing/2014/main" val="20001"/>
                    </a:ext>
                  </a:extLst>
                </a:gridCol>
              </a:tblGrid>
              <a:tr h="394335">
                <a:tc>
                  <a:txBody>
                    <a:bodyPr/>
                    <a:lstStyle/>
                    <a:p>
                      <a:pPr marL="0" marR="1334770" indent="0" algn="r">
                        <a:lnSpc>
                          <a:spcPts val="3700"/>
                        </a:lnSpc>
                        <a:spcBef>
                          <a:spcPts val="445"/>
                        </a:spcBef>
                        <a:spcAft>
                          <a:spcPts val="5"/>
                        </a:spcAft>
                      </a:pPr>
                      <a:r>
                        <a:rPr lang="fr-FR" sz="2200" b="1" spc="0" dirty="0">
                          <a:solidFill>
                            <a:srgbClr val="006699"/>
                          </a:solidFill>
                          <a:latin typeface="Ebrima" panose="02020603050405020304" pitchFamily="2"/>
                        </a:rPr>
                        <a:t>Évolution des enjeux scientifiques et réglementaires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8" name="Text Placeholder 7"/>
          <p:cNvSpPr>
            <a:spLocks noGrp="1"/>
          </p:cNvSpPr>
          <p:nvPr>
            <p:ph type="body" idx="10"/>
          </p:nvPr>
        </p:nvSpPr>
        <p:spPr>
          <a:xfrm>
            <a:off x="3854768" y="1993583"/>
            <a:ext cx="1657350" cy="957739"/>
          </a:xfrm>
          <a:prstGeom prst="rect">
            <a:avLst/>
          </a:prstGeom>
          <a:solidFill>
            <a:srgbClr val="F1AC31"/>
          </a:solidFill>
          <a:ln w="0" cmpd="sng">
            <a:noFill/>
            <a:prstDash val="solid"/>
          </a:ln>
        </p:spPr>
        <p:txBody>
          <a:bodyPr vert="horz" wrap="square" lIns="0" tIns="275273" rIns="0" bIns="0" numCol="1" anchor="t" anchorCtr="0" compatLnSpc="1">
            <a:prstTxWarp prst="textNoShape">
              <a:avLst/>
            </a:prstTxWarp>
          </a:bodyPr>
          <a:lstStyle/>
          <a:p>
            <a:pPr>
              <a:spcAft>
                <a:spcPts val="0"/>
              </a:spcAft>
              <a:buNone/>
            </a:pPr>
            <a:r>
              <a:rPr lang="fr-FR" sz="1350" spc="-26" dirty="0">
                <a:solidFill>
                  <a:srgbClr val="002060"/>
                </a:solidFill>
                <a:latin typeface="Calibri" panose="02020603050405020304" pitchFamily="2"/>
              </a:rPr>
              <a:t>Mondialisation des </a:t>
            </a:r>
          </a:p>
          <a:p>
            <a:pPr>
              <a:buNone/>
            </a:pPr>
            <a:r>
              <a:rPr lang="fr-FR" sz="1350" spc="-38" dirty="0">
                <a:solidFill>
                  <a:srgbClr val="002060"/>
                </a:solidFill>
                <a:latin typeface="Calibri" panose="02020603050405020304" pitchFamily="2"/>
              </a:rPr>
              <a:t>marchés </a:t>
            </a:r>
          </a:p>
        </p:txBody>
      </p:sp>
      <p:sp>
        <p:nvSpPr>
          <p:cNvPr id="9" name="Text Placeholder 8"/>
          <p:cNvSpPr>
            <a:spLocks noGrp="1"/>
          </p:cNvSpPr>
          <p:nvPr>
            <p:ph type="body" idx="10"/>
          </p:nvPr>
        </p:nvSpPr>
        <p:spPr>
          <a:xfrm>
            <a:off x="3854768" y="3120390"/>
            <a:ext cx="1657350" cy="957739"/>
          </a:xfrm>
          <a:prstGeom prst="rect">
            <a:avLst/>
          </a:prstGeom>
          <a:solidFill>
            <a:srgbClr val="E4EE60"/>
          </a:solidFill>
          <a:ln w="0" cmpd="sng">
            <a:noFill/>
            <a:prstDash val="solid"/>
          </a:ln>
        </p:spPr>
        <p:txBody>
          <a:bodyPr vert="horz" wrap="square" lIns="0" tIns="88106" rIns="0" bIns="0" numCol="1" anchor="t" anchorCtr="0" compatLnSpc="1">
            <a:prstTxWarp prst="textNoShape">
              <a:avLst/>
            </a:prstTxWarp>
          </a:bodyPr>
          <a:lstStyle/>
          <a:p>
            <a:pPr>
              <a:spcAft>
                <a:spcPts val="0"/>
              </a:spcAft>
              <a:buNone/>
            </a:pPr>
            <a:r>
              <a:rPr lang="fr-FR" sz="1350" spc="-30" dirty="0">
                <a:solidFill>
                  <a:srgbClr val="002060"/>
                </a:solidFill>
                <a:latin typeface="Calibri" panose="02020603050405020304" pitchFamily="2"/>
              </a:rPr>
              <a:t>Complexité </a:t>
            </a:r>
          </a:p>
          <a:p>
            <a:pPr>
              <a:spcBef>
                <a:spcPts val="8"/>
              </a:spcBef>
              <a:spcAft>
                <a:spcPts val="0"/>
              </a:spcAft>
              <a:buNone/>
            </a:pPr>
            <a:r>
              <a:rPr lang="fr-FR" sz="1350" spc="-26" dirty="0">
                <a:solidFill>
                  <a:srgbClr val="002060"/>
                </a:solidFill>
                <a:latin typeface="Calibri" panose="02020603050405020304" pitchFamily="2"/>
              </a:rPr>
              <a:t>croissante des </a:t>
            </a:r>
          </a:p>
          <a:p>
            <a:pPr>
              <a:lnSpc>
                <a:spcPts val="1425"/>
              </a:lnSpc>
              <a:spcBef>
                <a:spcPts val="0"/>
              </a:spcBef>
              <a:spcAft>
                <a:spcPts val="0"/>
              </a:spcAft>
              <a:buNone/>
            </a:pPr>
            <a:r>
              <a:rPr lang="fr-FR" sz="1350" spc="-26" dirty="0">
                <a:solidFill>
                  <a:srgbClr val="002060"/>
                </a:solidFill>
                <a:latin typeface="Calibri" panose="02020603050405020304" pitchFamily="2"/>
              </a:rPr>
              <a:t>chaînes </a:t>
            </a:r>
          </a:p>
          <a:p>
            <a:pPr>
              <a:spcBef>
                <a:spcPts val="11"/>
              </a:spcBef>
              <a:spcAft>
                <a:spcPts val="896"/>
              </a:spcAft>
              <a:buNone/>
            </a:pPr>
            <a:r>
              <a:rPr lang="fr-FR" sz="1350" spc="-30" dirty="0">
                <a:solidFill>
                  <a:srgbClr val="002060"/>
                </a:solidFill>
                <a:latin typeface="Calibri" panose="02020603050405020304" pitchFamily="2"/>
              </a:rPr>
              <a:t>d’approvisionnement </a:t>
            </a:r>
          </a:p>
        </p:txBody>
      </p:sp>
      <p:sp>
        <p:nvSpPr>
          <p:cNvPr id="10" name="Text Placeholder 9"/>
          <p:cNvSpPr>
            <a:spLocks noGrp="1"/>
          </p:cNvSpPr>
          <p:nvPr>
            <p:ph type="body" idx="10"/>
          </p:nvPr>
        </p:nvSpPr>
        <p:spPr>
          <a:xfrm>
            <a:off x="5616893" y="1993583"/>
            <a:ext cx="1657350" cy="957739"/>
          </a:xfrm>
          <a:prstGeom prst="rect">
            <a:avLst/>
          </a:prstGeom>
          <a:solidFill>
            <a:srgbClr val="E4EE60"/>
          </a:solidFill>
          <a:ln w="0" cmpd="sng">
            <a:noFill/>
            <a:prstDash val="solid"/>
          </a:ln>
        </p:spPr>
        <p:txBody>
          <a:bodyPr vert="horz" wrap="square" lIns="0" tIns="181451" rIns="0" bIns="0" numCol="1" anchor="t" anchorCtr="0" compatLnSpc="1">
            <a:prstTxWarp prst="textNoShape">
              <a:avLst/>
            </a:prstTxWarp>
          </a:bodyPr>
          <a:lstStyle/>
          <a:p>
            <a:pPr>
              <a:spcAft>
                <a:spcPts val="0"/>
              </a:spcAft>
              <a:buNone/>
            </a:pPr>
            <a:r>
              <a:rPr lang="fr-FR" sz="1350" spc="-23" dirty="0">
                <a:solidFill>
                  <a:srgbClr val="002060"/>
                </a:solidFill>
                <a:latin typeface="Calibri" panose="02020603050405020304" pitchFamily="2"/>
              </a:rPr>
              <a:t>Sophistication des </a:t>
            </a:r>
          </a:p>
          <a:p>
            <a:pPr>
              <a:spcBef>
                <a:spcPts val="11"/>
              </a:spcBef>
              <a:spcAft>
                <a:spcPts val="0"/>
              </a:spcAft>
              <a:buNone/>
            </a:pPr>
            <a:r>
              <a:rPr lang="fr-FR" sz="1350" spc="-23" dirty="0">
                <a:solidFill>
                  <a:srgbClr val="002060"/>
                </a:solidFill>
                <a:latin typeface="Calibri" panose="02020603050405020304" pitchFamily="2"/>
              </a:rPr>
              <a:t>technologies </a:t>
            </a:r>
          </a:p>
          <a:p>
            <a:pPr>
              <a:lnSpc>
                <a:spcPts val="1425"/>
              </a:lnSpc>
              <a:spcBef>
                <a:spcPts val="0"/>
              </a:spcBef>
              <a:spcAft>
                <a:spcPts val="1676"/>
              </a:spcAft>
              <a:buNone/>
            </a:pPr>
            <a:r>
              <a:rPr lang="fr-FR" sz="1350" spc="-23" dirty="0">
                <a:solidFill>
                  <a:srgbClr val="002060"/>
                </a:solidFill>
                <a:latin typeface="Calibri" panose="02020603050405020304" pitchFamily="2"/>
              </a:rPr>
              <a:t>sanitaires </a:t>
            </a:r>
          </a:p>
        </p:txBody>
      </p:sp>
      <p:sp>
        <p:nvSpPr>
          <p:cNvPr id="11" name="Text Placeholder 10"/>
          <p:cNvSpPr>
            <a:spLocks noGrp="1"/>
          </p:cNvSpPr>
          <p:nvPr>
            <p:ph type="body" idx="10"/>
          </p:nvPr>
        </p:nvSpPr>
        <p:spPr>
          <a:xfrm>
            <a:off x="5616893" y="3120390"/>
            <a:ext cx="1657350" cy="957739"/>
          </a:xfrm>
          <a:prstGeom prst="rect">
            <a:avLst/>
          </a:prstGeom>
          <a:solidFill>
            <a:srgbClr val="F1AC31"/>
          </a:solidFill>
          <a:ln w="0" cmpd="sng">
            <a:noFill/>
            <a:prstDash val="solid"/>
          </a:ln>
        </p:spPr>
        <p:txBody>
          <a:bodyPr vert="horz" wrap="square" lIns="0" tIns="181928" rIns="0" bIns="0" numCol="1" anchor="t" anchorCtr="0" compatLnSpc="1">
            <a:prstTxWarp prst="textNoShape">
              <a:avLst/>
            </a:prstTxWarp>
          </a:bodyPr>
          <a:lstStyle/>
          <a:p>
            <a:pPr>
              <a:spcAft>
                <a:spcPts val="0"/>
              </a:spcAft>
              <a:buNone/>
            </a:pPr>
            <a:r>
              <a:rPr lang="fr-FR" sz="1350" spc="-30" dirty="0">
                <a:solidFill>
                  <a:srgbClr val="002060"/>
                </a:solidFill>
                <a:latin typeface="Calibri" panose="02020603050405020304" pitchFamily="2"/>
              </a:rPr>
              <a:t>Transparence et </a:t>
            </a:r>
          </a:p>
          <a:p>
            <a:pPr marL="137160" algn="l">
              <a:spcAft>
                <a:spcPts val="0"/>
              </a:spcAft>
              <a:buNone/>
            </a:pPr>
            <a:r>
              <a:rPr lang="fr-FR" sz="1350" spc="-26" dirty="0">
                <a:solidFill>
                  <a:srgbClr val="002060"/>
                </a:solidFill>
                <a:latin typeface="Calibri" panose="02020603050405020304" pitchFamily="2"/>
              </a:rPr>
              <a:t>attentes croissantes </a:t>
            </a:r>
          </a:p>
          <a:p>
            <a:pPr marL="514350" algn="l">
              <a:lnSpc>
                <a:spcPts val="1425"/>
              </a:lnSpc>
              <a:spcBef>
                <a:spcPts val="0"/>
              </a:spcBef>
              <a:spcAft>
                <a:spcPts val="1654"/>
              </a:spcAft>
              <a:buNone/>
            </a:pPr>
            <a:r>
              <a:rPr lang="fr-FR" sz="1350" spc="-26" dirty="0">
                <a:solidFill>
                  <a:srgbClr val="002060"/>
                </a:solidFill>
                <a:latin typeface="Calibri" panose="02020603050405020304" pitchFamily="2"/>
              </a:rPr>
              <a:t>du public </a:t>
            </a:r>
          </a:p>
        </p:txBody>
      </p:sp>
      <p:sp>
        <p:nvSpPr>
          <p:cNvPr id="12" name="Text Placeholder 11"/>
          <p:cNvSpPr>
            <a:spLocks noGrp="1"/>
          </p:cNvSpPr>
          <p:nvPr>
            <p:ph type="body" idx="10"/>
          </p:nvPr>
        </p:nvSpPr>
        <p:spPr>
          <a:xfrm>
            <a:off x="7379018" y="1993582"/>
            <a:ext cx="1657350" cy="966788"/>
          </a:xfrm>
          <a:prstGeom prst="rect">
            <a:avLst/>
          </a:prstGeom>
          <a:solidFill>
            <a:srgbClr val="F1AC31"/>
          </a:solidFill>
          <a:ln w="0" cmpd="sng">
            <a:noFill/>
            <a:prstDash val="solid"/>
          </a:ln>
        </p:spPr>
        <p:txBody>
          <a:bodyPr vert="horz" wrap="square" lIns="0" tIns="190500" rIns="0" bIns="0" numCol="1" anchor="t" anchorCtr="0" compatLnSpc="1">
            <a:prstTxWarp prst="textNoShape">
              <a:avLst/>
            </a:prstTxWarp>
          </a:bodyPr>
          <a:lstStyle/>
          <a:p>
            <a:pPr>
              <a:spcAft>
                <a:spcPts val="0"/>
              </a:spcAft>
              <a:buNone/>
            </a:pPr>
            <a:r>
              <a:rPr lang="fr-FR" sz="1350" spc="-30" dirty="0">
                <a:solidFill>
                  <a:srgbClr val="002060"/>
                </a:solidFill>
                <a:latin typeface="Calibri" panose="02020603050405020304" pitchFamily="2"/>
              </a:rPr>
              <a:t>Évolution rapide de </a:t>
            </a:r>
          </a:p>
          <a:p>
            <a:pPr>
              <a:spcAft>
                <a:spcPts val="0"/>
              </a:spcAft>
              <a:buNone/>
            </a:pPr>
            <a:r>
              <a:rPr lang="fr-FR" sz="1350" spc="-26" dirty="0">
                <a:solidFill>
                  <a:srgbClr val="002060"/>
                </a:solidFill>
                <a:latin typeface="Calibri" panose="02020603050405020304" pitchFamily="2"/>
              </a:rPr>
              <a:t>la science de la </a:t>
            </a:r>
          </a:p>
          <a:p>
            <a:pPr>
              <a:lnSpc>
                <a:spcPts val="1425"/>
              </a:lnSpc>
              <a:spcBef>
                <a:spcPts val="0"/>
              </a:spcBef>
              <a:spcAft>
                <a:spcPts val="1654"/>
              </a:spcAft>
              <a:buNone/>
            </a:pPr>
            <a:r>
              <a:rPr lang="fr-FR" sz="1350" spc="-34" dirty="0">
                <a:solidFill>
                  <a:srgbClr val="002060"/>
                </a:solidFill>
                <a:latin typeface="Calibri" panose="02020603050405020304" pitchFamily="2"/>
              </a:rPr>
              <a:t>réglementation </a:t>
            </a:r>
          </a:p>
        </p:txBody>
      </p:sp>
      <p:sp>
        <p:nvSpPr>
          <p:cNvPr id="13" name="Text Placeholder 12"/>
          <p:cNvSpPr>
            <a:spLocks noGrp="1"/>
          </p:cNvSpPr>
          <p:nvPr>
            <p:ph type="body" idx="10"/>
          </p:nvPr>
        </p:nvSpPr>
        <p:spPr>
          <a:xfrm>
            <a:off x="7379018" y="3120390"/>
            <a:ext cx="1657350" cy="957739"/>
          </a:xfrm>
          <a:prstGeom prst="rect">
            <a:avLst/>
          </a:prstGeom>
          <a:solidFill>
            <a:srgbClr val="E4EE60"/>
          </a:solidFill>
          <a:ln w="0" cmpd="sng">
            <a:noFill/>
            <a:prstDash val="solid"/>
          </a:ln>
        </p:spPr>
        <p:txBody>
          <a:bodyPr vert="horz" wrap="square" lIns="0" tIns="88106" rIns="0" bIns="0" numCol="1" anchor="t" anchorCtr="0" compatLnSpc="1">
            <a:prstTxWarp prst="textNoShape">
              <a:avLst/>
            </a:prstTxWarp>
          </a:bodyPr>
          <a:lstStyle/>
          <a:p>
            <a:pPr>
              <a:spcAft>
                <a:spcPts val="0"/>
              </a:spcAft>
              <a:buNone/>
            </a:pPr>
            <a:r>
              <a:rPr lang="fr-FR" sz="1350" spc="-38" dirty="0">
                <a:solidFill>
                  <a:srgbClr val="002060"/>
                </a:solidFill>
                <a:latin typeface="Calibri" panose="02020603050405020304" pitchFamily="2"/>
              </a:rPr>
              <a:t>Manque de </a:t>
            </a:r>
          </a:p>
          <a:p>
            <a:pPr>
              <a:spcBef>
                <a:spcPts val="8"/>
              </a:spcBef>
              <a:spcAft>
                <a:spcPts val="0"/>
              </a:spcAft>
              <a:buNone/>
            </a:pPr>
            <a:r>
              <a:rPr lang="fr-FR" sz="1350" spc="-34" dirty="0">
                <a:solidFill>
                  <a:srgbClr val="002060"/>
                </a:solidFill>
                <a:latin typeface="Calibri" panose="02020603050405020304" pitchFamily="2"/>
              </a:rPr>
              <a:t>ressources </a:t>
            </a:r>
          </a:p>
          <a:p>
            <a:pPr>
              <a:lnSpc>
                <a:spcPts val="1425"/>
              </a:lnSpc>
              <a:spcBef>
                <a:spcPts val="0"/>
              </a:spcBef>
              <a:spcAft>
                <a:spcPts val="0"/>
              </a:spcAft>
              <a:buNone/>
            </a:pPr>
            <a:r>
              <a:rPr lang="fr-FR" sz="1350" spc="-30" dirty="0">
                <a:solidFill>
                  <a:srgbClr val="002060"/>
                </a:solidFill>
                <a:latin typeface="Calibri" panose="02020603050405020304" pitchFamily="2"/>
              </a:rPr>
              <a:t>réglementaires </a:t>
            </a:r>
          </a:p>
          <a:p>
            <a:pPr>
              <a:spcBef>
                <a:spcPts val="8"/>
              </a:spcBef>
              <a:spcAft>
                <a:spcPts val="900"/>
              </a:spcAft>
              <a:buNone/>
            </a:pPr>
            <a:r>
              <a:rPr lang="fr-FR" sz="1350" spc="-30" dirty="0">
                <a:solidFill>
                  <a:srgbClr val="002060"/>
                </a:solidFill>
                <a:latin typeface="Calibri" panose="02020603050405020304" pitchFamily="2"/>
              </a:rPr>
              <a:t>mondiales </a:t>
            </a:r>
          </a:p>
        </p:txBody>
      </p:sp>
      <p:graphicFrame>
        <p:nvGraphicFramePr>
          <p:cNvPr id="15" name="Table 14"/>
          <p:cNvGraphicFramePr>
            <a:graphicFrameLocks noGrp="1"/>
          </p:cNvGraphicFramePr>
          <p:nvPr/>
        </p:nvGraphicFramePr>
        <p:xfrm>
          <a:off x="0" y="4146709"/>
          <a:ext cx="9144000" cy="1760220"/>
        </p:xfrm>
        <a:graphic>
          <a:graphicData uri="http://schemas.openxmlformats.org/drawingml/2006/table">
            <a:tbl>
              <a:tblPr/>
              <a:tblGrid>
                <a:gridCol w="809149">
                  <a:extLst>
                    <a:ext uri="{9D8B030D-6E8A-4147-A177-3AD203B41FA5}">
                      <a16:colId xmlns:a16="http://schemas.microsoft.com/office/drawing/2014/main" val="20000"/>
                    </a:ext>
                  </a:extLst>
                </a:gridCol>
                <a:gridCol w="8001000">
                  <a:extLst>
                    <a:ext uri="{9D8B030D-6E8A-4147-A177-3AD203B41FA5}">
                      <a16:colId xmlns:a16="http://schemas.microsoft.com/office/drawing/2014/main" val="20001"/>
                    </a:ext>
                  </a:extLst>
                </a:gridCol>
                <a:gridCol w="333851">
                  <a:extLst>
                    <a:ext uri="{9D8B030D-6E8A-4147-A177-3AD203B41FA5}">
                      <a16:colId xmlns:a16="http://schemas.microsoft.com/office/drawing/2014/main" val="20002"/>
                    </a:ext>
                  </a:extLst>
                </a:gridCol>
              </a:tblGrid>
              <a:tr h="1760220">
                <a:tc>
                  <a:txBody>
                    <a:bodyPr/>
                    <a:lstStyle/>
                    <a:p>
                      <a:endParaRPr sz="120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137160" marR="0" indent="0" algn="l">
                        <a:lnSpc>
                          <a:spcPts val="2600"/>
                        </a:lnSpc>
                        <a:spcBef>
                          <a:spcPts val="555"/>
                        </a:spcBef>
                        <a:spcAft>
                          <a:spcPts val="0"/>
                        </a:spcAft>
                      </a:pPr>
                      <a:r>
                        <a:rPr lang="fr-FR" sz="1800" b="1" spc="0" dirty="0">
                          <a:solidFill>
                            <a:srgbClr val="002060"/>
                          </a:solidFill>
                          <a:latin typeface="Calibri" panose="02020603050405020304" pitchFamily="2"/>
                        </a:rPr>
                        <a:t>Importance de la coopération internationale </a:t>
                      </a:r>
                      <a:r>
                        <a:rPr lang="fr-FR" sz="1800" spc="0" dirty="0">
                          <a:solidFill>
                            <a:srgbClr val="002060"/>
                          </a:solidFill>
                          <a:latin typeface="Calibri" panose="02020603050405020304" pitchFamily="2"/>
                        </a:rPr>
                        <a:t>pour </a:t>
                      </a:r>
                      <a:r>
                        <a:rPr lang="fr-FR" sz="1800" b="1" spc="0" dirty="0">
                          <a:solidFill>
                            <a:srgbClr val="002060"/>
                          </a:solidFill>
                          <a:latin typeface="Calibri" panose="02020603050405020304" pitchFamily="2"/>
                        </a:rPr>
                        <a:t>garantir la sécurité, la qualité et </a:t>
                      </a:r>
                    </a:p>
                    <a:p>
                      <a:pPr marL="137160" marR="0" indent="0" algn="l">
                        <a:lnSpc>
                          <a:spcPts val="2600"/>
                        </a:lnSpc>
                        <a:spcBef>
                          <a:spcPts val="340"/>
                        </a:spcBef>
                        <a:spcAft>
                          <a:spcPts val="0"/>
                        </a:spcAft>
                      </a:pPr>
                      <a:r>
                        <a:rPr lang="fr-FR" sz="1800" b="1" spc="0" dirty="0">
                          <a:solidFill>
                            <a:srgbClr val="002060"/>
                          </a:solidFill>
                          <a:latin typeface="Calibri" panose="02020603050405020304" pitchFamily="2"/>
                        </a:rPr>
                        <a:t>l’efficacité et/ou les performances </a:t>
                      </a:r>
                      <a:r>
                        <a:rPr lang="fr-FR" sz="1800" spc="0" dirty="0">
                          <a:solidFill>
                            <a:srgbClr val="002060"/>
                          </a:solidFill>
                          <a:latin typeface="Calibri" panose="02020603050405020304" pitchFamily="2"/>
                        </a:rPr>
                        <a:t>des produits médicaux utilisés localement </a:t>
                      </a:r>
                      <a:r>
                        <a:rPr lang="fr-FR" sz="1800" b="1" spc="0" dirty="0">
                          <a:solidFill>
                            <a:srgbClr val="002060"/>
                          </a:solidFill>
                          <a:latin typeface="Calibri" panose="02020603050405020304" pitchFamily="2"/>
                        </a:rPr>
                        <a:t>Meilleur usage des ressources et de l'expertise disponibles</a:t>
                      </a:r>
                      <a:r>
                        <a:rPr lang="fr-FR" sz="1800" spc="0" dirty="0">
                          <a:solidFill>
                            <a:srgbClr val="002060"/>
                          </a:solidFill>
                          <a:latin typeface="Calibri" panose="02020603050405020304" pitchFamily="2"/>
                        </a:rPr>
                        <a:t>, éviter les duplications et </a:t>
                      </a:r>
                      <a:r>
                        <a:rPr lang="fr-FR" sz="1800" b="1" spc="-10" dirty="0">
                          <a:solidFill>
                            <a:srgbClr val="002060"/>
                          </a:solidFill>
                          <a:latin typeface="Calibri" panose="02020603050405020304" pitchFamily="2"/>
                        </a:rPr>
                        <a:t>concentrer les actions et les ressources réglementaires </a:t>
                      </a:r>
                      <a:r>
                        <a:rPr lang="fr-FR" sz="1800" spc="-5" dirty="0">
                          <a:solidFill>
                            <a:srgbClr val="002060"/>
                          </a:solidFill>
                          <a:latin typeface="Calibri" panose="02020603050405020304" pitchFamily="2"/>
                        </a:rPr>
                        <a:t>là où les besoins sont les plus </a:t>
                      </a:r>
                      <a:r>
                        <a:rPr lang="fr-FR" sz="1800" spc="0" dirty="0">
                          <a:solidFill>
                            <a:srgbClr val="002060"/>
                          </a:solidFill>
                          <a:latin typeface="Calibri" panose="02020603050405020304" pitchFamily="2"/>
                        </a:rPr>
                        <a:t>pressants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97155" indent="0" algn="r">
                        <a:lnSpc>
                          <a:spcPts val="1200"/>
                        </a:lnSpc>
                        <a:spcBef>
                          <a:spcPts val="17270"/>
                        </a:spcBef>
                        <a:spcAft>
                          <a:spcPts val="0"/>
                        </a:spcAft>
                      </a:pPr>
                      <a:r>
                        <a:rPr lang="fr-FR" sz="1000" spc="0" dirty="0">
                          <a:solidFill>
                            <a:srgbClr val="787D7F"/>
                          </a:solidFill>
                          <a:latin typeface="Arial" panose="02020603050405020304" pitchFamily="2"/>
                        </a:rPr>
                        <a:t>15 </a:t>
                      </a:r>
                    </a:p>
                  </a:txBody>
                  <a:tcPr marL="0" marR="0" marT="0" marB="0" anchor="b">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20928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365760" y="5355908"/>
            <a:ext cx="8412480" cy="55245"/>
          </a:xfrm>
          <a:prstGeom prst="rect">
            <a:avLst/>
          </a:prstGeom>
        </p:spPr>
      </p:pic>
      <p:pic>
        <p:nvPicPr>
          <p:cNvPr id="13" name="Picture 12"/>
          <p:cNvPicPr/>
          <p:nvPr/>
        </p:nvPicPr>
        <p:blipFill>
          <a:blip r:embed="rId3"/>
          <a:stretch>
            <a:fillRect/>
          </a:stretch>
        </p:blipFill>
        <p:spPr>
          <a:xfrm>
            <a:off x="365760" y="5849779"/>
            <a:ext cx="8412480" cy="54769"/>
          </a:xfrm>
          <a:prstGeom prst="rect">
            <a:avLst/>
          </a:prstGeom>
        </p:spPr>
      </p:pic>
      <p:sp>
        <p:nvSpPr>
          <p:cNvPr id="8" name="Text Placeholder 7"/>
          <p:cNvSpPr>
            <a:spLocks noGrp="1"/>
          </p:cNvSpPr>
          <p:nvPr>
            <p:ph type="body" idx="10"/>
          </p:nvPr>
        </p:nvSpPr>
        <p:spPr>
          <a:xfrm>
            <a:off x="4670108" y="1934052"/>
            <a:ext cx="4114800" cy="3198019"/>
          </a:xfrm>
          <a:prstGeom prst="rect">
            <a:avLst/>
          </a:prstGeom>
          <a:solidFill>
            <a:srgbClr val="009CDE"/>
          </a:solidFill>
          <a:ln w="0" cmpd="sng">
            <a:noFill/>
            <a:prstDash val="solid"/>
          </a:ln>
        </p:spPr>
        <p:txBody>
          <a:bodyPr vert="horz" wrap="square" lIns="0" tIns="147161" rIns="0" bIns="0" numCol="1" anchor="t" anchorCtr="0" compatLnSpc="1">
            <a:prstTxWarp prst="textNoShape">
              <a:avLst/>
            </a:prstTxWarp>
            <a:normAutofit fontScale="97500"/>
          </a:bodyPr>
          <a:lstStyle/>
          <a:p>
            <a:pPr marR="0">
              <a:lnSpc>
                <a:spcPts val="1725"/>
              </a:lnSpc>
              <a:spcAft>
                <a:spcPts val="0"/>
              </a:spcAft>
              <a:buNone/>
            </a:pPr>
            <a:r>
              <a:rPr lang="fr-FR" sz="1463" b="1" spc="38" dirty="0">
                <a:solidFill>
                  <a:srgbClr val="FFFFFF"/>
                </a:solidFill>
                <a:latin typeface="Arial" panose="02020603050405020304" pitchFamily="2"/>
              </a:rPr>
              <a:t>« Confiance règlementaire» </a:t>
            </a:r>
          </a:p>
          <a:p>
            <a:pPr marR="0">
              <a:lnSpc>
                <a:spcPts val="1725"/>
              </a:lnSpc>
              <a:spcBef>
                <a:spcPts val="1455"/>
              </a:spcBef>
              <a:spcAft>
                <a:spcPts val="0"/>
              </a:spcAft>
              <a:buNone/>
            </a:pPr>
            <a:r>
              <a:rPr lang="fr-FR" sz="1463" b="1" spc="41" dirty="0">
                <a:solidFill>
                  <a:srgbClr val="FFFFFF"/>
                </a:solidFill>
                <a:latin typeface="Arial" panose="02020603050405020304" pitchFamily="2"/>
              </a:rPr>
              <a:t>« Compter sur, se fier à, s’appuyer sur» </a:t>
            </a:r>
          </a:p>
          <a:p>
            <a:pPr>
              <a:buNone/>
            </a:pPr>
            <a:r>
              <a:rPr lang="fr-FR" sz="1463" b="1" dirty="0">
                <a:solidFill>
                  <a:srgbClr val="FFFFFF"/>
                </a:solidFill>
                <a:latin typeface="Arial" panose="02020603050405020304" pitchFamily="2"/>
              </a:rPr>
              <a:t>« Acte par lequel l’autorité de réglementation d’une juridiction tient compte et accorde une importance significative aux évaluations effectuées par une autre autorité de réglementation ou institution de référence, ou à toute autre information faisant autorité pour prendre sa propre décision » </a:t>
            </a:r>
          </a:p>
        </p:txBody>
      </p:sp>
      <p:sp>
        <p:nvSpPr>
          <p:cNvPr id="11" name="Text Placeholder 10"/>
          <p:cNvSpPr>
            <a:spLocks noGrp="1"/>
          </p:cNvSpPr>
          <p:nvPr>
            <p:ph type="body" idx="10"/>
          </p:nvPr>
        </p:nvSpPr>
        <p:spPr>
          <a:xfrm>
            <a:off x="400050" y="5437823"/>
            <a:ext cx="8341519" cy="411956"/>
          </a:xfrm>
          <a:prstGeom prst="rect">
            <a:avLst/>
          </a:prstGeom>
          <a:noFill/>
          <a:ln w="0" cmpd="sng">
            <a:noFill/>
            <a:prstDash val="solid"/>
          </a:ln>
        </p:spPr>
        <p:txBody>
          <a:bodyPr vert="horz" wrap="square" lIns="0" tIns="0" rIns="0" bIns="0" numCol="1" anchor="t" anchorCtr="0" compatLnSpc="1">
            <a:prstTxWarp prst="textNoShape">
              <a:avLst/>
            </a:prstTxWarp>
            <a:normAutofit fontScale="97500"/>
          </a:bodyPr>
          <a:lstStyle/>
          <a:p>
            <a:pPr marL="34290" marR="205740">
              <a:lnSpc>
                <a:spcPts val="1050"/>
              </a:lnSpc>
              <a:spcAft>
                <a:spcPts val="90"/>
              </a:spcAft>
            </a:pPr>
            <a:r>
              <a:rPr lang="fr-FR" sz="863" b="1">
                <a:solidFill>
                  <a:srgbClr val="000000"/>
                </a:solidFill>
                <a:latin typeface="Arial" panose="02020603050405020304" pitchFamily="2"/>
              </a:rPr>
              <a:t>WHO Good reliance practices in the regulation of medical products. WHO Expert Committee on Specifications for Pharmaceutical Preparations: Fifty-fifth report. </a:t>
            </a:r>
            <a:r>
              <a:rPr lang="fr-FR" sz="863" b="1" u="sng">
                <a:solidFill>
                  <a:srgbClr val="0000FF"/>
                </a:solidFill>
                <a:latin typeface="Arial" panose="02020603050405020304" pitchFamily="2"/>
              </a:rPr>
              <a:t>Technical Report Series, No. 1033, Annex 10; 2021. Link: https://www.who.int/publications/i/item/55th-report-of-the-who-expert-committee-on-specifications-for-pharmaceutical-preparations</a:t>
            </a:r>
            <a:r>
              <a:rPr lang="fr-FR" sz="100" b="1">
                <a:solidFill>
                  <a:srgbClr val="009CDE"/>
                </a:solidFill>
                <a:latin typeface="Arial" panose="02020603050405020304" pitchFamily="2"/>
              </a:rPr>
              <a:t> </a:t>
            </a:r>
          </a:p>
        </p:txBody>
      </p:sp>
      <p:graphicFrame>
        <p:nvGraphicFramePr>
          <p:cNvPr id="3" name="Table 2">
            <a:extLst>
              <a:ext uri="{FF2B5EF4-FFF2-40B4-BE49-F238E27FC236}">
                <a16:creationId xmlns:a16="http://schemas.microsoft.com/office/drawing/2014/main" id="{0F63B4AD-6B3B-5421-C95B-0CAF6964326D}"/>
              </a:ext>
            </a:extLst>
          </p:cNvPr>
          <p:cNvGraphicFramePr>
            <a:graphicFrameLocks noGrp="1"/>
          </p:cNvGraphicFramePr>
          <p:nvPr>
            <p:extLst>
              <p:ext uri="{D42A27DB-BD31-4B8C-83A1-F6EECF244321}">
                <p14:modId xmlns:p14="http://schemas.microsoft.com/office/powerpoint/2010/main" val="1685823953"/>
              </p:ext>
            </p:extLst>
          </p:nvPr>
        </p:nvGraphicFramePr>
        <p:xfrm>
          <a:off x="400050" y="298934"/>
          <a:ext cx="9948154" cy="709287"/>
        </p:xfrm>
        <a:graphic>
          <a:graphicData uri="http://schemas.openxmlformats.org/drawingml/2006/table">
            <a:tbl>
              <a:tblPr/>
              <a:tblGrid>
                <a:gridCol w="8626610">
                  <a:extLst>
                    <a:ext uri="{9D8B030D-6E8A-4147-A177-3AD203B41FA5}">
                      <a16:colId xmlns:a16="http://schemas.microsoft.com/office/drawing/2014/main" val="20000"/>
                    </a:ext>
                  </a:extLst>
                </a:gridCol>
                <a:gridCol w="1321544">
                  <a:extLst>
                    <a:ext uri="{9D8B030D-6E8A-4147-A177-3AD203B41FA5}">
                      <a16:colId xmlns:a16="http://schemas.microsoft.com/office/drawing/2014/main" val="20001"/>
                    </a:ext>
                  </a:extLst>
                </a:gridCol>
              </a:tblGrid>
              <a:tr h="709287">
                <a:tc>
                  <a:txBody>
                    <a:bodyPr/>
                    <a:lstStyle/>
                    <a:p>
                      <a:pPr marL="137160" marR="0" lvl="0" indent="0" algn="l" defTabSz="792179" rtl="0" eaLnBrk="1" fontAlgn="auto" latinLnBrk="0" hangingPunct="1">
                        <a:lnSpc>
                          <a:spcPts val="2500"/>
                        </a:lnSpc>
                        <a:spcBef>
                          <a:spcPts val="0"/>
                        </a:spcBef>
                        <a:spcAft>
                          <a:spcPts val="0"/>
                        </a:spcAft>
                        <a:buClrTx/>
                        <a:buSzTx/>
                        <a:buFontTx/>
                        <a:buNone/>
                        <a:tabLst/>
                        <a:defRPr/>
                      </a:pPr>
                      <a:r>
                        <a:rPr lang="fr-FR" sz="2000" b="1" spc="0" dirty="0">
                          <a:solidFill>
                            <a:srgbClr val="006699"/>
                          </a:solidFill>
                          <a:latin typeface="Ebrima" panose="02020603050405020304" pitchFamily="2"/>
                        </a:rPr>
                        <a:t>Bonnes pratiques de “Reliance”  (confiance réglementaire) de l’OMS</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51822935-3B47-E263-3CE1-2ABEB9709FE0}"/>
              </a:ext>
            </a:extLst>
          </p:cNvPr>
          <p:cNvGraphicFramePr>
            <a:graphicFrameLocks noGrp="1"/>
          </p:cNvGraphicFramePr>
          <p:nvPr>
            <p:extLst>
              <p:ext uri="{D42A27DB-BD31-4B8C-83A1-F6EECF244321}">
                <p14:modId xmlns:p14="http://schemas.microsoft.com/office/powerpoint/2010/main" val="4252631504"/>
              </p:ext>
            </p:extLst>
          </p:nvPr>
        </p:nvGraphicFramePr>
        <p:xfrm>
          <a:off x="2411730" y="1241595"/>
          <a:ext cx="4787845" cy="709287"/>
        </p:xfrm>
        <a:graphic>
          <a:graphicData uri="http://schemas.openxmlformats.org/drawingml/2006/table">
            <a:tbl>
              <a:tblPr/>
              <a:tblGrid>
                <a:gridCol w="4151813">
                  <a:extLst>
                    <a:ext uri="{9D8B030D-6E8A-4147-A177-3AD203B41FA5}">
                      <a16:colId xmlns:a16="http://schemas.microsoft.com/office/drawing/2014/main" val="20000"/>
                    </a:ext>
                  </a:extLst>
                </a:gridCol>
                <a:gridCol w="636032">
                  <a:extLst>
                    <a:ext uri="{9D8B030D-6E8A-4147-A177-3AD203B41FA5}">
                      <a16:colId xmlns:a16="http://schemas.microsoft.com/office/drawing/2014/main" val="20001"/>
                    </a:ext>
                  </a:extLst>
                </a:gridCol>
              </a:tblGrid>
              <a:tr h="709287">
                <a:tc>
                  <a:txBody>
                    <a:bodyPr/>
                    <a:lstStyle/>
                    <a:p>
                      <a:pPr marL="137160" marR="0" lvl="0" indent="0" algn="ctr" defTabSz="792179" rtl="0" eaLnBrk="1" fontAlgn="auto" latinLnBrk="0" hangingPunct="1">
                        <a:lnSpc>
                          <a:spcPts val="2500"/>
                        </a:lnSpc>
                        <a:spcBef>
                          <a:spcPts val="0"/>
                        </a:spcBef>
                        <a:spcAft>
                          <a:spcPts val="0"/>
                        </a:spcAft>
                        <a:buClrTx/>
                        <a:buSzTx/>
                        <a:buFontTx/>
                        <a:buNone/>
                        <a:tabLst/>
                        <a:defRPr/>
                      </a:pPr>
                      <a:r>
                        <a:rPr lang="fr-FR" sz="2000" b="1" spc="0" dirty="0">
                          <a:solidFill>
                            <a:srgbClr val="006699"/>
                          </a:solidFill>
                          <a:latin typeface="Ebrima" panose="02020603050405020304" pitchFamily="2"/>
                        </a:rPr>
                        <a:t>Définition de la “Reliance” </a:t>
                      </a:r>
                    </a:p>
                    <a:p>
                      <a:pPr marL="137160" marR="0" indent="0" algn="l">
                        <a:lnSpc>
                          <a:spcPts val="2500"/>
                        </a:lnSpc>
                        <a:spcBef>
                          <a:spcPts val="0"/>
                        </a:spcBef>
                        <a:spcAft>
                          <a:spcPts val="0"/>
                        </a:spcAft>
                      </a:pPr>
                      <a:endParaRPr lang="fr-FR" sz="2200" b="1" spc="0" dirty="0">
                        <a:solidFill>
                          <a:srgbClr val="006699"/>
                        </a:solidFill>
                        <a:latin typeface="Ebrima" panose="02020603050405020304" pitchFamily="2"/>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pic>
        <p:nvPicPr>
          <p:cNvPr id="12" name="Picture 11" descr="A group of colorful plastic people holding hands&#10;&#10;Description automatically generated">
            <a:extLst>
              <a:ext uri="{FF2B5EF4-FFF2-40B4-BE49-F238E27FC236}">
                <a16:creationId xmlns:a16="http://schemas.microsoft.com/office/drawing/2014/main" id="{6F1590E4-2FB6-9AC0-D6E7-FBC6D0A5D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08" y="1977552"/>
            <a:ext cx="4507936" cy="315451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654996"/>
            <a:ext cx="9144000" cy="5334810"/>
          </a:xfrm>
          <a:prstGeom prst="rect">
            <a:avLst/>
          </a:prstGeom>
        </p:spPr>
      </p:pic>
      <p:sp>
        <p:nvSpPr>
          <p:cNvPr id="5" name="Text Placeholder 4"/>
          <p:cNvSpPr>
            <a:spLocks noGrp="1"/>
          </p:cNvSpPr>
          <p:nvPr>
            <p:ph type="body" idx="10"/>
          </p:nvPr>
        </p:nvSpPr>
        <p:spPr>
          <a:xfrm>
            <a:off x="1145382" y="1889394"/>
            <a:ext cx="7623810" cy="652463"/>
          </a:xfrm>
          <a:prstGeom prst="rect">
            <a:avLst/>
          </a:prstGeom>
          <a:noFill/>
          <a:ln w="0" cmpd="sng">
            <a:noFill/>
            <a:prstDash val="solid"/>
          </a:ln>
        </p:spPr>
        <p:txBody>
          <a:bodyPr vert="horz" wrap="square" lIns="0" tIns="0" rIns="0" bIns="0" numCol="1" anchor="t" anchorCtr="0" compatLnSpc="1">
            <a:prstTxWarp prst="textNoShape">
              <a:avLst/>
            </a:prstTxWarp>
          </a:bodyPr>
          <a:lstStyle/>
          <a:p>
            <a:pPr>
              <a:lnSpc>
                <a:spcPts val="1725"/>
              </a:lnSpc>
              <a:buNone/>
            </a:pPr>
            <a:r>
              <a:rPr lang="fr-FR" sz="1463" spc="4" dirty="0">
                <a:solidFill>
                  <a:srgbClr val="FFFFFF"/>
                </a:solidFill>
                <a:latin typeface="Arial" panose="02020603050405020304" pitchFamily="2"/>
              </a:rPr>
              <a:t>La </a:t>
            </a:r>
            <a:r>
              <a:rPr lang="fr-FR" sz="1463" b="1" spc="4" dirty="0">
                <a:solidFill>
                  <a:srgbClr val="FFFFFF"/>
                </a:solidFill>
                <a:latin typeface="Arial" panose="02020603050405020304" pitchFamily="2"/>
              </a:rPr>
              <a:t>coopération internationale </a:t>
            </a:r>
            <a:r>
              <a:rPr lang="fr-FR" sz="1463" spc="4" dirty="0">
                <a:solidFill>
                  <a:srgbClr val="FFFFFF"/>
                </a:solidFill>
                <a:latin typeface="Arial" panose="02020603050405020304" pitchFamily="2"/>
              </a:rPr>
              <a:t>est essentielle pour garantir la sécurité, la qualité et </a:t>
            </a:r>
          </a:p>
          <a:p>
            <a:pPr>
              <a:lnSpc>
                <a:spcPts val="1725"/>
              </a:lnSpc>
              <a:spcBef>
                <a:spcPts val="38"/>
              </a:spcBef>
              <a:buNone/>
            </a:pPr>
            <a:r>
              <a:rPr lang="fr-FR" sz="1463" spc="11" dirty="0">
                <a:solidFill>
                  <a:srgbClr val="FFFFFF"/>
                </a:solidFill>
                <a:latin typeface="Arial" panose="02020603050405020304" pitchFamily="2"/>
              </a:rPr>
              <a:t>l’efficacité des produits médicaux utilisés localement. </a:t>
            </a:r>
          </a:p>
          <a:p>
            <a:pPr>
              <a:lnSpc>
                <a:spcPts val="1725"/>
              </a:lnSpc>
              <a:spcBef>
                <a:spcPts val="41"/>
              </a:spcBef>
              <a:buNone/>
            </a:pPr>
            <a:r>
              <a:rPr lang="fr-FR" sz="1463" spc="11" dirty="0">
                <a:solidFill>
                  <a:srgbClr val="FFFFFF"/>
                </a:solidFill>
                <a:latin typeface="Arial" panose="02020603050405020304" pitchFamily="2"/>
              </a:rPr>
              <a:t>Aucune autorité réglementaire, même les mieux dotées en ressources, ne peut agir seule. </a:t>
            </a:r>
          </a:p>
        </p:txBody>
      </p:sp>
      <p:sp>
        <p:nvSpPr>
          <p:cNvPr id="6" name="Text Placeholder 5"/>
          <p:cNvSpPr>
            <a:spLocks noGrp="1"/>
          </p:cNvSpPr>
          <p:nvPr>
            <p:ph type="body" idx="10"/>
          </p:nvPr>
        </p:nvSpPr>
        <p:spPr>
          <a:xfrm>
            <a:off x="1526858" y="2604125"/>
            <a:ext cx="7242334" cy="2068354"/>
          </a:xfrm>
          <a:prstGeom prst="rect">
            <a:avLst/>
          </a:prstGeom>
          <a:noFill/>
          <a:ln w="0" cmpd="sng">
            <a:noFill/>
            <a:prstDash val="solid"/>
          </a:ln>
        </p:spPr>
        <p:txBody>
          <a:bodyPr vert="horz" wrap="square" lIns="0" tIns="170974" rIns="0" bIns="0" numCol="1" anchor="t" anchorCtr="0" compatLnSpc="1">
            <a:prstTxWarp prst="textNoShape">
              <a:avLst/>
            </a:prstTxWarp>
          </a:bodyPr>
          <a:lstStyle/>
          <a:p>
            <a:pPr>
              <a:lnSpc>
                <a:spcPts val="1575"/>
              </a:lnSpc>
              <a:buNone/>
            </a:pPr>
            <a:r>
              <a:rPr lang="fr-FR" sz="1463" b="1" dirty="0">
                <a:solidFill>
                  <a:srgbClr val="FFFFFF"/>
                </a:solidFill>
                <a:latin typeface="Arial" panose="02020603050405020304" pitchFamily="2"/>
              </a:rPr>
              <a:t>Meilleur usage des ressources/expertise disponibles</a:t>
            </a:r>
            <a:r>
              <a:rPr lang="fr-FR" sz="1463" dirty="0">
                <a:solidFill>
                  <a:srgbClr val="FFFFFF"/>
                </a:solidFill>
                <a:latin typeface="Arial" panose="02020603050405020304" pitchFamily="2"/>
              </a:rPr>
              <a:t>, éviter les duplications, concentrer les actions et les ressources réglementaires là où les besoins sont les plus pressants. Promouvoir une approche plus efficace de la supervision réglementaire, améliorant ainsi l’accès à des produits médicaux de qualité garantie, efficaces et sûrs sur l’ensemble du cycle de vie. </a:t>
            </a:r>
          </a:p>
          <a:p>
            <a:pPr>
              <a:lnSpc>
                <a:spcPts val="1575"/>
              </a:lnSpc>
              <a:spcBef>
                <a:spcPts val="844"/>
              </a:spcBef>
              <a:buNone/>
            </a:pPr>
            <a:r>
              <a:rPr lang="fr-FR" sz="1463" dirty="0">
                <a:solidFill>
                  <a:srgbClr val="FFFFFF"/>
                </a:solidFill>
                <a:latin typeface="Arial" panose="02020603050405020304" pitchFamily="2"/>
              </a:rPr>
              <a:t>Acte par lequel l’autorité de réglementation d’une juridiction tient compte et accorde une importance significative aux évaluations effectuées par une autre autorité de réglementation ou institution de référence, ou à toute autre information faisant autorité pour prendre sa propre décision. Différentes formes et modèles de </a:t>
            </a:r>
            <a:r>
              <a:rPr lang="fr-FR" sz="1463" dirty="0" err="1">
                <a:solidFill>
                  <a:srgbClr val="FFFFFF"/>
                </a:solidFill>
                <a:latin typeface="Arial" panose="02020603050405020304" pitchFamily="2"/>
              </a:rPr>
              <a:t>reliance</a:t>
            </a:r>
            <a:r>
              <a:rPr lang="fr-FR" sz="1463" dirty="0">
                <a:solidFill>
                  <a:srgbClr val="FFFFFF"/>
                </a:solidFill>
                <a:latin typeface="Arial" panose="02020603050405020304" pitchFamily="2"/>
              </a:rPr>
              <a:t>. </a:t>
            </a:r>
          </a:p>
        </p:txBody>
      </p:sp>
      <p:sp>
        <p:nvSpPr>
          <p:cNvPr id="7" name="Text Placeholder 6"/>
          <p:cNvSpPr>
            <a:spLocks noGrp="1"/>
          </p:cNvSpPr>
          <p:nvPr>
            <p:ph type="body" idx="10"/>
          </p:nvPr>
        </p:nvSpPr>
        <p:spPr>
          <a:xfrm>
            <a:off x="1145382" y="5023485"/>
            <a:ext cx="6976586" cy="615315"/>
          </a:xfrm>
          <a:prstGeom prst="rect">
            <a:avLst/>
          </a:prstGeom>
          <a:noFill/>
          <a:ln w="0" cmpd="sng">
            <a:noFill/>
            <a:prstDash val="solid"/>
          </a:ln>
        </p:spPr>
        <p:txBody>
          <a:bodyPr vert="horz" wrap="square" lIns="0" tIns="11906" rIns="0" bIns="0" numCol="1" anchor="t" anchorCtr="0" compatLnSpc="1">
            <a:prstTxWarp prst="textNoShape">
              <a:avLst/>
            </a:prstTxWarp>
          </a:bodyPr>
          <a:lstStyle/>
          <a:p>
            <a:pPr>
              <a:lnSpc>
                <a:spcPts val="1575"/>
              </a:lnSpc>
              <a:spcAft>
                <a:spcPts val="11"/>
              </a:spcAft>
              <a:buNone/>
            </a:pPr>
            <a:r>
              <a:rPr lang="fr-FR" sz="1463" dirty="0">
                <a:solidFill>
                  <a:srgbClr val="FFFFFF"/>
                </a:solidFill>
                <a:latin typeface="Arial" panose="02020603050405020304" pitchFamily="2"/>
              </a:rPr>
              <a:t>L'autorité faisant référence à une autre demeure </a:t>
            </a:r>
            <a:r>
              <a:rPr lang="fr-FR" sz="1463" b="1" dirty="0">
                <a:solidFill>
                  <a:srgbClr val="FFFFFF"/>
                </a:solidFill>
                <a:latin typeface="Arial" panose="02020603050405020304" pitchFamily="2"/>
              </a:rPr>
              <a:t>indépendante, responsable et comptable des décisions prises</a:t>
            </a:r>
            <a:r>
              <a:rPr lang="fr-FR" sz="1463" dirty="0">
                <a:solidFill>
                  <a:srgbClr val="FFFFFF"/>
                </a:solidFill>
                <a:latin typeface="Arial" panose="02020603050405020304" pitchFamily="2"/>
              </a:rPr>
              <a:t>, même lorsqu'elle s'appuie sur les décisions, les évaluations et les renseignements d'autres autorités. </a:t>
            </a:r>
          </a:p>
        </p:txBody>
      </p:sp>
      <p:sp>
        <p:nvSpPr>
          <p:cNvPr id="9" name="Text Placeholder 3">
            <a:extLst>
              <a:ext uri="{FF2B5EF4-FFF2-40B4-BE49-F238E27FC236}">
                <a16:creationId xmlns:a16="http://schemas.microsoft.com/office/drawing/2014/main" id="{BC567B08-08C4-15E7-19F6-42B867A6B28B}"/>
              </a:ext>
            </a:extLst>
          </p:cNvPr>
          <p:cNvSpPr>
            <a:spLocks noGrp="1"/>
          </p:cNvSpPr>
          <p:nvPr>
            <p:ph type="body" idx="10"/>
          </p:nvPr>
        </p:nvSpPr>
        <p:spPr>
          <a:xfrm>
            <a:off x="2444560" y="425599"/>
            <a:ext cx="4378230" cy="442595"/>
          </a:xfrm>
          <a:prstGeom prst="rect">
            <a:avLst/>
          </a:prstGeom>
          <a:noFill/>
          <a:ln w="0" cmpd="sng">
            <a:noFill/>
            <a:prstDash val="solid"/>
          </a:ln>
        </p:spPr>
        <p:txBody>
          <a:bodyPr vert="horz" lIns="0" tIns="0" rIns="0" bIns="0" anchor="t"/>
          <a:lstStyle/>
          <a:p>
            <a:pPr marL="0" marR="0" indent="0" algn="l">
              <a:lnSpc>
                <a:spcPts val="3500"/>
              </a:lnSpc>
              <a:spcAft>
                <a:spcPts val="0"/>
              </a:spcAft>
              <a:buNone/>
            </a:pPr>
            <a:r>
              <a:rPr lang="fr-FR" sz="2750" b="1" spc="-20" dirty="0">
                <a:solidFill>
                  <a:srgbClr val="006699"/>
                </a:solidFill>
                <a:latin typeface="Ebrima" panose="02020603050405020304" pitchFamily="2"/>
              </a:rPr>
              <a:t>Principes de </a:t>
            </a:r>
            <a:r>
              <a:rPr lang="fr-FR" sz="2800" b="1" spc="0" dirty="0">
                <a:solidFill>
                  <a:srgbClr val="006699"/>
                </a:solidFill>
                <a:latin typeface="Ebrima" panose="02020603050405020304" pitchFamily="2"/>
              </a:rPr>
              <a:t>“</a:t>
            </a:r>
            <a:r>
              <a:rPr lang="en-US" sz="2750" b="1" spc="-20" dirty="0">
                <a:solidFill>
                  <a:srgbClr val="006699"/>
                </a:solidFill>
                <a:latin typeface="Ebrima" panose="02020603050405020304" pitchFamily="2"/>
              </a:rPr>
              <a:t>reliance</a:t>
            </a:r>
            <a:r>
              <a:rPr lang="fr-FR" sz="2800" b="1" spc="0" dirty="0">
                <a:solidFill>
                  <a:srgbClr val="006699"/>
                </a:solidFill>
                <a:latin typeface="Ebrima" panose="02020603050405020304" pitchFamily="2"/>
              </a:rPr>
              <a:t>“</a:t>
            </a:r>
            <a:endParaRPr lang="fr-FR" sz="2750" b="1" spc="-20" dirty="0">
              <a:solidFill>
                <a:srgbClr val="006699"/>
              </a:solidFill>
              <a:latin typeface="Ebrima" panose="02020603050405020304"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39"/>
            <a:ext cx="8964488" cy="648073"/>
          </a:xfrm>
        </p:spPr>
        <p:txBody>
          <a:bodyPr>
            <a:normAutofit/>
          </a:bodyPr>
          <a:lstStyle/>
          <a:p>
            <a:r>
              <a:rPr lang="fr-FR" sz="2600" dirty="0">
                <a:solidFill>
                  <a:srgbClr val="002060"/>
                </a:solidFill>
              </a:rPr>
              <a:t>L’accès aux médicaments</a:t>
            </a:r>
          </a:p>
        </p:txBody>
      </p:sp>
      <p:sp>
        <p:nvSpPr>
          <p:cNvPr id="4" name="Content Placeholder 2"/>
          <p:cNvSpPr>
            <a:spLocks noGrp="1"/>
          </p:cNvSpPr>
          <p:nvPr>
            <p:ph idx="1"/>
          </p:nvPr>
        </p:nvSpPr>
        <p:spPr>
          <a:xfrm>
            <a:off x="251520" y="1318466"/>
            <a:ext cx="8712968" cy="4669979"/>
          </a:xfrm>
        </p:spPr>
        <p:txBody>
          <a:bodyPr>
            <a:noAutofit/>
          </a:bodyPr>
          <a:lstStyle/>
          <a:p>
            <a:pPr defTabSz="914400" eaLnBrk="1" fontAlgn="auto" hangingPunct="1">
              <a:spcBef>
                <a:spcPct val="20000"/>
              </a:spcBef>
              <a:spcAft>
                <a:spcPts val="0"/>
              </a:spcAft>
              <a:buClrTx/>
              <a:buFont typeface="Wingdings" panose="05000000000000000000" pitchFamily="2" charset="2"/>
              <a:buChar char="§"/>
            </a:pPr>
            <a:r>
              <a:rPr lang="fr-FR" sz="2100" b="1" dirty="0">
                <a:solidFill>
                  <a:srgbClr val="003366"/>
                </a:solidFill>
              </a:rPr>
              <a:t>Quatre axes pour favoriser l’accès aux médicaments:</a:t>
            </a:r>
          </a:p>
          <a:p>
            <a:pPr marL="0" indent="0" defTabSz="914400" eaLnBrk="1" fontAlgn="auto" hangingPunct="1">
              <a:spcBef>
                <a:spcPct val="20000"/>
              </a:spcBef>
              <a:spcAft>
                <a:spcPts val="0"/>
              </a:spcAft>
              <a:buClrTx/>
              <a:buNone/>
            </a:pPr>
            <a:endParaRPr lang="fr-FR" sz="2200" b="1" dirty="0">
              <a:solidFill>
                <a:srgbClr val="003366"/>
              </a:solidFill>
            </a:endParaRPr>
          </a:p>
          <a:p>
            <a:pPr marL="457200" indent="-457200" defTabSz="914400" eaLnBrk="1" fontAlgn="auto" hangingPunct="1">
              <a:spcBef>
                <a:spcPct val="20000"/>
              </a:spcBef>
              <a:spcAft>
                <a:spcPts val="0"/>
              </a:spcAft>
              <a:buClrTx/>
              <a:buFont typeface="+mj-lt"/>
              <a:buAutoNum type="arabicPeriod"/>
            </a:pPr>
            <a:r>
              <a:rPr lang="fr-FR" sz="2100" b="1" dirty="0"/>
              <a:t>Mettre en place une bonne gouvernance nationale (cadre juridique, technique et réglementaire);</a:t>
            </a:r>
          </a:p>
          <a:p>
            <a:pPr marL="457200" indent="-457200" defTabSz="914400" eaLnBrk="1" fontAlgn="auto" hangingPunct="1">
              <a:spcBef>
                <a:spcPct val="20000"/>
              </a:spcBef>
              <a:spcAft>
                <a:spcPts val="0"/>
              </a:spcAft>
              <a:buClrTx/>
              <a:buFont typeface="+mj-lt"/>
              <a:buAutoNum type="arabicPeriod"/>
            </a:pPr>
            <a:r>
              <a:rPr lang="fr-FR" sz="2100" b="1" dirty="0"/>
              <a:t>Promouvoir la transparence et la qualité de l’information;</a:t>
            </a:r>
          </a:p>
          <a:p>
            <a:pPr marL="457200" indent="-457200" defTabSz="914400" eaLnBrk="1" fontAlgn="auto" hangingPunct="1">
              <a:spcBef>
                <a:spcPct val="20000"/>
              </a:spcBef>
              <a:spcAft>
                <a:spcPts val="0"/>
              </a:spcAft>
              <a:buClrTx/>
              <a:buFont typeface="+mj-lt"/>
              <a:buAutoNum type="arabicPeriod"/>
            </a:pPr>
            <a:r>
              <a:rPr lang="fr-FR" sz="2100" b="1" dirty="0"/>
              <a:t>Lutter contre les ruptures de stock de médicaments par des actions de prévention et de gestion sur l’ensemble de la chaîne d’approvisionnement des médicaments;</a:t>
            </a:r>
          </a:p>
          <a:p>
            <a:pPr marL="457200" indent="-457200" defTabSz="914400" eaLnBrk="1" fontAlgn="auto" hangingPunct="1">
              <a:spcBef>
                <a:spcPct val="20000"/>
              </a:spcBef>
              <a:spcAft>
                <a:spcPts val="0"/>
              </a:spcAft>
              <a:buClrTx/>
              <a:buFont typeface="+mj-lt"/>
              <a:buAutoNum type="arabicPeriod"/>
            </a:pPr>
            <a:r>
              <a:rPr lang="en-US" sz="2100" b="1" dirty="0"/>
              <a:t>Renforcer la coordination nationale</a:t>
            </a:r>
            <a:r>
              <a:rPr lang="fr-FR" sz="2100" b="1" dirty="0"/>
              <a:t> </a:t>
            </a:r>
            <a:r>
              <a:rPr lang="en-US" sz="2100" b="1" dirty="0"/>
              <a:t>et la coopération</a:t>
            </a:r>
            <a:r>
              <a:rPr lang="fr-FR" sz="2100" b="1" dirty="0"/>
              <a:t> </a:t>
            </a:r>
            <a:r>
              <a:rPr lang="en-US" sz="2100" b="1" dirty="0"/>
              <a:t>pour mieux</a:t>
            </a:r>
            <a:r>
              <a:rPr lang="fr-FR" sz="2100" b="1" dirty="0"/>
              <a:t> prévenir les ruptures de stock;</a:t>
            </a:r>
          </a:p>
          <a:p>
            <a:pPr marL="457200" indent="-457200" defTabSz="914400" eaLnBrk="1" fontAlgn="auto" hangingPunct="1">
              <a:spcBef>
                <a:spcPct val="20000"/>
              </a:spcBef>
              <a:spcAft>
                <a:spcPts val="0"/>
              </a:spcAft>
              <a:buClrTx/>
              <a:buFont typeface="+mj-lt"/>
              <a:buAutoNum type="arabicPeriod"/>
            </a:pPr>
            <a:endParaRPr lang="fr-FR" sz="2400" b="1" dirty="0"/>
          </a:p>
          <a:p>
            <a:pPr marL="457200" indent="-457200" defTabSz="914400" eaLnBrk="1" fontAlgn="auto" hangingPunct="1">
              <a:spcBef>
                <a:spcPct val="20000"/>
              </a:spcBef>
              <a:spcAft>
                <a:spcPts val="0"/>
              </a:spcAft>
              <a:buClrTx/>
              <a:buFont typeface="+mj-lt"/>
              <a:buAutoNum type="arabicPeriod"/>
            </a:pPr>
            <a:endParaRPr lang="fr-FR" sz="2400" b="1" dirty="0">
              <a:solidFill>
                <a:srgbClr val="003366"/>
              </a:solidFill>
            </a:endParaRPr>
          </a:p>
          <a:p>
            <a:pPr marL="0" indent="0" defTabSz="914400" eaLnBrk="1" fontAlgn="auto" hangingPunct="1">
              <a:spcBef>
                <a:spcPct val="20000"/>
              </a:spcBef>
              <a:spcAft>
                <a:spcPts val="0"/>
              </a:spcAft>
              <a:buClrTx/>
              <a:buNone/>
            </a:pPr>
            <a:endParaRPr lang="fr-FR" sz="2400" b="1" dirty="0">
              <a:solidFill>
                <a:srgbClr val="003366"/>
              </a:solidFill>
            </a:endParaRPr>
          </a:p>
          <a:p>
            <a:pPr marL="0" indent="0" defTabSz="914400" eaLnBrk="1" fontAlgn="auto" hangingPunct="1">
              <a:spcBef>
                <a:spcPct val="20000"/>
              </a:spcBef>
              <a:spcAft>
                <a:spcPts val="0"/>
              </a:spcAft>
              <a:buClrTx/>
              <a:buNone/>
            </a:pPr>
            <a:endParaRPr lang="fr-FR" sz="2400" b="1" dirty="0">
              <a:solidFill>
                <a:srgbClr val="003366"/>
              </a:solidFill>
            </a:endParaRPr>
          </a:p>
        </p:txBody>
      </p:sp>
    </p:spTree>
    <p:extLst>
      <p:ext uri="{BB962C8B-B14F-4D97-AF65-F5344CB8AC3E}">
        <p14:creationId xmlns:p14="http://schemas.microsoft.com/office/powerpoint/2010/main" val="1604403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570026" y="2083118"/>
            <a:ext cx="7731443" cy="314515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17944095"/>
              </p:ext>
            </p:extLst>
          </p:nvPr>
        </p:nvGraphicFramePr>
        <p:xfrm>
          <a:off x="232229" y="343615"/>
          <a:ext cx="10022114" cy="635000"/>
        </p:xfrm>
        <a:graphic>
          <a:graphicData uri="http://schemas.openxmlformats.org/drawingml/2006/table">
            <a:tbl>
              <a:tblPr/>
              <a:tblGrid>
                <a:gridCol w="8155982">
                  <a:extLst>
                    <a:ext uri="{9D8B030D-6E8A-4147-A177-3AD203B41FA5}">
                      <a16:colId xmlns:a16="http://schemas.microsoft.com/office/drawing/2014/main" val="20000"/>
                    </a:ext>
                  </a:extLst>
                </a:gridCol>
                <a:gridCol w="1866132">
                  <a:extLst>
                    <a:ext uri="{9D8B030D-6E8A-4147-A177-3AD203B41FA5}">
                      <a16:colId xmlns:a16="http://schemas.microsoft.com/office/drawing/2014/main" val="20001"/>
                    </a:ext>
                  </a:extLst>
                </a:gridCol>
              </a:tblGrid>
              <a:tr h="564833">
                <a:tc>
                  <a:txBody>
                    <a:bodyPr/>
                    <a:lstStyle/>
                    <a:p>
                      <a:pPr marL="137160" marR="0" indent="0" algn="ctr">
                        <a:lnSpc>
                          <a:spcPts val="2500"/>
                        </a:lnSpc>
                        <a:spcBef>
                          <a:spcPts val="0"/>
                        </a:spcBef>
                        <a:spcAft>
                          <a:spcPts val="0"/>
                        </a:spcAft>
                      </a:pPr>
                      <a:r>
                        <a:rPr lang="fr-FR" sz="2100" b="1" spc="0" dirty="0">
                          <a:solidFill>
                            <a:srgbClr val="006699"/>
                          </a:solidFill>
                          <a:latin typeface="Ebrima" panose="02020603050405020304" pitchFamily="2"/>
                        </a:rPr>
                        <a:t>Bonnes pratiques de confiance réglementaire (</a:t>
                      </a:r>
                      <a:r>
                        <a:rPr lang="en-US" sz="2100" b="1" spc="0" noProof="0" dirty="0">
                          <a:solidFill>
                            <a:srgbClr val="006699"/>
                          </a:solidFill>
                          <a:latin typeface="Ebrima" panose="02020603050405020304" pitchFamily="2"/>
                        </a:rPr>
                        <a:t>reliance</a:t>
                      </a:r>
                      <a:r>
                        <a:rPr lang="fr-FR" sz="2100" b="1" spc="0" dirty="0">
                          <a:solidFill>
                            <a:srgbClr val="006699"/>
                          </a:solidFill>
                          <a:latin typeface="Ebrima" panose="02020603050405020304" pitchFamily="2"/>
                        </a:rPr>
                        <a:t>) de l’OMS (</a:t>
                      </a:r>
                      <a:r>
                        <a:rPr lang="en-US" sz="2100" b="1" spc="0" noProof="0" dirty="0" err="1">
                          <a:solidFill>
                            <a:srgbClr val="006699"/>
                          </a:solidFill>
                          <a:latin typeface="Ebrima" panose="02020603050405020304" pitchFamily="2"/>
                        </a:rPr>
                        <a:t>GRelP</a:t>
                      </a:r>
                      <a:r>
                        <a:rPr lang="fr-FR" sz="2100" b="1" spc="0" dirty="0">
                          <a:solidFill>
                            <a:srgbClr val="006699"/>
                          </a:solidFill>
                          <a:latin typeface="Ebrima" panose="02020603050405020304" pitchFamily="2"/>
                        </a:rPr>
                        <a:t>) - Principes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200" dirty="0">
                        <a:solidFill>
                          <a:srgbClr val="006699"/>
                        </a:solidFill>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740388" y="3862592"/>
            <a:ext cx="2151221" cy="1256824"/>
          </a:xfrm>
          <a:prstGeom prst="rect">
            <a:avLst/>
          </a:prstGeom>
          <a:noFill/>
          <a:ln w="0" cmpd="sng">
            <a:noFill/>
            <a:prstDash val="solid"/>
          </a:ln>
        </p:spPr>
        <p:txBody>
          <a:bodyPr vert="horz" wrap="square" lIns="0" tIns="23813" rIns="0" bIns="0" numCol="1" anchor="t" anchorCtr="0" compatLnSpc="1">
            <a:prstTxWarp prst="textNoShape">
              <a:avLst/>
            </a:prstTxWarp>
          </a:bodyPr>
          <a:lstStyle/>
          <a:p>
            <a:pPr>
              <a:lnSpc>
                <a:spcPts val="2175"/>
              </a:lnSpc>
              <a:buNone/>
            </a:pPr>
            <a:r>
              <a:rPr lang="fr-FR" sz="2063" dirty="0">
                <a:solidFill>
                  <a:srgbClr val="FFFFFF"/>
                </a:solidFill>
                <a:latin typeface="Arial" panose="02020603050405020304" pitchFamily="2"/>
              </a:rPr>
              <a:t>Respect des </a:t>
            </a:r>
          </a:p>
          <a:p>
            <a:pPr>
              <a:lnSpc>
                <a:spcPts val="2100"/>
              </a:lnSpc>
              <a:spcBef>
                <a:spcPts val="0"/>
              </a:spcBef>
              <a:buNone/>
            </a:pPr>
            <a:r>
              <a:rPr lang="fr-FR" sz="2063" spc="4" dirty="0">
                <a:solidFill>
                  <a:srgbClr val="FFFFFF"/>
                </a:solidFill>
                <a:latin typeface="Arial" panose="02020603050405020304" pitchFamily="2"/>
              </a:rPr>
              <a:t>bases juridiques </a:t>
            </a:r>
          </a:p>
          <a:p>
            <a:pPr>
              <a:lnSpc>
                <a:spcPts val="2175"/>
              </a:lnSpc>
              <a:spcBef>
                <a:spcPts val="0"/>
              </a:spcBef>
              <a:buNone/>
            </a:pPr>
            <a:r>
              <a:rPr lang="fr-FR" sz="1988" spc="-49" dirty="0">
                <a:solidFill>
                  <a:srgbClr val="FFFFFF"/>
                </a:solidFill>
                <a:latin typeface="Arial" panose="02020603050405020304" pitchFamily="2"/>
              </a:rPr>
              <a:t>nationale/régionale </a:t>
            </a:r>
          </a:p>
          <a:p>
            <a:pPr>
              <a:buNone/>
            </a:pPr>
            <a:r>
              <a:rPr lang="fr-FR" sz="1200" dirty="0">
                <a:solidFill>
                  <a:srgbClr val="FFFFFF"/>
                </a:solidFill>
                <a:latin typeface="Arial" panose="02020603050405020304" pitchFamily="2"/>
              </a:rPr>
              <a:t>Cohérence avec les cadres et </a:t>
            </a:r>
            <a:br>
              <a:rPr dirty="0"/>
            </a:br>
            <a:r>
              <a:rPr lang="fr-FR" sz="1200" dirty="0">
                <a:solidFill>
                  <a:srgbClr val="FFFFFF"/>
                </a:solidFill>
                <a:latin typeface="Arial" panose="02020603050405020304" pitchFamily="2"/>
              </a:rPr>
              <a:t>politiques nationaux/régionaux </a:t>
            </a:r>
          </a:p>
        </p:txBody>
      </p:sp>
      <p:sp>
        <p:nvSpPr>
          <p:cNvPr id="8" name="Text Placeholder 7"/>
          <p:cNvSpPr>
            <a:spLocks noGrp="1"/>
          </p:cNvSpPr>
          <p:nvPr>
            <p:ph type="body" idx="10"/>
          </p:nvPr>
        </p:nvSpPr>
        <p:spPr>
          <a:xfrm>
            <a:off x="685800" y="2677223"/>
            <a:ext cx="2125980" cy="490061"/>
          </a:xfrm>
          <a:prstGeom prst="rect">
            <a:avLst/>
          </a:prstGeom>
          <a:noFill/>
          <a:ln w="0" cmpd="sng">
            <a:noFill/>
            <a:prstDash val="solid"/>
          </a:ln>
        </p:spPr>
        <p:txBody>
          <a:bodyPr vert="horz" wrap="square" lIns="0" tIns="17145" rIns="0" bIns="0" numCol="1" anchor="t" anchorCtr="0" compatLnSpc="1">
            <a:prstTxWarp prst="textNoShape">
              <a:avLst/>
            </a:prstTxWarp>
          </a:bodyPr>
          <a:lstStyle/>
          <a:p>
            <a:pPr>
              <a:buNone/>
            </a:pPr>
            <a:r>
              <a:rPr lang="fr-FR" sz="1200" spc="-8" dirty="0">
                <a:solidFill>
                  <a:srgbClr val="FFFFFF"/>
                </a:solidFill>
                <a:latin typeface="Arial" panose="02020603050405020304" pitchFamily="2"/>
              </a:rPr>
              <a:t>S’applique à toutes les ANR, </a:t>
            </a:r>
            <a:br>
              <a:rPr dirty="0"/>
            </a:br>
            <a:r>
              <a:rPr lang="fr-FR" sz="1200" spc="-8" dirty="0">
                <a:solidFill>
                  <a:srgbClr val="FFFFFF"/>
                </a:solidFill>
                <a:latin typeface="Arial" panose="02020603050405020304" pitchFamily="2"/>
              </a:rPr>
              <a:t>quels que soient leurs niveaux </a:t>
            </a:r>
            <a:br>
              <a:rPr dirty="0"/>
            </a:br>
            <a:r>
              <a:rPr lang="fr-FR" sz="1200" spc="-8" dirty="0">
                <a:solidFill>
                  <a:srgbClr val="FFFFFF"/>
                </a:solidFill>
                <a:latin typeface="Arial" panose="02020603050405020304" pitchFamily="2"/>
              </a:rPr>
              <a:t>de maturité ou leurs ressources </a:t>
            </a:r>
          </a:p>
        </p:txBody>
      </p:sp>
      <p:sp>
        <p:nvSpPr>
          <p:cNvPr id="9" name="Text Placeholder 8"/>
          <p:cNvSpPr>
            <a:spLocks noGrp="1"/>
          </p:cNvSpPr>
          <p:nvPr>
            <p:ph type="body" idx="10"/>
          </p:nvPr>
        </p:nvSpPr>
        <p:spPr>
          <a:xfrm>
            <a:off x="1010348" y="2236470"/>
            <a:ext cx="1366838" cy="300514"/>
          </a:xfrm>
          <a:prstGeom prst="rect">
            <a:avLst/>
          </a:prstGeom>
          <a:noFill/>
          <a:ln w="0" cmpd="sng">
            <a:noFill/>
            <a:prstDash val="solid"/>
          </a:ln>
        </p:spPr>
        <p:txBody>
          <a:bodyPr vert="horz" wrap="square" lIns="0" tIns="23813" rIns="0" bIns="0" numCol="1" anchor="t" anchorCtr="0" compatLnSpc="1">
            <a:prstTxWarp prst="textNoShape">
              <a:avLst/>
            </a:prstTxWarp>
          </a:bodyPr>
          <a:lstStyle/>
          <a:p>
            <a:pPr algn="l">
              <a:lnSpc>
                <a:spcPts val="2175"/>
              </a:lnSpc>
              <a:buNone/>
            </a:pPr>
            <a:r>
              <a:rPr lang="fr-FR" sz="2063" spc="-41" dirty="0">
                <a:solidFill>
                  <a:srgbClr val="FFFFFF"/>
                </a:solidFill>
                <a:latin typeface="Arial" panose="02020603050405020304" pitchFamily="2"/>
              </a:rPr>
              <a:t>Universalité </a:t>
            </a:r>
          </a:p>
        </p:txBody>
      </p:sp>
      <p:sp>
        <p:nvSpPr>
          <p:cNvPr id="10" name="Text Placeholder 9"/>
          <p:cNvSpPr>
            <a:spLocks noGrp="1"/>
          </p:cNvSpPr>
          <p:nvPr>
            <p:ph type="body" idx="10"/>
          </p:nvPr>
        </p:nvSpPr>
        <p:spPr>
          <a:xfrm>
            <a:off x="3325621" y="2153194"/>
            <a:ext cx="2203609" cy="1149191"/>
          </a:xfrm>
          <a:prstGeom prst="rect">
            <a:avLst/>
          </a:prstGeom>
          <a:noFill/>
          <a:ln w="0" cmpd="sng">
            <a:noFill/>
            <a:prstDash val="solid"/>
          </a:ln>
        </p:spPr>
        <p:txBody>
          <a:bodyPr vert="horz" wrap="square" lIns="0" tIns="23813" rIns="0" bIns="0" numCol="1" anchor="t" anchorCtr="0" compatLnSpc="1">
            <a:prstTxWarp prst="textNoShape">
              <a:avLst/>
            </a:prstTxWarp>
          </a:bodyPr>
          <a:lstStyle/>
          <a:p>
            <a:pPr>
              <a:lnSpc>
                <a:spcPts val="2175"/>
              </a:lnSpc>
              <a:buNone/>
            </a:pPr>
            <a:r>
              <a:rPr lang="fr-FR" sz="2063" spc="-15" dirty="0">
                <a:solidFill>
                  <a:srgbClr val="FFFFFF"/>
                </a:solidFill>
                <a:latin typeface="Arial" panose="02020603050405020304" pitchFamily="2"/>
              </a:rPr>
              <a:t>Souveraineté de la </a:t>
            </a:r>
          </a:p>
          <a:p>
            <a:pPr>
              <a:lnSpc>
                <a:spcPts val="2175"/>
              </a:lnSpc>
              <a:spcBef>
                <a:spcPts val="0"/>
              </a:spcBef>
              <a:buNone/>
            </a:pPr>
            <a:r>
              <a:rPr lang="fr-FR" sz="2063" dirty="0">
                <a:solidFill>
                  <a:srgbClr val="FFFFFF"/>
                </a:solidFill>
                <a:latin typeface="Arial" panose="02020603050405020304" pitchFamily="2"/>
              </a:rPr>
              <a:t>prise de décision </a:t>
            </a:r>
          </a:p>
          <a:p>
            <a:pPr>
              <a:spcBef>
                <a:spcPts val="814"/>
              </a:spcBef>
              <a:buNone/>
            </a:pPr>
            <a:r>
              <a:rPr lang="fr-FR" sz="1200" spc="-4" dirty="0">
                <a:solidFill>
                  <a:srgbClr val="FFFFFF"/>
                </a:solidFill>
                <a:latin typeface="Arial" panose="02020603050405020304" pitchFamily="2"/>
              </a:rPr>
              <a:t>Les ANR conservent leur </a:t>
            </a:r>
            <a:br>
              <a:rPr dirty="0"/>
            </a:br>
            <a:r>
              <a:rPr lang="fr-FR" sz="1200" spc="-4" dirty="0">
                <a:solidFill>
                  <a:srgbClr val="FFFFFF"/>
                </a:solidFill>
                <a:latin typeface="Arial" panose="02020603050405020304" pitchFamily="2"/>
              </a:rPr>
              <a:t>indépendance, leur souveraineté </a:t>
            </a:r>
            <a:br>
              <a:rPr dirty="0"/>
            </a:br>
            <a:r>
              <a:rPr lang="fr-FR" sz="1200" spc="-4" dirty="0">
                <a:solidFill>
                  <a:srgbClr val="FFFFFF"/>
                </a:solidFill>
                <a:latin typeface="Arial" panose="02020603050405020304" pitchFamily="2"/>
              </a:rPr>
              <a:t>et leur responsabilité </a:t>
            </a:r>
          </a:p>
        </p:txBody>
      </p:sp>
      <p:sp>
        <p:nvSpPr>
          <p:cNvPr id="11" name="Text Placeholder 10"/>
          <p:cNvSpPr>
            <a:spLocks noGrp="1"/>
          </p:cNvSpPr>
          <p:nvPr>
            <p:ph type="body" idx="10"/>
          </p:nvPr>
        </p:nvSpPr>
        <p:spPr>
          <a:xfrm>
            <a:off x="3367088" y="3872502"/>
            <a:ext cx="2034540" cy="875348"/>
          </a:xfrm>
          <a:prstGeom prst="rect">
            <a:avLst/>
          </a:prstGeom>
          <a:noFill/>
          <a:ln w="0" cmpd="sng">
            <a:noFill/>
            <a:prstDash val="solid"/>
          </a:ln>
        </p:spPr>
        <p:txBody>
          <a:bodyPr vert="horz" wrap="square" lIns="0" tIns="23813" rIns="0" bIns="0" numCol="1" anchor="t" anchorCtr="0" compatLnSpc="1">
            <a:prstTxWarp prst="textNoShape">
              <a:avLst/>
            </a:prstTxWarp>
          </a:bodyPr>
          <a:lstStyle/>
          <a:p>
            <a:pPr>
              <a:lnSpc>
                <a:spcPts val="2175"/>
              </a:lnSpc>
              <a:buNone/>
            </a:pPr>
            <a:r>
              <a:rPr lang="fr-FR" sz="2063" spc="4" dirty="0">
                <a:solidFill>
                  <a:srgbClr val="FFFFFF"/>
                </a:solidFill>
                <a:latin typeface="Arial" panose="02020603050405020304" pitchFamily="2"/>
              </a:rPr>
              <a:t>Cohérence </a:t>
            </a:r>
          </a:p>
          <a:p>
            <a:pPr>
              <a:spcBef>
                <a:spcPts val="803"/>
              </a:spcBef>
              <a:buNone/>
            </a:pPr>
            <a:r>
              <a:rPr lang="fr-FR" sz="1200" spc="-4" dirty="0">
                <a:solidFill>
                  <a:srgbClr val="FFFFFF"/>
                </a:solidFill>
                <a:latin typeface="Arial" panose="02020603050405020304" pitchFamily="2"/>
              </a:rPr>
              <a:t>Établie pour des catégories </a:t>
            </a:r>
            <a:br>
              <a:rPr dirty="0"/>
            </a:br>
            <a:r>
              <a:rPr lang="fr-FR" sz="1200" spc="-4" dirty="0">
                <a:solidFill>
                  <a:srgbClr val="FFFFFF"/>
                </a:solidFill>
                <a:latin typeface="Arial" panose="02020603050405020304" pitchFamily="2"/>
              </a:rPr>
              <a:t>spécifiques et bien définies de </a:t>
            </a:r>
            <a:br>
              <a:rPr dirty="0"/>
            </a:br>
            <a:r>
              <a:rPr lang="fr-FR" sz="1200" spc="-4" dirty="0">
                <a:solidFill>
                  <a:srgbClr val="FFFFFF"/>
                </a:solidFill>
                <a:latin typeface="Arial" panose="02020603050405020304" pitchFamily="2"/>
              </a:rPr>
              <a:t>produits et de processus </a:t>
            </a:r>
          </a:p>
        </p:txBody>
      </p:sp>
      <p:sp>
        <p:nvSpPr>
          <p:cNvPr id="12" name="Text Placeholder 11"/>
          <p:cNvSpPr>
            <a:spLocks noGrp="1"/>
          </p:cNvSpPr>
          <p:nvPr>
            <p:ph type="body" idx="10"/>
          </p:nvPr>
        </p:nvSpPr>
        <p:spPr>
          <a:xfrm>
            <a:off x="5920741" y="2153194"/>
            <a:ext cx="2231231" cy="1350645"/>
          </a:xfrm>
          <a:prstGeom prst="rect">
            <a:avLst/>
          </a:prstGeom>
          <a:noFill/>
          <a:ln w="0" cmpd="sng">
            <a:noFill/>
            <a:prstDash val="solid"/>
          </a:ln>
        </p:spPr>
        <p:txBody>
          <a:bodyPr vert="horz" wrap="square" lIns="0" tIns="23813" rIns="0" bIns="0" numCol="1" anchor="t" anchorCtr="0" compatLnSpc="1">
            <a:prstTxWarp prst="textNoShape">
              <a:avLst/>
            </a:prstTxWarp>
          </a:bodyPr>
          <a:lstStyle/>
          <a:p>
            <a:pPr>
              <a:lnSpc>
                <a:spcPts val="2175"/>
              </a:lnSpc>
              <a:buNone/>
            </a:pPr>
            <a:r>
              <a:rPr lang="fr-FR" sz="2063" spc="4" dirty="0">
                <a:solidFill>
                  <a:srgbClr val="FFFFFF"/>
                </a:solidFill>
                <a:latin typeface="Arial" panose="02020603050405020304" pitchFamily="2"/>
              </a:rPr>
              <a:t>Transparence </a:t>
            </a:r>
          </a:p>
          <a:p>
            <a:pPr>
              <a:lnSpc>
                <a:spcPts val="1275"/>
              </a:lnSpc>
              <a:spcBef>
                <a:spcPts val="799"/>
              </a:spcBef>
              <a:buNone/>
            </a:pPr>
            <a:r>
              <a:rPr lang="fr-FR" sz="1200" spc="-8" dirty="0">
                <a:solidFill>
                  <a:srgbClr val="FFFFFF"/>
                </a:solidFill>
                <a:latin typeface="Arial" panose="02020603050405020304" pitchFamily="2"/>
              </a:rPr>
              <a:t>Facteur clé permettant d'adopter </a:t>
            </a:r>
            <a:br>
              <a:rPr dirty="0"/>
            </a:br>
            <a:r>
              <a:rPr lang="fr-FR" sz="1200" spc="-8" dirty="0">
                <a:solidFill>
                  <a:srgbClr val="FFFFFF"/>
                </a:solidFill>
                <a:latin typeface="Arial" panose="02020603050405020304" pitchFamily="2"/>
              </a:rPr>
              <a:t>de nouvelles façons plus </a:t>
            </a:r>
            <a:br>
              <a:rPr dirty="0"/>
            </a:br>
            <a:r>
              <a:rPr lang="fr-FR" sz="1200" spc="-8" dirty="0">
                <a:solidFill>
                  <a:srgbClr val="FFFFFF"/>
                </a:solidFill>
                <a:latin typeface="Arial" panose="02020603050405020304" pitchFamily="2"/>
              </a:rPr>
              <a:t>efficaces de mener les activités </a:t>
            </a:r>
            <a:br>
              <a:rPr dirty="0"/>
            </a:br>
            <a:r>
              <a:rPr lang="fr-FR" sz="1200" spc="-8" dirty="0">
                <a:solidFill>
                  <a:srgbClr val="FFFFFF"/>
                </a:solidFill>
                <a:latin typeface="Arial" panose="02020603050405020304" pitchFamily="2"/>
              </a:rPr>
              <a:t>de réglementation. Transparence </a:t>
            </a:r>
            <a:br>
              <a:rPr dirty="0"/>
            </a:br>
            <a:r>
              <a:rPr lang="fr-FR" sz="1200" spc="-8" dirty="0">
                <a:solidFill>
                  <a:srgbClr val="FFFFFF"/>
                </a:solidFill>
                <a:latin typeface="Arial" panose="02020603050405020304" pitchFamily="2"/>
              </a:rPr>
              <a:t>quant aux approches des ANR </a:t>
            </a:r>
            <a:br>
              <a:rPr dirty="0"/>
            </a:br>
            <a:r>
              <a:rPr lang="fr-FR" sz="1200" spc="-8" dirty="0">
                <a:solidFill>
                  <a:srgbClr val="FFFFFF"/>
                </a:solidFill>
                <a:latin typeface="Arial" panose="02020603050405020304" pitchFamily="2"/>
              </a:rPr>
              <a:t>en matière de </a:t>
            </a:r>
            <a:r>
              <a:rPr lang="fr-FR" sz="1200" spc="-8" dirty="0" err="1">
                <a:solidFill>
                  <a:srgbClr val="FFFFFF"/>
                </a:solidFill>
                <a:latin typeface="Arial" panose="02020603050405020304" pitchFamily="2"/>
              </a:rPr>
              <a:t>reliance</a:t>
            </a:r>
            <a:r>
              <a:rPr lang="fr-FR" sz="1200" spc="-8" dirty="0">
                <a:solidFill>
                  <a:srgbClr val="FFFFFF"/>
                </a:solidFill>
                <a:latin typeface="Arial" panose="02020603050405020304" pitchFamily="2"/>
              </a:rPr>
              <a:t>. </a:t>
            </a:r>
          </a:p>
        </p:txBody>
      </p:sp>
      <p:sp>
        <p:nvSpPr>
          <p:cNvPr id="13" name="Text Placeholder 12"/>
          <p:cNvSpPr>
            <a:spLocks noGrp="1"/>
          </p:cNvSpPr>
          <p:nvPr>
            <p:ph type="body" idx="10"/>
          </p:nvPr>
        </p:nvSpPr>
        <p:spPr>
          <a:xfrm>
            <a:off x="6023611" y="3887017"/>
            <a:ext cx="2025491" cy="875348"/>
          </a:xfrm>
          <a:prstGeom prst="rect">
            <a:avLst/>
          </a:prstGeom>
          <a:noFill/>
          <a:ln w="0" cmpd="sng">
            <a:noFill/>
            <a:prstDash val="solid"/>
          </a:ln>
        </p:spPr>
        <p:txBody>
          <a:bodyPr vert="horz" wrap="square" lIns="0" tIns="23813" rIns="0" bIns="0" numCol="1" anchor="t" anchorCtr="0" compatLnSpc="1">
            <a:prstTxWarp prst="textNoShape">
              <a:avLst/>
            </a:prstTxWarp>
          </a:bodyPr>
          <a:lstStyle/>
          <a:p>
            <a:pPr>
              <a:lnSpc>
                <a:spcPts val="2175"/>
              </a:lnSpc>
              <a:buNone/>
            </a:pPr>
            <a:r>
              <a:rPr lang="fr-FR" sz="2063" spc="4" dirty="0">
                <a:solidFill>
                  <a:srgbClr val="FFFFFF"/>
                </a:solidFill>
                <a:latin typeface="Arial" panose="02020603050405020304" pitchFamily="2"/>
              </a:rPr>
              <a:t>Compétence </a:t>
            </a:r>
          </a:p>
          <a:p>
            <a:pPr>
              <a:spcBef>
                <a:spcPts val="803"/>
              </a:spcBef>
              <a:buNone/>
            </a:pPr>
            <a:r>
              <a:rPr lang="fr-FR" sz="1200" spc="-8" dirty="0">
                <a:solidFill>
                  <a:srgbClr val="FFFFFF"/>
                </a:solidFill>
                <a:latin typeface="Arial" panose="02020603050405020304" pitchFamily="2"/>
              </a:rPr>
              <a:t>Développer et maintenir des </a:t>
            </a:r>
            <a:br>
              <a:rPr dirty="0"/>
            </a:br>
            <a:r>
              <a:rPr lang="fr-FR" sz="1200" spc="-8" dirty="0">
                <a:solidFill>
                  <a:srgbClr val="FFFFFF"/>
                </a:solidFill>
                <a:latin typeface="Arial" panose="02020603050405020304" pitchFamily="2"/>
              </a:rPr>
              <a:t>compétences et une expertise </a:t>
            </a:r>
            <a:br>
              <a:rPr dirty="0"/>
            </a:br>
            <a:r>
              <a:rPr lang="fr-FR" sz="1200" spc="-8" dirty="0">
                <a:solidFill>
                  <a:srgbClr val="FFFFFF"/>
                </a:solidFill>
                <a:latin typeface="Arial" panose="02020603050405020304" pitchFamily="2"/>
              </a:rPr>
              <a:t>scientifique appropriées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8760142" y="2686050"/>
            <a:ext cx="18098" cy="200978"/>
          </a:xfrm>
          <a:prstGeom prst="rect">
            <a:avLst/>
          </a:prstGeom>
        </p:spPr>
      </p:pic>
      <p:pic>
        <p:nvPicPr>
          <p:cNvPr id="10" name="Picture 9"/>
          <p:cNvPicPr/>
          <p:nvPr/>
        </p:nvPicPr>
        <p:blipFill>
          <a:blip r:embed="rId2"/>
          <a:stretch>
            <a:fillRect/>
          </a:stretch>
        </p:blipFill>
        <p:spPr>
          <a:xfrm>
            <a:off x="8760142" y="3637121"/>
            <a:ext cx="18098" cy="200978"/>
          </a:xfrm>
          <a:prstGeom prst="rect">
            <a:avLst/>
          </a:prstGeom>
        </p:spPr>
      </p:pic>
      <p:pic>
        <p:nvPicPr>
          <p:cNvPr id="13" name="Picture 12"/>
          <p:cNvPicPr/>
          <p:nvPr/>
        </p:nvPicPr>
        <p:blipFill>
          <a:blip r:embed="rId2"/>
          <a:stretch>
            <a:fillRect/>
          </a:stretch>
        </p:blipFill>
        <p:spPr>
          <a:xfrm>
            <a:off x="8760142" y="4771072"/>
            <a:ext cx="18098" cy="2009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72340159"/>
              </p:ext>
            </p:extLst>
          </p:nvPr>
        </p:nvGraphicFramePr>
        <p:xfrm>
          <a:off x="365929" y="326689"/>
          <a:ext cx="9161525" cy="559118"/>
        </p:xfrm>
        <a:graphic>
          <a:graphicData uri="http://schemas.openxmlformats.org/drawingml/2006/table">
            <a:tbl>
              <a:tblPr/>
              <a:tblGrid>
                <a:gridCol w="7944479">
                  <a:extLst>
                    <a:ext uri="{9D8B030D-6E8A-4147-A177-3AD203B41FA5}">
                      <a16:colId xmlns:a16="http://schemas.microsoft.com/office/drawing/2014/main" val="20000"/>
                    </a:ext>
                  </a:extLst>
                </a:gridCol>
                <a:gridCol w="1217046">
                  <a:extLst>
                    <a:ext uri="{9D8B030D-6E8A-4147-A177-3AD203B41FA5}">
                      <a16:colId xmlns:a16="http://schemas.microsoft.com/office/drawing/2014/main" val="20001"/>
                    </a:ext>
                  </a:extLst>
                </a:gridCol>
              </a:tblGrid>
              <a:tr h="559118">
                <a:tc>
                  <a:txBody>
                    <a:bodyPr/>
                    <a:lstStyle/>
                    <a:p>
                      <a:pPr marL="137160" marR="0" indent="0" algn="l">
                        <a:lnSpc>
                          <a:spcPts val="2500"/>
                        </a:lnSpc>
                        <a:spcBef>
                          <a:spcPts val="0"/>
                        </a:spcBef>
                        <a:spcAft>
                          <a:spcPts val="0"/>
                        </a:spcAft>
                      </a:pPr>
                      <a:r>
                        <a:rPr lang="fr-FR" sz="2100" b="1" spc="0" dirty="0">
                          <a:solidFill>
                            <a:srgbClr val="006699"/>
                          </a:solidFill>
                          <a:latin typeface="Ebrima" panose="02020603050405020304" pitchFamily="2"/>
                        </a:rPr>
                        <a:t>Bonnes pratiques de </a:t>
                      </a:r>
                      <a:r>
                        <a:rPr lang="fr-FR" sz="2400" b="1" spc="0" dirty="0">
                          <a:solidFill>
                            <a:srgbClr val="006699"/>
                          </a:solidFill>
                          <a:latin typeface="Ebrima" panose="02020603050405020304" pitchFamily="2"/>
                        </a:rPr>
                        <a:t>“</a:t>
                      </a:r>
                      <a:r>
                        <a:rPr lang="en-US" sz="2100" b="1" spc="0" noProof="0" dirty="0">
                          <a:solidFill>
                            <a:srgbClr val="006699"/>
                          </a:solidFill>
                          <a:latin typeface="Ebrima" panose="02020603050405020304" pitchFamily="2"/>
                        </a:rPr>
                        <a:t>reliance</a:t>
                      </a:r>
                      <a:r>
                        <a:rPr lang="fr-FR" sz="2400" b="1" spc="0" dirty="0">
                          <a:solidFill>
                            <a:srgbClr val="006699"/>
                          </a:solidFill>
                          <a:latin typeface="Ebrima" panose="02020603050405020304" pitchFamily="2"/>
                        </a:rPr>
                        <a:t>“</a:t>
                      </a:r>
                      <a:r>
                        <a:rPr lang="fr-FR" sz="2100" b="1" spc="0" dirty="0">
                          <a:solidFill>
                            <a:srgbClr val="006699"/>
                          </a:solidFill>
                          <a:latin typeface="Ebrima" panose="02020603050405020304" pitchFamily="2"/>
                        </a:rPr>
                        <a:t> de l’OMS - Concepts clés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sz="1200"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10"/>
          </p:nvPr>
        </p:nvSpPr>
        <p:spPr>
          <a:xfrm>
            <a:off x="795184" y="1534186"/>
            <a:ext cx="7953375" cy="857250"/>
          </a:xfrm>
          <a:prstGeom prst="rect">
            <a:avLst/>
          </a:prstGeom>
          <a:solidFill>
            <a:srgbClr val="009CDE"/>
          </a:solidFill>
          <a:ln w="0" cmpd="sng">
            <a:noFill/>
            <a:prstDash val="solid"/>
          </a:ln>
        </p:spPr>
        <p:txBody>
          <a:bodyPr vert="horz" wrap="square" lIns="0" tIns="32861" rIns="0" bIns="0" numCol="1" anchor="t" anchorCtr="0" compatLnSpc="1">
            <a:prstTxWarp prst="textNoShape">
              <a:avLst/>
            </a:prstTxWarp>
          </a:bodyPr>
          <a:lstStyle/>
          <a:p>
            <a:pPr>
              <a:buNone/>
            </a:pPr>
            <a:r>
              <a:rPr lang="fr-FR" sz="1463" b="1" dirty="0">
                <a:solidFill>
                  <a:srgbClr val="FFFFFF"/>
                </a:solidFill>
                <a:latin typeface="Arial" panose="02020603050405020304" pitchFamily="2"/>
              </a:rPr>
              <a:t>Reconnaissance : </a:t>
            </a:r>
            <a:r>
              <a:rPr lang="fr-FR" sz="1463" dirty="0">
                <a:solidFill>
                  <a:srgbClr val="FFFFFF"/>
                </a:solidFill>
                <a:latin typeface="Arial" panose="02020603050405020304" pitchFamily="2"/>
              </a:rPr>
              <a:t>approche plus formelle de </a:t>
            </a:r>
            <a:r>
              <a:rPr lang="fr-FR" sz="1463" dirty="0" err="1">
                <a:solidFill>
                  <a:srgbClr val="FFFFFF"/>
                </a:solidFill>
                <a:latin typeface="Arial" panose="02020603050405020304" pitchFamily="2"/>
              </a:rPr>
              <a:t>reliance</a:t>
            </a:r>
            <a:r>
              <a:rPr lang="fr-FR" sz="1463" dirty="0">
                <a:solidFill>
                  <a:srgbClr val="FFFFFF"/>
                </a:solidFill>
                <a:latin typeface="Arial" panose="02020603050405020304" pitchFamily="2"/>
              </a:rPr>
              <a:t>, c’est-à-dire reconnaissance des décisions d’une autre autorité, système ou institution de réglementation, sans évaluation supplémentaire. Nécessite généralement des dispositions légales formelles et obligatoires. </a:t>
            </a:r>
          </a:p>
        </p:txBody>
      </p:sp>
      <p:sp>
        <p:nvSpPr>
          <p:cNvPr id="8" name="Text Placeholder 7"/>
          <p:cNvSpPr>
            <a:spLocks noGrp="1"/>
          </p:cNvSpPr>
          <p:nvPr>
            <p:ph type="body" idx="10"/>
          </p:nvPr>
        </p:nvSpPr>
        <p:spPr>
          <a:xfrm>
            <a:off x="777885" y="2644271"/>
            <a:ext cx="7934325" cy="610076"/>
          </a:xfrm>
          <a:prstGeom prst="rect">
            <a:avLst/>
          </a:prstGeom>
          <a:solidFill>
            <a:srgbClr val="009CDE"/>
          </a:solidFill>
          <a:ln w="0" cmpd="sng">
            <a:noFill/>
            <a:prstDash val="solid"/>
          </a:ln>
        </p:spPr>
        <p:txBody>
          <a:bodyPr vert="horz" wrap="square" lIns="0" tIns="8573" rIns="0" bIns="0" numCol="1" anchor="t" anchorCtr="0" compatLnSpc="1">
            <a:prstTxWarp prst="textNoShape">
              <a:avLst/>
            </a:prstTxWarp>
          </a:bodyPr>
          <a:lstStyle/>
          <a:p>
            <a:pPr marL="240030" marR="788670">
              <a:spcAft>
                <a:spcPts val="4"/>
              </a:spcAft>
              <a:buNone/>
            </a:pPr>
            <a:r>
              <a:rPr lang="fr-FR" sz="1463" b="1" dirty="0">
                <a:solidFill>
                  <a:srgbClr val="FFFFFF"/>
                </a:solidFill>
                <a:latin typeface="Arial" panose="02020603050405020304" pitchFamily="2"/>
              </a:rPr>
              <a:t>Approche du cycle de vie </a:t>
            </a:r>
            <a:r>
              <a:rPr lang="fr-FR" sz="1463" dirty="0">
                <a:solidFill>
                  <a:srgbClr val="FFFFFF"/>
                </a:solidFill>
                <a:latin typeface="Arial" panose="02020603050405020304" pitchFamily="2"/>
              </a:rPr>
              <a:t>: s’applique à l’ensemble du cycle de vie des produits médicaux et à toutes les fonctions réglementaires (par ex. activités de vigilance et variations après autorisation). </a:t>
            </a:r>
          </a:p>
        </p:txBody>
      </p:sp>
      <p:sp>
        <p:nvSpPr>
          <p:cNvPr id="11" name="Text Placeholder 10"/>
          <p:cNvSpPr>
            <a:spLocks noGrp="1"/>
          </p:cNvSpPr>
          <p:nvPr>
            <p:ph type="body" idx="10"/>
          </p:nvPr>
        </p:nvSpPr>
        <p:spPr>
          <a:xfrm>
            <a:off x="789468" y="3499640"/>
            <a:ext cx="7934325" cy="795814"/>
          </a:xfrm>
          <a:prstGeom prst="rect">
            <a:avLst/>
          </a:prstGeom>
          <a:solidFill>
            <a:srgbClr val="009CDE"/>
          </a:solidFill>
          <a:ln w="0" cmpd="sng">
            <a:noFill/>
            <a:prstDash val="solid"/>
          </a:ln>
        </p:spPr>
        <p:txBody>
          <a:bodyPr vert="horz" wrap="square" lIns="0" tIns="0" rIns="0" bIns="0" numCol="1" anchor="t" anchorCtr="0" compatLnSpc="1">
            <a:prstTxWarp prst="textNoShape">
              <a:avLst/>
            </a:prstTxWarp>
          </a:bodyPr>
          <a:lstStyle/>
          <a:p>
            <a:pPr marL="240030" marR="480060">
              <a:spcAft>
                <a:spcPts val="0"/>
              </a:spcAft>
              <a:buNone/>
            </a:pPr>
            <a:r>
              <a:rPr lang="fr-FR" sz="1463" b="1" dirty="0">
                <a:solidFill>
                  <a:srgbClr val="FFFFFF"/>
                </a:solidFill>
                <a:latin typeface="Arial" panose="02020603050405020304" pitchFamily="2"/>
              </a:rPr>
              <a:t>Démarche axée sur l’évaluation des risques: </a:t>
            </a:r>
            <a:r>
              <a:rPr lang="fr-FR" sz="1463" dirty="0">
                <a:solidFill>
                  <a:srgbClr val="FFFFFF"/>
                </a:solidFill>
                <a:latin typeface="Arial" panose="02020603050405020304" pitchFamily="2"/>
              </a:rPr>
              <a:t>L’ANR doit définir sa propre stratégie (par exemple, en fonction de la nature et de la provenance des produits évalués, du niveau des ressources et de l’expertise disponibles, des besoins et des priorités de santé publique du pays, et des possibilités/opportunités de </a:t>
            </a:r>
            <a:r>
              <a:rPr lang="fr-FR" sz="1463" dirty="0" err="1">
                <a:solidFill>
                  <a:srgbClr val="FFFFFF"/>
                </a:solidFill>
                <a:latin typeface="Arial" panose="02020603050405020304" pitchFamily="2"/>
              </a:rPr>
              <a:t>reliance</a:t>
            </a:r>
            <a:r>
              <a:rPr lang="fr-FR" sz="1463" dirty="0">
                <a:solidFill>
                  <a:srgbClr val="FFFFFF"/>
                </a:solidFill>
                <a:latin typeface="Arial" panose="02020603050405020304" pitchFamily="2"/>
              </a:rPr>
              <a:t>). </a:t>
            </a:r>
          </a:p>
        </p:txBody>
      </p:sp>
      <p:sp>
        <p:nvSpPr>
          <p:cNvPr id="14" name="Text Placeholder 13"/>
          <p:cNvSpPr>
            <a:spLocks noGrp="1"/>
          </p:cNvSpPr>
          <p:nvPr>
            <p:ph type="body" idx="10"/>
          </p:nvPr>
        </p:nvSpPr>
        <p:spPr>
          <a:xfrm>
            <a:off x="804708" y="4547015"/>
            <a:ext cx="7934325" cy="610553"/>
          </a:xfrm>
          <a:prstGeom prst="rect">
            <a:avLst/>
          </a:prstGeom>
          <a:solidFill>
            <a:srgbClr val="009CDE"/>
          </a:solidFill>
          <a:ln w="0" cmpd="sng">
            <a:noFill/>
            <a:prstDash val="solid"/>
          </a:ln>
        </p:spPr>
        <p:txBody>
          <a:bodyPr vert="horz" wrap="square" lIns="0" tIns="8573" rIns="0" bIns="0" numCol="1" anchor="t" anchorCtr="0" compatLnSpc="1">
            <a:prstTxWarp prst="textNoShape">
              <a:avLst/>
            </a:prstTxWarp>
          </a:bodyPr>
          <a:lstStyle/>
          <a:p>
            <a:pPr marL="240030" marR="274320" algn="just">
              <a:spcAft>
                <a:spcPts val="23"/>
              </a:spcAft>
              <a:buNone/>
            </a:pPr>
            <a:r>
              <a:rPr lang="fr-FR" sz="1463" b="1" dirty="0">
                <a:solidFill>
                  <a:srgbClr val="FFFFFF"/>
                </a:solidFill>
                <a:latin typeface="Arial" panose="02020603050405020304" pitchFamily="2"/>
              </a:rPr>
              <a:t>Mécanismes de </a:t>
            </a:r>
            <a:r>
              <a:rPr lang="fr-FR" sz="1463" b="1" dirty="0" err="1">
                <a:solidFill>
                  <a:srgbClr val="FFFFFF"/>
                </a:solidFill>
                <a:latin typeface="Arial" panose="02020603050405020304" pitchFamily="2"/>
              </a:rPr>
              <a:t>reliance</a:t>
            </a:r>
            <a:r>
              <a:rPr lang="fr-FR" sz="1463" b="1" dirty="0">
                <a:solidFill>
                  <a:srgbClr val="FFFFFF"/>
                </a:solidFill>
                <a:latin typeface="Arial" panose="02020603050405020304" pitchFamily="2"/>
              </a:rPr>
              <a:t> au niveau régional : </a:t>
            </a:r>
            <a:r>
              <a:rPr lang="fr-FR" sz="1463" dirty="0">
                <a:solidFill>
                  <a:srgbClr val="FFFFFF"/>
                </a:solidFill>
                <a:latin typeface="Arial" panose="02020603050405020304" pitchFamily="2"/>
              </a:rPr>
              <a:t>l’évaluation des produits médicaux peut être menée de manière centralisée sur la base d’un système de réglementation régional pour un groupe de pays (obligatoire ou non).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ChangeArrowheads="1"/>
          </p:cNvSpPr>
          <p:nvPr/>
        </p:nvSpPr>
        <p:spPr bwMode="auto">
          <a:xfrm>
            <a:off x="1165226" y="5891213"/>
            <a:ext cx="161924" cy="35793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spAutoFit/>
          </a:bodyPr>
          <a:lstStyle/>
          <a:p>
            <a:endParaRPr lang="en-GB">
              <a:latin typeface="Calibri" panose="020F0502020204030204" pitchFamily="34" charset="0"/>
              <a:cs typeface="Calibri" panose="020F0502020204030204" pitchFamily="34" charset="0"/>
            </a:endParaRPr>
          </a:p>
        </p:txBody>
      </p:sp>
      <p:sp>
        <p:nvSpPr>
          <p:cNvPr id="1942532" name="Rectangle 4"/>
          <p:cNvSpPr>
            <a:spLocks noGrp="1" noChangeArrowheads="1"/>
          </p:cNvSpPr>
          <p:nvPr>
            <p:ph type="body" idx="4294967295"/>
          </p:nvPr>
        </p:nvSpPr>
        <p:spPr bwMode="auto">
          <a:xfrm>
            <a:off x="430214" y="1057276"/>
            <a:ext cx="8027987" cy="4092141"/>
          </a:xfrm>
          <a:prstGeom prst="rect">
            <a:avLst/>
          </a:prstGeom>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147" tIns="40074" rIns="80147" bIns="40074" numCol="1" anchor="t" anchorCtr="0" compatLnSpc="1">
            <a:prstTxWarp prst="textNoShape">
              <a:avLst/>
            </a:prstTxWarp>
          </a:bodyPr>
          <a:lstStyle/>
          <a:p>
            <a:pPr>
              <a:buFontTx/>
              <a:buNone/>
            </a:pPr>
            <a:endParaRPr lang="en-US" sz="16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1942562" name="Rectangle 34"/>
          <p:cNvSpPr>
            <a:spLocks noChangeArrowheads="1"/>
          </p:cNvSpPr>
          <p:nvPr/>
        </p:nvSpPr>
        <p:spPr bwMode="auto">
          <a:xfrm>
            <a:off x="3427411" y="2740492"/>
            <a:ext cx="1828800" cy="505969"/>
          </a:xfrm>
          <a:prstGeom prst="rect">
            <a:avLst/>
          </a:prstGeom>
          <a:solidFill>
            <a:srgbClr val="006699"/>
          </a:solidFill>
          <a:ln w="9525">
            <a:solidFill>
              <a:schemeClr val="tx1"/>
            </a:solidFill>
            <a:miter lim="800000"/>
            <a:headEnd/>
            <a:tailEnd/>
          </a:ln>
          <a:effectLst/>
        </p:spPr>
        <p:txBody>
          <a:bodyPr wrap="none" lIns="80147" tIns="40074" rIns="80147" bIns="40074" anchor="ctr"/>
          <a:lstStyle/>
          <a:p>
            <a:pPr algn="ctr"/>
            <a:r>
              <a:rPr lang="en-US" sz="2500" b="1" dirty="0">
                <a:solidFill>
                  <a:schemeClr val="bg1"/>
                </a:solidFill>
                <a:latin typeface="Calibri" panose="020F0502020204030204" pitchFamily="34" charset="0"/>
                <a:cs typeface="Calibri" panose="020F0502020204030204" pitchFamily="34" charset="0"/>
              </a:rPr>
              <a:t>ANRP</a:t>
            </a:r>
          </a:p>
        </p:txBody>
      </p:sp>
      <p:sp>
        <p:nvSpPr>
          <p:cNvPr id="1942563" name="Rectangle 35"/>
          <p:cNvSpPr>
            <a:spLocks noChangeArrowheads="1"/>
          </p:cNvSpPr>
          <p:nvPr/>
        </p:nvSpPr>
        <p:spPr bwMode="auto">
          <a:xfrm>
            <a:off x="149225" y="2740492"/>
            <a:ext cx="1828800" cy="679810"/>
          </a:xfrm>
          <a:prstGeom prst="rect">
            <a:avLst/>
          </a:prstGeom>
          <a:solidFill>
            <a:srgbClr val="B9DCFF"/>
          </a:solidFill>
          <a:ln w="9525">
            <a:solidFill>
              <a:schemeClr val="tx1"/>
            </a:solidFill>
            <a:miter lim="800000"/>
            <a:headEnd/>
            <a:tailEnd/>
          </a:ln>
          <a:effectLst/>
        </p:spPr>
        <p:txBody>
          <a:bodyPr wrap="none" lIns="80147" tIns="40074" rIns="80147" bIns="40074" anchor="ctr"/>
          <a:lstStyle/>
          <a:p>
            <a:pPr algn="ctr"/>
            <a:r>
              <a:rPr lang="fr-CH" sz="1600" b="1" dirty="0">
                <a:latin typeface="Calibri" panose="020F0502020204030204" pitchFamily="34" charset="0"/>
                <a:cs typeface="Calibri" panose="020F0502020204030204" pitchFamily="34" charset="0"/>
              </a:rPr>
              <a:t>Gouvernement </a:t>
            </a:r>
          </a:p>
          <a:p>
            <a:pPr algn="ctr"/>
            <a:r>
              <a:rPr lang="fr-CH" sz="1600" b="1" dirty="0">
                <a:latin typeface="Calibri" panose="020F0502020204030204" pitchFamily="34" charset="0"/>
                <a:cs typeface="Calibri" panose="020F0502020204030204" pitchFamily="34" charset="0"/>
              </a:rPr>
              <a:t>national</a:t>
            </a:r>
          </a:p>
        </p:txBody>
      </p:sp>
      <p:sp>
        <p:nvSpPr>
          <p:cNvPr id="1942564" name="Rectangle 36"/>
          <p:cNvSpPr>
            <a:spLocks noChangeArrowheads="1"/>
          </p:cNvSpPr>
          <p:nvPr/>
        </p:nvSpPr>
        <p:spPr bwMode="auto">
          <a:xfrm>
            <a:off x="3428998" y="3944270"/>
            <a:ext cx="1828800" cy="811177"/>
          </a:xfrm>
          <a:prstGeom prst="rect">
            <a:avLst/>
          </a:prstGeom>
          <a:solidFill>
            <a:srgbClr val="B9DCFF"/>
          </a:solidFill>
          <a:ln w="9525">
            <a:solidFill>
              <a:schemeClr val="tx1"/>
            </a:solidFill>
            <a:miter lim="800000"/>
            <a:headEnd/>
            <a:tailEnd/>
          </a:ln>
          <a:effectLst/>
        </p:spPr>
        <p:txBody>
          <a:bodyPr wrap="none" lIns="80147" tIns="40074" rIns="80147" bIns="40074" anchor="ctr"/>
          <a:lstStyle/>
          <a:p>
            <a:pPr algn="ctr"/>
            <a:r>
              <a:rPr lang="fr-CH" sz="1600" b="1" dirty="0">
                <a:latin typeface="Calibri" panose="020F0502020204030204" pitchFamily="34" charset="0"/>
                <a:cs typeface="Calibri" panose="020F0502020204030204" pitchFamily="34" charset="0"/>
              </a:rPr>
              <a:t>Communauté </a:t>
            </a:r>
          </a:p>
          <a:p>
            <a:pPr algn="ctr"/>
            <a:r>
              <a:rPr lang="fr-CH" sz="1600" b="1" dirty="0">
                <a:latin typeface="Calibri" panose="020F0502020204030204" pitchFamily="34" charset="0"/>
                <a:cs typeface="Calibri" panose="020F0502020204030204" pitchFamily="34" charset="0"/>
              </a:rPr>
              <a:t>des bailleurs</a:t>
            </a:r>
          </a:p>
        </p:txBody>
      </p:sp>
      <p:sp>
        <p:nvSpPr>
          <p:cNvPr id="1942565" name="Rectangle 37"/>
          <p:cNvSpPr>
            <a:spLocks noChangeArrowheads="1"/>
          </p:cNvSpPr>
          <p:nvPr/>
        </p:nvSpPr>
        <p:spPr bwMode="auto">
          <a:xfrm>
            <a:off x="3503613" y="1103000"/>
            <a:ext cx="1828800" cy="950201"/>
          </a:xfrm>
          <a:prstGeom prst="rect">
            <a:avLst/>
          </a:prstGeom>
          <a:solidFill>
            <a:srgbClr val="B9DCFF"/>
          </a:solidFill>
          <a:ln w="9525">
            <a:solidFill>
              <a:schemeClr val="tx1"/>
            </a:solidFill>
            <a:miter lim="800000"/>
            <a:headEnd/>
            <a:tailEnd/>
          </a:ln>
          <a:effectLst/>
        </p:spPr>
        <p:txBody>
          <a:bodyPr wrap="none" lIns="80147" tIns="40074" rIns="80147" bIns="40074" anchor="ctr"/>
          <a:lstStyle/>
          <a:p>
            <a:pPr algn="ctr"/>
            <a:r>
              <a:rPr lang="fr-CH" sz="1600" b="1" dirty="0">
                <a:latin typeface="Calibri" panose="020F0502020204030204" pitchFamily="34" charset="0"/>
                <a:cs typeface="Calibri" panose="020F0502020204030204" pitchFamily="34" charset="0"/>
              </a:rPr>
              <a:t>Fabricants</a:t>
            </a:r>
          </a:p>
          <a:p>
            <a:pPr algn="ctr"/>
            <a:r>
              <a:rPr lang="fr-CH" sz="1600" b="1" dirty="0">
                <a:latin typeface="Calibri" panose="020F0502020204030204" pitchFamily="34" charset="0"/>
                <a:cs typeface="Calibri" panose="020F0502020204030204" pitchFamily="34" charset="0"/>
              </a:rPr>
              <a:t>(Locaux ou </a:t>
            </a:r>
          </a:p>
          <a:p>
            <a:pPr algn="ctr"/>
            <a:r>
              <a:rPr lang="fr-CH" sz="1600" b="1" dirty="0">
                <a:latin typeface="Calibri" panose="020F0502020204030204" pitchFamily="34" charset="0"/>
                <a:cs typeface="Calibri" panose="020F0502020204030204" pitchFamily="34" charset="0"/>
              </a:rPr>
              <a:t>Internationaux)</a:t>
            </a:r>
          </a:p>
        </p:txBody>
      </p:sp>
      <p:sp>
        <p:nvSpPr>
          <p:cNvPr id="1942566" name="Rectangle 38"/>
          <p:cNvSpPr>
            <a:spLocks noChangeArrowheads="1"/>
          </p:cNvSpPr>
          <p:nvPr/>
        </p:nvSpPr>
        <p:spPr bwMode="auto">
          <a:xfrm>
            <a:off x="6427788" y="2685325"/>
            <a:ext cx="2225676" cy="734978"/>
          </a:xfrm>
          <a:prstGeom prst="rect">
            <a:avLst/>
          </a:prstGeom>
          <a:solidFill>
            <a:srgbClr val="00B050"/>
          </a:solidFill>
          <a:ln w="9525">
            <a:solidFill>
              <a:schemeClr val="tx1"/>
            </a:solidFill>
            <a:miter lim="800000"/>
            <a:headEnd/>
            <a:tailEnd/>
          </a:ln>
          <a:effectLst/>
        </p:spPr>
        <p:txBody>
          <a:bodyPr wrap="none" lIns="80147" tIns="40074" rIns="80147" bIns="40074" anchor="ctr"/>
          <a:lstStyle/>
          <a:p>
            <a:pPr algn="ctr" rtl="0"/>
            <a:r>
              <a:rPr lang="en-US" sz="2400" b="1" dirty="0">
                <a:solidFill>
                  <a:schemeClr val="bg1"/>
                </a:solidFill>
                <a:latin typeface="Calibri" panose="020F0502020204030204" pitchFamily="34" charset="0"/>
                <a:cs typeface="Calibri" panose="020F0502020204030204" pitchFamily="34" charset="0"/>
              </a:rPr>
              <a:t>Patients /</a:t>
            </a:r>
          </a:p>
          <a:p>
            <a:pPr algn="ctr" rtl="0"/>
            <a:r>
              <a:rPr lang="en-US" sz="2400" b="1" dirty="0" err="1">
                <a:solidFill>
                  <a:schemeClr val="bg1"/>
                </a:solidFill>
                <a:latin typeface="Calibri" panose="020F0502020204030204" pitchFamily="34" charset="0"/>
                <a:cs typeface="Calibri" panose="020F0502020204030204" pitchFamily="34" charset="0"/>
              </a:rPr>
              <a:t>consommateurs</a:t>
            </a:r>
            <a:endParaRPr lang="en-US" sz="2400" b="1" dirty="0">
              <a:solidFill>
                <a:schemeClr val="bg1"/>
              </a:solidFill>
              <a:latin typeface="Calibri" panose="020F0502020204030204" pitchFamily="34" charset="0"/>
              <a:cs typeface="Calibri" panose="020F0502020204030204" pitchFamily="34" charset="0"/>
            </a:endParaRPr>
          </a:p>
        </p:txBody>
      </p:sp>
      <p:sp>
        <p:nvSpPr>
          <p:cNvPr id="1942567" name="Line 39"/>
          <p:cNvSpPr>
            <a:spLocks noChangeShapeType="1"/>
          </p:cNvSpPr>
          <p:nvPr/>
        </p:nvSpPr>
        <p:spPr bwMode="auto">
          <a:xfrm flipH="1" flipV="1">
            <a:off x="5256211" y="3034768"/>
            <a:ext cx="1171577" cy="0"/>
          </a:xfrm>
          <a:prstGeom prst="line">
            <a:avLst/>
          </a:prstGeom>
          <a:noFill/>
          <a:ln w="47625">
            <a:solidFill>
              <a:srgbClr val="00B050"/>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a:latin typeface="Calibri" panose="020F0502020204030204" pitchFamily="34" charset="0"/>
              <a:cs typeface="Calibri" panose="020F0502020204030204" pitchFamily="34" charset="0"/>
            </a:endParaRPr>
          </a:p>
        </p:txBody>
      </p:sp>
      <p:sp>
        <p:nvSpPr>
          <p:cNvPr id="1942568" name="Line 40"/>
          <p:cNvSpPr>
            <a:spLocks noChangeShapeType="1"/>
          </p:cNvSpPr>
          <p:nvPr/>
        </p:nvSpPr>
        <p:spPr bwMode="auto">
          <a:xfrm rot="5400000">
            <a:off x="4147502" y="2337925"/>
            <a:ext cx="390205" cy="1587"/>
          </a:xfrm>
          <a:prstGeom prst="line">
            <a:avLst/>
          </a:prstGeom>
          <a:noFill/>
          <a:ln w="47625">
            <a:solidFill>
              <a:schemeClr val="tx1"/>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a:latin typeface="Calibri" panose="020F0502020204030204" pitchFamily="34" charset="0"/>
              <a:cs typeface="Calibri" panose="020F0502020204030204" pitchFamily="34" charset="0"/>
            </a:endParaRPr>
          </a:p>
        </p:txBody>
      </p:sp>
      <p:sp>
        <p:nvSpPr>
          <p:cNvPr id="1942569" name="Line 41"/>
          <p:cNvSpPr>
            <a:spLocks noChangeShapeType="1"/>
          </p:cNvSpPr>
          <p:nvPr/>
        </p:nvSpPr>
        <p:spPr bwMode="auto">
          <a:xfrm rot="16200000" flipV="1">
            <a:off x="4109588" y="3652525"/>
            <a:ext cx="464445" cy="0"/>
          </a:xfrm>
          <a:prstGeom prst="line">
            <a:avLst/>
          </a:prstGeom>
          <a:noFill/>
          <a:ln w="47625">
            <a:solidFill>
              <a:schemeClr val="tx1"/>
            </a:solidFill>
            <a:round/>
            <a:headEnd type="triangle"/>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a:latin typeface="Calibri" panose="020F0502020204030204" pitchFamily="34" charset="0"/>
              <a:cs typeface="Calibri" panose="020F0502020204030204" pitchFamily="34" charset="0"/>
            </a:endParaRPr>
          </a:p>
        </p:txBody>
      </p:sp>
      <p:sp>
        <p:nvSpPr>
          <p:cNvPr id="1942570" name="Line 42"/>
          <p:cNvSpPr>
            <a:spLocks noChangeShapeType="1"/>
          </p:cNvSpPr>
          <p:nvPr/>
        </p:nvSpPr>
        <p:spPr bwMode="auto">
          <a:xfrm flipH="1" flipV="1">
            <a:off x="1978024" y="3034768"/>
            <a:ext cx="1449385" cy="0"/>
          </a:xfrm>
          <a:prstGeom prst="line">
            <a:avLst/>
          </a:prstGeom>
          <a:noFill/>
          <a:ln w="47625">
            <a:solidFill>
              <a:schemeClr val="tx1"/>
            </a:solidFill>
            <a:round/>
            <a:headEnd type="none" w="med" len="me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endParaRPr lang="en-GB">
              <a:latin typeface="Calibri" panose="020F0502020204030204" pitchFamily="34" charset="0"/>
              <a:cs typeface="Calibri" panose="020F0502020204030204" pitchFamily="34" charset="0"/>
            </a:endParaRPr>
          </a:p>
        </p:txBody>
      </p:sp>
      <p:sp>
        <p:nvSpPr>
          <p:cNvPr id="1942571" name="AutoShape 43"/>
          <p:cNvSpPr>
            <a:spLocks noChangeArrowheads="1"/>
          </p:cNvSpPr>
          <p:nvPr/>
        </p:nvSpPr>
        <p:spPr bwMode="auto">
          <a:xfrm>
            <a:off x="5753101" y="1116127"/>
            <a:ext cx="3059112" cy="1569198"/>
          </a:xfrm>
          <a:prstGeom prst="wedgeRectCallout">
            <a:avLst>
              <a:gd name="adj1" fmla="val -63127"/>
              <a:gd name="adj2" fmla="val -1336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marL="154451" indent="-154451">
              <a:buFontTx/>
              <a:buChar char="•"/>
            </a:pPr>
            <a:r>
              <a:rPr lang="fr-CH" sz="1400" dirty="0">
                <a:latin typeface="Calibri" panose="020F0502020204030204" pitchFamily="34" charset="0"/>
                <a:cs typeface="Calibri" panose="020F0502020204030204" pitchFamily="34" charset="0"/>
              </a:rPr>
              <a:t>Plus grand processus de transparence </a:t>
            </a:r>
          </a:p>
          <a:p>
            <a:pPr marL="154451" indent="-154451">
              <a:buFontTx/>
              <a:buChar char="•"/>
            </a:pPr>
            <a:r>
              <a:rPr lang="fr-CH" sz="1400" dirty="0">
                <a:latin typeface="Calibri" panose="020F0502020204030204" pitchFamily="34" charset="0"/>
                <a:cs typeface="Calibri" panose="020F0502020204030204" pitchFamily="34" charset="0"/>
              </a:rPr>
              <a:t>Charge réglementaire réduite</a:t>
            </a:r>
          </a:p>
          <a:p>
            <a:pPr marL="154451" indent="-154451">
              <a:buFontTx/>
              <a:buChar char="•"/>
            </a:pPr>
            <a:r>
              <a:rPr lang="fr-CH" sz="1400" dirty="0">
                <a:latin typeface="Calibri" panose="020F0502020204030204" pitchFamily="34" charset="0"/>
                <a:cs typeface="Calibri" panose="020F0502020204030204" pitchFamily="34" charset="0"/>
              </a:rPr>
              <a:t>Temps plus court d'acceptation</a:t>
            </a:r>
          </a:p>
          <a:p>
            <a:pPr marL="154451" indent="-154451">
              <a:buFontTx/>
              <a:buChar char="•"/>
            </a:pPr>
            <a:r>
              <a:rPr lang="fr-CH" sz="1400" dirty="0">
                <a:latin typeface="Calibri" panose="020F0502020204030204" pitchFamily="34" charset="0"/>
                <a:cs typeface="Calibri" panose="020F0502020204030204" pitchFamily="34" charset="0"/>
              </a:rPr>
              <a:t>Plus de stimulation à prioriser les demandes d'enregistrement</a:t>
            </a:r>
          </a:p>
          <a:p>
            <a:pPr marL="154451" indent="-154451">
              <a:buFontTx/>
              <a:buChar char="•"/>
            </a:pPr>
            <a:r>
              <a:rPr lang="fr-CH" sz="1400" dirty="0">
                <a:latin typeface="Calibri" panose="020F0502020204030204" pitchFamily="34" charset="0"/>
                <a:cs typeface="Calibri" panose="020F0502020204030204" pitchFamily="34" charset="0"/>
              </a:rPr>
              <a:t>Meilleur accès aux marchés régionaux I</a:t>
            </a:r>
            <a:endParaRPr lang="fr-CH" dirty="0">
              <a:latin typeface="Calibri" panose="020F0502020204030204" pitchFamily="34" charset="0"/>
              <a:cs typeface="Calibri" panose="020F0502020204030204" pitchFamily="34" charset="0"/>
            </a:endParaRPr>
          </a:p>
        </p:txBody>
      </p:sp>
      <p:sp>
        <p:nvSpPr>
          <p:cNvPr id="1942573" name="AutoShape 45"/>
          <p:cNvSpPr>
            <a:spLocks noChangeArrowheads="1"/>
          </p:cNvSpPr>
          <p:nvPr/>
        </p:nvSpPr>
        <p:spPr bwMode="auto">
          <a:xfrm>
            <a:off x="149225" y="1049582"/>
            <a:ext cx="3076575" cy="1398343"/>
          </a:xfrm>
          <a:prstGeom prst="wedgeRectCallout">
            <a:avLst>
              <a:gd name="adj1" fmla="val 4919"/>
              <a:gd name="adj2" fmla="val 6995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marL="123839" indent="-123839">
              <a:buFontTx/>
              <a:buChar char="•"/>
            </a:pPr>
            <a:r>
              <a:rPr lang="fr-CH" sz="1400" dirty="0">
                <a:latin typeface="Calibri" panose="020F0502020204030204" pitchFamily="34" charset="0"/>
                <a:cs typeface="Calibri" panose="020F0502020204030204" pitchFamily="34" charset="0"/>
              </a:rPr>
              <a:t>Economies potentielles/plus de génériques et de compétition</a:t>
            </a:r>
          </a:p>
          <a:p>
            <a:pPr marL="123839" indent="-123839">
              <a:buFontTx/>
              <a:buChar char="•"/>
            </a:pPr>
            <a:r>
              <a:rPr lang="fr-CH" sz="1400" dirty="0">
                <a:latin typeface="Calibri" panose="020F0502020204030204" pitchFamily="34" charset="0"/>
                <a:cs typeface="Calibri" panose="020F0502020204030204" pitchFamily="34" charset="0"/>
              </a:rPr>
              <a:t>Les ressources de santé peuvent être mieux utilisées</a:t>
            </a:r>
          </a:p>
          <a:p>
            <a:pPr marL="123839" indent="-123839">
              <a:buFontTx/>
              <a:buChar char="•"/>
            </a:pPr>
            <a:r>
              <a:rPr lang="fr-CH" sz="1400" dirty="0">
                <a:latin typeface="Calibri" panose="020F0502020204030204" pitchFamily="34" charset="0"/>
                <a:cs typeface="Calibri" panose="020F0502020204030204" pitchFamily="34" charset="0"/>
              </a:rPr>
              <a:t>Amélioration des résultats en santé </a:t>
            </a:r>
          </a:p>
        </p:txBody>
      </p:sp>
      <p:sp>
        <p:nvSpPr>
          <p:cNvPr id="1942574" name="AutoShape 46"/>
          <p:cNvSpPr>
            <a:spLocks noChangeArrowheads="1"/>
          </p:cNvSpPr>
          <p:nvPr/>
        </p:nvSpPr>
        <p:spPr bwMode="auto">
          <a:xfrm>
            <a:off x="4312443" y="5138516"/>
            <a:ext cx="3059112" cy="500284"/>
          </a:xfrm>
          <a:prstGeom prst="wedgeRectCallout">
            <a:avLst>
              <a:gd name="adj1" fmla="val -44940"/>
              <a:gd name="adj2" fmla="val -12365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r>
              <a:rPr lang="fr-CH" sz="1400" dirty="0">
                <a:latin typeface="Calibri" panose="020F0502020204030204" pitchFamily="34" charset="0"/>
                <a:cs typeface="Calibri" panose="020F0502020204030204" pitchFamily="34" charset="0"/>
              </a:rPr>
              <a:t>Plus de patients couverts avec un certain niveau d'appui</a:t>
            </a:r>
          </a:p>
        </p:txBody>
      </p:sp>
      <p:sp>
        <p:nvSpPr>
          <p:cNvPr id="1942575" name="AutoShape 47"/>
          <p:cNvSpPr>
            <a:spLocks noChangeArrowheads="1"/>
          </p:cNvSpPr>
          <p:nvPr/>
        </p:nvSpPr>
        <p:spPr bwMode="auto">
          <a:xfrm>
            <a:off x="149225" y="3689570"/>
            <a:ext cx="2930525" cy="1812872"/>
          </a:xfrm>
          <a:prstGeom prst="wedgeRectCallout">
            <a:avLst>
              <a:gd name="adj1" fmla="val 60718"/>
              <a:gd name="adj2" fmla="val -9320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marL="154451" indent="-154451">
              <a:buFontTx/>
              <a:buChar char="•"/>
            </a:pPr>
            <a:r>
              <a:rPr lang="fr-CH" sz="1400" dirty="0">
                <a:latin typeface="Calibri" panose="020F0502020204030204" pitchFamily="34" charset="0"/>
                <a:cs typeface="Calibri" panose="020F0502020204030204" pitchFamily="34" charset="0"/>
              </a:rPr>
              <a:t>Capacité améliorée</a:t>
            </a:r>
          </a:p>
          <a:p>
            <a:pPr marL="154451" indent="-154451">
              <a:buFontTx/>
              <a:buChar char="•"/>
            </a:pPr>
            <a:r>
              <a:rPr lang="fr-CH" sz="1400" dirty="0">
                <a:latin typeface="Calibri" panose="020F0502020204030204" pitchFamily="34" charset="0"/>
                <a:cs typeface="Calibri" panose="020F0502020204030204" pitchFamily="34" charset="0"/>
              </a:rPr>
              <a:t>Plus coût efficace et rapide dans les processus d'évaluation</a:t>
            </a:r>
          </a:p>
          <a:p>
            <a:pPr marL="154451" indent="-154451">
              <a:buFontTx/>
              <a:buChar char="•"/>
            </a:pPr>
            <a:r>
              <a:rPr lang="fr-CH" sz="1400" dirty="0">
                <a:latin typeface="Calibri" panose="020F0502020204030204" pitchFamily="34" charset="0"/>
                <a:cs typeface="Calibri" panose="020F0502020204030204" pitchFamily="34" charset="0"/>
              </a:rPr>
              <a:t>Plus grand réseau réglementaire partage de bonnes pratiques &amp; d'expériences</a:t>
            </a:r>
          </a:p>
          <a:p>
            <a:pPr marL="154451" indent="-154451">
              <a:buFontTx/>
              <a:buChar char="•"/>
            </a:pPr>
            <a:r>
              <a:rPr lang="fr-CH" sz="1400" dirty="0">
                <a:latin typeface="Calibri" panose="020F0502020204030204" pitchFamily="34" charset="0"/>
                <a:cs typeface="Calibri" panose="020F0502020204030204" pitchFamily="34" charset="0"/>
              </a:rPr>
              <a:t>Contrôle des médicaments plus efficaces</a:t>
            </a:r>
          </a:p>
        </p:txBody>
      </p:sp>
      <p:sp>
        <p:nvSpPr>
          <p:cNvPr id="22" name="AutoShape 47"/>
          <p:cNvSpPr>
            <a:spLocks noChangeArrowheads="1"/>
          </p:cNvSpPr>
          <p:nvPr/>
        </p:nvSpPr>
        <p:spPr bwMode="auto">
          <a:xfrm>
            <a:off x="5476360" y="3623814"/>
            <a:ext cx="3452932" cy="1514701"/>
          </a:xfrm>
          <a:prstGeom prst="wedgeRectCallout">
            <a:avLst>
              <a:gd name="adj1" fmla="val 4872"/>
              <a:gd name="adj2" fmla="val -6579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marL="154451" indent="-154451">
              <a:buFontTx/>
              <a:buChar char="•"/>
            </a:pPr>
            <a:r>
              <a:rPr lang="fr-CH" sz="1500" dirty="0">
                <a:latin typeface="Calibri" panose="020F0502020204030204" pitchFamily="34" charset="0"/>
                <a:cs typeface="Calibri" panose="020F0502020204030204" pitchFamily="34" charset="0"/>
              </a:rPr>
              <a:t>Accès plus rapide à des produits médicaux de qualité et abordables particulièrement pour les médicaments prioritaires</a:t>
            </a:r>
            <a:endParaRPr lang="fr-CH" sz="1500" dirty="0">
              <a:solidFill>
                <a:srgbClr val="FF0000"/>
              </a:solidFill>
              <a:latin typeface="Calibri" panose="020F0502020204030204" pitchFamily="34" charset="0"/>
              <a:cs typeface="Calibri" panose="020F0502020204030204" pitchFamily="34" charset="0"/>
            </a:endParaRPr>
          </a:p>
          <a:p>
            <a:pPr marL="154451" indent="-154451">
              <a:buFontTx/>
              <a:buChar char="•"/>
            </a:pPr>
            <a:r>
              <a:rPr lang="fr-CH" sz="1500" dirty="0">
                <a:latin typeface="Calibri" panose="020F0502020204030204" pitchFamily="34" charset="0"/>
                <a:cs typeface="Calibri" panose="020F0502020204030204" pitchFamily="34" charset="0"/>
              </a:rPr>
              <a:t>Plus de garantie que les produits médicaux disponible sont sûrs</a:t>
            </a:r>
          </a:p>
        </p:txBody>
      </p:sp>
      <p:sp>
        <p:nvSpPr>
          <p:cNvPr id="2" name="Title 1"/>
          <p:cNvSpPr>
            <a:spLocks noGrp="1"/>
          </p:cNvSpPr>
          <p:nvPr>
            <p:ph type="title"/>
          </p:nvPr>
        </p:nvSpPr>
        <p:spPr>
          <a:xfrm>
            <a:off x="338096" y="0"/>
            <a:ext cx="8390965" cy="1049582"/>
          </a:xfrm>
        </p:spPr>
        <p:txBody>
          <a:bodyPr>
            <a:normAutofit/>
          </a:bodyPr>
          <a:lstStyle/>
          <a:p>
            <a:r>
              <a:rPr lang="fr-FR" sz="2400" dirty="0">
                <a:solidFill>
                  <a:srgbClr val="006699"/>
                </a:solidFill>
              </a:rPr>
              <a:t>Pourquoi l'OMS soutient la convergence et l'harmonisation de la réglementation?</a:t>
            </a:r>
            <a:endParaRPr lang="en-GB" sz="2400" dirty="0">
              <a:solidFill>
                <a:srgbClr val="006699"/>
              </a:solidFill>
              <a:latin typeface="+mn-lt"/>
              <a:ea typeface="+mn-ea"/>
              <a:cs typeface="+mn-cs"/>
            </a:endParaRPr>
          </a:p>
        </p:txBody>
      </p:sp>
    </p:spTree>
    <p:extLst>
      <p:ext uri="{BB962C8B-B14F-4D97-AF65-F5344CB8AC3E}">
        <p14:creationId xmlns:p14="http://schemas.microsoft.com/office/powerpoint/2010/main" val="93222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2573"/>
                                        </p:tgtEl>
                                        <p:attrNameLst>
                                          <p:attrName>style.visibility</p:attrName>
                                        </p:attrNameLst>
                                      </p:cBhvr>
                                      <p:to>
                                        <p:strVal val="visible"/>
                                      </p:to>
                                    </p:set>
                                    <p:animEffect transition="in" filter="fade">
                                      <p:cBhvr>
                                        <p:cTn id="7" dur="500"/>
                                        <p:tgtEl>
                                          <p:spTgt spid="1942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2575"/>
                                        </p:tgtEl>
                                        <p:attrNameLst>
                                          <p:attrName>style.visibility</p:attrName>
                                        </p:attrNameLst>
                                      </p:cBhvr>
                                      <p:to>
                                        <p:strVal val="visible"/>
                                      </p:to>
                                    </p:set>
                                    <p:animEffect transition="in" filter="fade">
                                      <p:cBhvr>
                                        <p:cTn id="12" dur="500"/>
                                        <p:tgtEl>
                                          <p:spTgt spid="194257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42571"/>
                                        </p:tgtEl>
                                        <p:attrNameLst>
                                          <p:attrName>style.visibility</p:attrName>
                                        </p:attrNameLst>
                                      </p:cBhvr>
                                      <p:to>
                                        <p:strVal val="visible"/>
                                      </p:to>
                                    </p:set>
                                    <p:animEffect transition="in" filter="fade">
                                      <p:cBhvr>
                                        <p:cTn id="17" dur="1000"/>
                                        <p:tgtEl>
                                          <p:spTgt spid="1942571"/>
                                        </p:tgtEl>
                                      </p:cBhvr>
                                    </p:animEffect>
                                    <p:anim calcmode="lin" valueType="num">
                                      <p:cBhvr>
                                        <p:cTn id="18" dur="1000" fill="hold"/>
                                        <p:tgtEl>
                                          <p:spTgt spid="1942571"/>
                                        </p:tgtEl>
                                        <p:attrNameLst>
                                          <p:attrName>ppt_x</p:attrName>
                                        </p:attrNameLst>
                                      </p:cBhvr>
                                      <p:tavLst>
                                        <p:tav tm="0">
                                          <p:val>
                                            <p:strVal val="#ppt_x"/>
                                          </p:val>
                                        </p:tav>
                                        <p:tav tm="100000">
                                          <p:val>
                                            <p:strVal val="#ppt_x"/>
                                          </p:val>
                                        </p:tav>
                                      </p:tavLst>
                                    </p:anim>
                                    <p:anim calcmode="lin" valueType="num">
                                      <p:cBhvr>
                                        <p:cTn id="19" dur="1000" fill="hold"/>
                                        <p:tgtEl>
                                          <p:spTgt spid="19425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42574"/>
                                        </p:tgtEl>
                                        <p:attrNameLst>
                                          <p:attrName>style.visibility</p:attrName>
                                        </p:attrNameLst>
                                      </p:cBhvr>
                                      <p:to>
                                        <p:strVal val="visible"/>
                                      </p:to>
                                    </p:set>
                                    <p:animEffect transition="in" filter="fade">
                                      <p:cBhvr>
                                        <p:cTn id="24" dur="500"/>
                                        <p:tgtEl>
                                          <p:spTgt spid="19425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2571" grpId="0" animBg="1"/>
      <p:bldP spid="1942573" grpId="0" animBg="1"/>
      <p:bldP spid="1942574" grpId="0" animBg="1"/>
      <p:bldP spid="1942575"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solidFill>
                  <a:srgbClr val="006699"/>
                </a:solidFill>
              </a:rPr>
              <a:t>Coopération réglementaire – efforts régionaux</a:t>
            </a:r>
          </a:p>
        </p:txBody>
      </p:sp>
      <p:sp>
        <p:nvSpPr>
          <p:cNvPr id="5" name="Rectangle 30"/>
          <p:cNvSpPr>
            <a:spLocks noChangeArrowheads="1"/>
          </p:cNvSpPr>
          <p:nvPr/>
        </p:nvSpPr>
        <p:spPr bwMode="gray">
          <a:xfrm>
            <a:off x="89038" y="1565151"/>
            <a:ext cx="276261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25400" dir="5400000" algn="ctr" rotWithShape="0">
                    <a:schemeClr val="tx1"/>
                  </a:outerShdw>
                </a:effectLst>
              </a14:hiddenEffects>
            </a:ext>
          </a:extLst>
        </p:spPr>
        <p:txBody>
          <a:bodyPr wrap="square" lIns="45720" rIns="45720" anchor="b">
            <a:spAutoFit/>
          </a:bodyPr>
          <a:lstStyle/>
          <a:p>
            <a:pPr algn="ctr">
              <a:defRPr/>
            </a:pPr>
            <a:r>
              <a:rPr lang="en-US" sz="1600" b="1" dirty="0">
                <a:latin typeface="Calibri" pitchFamily="34" charset="0"/>
                <a:cs typeface="Calibri" pitchFamily="34" charset="0"/>
              </a:rPr>
              <a:t>African Medicines Regulatory Harmonization Project (AMRH)</a:t>
            </a:r>
          </a:p>
        </p:txBody>
      </p:sp>
      <p:sp>
        <p:nvSpPr>
          <p:cNvPr id="6" name="Text Box 33"/>
          <p:cNvSpPr txBox="1">
            <a:spLocks noChangeArrowheads="1"/>
          </p:cNvSpPr>
          <p:nvPr/>
        </p:nvSpPr>
        <p:spPr bwMode="auto">
          <a:xfrm>
            <a:off x="1276958" y="4753093"/>
            <a:ext cx="47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Unicode MS" pitchFamily="34" charset="-128"/>
                <a:cs typeface="Arial" charset="0"/>
              </a:defRPr>
            </a:lvl1pPr>
            <a:lvl2pPr marL="742950" indent="-285750">
              <a:defRPr>
                <a:solidFill>
                  <a:schemeClr val="tx1"/>
                </a:solidFill>
                <a:latin typeface="Arial Unicode MS" pitchFamily="34" charset="-128"/>
                <a:cs typeface="Arial" charset="0"/>
              </a:defRPr>
            </a:lvl2pPr>
            <a:lvl3pPr marL="1143000" indent="-228600">
              <a:defRPr>
                <a:solidFill>
                  <a:schemeClr val="tx1"/>
                </a:solidFill>
                <a:latin typeface="Arial Unicode MS" pitchFamily="34" charset="-128"/>
                <a:cs typeface="Arial" charset="0"/>
              </a:defRPr>
            </a:lvl3pPr>
            <a:lvl4pPr marL="1600200" indent="-228600">
              <a:defRPr>
                <a:solidFill>
                  <a:schemeClr val="tx1"/>
                </a:solidFill>
                <a:latin typeface="Arial Unicode MS" pitchFamily="34" charset="-128"/>
                <a:cs typeface="Arial" charset="0"/>
              </a:defRPr>
            </a:lvl4pPr>
            <a:lvl5pPr marL="2057400" indent="-228600">
              <a:defRPr>
                <a:solidFill>
                  <a:schemeClr val="tx1"/>
                </a:solidFill>
                <a:latin typeface="Arial Unicode MS" pitchFamily="34" charset="-128"/>
                <a:cs typeface="Arial" charset="0"/>
              </a:defRPr>
            </a:lvl5pPr>
            <a:lvl6pPr marL="2514600" indent="-228600" eaLnBrk="0" fontAlgn="base" hangingPunct="0">
              <a:spcBef>
                <a:spcPct val="0"/>
              </a:spcBef>
              <a:spcAft>
                <a:spcPct val="0"/>
              </a:spcAft>
              <a:defRPr>
                <a:solidFill>
                  <a:schemeClr val="tx1"/>
                </a:solidFill>
                <a:latin typeface="Arial Unicode MS" pitchFamily="34" charset="-128"/>
                <a:cs typeface="Arial" charset="0"/>
              </a:defRPr>
            </a:lvl6pPr>
            <a:lvl7pPr marL="2971800" indent="-228600" eaLnBrk="0" fontAlgn="base" hangingPunct="0">
              <a:spcBef>
                <a:spcPct val="0"/>
              </a:spcBef>
              <a:spcAft>
                <a:spcPct val="0"/>
              </a:spcAft>
              <a:defRPr>
                <a:solidFill>
                  <a:schemeClr val="tx1"/>
                </a:solidFill>
                <a:latin typeface="Arial Unicode MS" pitchFamily="34" charset="-128"/>
                <a:cs typeface="Arial" charset="0"/>
              </a:defRPr>
            </a:lvl7pPr>
            <a:lvl8pPr marL="3429000" indent="-228600" eaLnBrk="0" fontAlgn="base" hangingPunct="0">
              <a:spcBef>
                <a:spcPct val="0"/>
              </a:spcBef>
              <a:spcAft>
                <a:spcPct val="0"/>
              </a:spcAft>
              <a:defRPr>
                <a:solidFill>
                  <a:schemeClr val="tx1"/>
                </a:solidFill>
                <a:latin typeface="Arial Unicode MS" pitchFamily="34" charset="-128"/>
                <a:cs typeface="Arial" charset="0"/>
              </a:defRPr>
            </a:lvl8pPr>
            <a:lvl9pPr marL="3886200" indent="-228600" eaLnBrk="0" fontAlgn="base" hangingPunct="0">
              <a:spcBef>
                <a:spcPct val="0"/>
              </a:spcBef>
              <a:spcAft>
                <a:spcPct val="0"/>
              </a:spcAft>
              <a:defRPr>
                <a:solidFill>
                  <a:schemeClr val="tx1"/>
                </a:solidFill>
                <a:latin typeface="Arial Unicode MS" pitchFamily="34" charset="-128"/>
                <a:cs typeface="Arial" charset="0"/>
              </a:defRPr>
            </a:lvl9pPr>
          </a:lstStyle>
          <a:p>
            <a:pPr eaLnBrk="1" hangingPunct="1"/>
            <a:r>
              <a:rPr lang="en-US" sz="1000" b="1" dirty="0">
                <a:latin typeface="Calibri" pitchFamily="34" charset="0"/>
                <a:cs typeface="Calibri" pitchFamily="34" charset="0"/>
              </a:rPr>
              <a:t>SADC</a:t>
            </a:r>
          </a:p>
        </p:txBody>
      </p:sp>
      <p:grpSp>
        <p:nvGrpSpPr>
          <p:cNvPr id="7" name="Group 45"/>
          <p:cNvGrpSpPr>
            <a:grpSpLocks/>
          </p:cNvGrpSpPr>
          <p:nvPr/>
        </p:nvGrpSpPr>
        <p:grpSpPr bwMode="auto">
          <a:xfrm>
            <a:off x="74142" y="2361300"/>
            <a:ext cx="2439424" cy="2392260"/>
            <a:chOff x="2896" y="586"/>
            <a:chExt cx="2640" cy="2557"/>
          </a:xfrm>
        </p:grpSpPr>
        <p:sp>
          <p:nvSpPr>
            <p:cNvPr id="8" name="AutoShape 46"/>
            <p:cNvSpPr>
              <a:spLocks/>
            </p:cNvSpPr>
            <p:nvPr/>
          </p:nvSpPr>
          <p:spPr bwMode="auto">
            <a:xfrm>
              <a:off x="5127" y="1771"/>
              <a:ext cx="96" cy="502"/>
            </a:xfrm>
            <a:prstGeom prst="rightBrace">
              <a:avLst>
                <a:gd name="adj1" fmla="val 4357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47"/>
            <p:cNvSpPr>
              <a:spLocks/>
            </p:cNvSpPr>
            <p:nvPr/>
          </p:nvSpPr>
          <p:spPr bwMode="auto">
            <a:xfrm rot="16200000" flipH="1">
              <a:off x="4398" y="2606"/>
              <a:ext cx="188" cy="885"/>
            </a:xfrm>
            <a:prstGeom prst="rightBrace">
              <a:avLst>
                <a:gd name="adj1" fmla="val 3922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 name="Group 48"/>
            <p:cNvGrpSpPr>
              <a:grpSpLocks/>
            </p:cNvGrpSpPr>
            <p:nvPr/>
          </p:nvGrpSpPr>
          <p:grpSpPr bwMode="auto">
            <a:xfrm rot="950862">
              <a:off x="2896" y="1655"/>
              <a:ext cx="1052" cy="390"/>
              <a:chOff x="2875" y="1732"/>
              <a:chExt cx="1052" cy="390"/>
            </a:xfrm>
          </p:grpSpPr>
          <p:sp>
            <p:nvSpPr>
              <p:cNvPr id="93" name="AutoShape 49"/>
              <p:cNvSpPr>
                <a:spLocks/>
              </p:cNvSpPr>
              <p:nvPr/>
            </p:nvSpPr>
            <p:spPr bwMode="auto">
              <a:xfrm rot="5413413" flipH="1">
                <a:off x="3431" y="1429"/>
                <a:ext cx="161" cy="767"/>
              </a:xfrm>
              <a:prstGeom prst="leftBrace">
                <a:avLst>
                  <a:gd name="adj1" fmla="val 39700"/>
                  <a:gd name="adj2" fmla="val 51042"/>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Text Box 50"/>
              <p:cNvSpPr txBox="1">
                <a:spLocks noChangeArrowheads="1"/>
              </p:cNvSpPr>
              <p:nvPr/>
            </p:nvSpPr>
            <p:spPr bwMode="auto">
              <a:xfrm>
                <a:off x="2875" y="1859"/>
                <a:ext cx="1052"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Unicode MS" pitchFamily="34" charset="-128"/>
                    <a:cs typeface="Arial" charset="0"/>
                  </a:defRPr>
                </a:lvl1pPr>
                <a:lvl2pPr marL="742950" indent="-285750">
                  <a:defRPr>
                    <a:solidFill>
                      <a:schemeClr val="tx1"/>
                    </a:solidFill>
                    <a:latin typeface="Arial Unicode MS" pitchFamily="34" charset="-128"/>
                    <a:cs typeface="Arial" charset="0"/>
                  </a:defRPr>
                </a:lvl2pPr>
                <a:lvl3pPr marL="1143000" indent="-228600">
                  <a:defRPr>
                    <a:solidFill>
                      <a:schemeClr val="tx1"/>
                    </a:solidFill>
                    <a:latin typeface="Arial Unicode MS" pitchFamily="34" charset="-128"/>
                    <a:cs typeface="Arial" charset="0"/>
                  </a:defRPr>
                </a:lvl3pPr>
                <a:lvl4pPr marL="1600200" indent="-228600">
                  <a:defRPr>
                    <a:solidFill>
                      <a:schemeClr val="tx1"/>
                    </a:solidFill>
                    <a:latin typeface="Arial Unicode MS" pitchFamily="34" charset="-128"/>
                    <a:cs typeface="Arial" charset="0"/>
                  </a:defRPr>
                </a:lvl4pPr>
                <a:lvl5pPr marL="2057400" indent="-228600">
                  <a:defRPr>
                    <a:solidFill>
                      <a:schemeClr val="tx1"/>
                    </a:solidFill>
                    <a:latin typeface="Arial Unicode MS" pitchFamily="34" charset="-128"/>
                    <a:cs typeface="Arial" charset="0"/>
                  </a:defRPr>
                </a:lvl5pPr>
                <a:lvl6pPr marL="2514600" indent="-228600" eaLnBrk="0" fontAlgn="base" hangingPunct="0">
                  <a:spcBef>
                    <a:spcPct val="0"/>
                  </a:spcBef>
                  <a:spcAft>
                    <a:spcPct val="0"/>
                  </a:spcAft>
                  <a:defRPr>
                    <a:solidFill>
                      <a:schemeClr val="tx1"/>
                    </a:solidFill>
                    <a:latin typeface="Arial Unicode MS" pitchFamily="34" charset="-128"/>
                    <a:cs typeface="Arial" charset="0"/>
                  </a:defRPr>
                </a:lvl6pPr>
                <a:lvl7pPr marL="2971800" indent="-228600" eaLnBrk="0" fontAlgn="base" hangingPunct="0">
                  <a:spcBef>
                    <a:spcPct val="0"/>
                  </a:spcBef>
                  <a:spcAft>
                    <a:spcPct val="0"/>
                  </a:spcAft>
                  <a:defRPr>
                    <a:solidFill>
                      <a:schemeClr val="tx1"/>
                    </a:solidFill>
                    <a:latin typeface="Arial Unicode MS" pitchFamily="34" charset="-128"/>
                    <a:cs typeface="Arial" charset="0"/>
                  </a:defRPr>
                </a:lvl7pPr>
                <a:lvl8pPr marL="3429000" indent="-228600" eaLnBrk="0" fontAlgn="base" hangingPunct="0">
                  <a:spcBef>
                    <a:spcPct val="0"/>
                  </a:spcBef>
                  <a:spcAft>
                    <a:spcPct val="0"/>
                  </a:spcAft>
                  <a:defRPr>
                    <a:solidFill>
                      <a:schemeClr val="tx1"/>
                    </a:solidFill>
                    <a:latin typeface="Arial Unicode MS" pitchFamily="34" charset="-128"/>
                    <a:cs typeface="Arial" charset="0"/>
                  </a:defRPr>
                </a:lvl8pPr>
                <a:lvl9pPr marL="3886200" indent="-228600" eaLnBrk="0" fontAlgn="base" hangingPunct="0">
                  <a:spcBef>
                    <a:spcPct val="0"/>
                  </a:spcBef>
                  <a:spcAft>
                    <a:spcPct val="0"/>
                  </a:spcAft>
                  <a:defRPr>
                    <a:solidFill>
                      <a:schemeClr val="tx1"/>
                    </a:solidFill>
                    <a:latin typeface="Arial Unicode MS" pitchFamily="34" charset="-128"/>
                    <a:cs typeface="Arial" charset="0"/>
                  </a:defRPr>
                </a:lvl9pPr>
              </a:lstStyle>
              <a:p>
                <a:pPr eaLnBrk="1" hangingPunct="1"/>
                <a:r>
                  <a:rPr lang="en-US" sz="1000" b="1" dirty="0">
                    <a:latin typeface="Calibri" pitchFamily="34" charset="0"/>
                    <a:cs typeface="Calibri" pitchFamily="34" charset="0"/>
                  </a:rPr>
                  <a:t>UEMOA/OOAS</a:t>
                </a:r>
              </a:p>
            </p:txBody>
          </p:sp>
        </p:grpSp>
        <p:sp>
          <p:nvSpPr>
            <p:cNvPr id="11" name="Text Box 51"/>
            <p:cNvSpPr txBox="1">
              <a:spLocks noChangeArrowheads="1"/>
            </p:cNvSpPr>
            <p:nvPr/>
          </p:nvSpPr>
          <p:spPr bwMode="auto">
            <a:xfrm>
              <a:off x="5195" y="1945"/>
              <a:ext cx="31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Unicode MS" pitchFamily="34" charset="-128"/>
                  <a:cs typeface="Arial" charset="0"/>
                </a:defRPr>
              </a:lvl1pPr>
              <a:lvl2pPr marL="742950" indent="-285750">
                <a:defRPr>
                  <a:solidFill>
                    <a:schemeClr val="tx1"/>
                  </a:solidFill>
                  <a:latin typeface="Arial Unicode MS" pitchFamily="34" charset="-128"/>
                  <a:cs typeface="Arial" charset="0"/>
                </a:defRPr>
              </a:lvl2pPr>
              <a:lvl3pPr marL="1143000" indent="-228600">
                <a:defRPr>
                  <a:solidFill>
                    <a:schemeClr val="tx1"/>
                  </a:solidFill>
                  <a:latin typeface="Arial Unicode MS" pitchFamily="34" charset="-128"/>
                  <a:cs typeface="Arial" charset="0"/>
                </a:defRPr>
              </a:lvl3pPr>
              <a:lvl4pPr marL="1600200" indent="-228600">
                <a:defRPr>
                  <a:solidFill>
                    <a:schemeClr val="tx1"/>
                  </a:solidFill>
                  <a:latin typeface="Arial Unicode MS" pitchFamily="34" charset="-128"/>
                  <a:cs typeface="Arial" charset="0"/>
                </a:defRPr>
              </a:lvl4pPr>
              <a:lvl5pPr marL="2057400" indent="-228600">
                <a:defRPr>
                  <a:solidFill>
                    <a:schemeClr val="tx1"/>
                  </a:solidFill>
                  <a:latin typeface="Arial Unicode MS" pitchFamily="34" charset="-128"/>
                  <a:cs typeface="Arial" charset="0"/>
                </a:defRPr>
              </a:lvl5pPr>
              <a:lvl6pPr marL="2514600" indent="-228600" eaLnBrk="0" fontAlgn="base" hangingPunct="0">
                <a:spcBef>
                  <a:spcPct val="0"/>
                </a:spcBef>
                <a:spcAft>
                  <a:spcPct val="0"/>
                </a:spcAft>
                <a:defRPr>
                  <a:solidFill>
                    <a:schemeClr val="tx1"/>
                  </a:solidFill>
                  <a:latin typeface="Arial Unicode MS" pitchFamily="34" charset="-128"/>
                  <a:cs typeface="Arial" charset="0"/>
                </a:defRPr>
              </a:lvl6pPr>
              <a:lvl7pPr marL="2971800" indent="-228600" eaLnBrk="0" fontAlgn="base" hangingPunct="0">
                <a:spcBef>
                  <a:spcPct val="0"/>
                </a:spcBef>
                <a:spcAft>
                  <a:spcPct val="0"/>
                </a:spcAft>
                <a:defRPr>
                  <a:solidFill>
                    <a:schemeClr val="tx1"/>
                  </a:solidFill>
                  <a:latin typeface="Arial Unicode MS" pitchFamily="34" charset="-128"/>
                  <a:cs typeface="Arial" charset="0"/>
                </a:defRPr>
              </a:lvl7pPr>
              <a:lvl8pPr marL="3429000" indent="-228600" eaLnBrk="0" fontAlgn="base" hangingPunct="0">
                <a:spcBef>
                  <a:spcPct val="0"/>
                </a:spcBef>
                <a:spcAft>
                  <a:spcPct val="0"/>
                </a:spcAft>
                <a:defRPr>
                  <a:solidFill>
                    <a:schemeClr val="tx1"/>
                  </a:solidFill>
                  <a:latin typeface="Arial Unicode MS" pitchFamily="34" charset="-128"/>
                  <a:cs typeface="Arial" charset="0"/>
                </a:defRPr>
              </a:lvl8pPr>
              <a:lvl9pPr marL="3886200" indent="-228600" eaLnBrk="0" fontAlgn="base" hangingPunct="0">
                <a:spcBef>
                  <a:spcPct val="0"/>
                </a:spcBef>
                <a:spcAft>
                  <a:spcPct val="0"/>
                </a:spcAft>
                <a:defRPr>
                  <a:solidFill>
                    <a:schemeClr val="tx1"/>
                  </a:solidFill>
                  <a:latin typeface="Arial Unicode MS" pitchFamily="34" charset="-128"/>
                  <a:cs typeface="Arial" charset="0"/>
                </a:defRPr>
              </a:lvl9pPr>
            </a:lstStyle>
            <a:p>
              <a:pPr eaLnBrk="1" hangingPunct="1"/>
              <a:r>
                <a:rPr lang="en-US" sz="1000" b="1" dirty="0">
                  <a:latin typeface="Calibri" pitchFamily="34" charset="0"/>
                  <a:cs typeface="Calibri" pitchFamily="34" charset="0"/>
                </a:rPr>
                <a:t>EAC</a:t>
              </a:r>
            </a:p>
          </p:txBody>
        </p:sp>
        <p:sp>
          <p:nvSpPr>
            <p:cNvPr id="12" name="AutoShape 52"/>
            <p:cNvSpPr>
              <a:spLocks/>
            </p:cNvSpPr>
            <p:nvPr/>
          </p:nvSpPr>
          <p:spPr bwMode="auto">
            <a:xfrm rot="19662477" flipH="1">
              <a:off x="4012" y="1790"/>
              <a:ext cx="50" cy="331"/>
            </a:xfrm>
            <a:prstGeom prst="rightBrace">
              <a:avLst>
                <a:gd name="adj1" fmla="val 55167"/>
                <a:gd name="adj2" fmla="val 46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3" name="AutoShape 53"/>
            <p:cNvCxnSpPr>
              <a:cxnSpLocks noChangeShapeType="1"/>
              <a:stCxn id="12" idx="1"/>
            </p:cNvCxnSpPr>
            <p:nvPr/>
          </p:nvCxnSpPr>
          <p:spPr bwMode="auto">
            <a:xfrm flipH="1">
              <a:off x="3870" y="1957"/>
              <a:ext cx="138" cy="237"/>
            </a:xfrm>
            <a:prstGeom prst="straightConnector1">
              <a:avLst/>
            </a:prstGeom>
            <a:noFill/>
            <a:ln w="9525">
              <a:solidFill>
                <a:srgbClr val="000000"/>
              </a:solidFill>
              <a:round/>
              <a:headEnd type="none" w="lg"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4" name="Text Box 54"/>
            <p:cNvSpPr txBox="1">
              <a:spLocks noChangeArrowheads="1"/>
            </p:cNvSpPr>
            <p:nvPr/>
          </p:nvSpPr>
          <p:spPr bwMode="auto">
            <a:xfrm>
              <a:off x="3599" y="2138"/>
              <a:ext cx="439"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Unicode MS" pitchFamily="34" charset="-128"/>
                  <a:cs typeface="Arial" charset="0"/>
                </a:defRPr>
              </a:lvl1pPr>
              <a:lvl2pPr marL="742950" indent="-285750">
                <a:defRPr>
                  <a:solidFill>
                    <a:schemeClr val="tx1"/>
                  </a:solidFill>
                  <a:latin typeface="Arial Unicode MS" pitchFamily="34" charset="-128"/>
                  <a:cs typeface="Arial" charset="0"/>
                </a:defRPr>
              </a:lvl2pPr>
              <a:lvl3pPr marL="1143000" indent="-228600">
                <a:defRPr>
                  <a:solidFill>
                    <a:schemeClr val="tx1"/>
                  </a:solidFill>
                  <a:latin typeface="Arial Unicode MS" pitchFamily="34" charset="-128"/>
                  <a:cs typeface="Arial" charset="0"/>
                </a:defRPr>
              </a:lvl3pPr>
              <a:lvl4pPr marL="1600200" indent="-228600">
                <a:defRPr>
                  <a:solidFill>
                    <a:schemeClr val="tx1"/>
                  </a:solidFill>
                  <a:latin typeface="Arial Unicode MS" pitchFamily="34" charset="-128"/>
                  <a:cs typeface="Arial" charset="0"/>
                </a:defRPr>
              </a:lvl4pPr>
              <a:lvl5pPr marL="2057400" indent="-228600">
                <a:defRPr>
                  <a:solidFill>
                    <a:schemeClr val="tx1"/>
                  </a:solidFill>
                  <a:latin typeface="Arial Unicode MS" pitchFamily="34" charset="-128"/>
                  <a:cs typeface="Arial" charset="0"/>
                </a:defRPr>
              </a:lvl5pPr>
              <a:lvl6pPr marL="2514600" indent="-228600" eaLnBrk="0" fontAlgn="base" hangingPunct="0">
                <a:spcBef>
                  <a:spcPct val="0"/>
                </a:spcBef>
                <a:spcAft>
                  <a:spcPct val="0"/>
                </a:spcAft>
                <a:defRPr>
                  <a:solidFill>
                    <a:schemeClr val="tx1"/>
                  </a:solidFill>
                  <a:latin typeface="Arial Unicode MS" pitchFamily="34" charset="-128"/>
                  <a:cs typeface="Arial" charset="0"/>
                </a:defRPr>
              </a:lvl6pPr>
              <a:lvl7pPr marL="2971800" indent="-228600" eaLnBrk="0" fontAlgn="base" hangingPunct="0">
                <a:spcBef>
                  <a:spcPct val="0"/>
                </a:spcBef>
                <a:spcAft>
                  <a:spcPct val="0"/>
                </a:spcAft>
                <a:defRPr>
                  <a:solidFill>
                    <a:schemeClr val="tx1"/>
                  </a:solidFill>
                  <a:latin typeface="Arial Unicode MS" pitchFamily="34" charset="-128"/>
                  <a:cs typeface="Arial" charset="0"/>
                </a:defRPr>
              </a:lvl7pPr>
              <a:lvl8pPr marL="3429000" indent="-228600" eaLnBrk="0" fontAlgn="base" hangingPunct="0">
                <a:spcBef>
                  <a:spcPct val="0"/>
                </a:spcBef>
                <a:spcAft>
                  <a:spcPct val="0"/>
                </a:spcAft>
                <a:defRPr>
                  <a:solidFill>
                    <a:schemeClr val="tx1"/>
                  </a:solidFill>
                  <a:latin typeface="Arial Unicode MS" pitchFamily="34" charset="-128"/>
                  <a:cs typeface="Arial" charset="0"/>
                </a:defRPr>
              </a:lvl8pPr>
              <a:lvl9pPr marL="3886200" indent="-228600" eaLnBrk="0" fontAlgn="base" hangingPunct="0">
                <a:spcBef>
                  <a:spcPct val="0"/>
                </a:spcBef>
                <a:spcAft>
                  <a:spcPct val="0"/>
                </a:spcAft>
                <a:defRPr>
                  <a:solidFill>
                    <a:schemeClr val="tx1"/>
                  </a:solidFill>
                  <a:latin typeface="Arial Unicode MS" pitchFamily="34" charset="-128"/>
                  <a:cs typeface="Arial" charset="0"/>
                </a:defRPr>
              </a:lvl9pPr>
            </a:lstStyle>
            <a:p>
              <a:pPr eaLnBrk="1" hangingPunct="1"/>
              <a:r>
                <a:rPr lang="en-US" sz="1000" b="1" dirty="0">
                  <a:latin typeface="Calibri" pitchFamily="34" charset="0"/>
                  <a:cs typeface="Calibri" pitchFamily="34" charset="0"/>
                </a:rPr>
                <a:t>OCEAC</a:t>
              </a:r>
            </a:p>
          </p:txBody>
        </p:sp>
        <p:sp>
          <p:nvSpPr>
            <p:cNvPr id="15" name="Freeform 55"/>
            <p:cNvSpPr>
              <a:spLocks noChangeAspect="1"/>
            </p:cNvSpPr>
            <p:nvPr>
              <p:custDataLst>
                <p:tags r:id="rId1"/>
              </p:custDataLst>
            </p:nvPr>
          </p:nvSpPr>
          <p:spPr bwMode="auto">
            <a:xfrm>
              <a:off x="4051" y="723"/>
              <a:ext cx="487" cy="438"/>
            </a:xfrm>
            <a:custGeom>
              <a:avLst/>
              <a:gdLst>
                <a:gd name="T0" fmla="*/ 4 w 786"/>
                <a:gd name="T1" fmla="*/ 23 h 678"/>
                <a:gd name="T2" fmla="*/ 7 w 786"/>
                <a:gd name="T3" fmla="*/ 20 h 678"/>
                <a:gd name="T4" fmla="*/ 6 w 786"/>
                <a:gd name="T5" fmla="*/ 15 h 678"/>
                <a:gd name="T6" fmla="*/ 9 w 786"/>
                <a:gd name="T7" fmla="*/ 12 h 678"/>
                <a:gd name="T8" fmla="*/ 12 w 786"/>
                <a:gd name="T9" fmla="*/ 10 h 678"/>
                <a:gd name="T10" fmla="*/ 16 w 786"/>
                <a:gd name="T11" fmla="*/ 7 h 678"/>
                <a:gd name="T12" fmla="*/ 16 w 786"/>
                <a:gd name="T13" fmla="*/ 3 h 678"/>
                <a:gd name="T14" fmla="*/ 18 w 786"/>
                <a:gd name="T15" fmla="*/ 1 h 678"/>
                <a:gd name="T16" fmla="*/ 20 w 786"/>
                <a:gd name="T17" fmla="*/ 2 h 678"/>
                <a:gd name="T18" fmla="*/ 25 w 786"/>
                <a:gd name="T19" fmla="*/ 3 h 678"/>
                <a:gd name="T20" fmla="*/ 29 w 786"/>
                <a:gd name="T21" fmla="*/ 2 h 678"/>
                <a:gd name="T22" fmla="*/ 33 w 786"/>
                <a:gd name="T23" fmla="*/ 3 h 678"/>
                <a:gd name="T24" fmla="*/ 37 w 786"/>
                <a:gd name="T25" fmla="*/ 5 h 678"/>
                <a:gd name="T26" fmla="*/ 41 w 786"/>
                <a:gd name="T27" fmla="*/ 6 h 678"/>
                <a:gd name="T28" fmla="*/ 44 w 786"/>
                <a:gd name="T29" fmla="*/ 8 h 678"/>
                <a:gd name="T30" fmla="*/ 45 w 786"/>
                <a:gd name="T31" fmla="*/ 12 h 678"/>
                <a:gd name="T32" fmla="*/ 48 w 786"/>
                <a:gd name="T33" fmla="*/ 16 h 678"/>
                <a:gd name="T34" fmla="*/ 52 w 786"/>
                <a:gd name="T35" fmla="*/ 17 h 678"/>
                <a:gd name="T36" fmla="*/ 58 w 786"/>
                <a:gd name="T37" fmla="*/ 18 h 678"/>
                <a:gd name="T38" fmla="*/ 61 w 786"/>
                <a:gd name="T39" fmla="*/ 19 h 678"/>
                <a:gd name="T40" fmla="*/ 64 w 786"/>
                <a:gd name="T41" fmla="*/ 20 h 678"/>
                <a:gd name="T42" fmla="*/ 67 w 786"/>
                <a:gd name="T43" fmla="*/ 23 h 678"/>
                <a:gd name="T44" fmla="*/ 71 w 786"/>
                <a:gd name="T45" fmla="*/ 25 h 678"/>
                <a:gd name="T46" fmla="*/ 75 w 786"/>
                <a:gd name="T47" fmla="*/ 24 h 678"/>
                <a:gd name="T48" fmla="*/ 79 w 786"/>
                <a:gd name="T49" fmla="*/ 19 h 678"/>
                <a:gd name="T50" fmla="*/ 78 w 786"/>
                <a:gd name="T51" fmla="*/ 16 h 678"/>
                <a:gd name="T52" fmla="*/ 78 w 786"/>
                <a:gd name="T53" fmla="*/ 10 h 678"/>
                <a:gd name="T54" fmla="*/ 79 w 786"/>
                <a:gd name="T55" fmla="*/ 8 h 678"/>
                <a:gd name="T56" fmla="*/ 81 w 786"/>
                <a:gd name="T57" fmla="*/ 5 h 678"/>
                <a:gd name="T58" fmla="*/ 87 w 786"/>
                <a:gd name="T59" fmla="*/ 3 h 678"/>
                <a:gd name="T60" fmla="*/ 91 w 786"/>
                <a:gd name="T61" fmla="*/ 2 h 678"/>
                <a:gd name="T62" fmla="*/ 95 w 786"/>
                <a:gd name="T63" fmla="*/ 2 h 678"/>
                <a:gd name="T64" fmla="*/ 99 w 786"/>
                <a:gd name="T65" fmla="*/ 4 h 678"/>
                <a:gd name="T66" fmla="*/ 101 w 786"/>
                <a:gd name="T67" fmla="*/ 7 h 678"/>
                <a:gd name="T68" fmla="*/ 105 w 786"/>
                <a:gd name="T69" fmla="*/ 8 h 678"/>
                <a:gd name="T70" fmla="*/ 108 w 786"/>
                <a:gd name="T71" fmla="*/ 10 h 678"/>
                <a:gd name="T72" fmla="*/ 112 w 786"/>
                <a:gd name="T73" fmla="*/ 10 h 678"/>
                <a:gd name="T74" fmla="*/ 115 w 786"/>
                <a:gd name="T75" fmla="*/ 12 h 678"/>
                <a:gd name="T76" fmla="*/ 116 w 786"/>
                <a:gd name="T77" fmla="*/ 14 h 678"/>
                <a:gd name="T78" fmla="*/ 114 w 786"/>
                <a:gd name="T79" fmla="*/ 17 h 678"/>
                <a:gd name="T80" fmla="*/ 115 w 786"/>
                <a:gd name="T81" fmla="*/ 21 h 678"/>
                <a:gd name="T82" fmla="*/ 112 w 786"/>
                <a:gd name="T83" fmla="*/ 26 h 678"/>
                <a:gd name="T84" fmla="*/ 114 w 786"/>
                <a:gd name="T85" fmla="*/ 31 h 678"/>
                <a:gd name="T86" fmla="*/ 115 w 786"/>
                <a:gd name="T87" fmla="*/ 34 h 678"/>
                <a:gd name="T88" fmla="*/ 102 w 786"/>
                <a:gd name="T89" fmla="*/ 115 h 678"/>
                <a:gd name="T90" fmla="*/ 86 w 786"/>
                <a:gd name="T91" fmla="*/ 105 h 678"/>
                <a:gd name="T92" fmla="*/ 64 w 786"/>
                <a:gd name="T93" fmla="*/ 93 h 678"/>
                <a:gd name="T94" fmla="*/ 46 w 786"/>
                <a:gd name="T95" fmla="*/ 85 h 678"/>
                <a:gd name="T96" fmla="*/ 30 w 786"/>
                <a:gd name="T97" fmla="*/ 87 h 678"/>
                <a:gd name="T98" fmla="*/ 25 w 786"/>
                <a:gd name="T99" fmla="*/ 85 h 678"/>
                <a:gd name="T100" fmla="*/ 17 w 786"/>
                <a:gd name="T101" fmla="*/ 78 h 678"/>
                <a:gd name="T102" fmla="*/ 12 w 786"/>
                <a:gd name="T103" fmla="*/ 75 h 678"/>
                <a:gd name="T104" fmla="*/ 6 w 786"/>
                <a:gd name="T105" fmla="*/ 73 h 678"/>
                <a:gd name="T106" fmla="*/ 0 w 786"/>
                <a:gd name="T107" fmla="*/ 61 h 678"/>
                <a:gd name="T108" fmla="*/ 2 w 786"/>
                <a:gd name="T109" fmla="*/ 58 h 678"/>
                <a:gd name="T110" fmla="*/ 4 w 786"/>
                <a:gd name="T111" fmla="*/ 54 h 678"/>
                <a:gd name="T112" fmla="*/ 4 w 786"/>
                <a:gd name="T113" fmla="*/ 49 h 678"/>
                <a:gd name="T114" fmla="*/ 4 w 786"/>
                <a:gd name="T115" fmla="*/ 44 h 678"/>
                <a:gd name="T116" fmla="*/ 4 w 786"/>
                <a:gd name="T117" fmla="*/ 37 h 678"/>
                <a:gd name="T118" fmla="*/ 1 w 786"/>
                <a:gd name="T119" fmla="*/ 28 h 678"/>
                <a:gd name="T120" fmla="*/ 1 w 786"/>
                <a:gd name="T121" fmla="*/ 25 h 6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86" h="678">
                  <a:moveTo>
                    <a:pt x="12" y="144"/>
                  </a:moveTo>
                  <a:lnTo>
                    <a:pt x="18" y="144"/>
                  </a:lnTo>
                  <a:lnTo>
                    <a:pt x="24" y="138"/>
                  </a:lnTo>
                  <a:lnTo>
                    <a:pt x="30" y="138"/>
                  </a:lnTo>
                  <a:lnTo>
                    <a:pt x="30" y="132"/>
                  </a:lnTo>
                  <a:lnTo>
                    <a:pt x="36" y="132"/>
                  </a:lnTo>
                  <a:lnTo>
                    <a:pt x="36" y="126"/>
                  </a:lnTo>
                  <a:lnTo>
                    <a:pt x="42" y="126"/>
                  </a:lnTo>
                  <a:lnTo>
                    <a:pt x="42" y="120"/>
                  </a:lnTo>
                  <a:lnTo>
                    <a:pt x="48" y="114"/>
                  </a:lnTo>
                  <a:lnTo>
                    <a:pt x="48" y="108"/>
                  </a:lnTo>
                  <a:lnTo>
                    <a:pt x="48" y="102"/>
                  </a:lnTo>
                  <a:lnTo>
                    <a:pt x="42" y="96"/>
                  </a:lnTo>
                  <a:lnTo>
                    <a:pt x="42" y="90"/>
                  </a:lnTo>
                  <a:lnTo>
                    <a:pt x="42" y="84"/>
                  </a:lnTo>
                  <a:lnTo>
                    <a:pt x="42" y="78"/>
                  </a:lnTo>
                  <a:lnTo>
                    <a:pt x="48" y="72"/>
                  </a:lnTo>
                  <a:lnTo>
                    <a:pt x="54" y="72"/>
                  </a:lnTo>
                  <a:lnTo>
                    <a:pt x="60" y="72"/>
                  </a:lnTo>
                  <a:lnTo>
                    <a:pt x="60" y="66"/>
                  </a:lnTo>
                  <a:lnTo>
                    <a:pt x="66" y="66"/>
                  </a:lnTo>
                  <a:lnTo>
                    <a:pt x="66" y="60"/>
                  </a:lnTo>
                  <a:lnTo>
                    <a:pt x="72" y="60"/>
                  </a:lnTo>
                  <a:lnTo>
                    <a:pt x="72" y="54"/>
                  </a:lnTo>
                  <a:lnTo>
                    <a:pt x="78" y="54"/>
                  </a:lnTo>
                  <a:lnTo>
                    <a:pt x="84" y="48"/>
                  </a:lnTo>
                  <a:lnTo>
                    <a:pt x="90" y="48"/>
                  </a:lnTo>
                  <a:lnTo>
                    <a:pt x="90" y="42"/>
                  </a:lnTo>
                  <a:lnTo>
                    <a:pt x="102" y="42"/>
                  </a:lnTo>
                  <a:lnTo>
                    <a:pt x="108" y="42"/>
                  </a:lnTo>
                  <a:lnTo>
                    <a:pt x="108" y="36"/>
                  </a:lnTo>
                  <a:lnTo>
                    <a:pt x="114" y="30"/>
                  </a:lnTo>
                  <a:lnTo>
                    <a:pt x="108" y="30"/>
                  </a:lnTo>
                  <a:lnTo>
                    <a:pt x="108" y="24"/>
                  </a:lnTo>
                  <a:lnTo>
                    <a:pt x="108" y="18"/>
                  </a:lnTo>
                  <a:lnTo>
                    <a:pt x="108" y="12"/>
                  </a:lnTo>
                  <a:lnTo>
                    <a:pt x="108" y="6"/>
                  </a:lnTo>
                  <a:lnTo>
                    <a:pt x="108" y="0"/>
                  </a:lnTo>
                  <a:lnTo>
                    <a:pt x="114" y="0"/>
                  </a:lnTo>
                  <a:lnTo>
                    <a:pt x="120" y="6"/>
                  </a:lnTo>
                  <a:lnTo>
                    <a:pt x="120" y="0"/>
                  </a:lnTo>
                  <a:lnTo>
                    <a:pt x="114" y="0"/>
                  </a:lnTo>
                  <a:lnTo>
                    <a:pt x="126" y="6"/>
                  </a:lnTo>
                  <a:lnTo>
                    <a:pt x="132" y="12"/>
                  </a:lnTo>
                  <a:lnTo>
                    <a:pt x="138" y="12"/>
                  </a:lnTo>
                  <a:lnTo>
                    <a:pt x="144" y="12"/>
                  </a:lnTo>
                  <a:lnTo>
                    <a:pt x="150" y="18"/>
                  </a:lnTo>
                  <a:lnTo>
                    <a:pt x="156" y="18"/>
                  </a:lnTo>
                  <a:lnTo>
                    <a:pt x="162" y="18"/>
                  </a:lnTo>
                  <a:lnTo>
                    <a:pt x="168" y="18"/>
                  </a:lnTo>
                  <a:lnTo>
                    <a:pt x="180" y="18"/>
                  </a:lnTo>
                  <a:lnTo>
                    <a:pt x="186" y="18"/>
                  </a:lnTo>
                  <a:lnTo>
                    <a:pt x="186" y="12"/>
                  </a:lnTo>
                  <a:lnTo>
                    <a:pt x="192" y="12"/>
                  </a:lnTo>
                  <a:lnTo>
                    <a:pt x="198" y="12"/>
                  </a:lnTo>
                  <a:lnTo>
                    <a:pt x="204" y="12"/>
                  </a:lnTo>
                  <a:lnTo>
                    <a:pt x="204" y="18"/>
                  </a:lnTo>
                  <a:lnTo>
                    <a:pt x="210" y="18"/>
                  </a:lnTo>
                  <a:lnTo>
                    <a:pt x="216" y="18"/>
                  </a:lnTo>
                  <a:lnTo>
                    <a:pt x="222" y="18"/>
                  </a:lnTo>
                  <a:lnTo>
                    <a:pt x="228" y="18"/>
                  </a:lnTo>
                  <a:lnTo>
                    <a:pt x="234" y="24"/>
                  </a:lnTo>
                  <a:lnTo>
                    <a:pt x="240" y="24"/>
                  </a:lnTo>
                  <a:lnTo>
                    <a:pt x="246" y="24"/>
                  </a:lnTo>
                  <a:lnTo>
                    <a:pt x="252" y="30"/>
                  </a:lnTo>
                  <a:lnTo>
                    <a:pt x="258" y="30"/>
                  </a:lnTo>
                  <a:lnTo>
                    <a:pt x="264" y="30"/>
                  </a:lnTo>
                  <a:lnTo>
                    <a:pt x="264" y="36"/>
                  </a:lnTo>
                  <a:lnTo>
                    <a:pt x="270" y="36"/>
                  </a:lnTo>
                  <a:lnTo>
                    <a:pt x="276" y="36"/>
                  </a:lnTo>
                  <a:lnTo>
                    <a:pt x="282" y="36"/>
                  </a:lnTo>
                  <a:lnTo>
                    <a:pt x="288" y="36"/>
                  </a:lnTo>
                  <a:lnTo>
                    <a:pt x="294" y="36"/>
                  </a:lnTo>
                  <a:lnTo>
                    <a:pt x="294" y="42"/>
                  </a:lnTo>
                  <a:lnTo>
                    <a:pt x="300" y="48"/>
                  </a:lnTo>
                  <a:lnTo>
                    <a:pt x="300" y="54"/>
                  </a:lnTo>
                  <a:lnTo>
                    <a:pt x="300" y="60"/>
                  </a:lnTo>
                  <a:lnTo>
                    <a:pt x="300" y="66"/>
                  </a:lnTo>
                  <a:lnTo>
                    <a:pt x="306" y="66"/>
                  </a:lnTo>
                  <a:lnTo>
                    <a:pt x="306" y="72"/>
                  </a:lnTo>
                  <a:lnTo>
                    <a:pt x="306" y="78"/>
                  </a:lnTo>
                  <a:lnTo>
                    <a:pt x="312" y="84"/>
                  </a:lnTo>
                  <a:lnTo>
                    <a:pt x="318" y="90"/>
                  </a:lnTo>
                  <a:lnTo>
                    <a:pt x="324" y="90"/>
                  </a:lnTo>
                  <a:lnTo>
                    <a:pt x="330" y="90"/>
                  </a:lnTo>
                  <a:lnTo>
                    <a:pt x="330" y="96"/>
                  </a:lnTo>
                  <a:lnTo>
                    <a:pt x="336" y="96"/>
                  </a:lnTo>
                  <a:lnTo>
                    <a:pt x="342" y="96"/>
                  </a:lnTo>
                  <a:lnTo>
                    <a:pt x="348" y="96"/>
                  </a:lnTo>
                  <a:lnTo>
                    <a:pt x="354" y="96"/>
                  </a:lnTo>
                  <a:lnTo>
                    <a:pt x="360" y="96"/>
                  </a:lnTo>
                  <a:lnTo>
                    <a:pt x="366" y="96"/>
                  </a:lnTo>
                  <a:lnTo>
                    <a:pt x="372" y="96"/>
                  </a:lnTo>
                  <a:lnTo>
                    <a:pt x="378" y="96"/>
                  </a:lnTo>
                  <a:lnTo>
                    <a:pt x="390" y="102"/>
                  </a:lnTo>
                  <a:lnTo>
                    <a:pt x="396" y="102"/>
                  </a:lnTo>
                  <a:lnTo>
                    <a:pt x="402" y="102"/>
                  </a:lnTo>
                  <a:lnTo>
                    <a:pt x="402" y="108"/>
                  </a:lnTo>
                  <a:lnTo>
                    <a:pt x="408" y="108"/>
                  </a:lnTo>
                  <a:lnTo>
                    <a:pt x="414" y="108"/>
                  </a:lnTo>
                  <a:lnTo>
                    <a:pt x="420" y="108"/>
                  </a:lnTo>
                  <a:lnTo>
                    <a:pt x="420" y="114"/>
                  </a:lnTo>
                  <a:lnTo>
                    <a:pt x="420" y="108"/>
                  </a:lnTo>
                  <a:lnTo>
                    <a:pt x="426" y="114"/>
                  </a:lnTo>
                  <a:lnTo>
                    <a:pt x="432" y="114"/>
                  </a:lnTo>
                  <a:lnTo>
                    <a:pt x="438" y="120"/>
                  </a:lnTo>
                  <a:lnTo>
                    <a:pt x="444" y="120"/>
                  </a:lnTo>
                  <a:lnTo>
                    <a:pt x="444" y="126"/>
                  </a:lnTo>
                  <a:lnTo>
                    <a:pt x="450" y="126"/>
                  </a:lnTo>
                  <a:lnTo>
                    <a:pt x="456" y="132"/>
                  </a:lnTo>
                  <a:lnTo>
                    <a:pt x="462" y="138"/>
                  </a:lnTo>
                  <a:lnTo>
                    <a:pt x="468" y="138"/>
                  </a:lnTo>
                  <a:lnTo>
                    <a:pt x="474" y="138"/>
                  </a:lnTo>
                  <a:lnTo>
                    <a:pt x="474" y="144"/>
                  </a:lnTo>
                  <a:lnTo>
                    <a:pt x="480" y="144"/>
                  </a:lnTo>
                  <a:lnTo>
                    <a:pt x="486" y="144"/>
                  </a:lnTo>
                  <a:lnTo>
                    <a:pt x="492" y="144"/>
                  </a:lnTo>
                  <a:lnTo>
                    <a:pt x="498" y="144"/>
                  </a:lnTo>
                  <a:lnTo>
                    <a:pt x="504" y="138"/>
                  </a:lnTo>
                  <a:lnTo>
                    <a:pt x="510" y="138"/>
                  </a:lnTo>
                  <a:lnTo>
                    <a:pt x="516" y="132"/>
                  </a:lnTo>
                  <a:lnTo>
                    <a:pt x="522" y="126"/>
                  </a:lnTo>
                  <a:lnTo>
                    <a:pt x="528" y="120"/>
                  </a:lnTo>
                  <a:lnTo>
                    <a:pt x="534" y="114"/>
                  </a:lnTo>
                  <a:lnTo>
                    <a:pt x="534" y="108"/>
                  </a:lnTo>
                  <a:lnTo>
                    <a:pt x="540" y="102"/>
                  </a:lnTo>
                  <a:lnTo>
                    <a:pt x="540" y="96"/>
                  </a:lnTo>
                  <a:lnTo>
                    <a:pt x="534" y="96"/>
                  </a:lnTo>
                  <a:lnTo>
                    <a:pt x="534" y="90"/>
                  </a:lnTo>
                  <a:lnTo>
                    <a:pt x="528" y="90"/>
                  </a:lnTo>
                  <a:lnTo>
                    <a:pt x="528" y="84"/>
                  </a:lnTo>
                  <a:lnTo>
                    <a:pt x="528" y="78"/>
                  </a:lnTo>
                  <a:lnTo>
                    <a:pt x="528" y="72"/>
                  </a:lnTo>
                  <a:lnTo>
                    <a:pt x="528" y="66"/>
                  </a:lnTo>
                  <a:lnTo>
                    <a:pt x="528" y="60"/>
                  </a:lnTo>
                  <a:lnTo>
                    <a:pt x="528" y="54"/>
                  </a:lnTo>
                  <a:lnTo>
                    <a:pt x="534" y="54"/>
                  </a:lnTo>
                  <a:lnTo>
                    <a:pt x="534" y="48"/>
                  </a:lnTo>
                  <a:lnTo>
                    <a:pt x="540" y="48"/>
                  </a:lnTo>
                  <a:lnTo>
                    <a:pt x="534" y="48"/>
                  </a:lnTo>
                  <a:lnTo>
                    <a:pt x="540" y="48"/>
                  </a:lnTo>
                  <a:lnTo>
                    <a:pt x="540" y="42"/>
                  </a:lnTo>
                  <a:lnTo>
                    <a:pt x="546" y="36"/>
                  </a:lnTo>
                  <a:lnTo>
                    <a:pt x="552" y="36"/>
                  </a:lnTo>
                  <a:lnTo>
                    <a:pt x="552" y="30"/>
                  </a:lnTo>
                  <a:lnTo>
                    <a:pt x="558" y="30"/>
                  </a:lnTo>
                  <a:lnTo>
                    <a:pt x="576" y="24"/>
                  </a:lnTo>
                  <a:lnTo>
                    <a:pt x="582" y="24"/>
                  </a:lnTo>
                  <a:lnTo>
                    <a:pt x="582" y="18"/>
                  </a:lnTo>
                  <a:lnTo>
                    <a:pt x="594" y="18"/>
                  </a:lnTo>
                  <a:lnTo>
                    <a:pt x="600" y="18"/>
                  </a:lnTo>
                  <a:lnTo>
                    <a:pt x="606" y="18"/>
                  </a:lnTo>
                  <a:lnTo>
                    <a:pt x="606" y="12"/>
                  </a:lnTo>
                  <a:lnTo>
                    <a:pt x="612" y="12"/>
                  </a:lnTo>
                  <a:lnTo>
                    <a:pt x="618" y="12"/>
                  </a:lnTo>
                  <a:lnTo>
                    <a:pt x="624" y="12"/>
                  </a:lnTo>
                  <a:lnTo>
                    <a:pt x="630" y="12"/>
                  </a:lnTo>
                  <a:lnTo>
                    <a:pt x="636" y="12"/>
                  </a:lnTo>
                  <a:lnTo>
                    <a:pt x="642" y="12"/>
                  </a:lnTo>
                  <a:lnTo>
                    <a:pt x="648" y="12"/>
                  </a:lnTo>
                  <a:lnTo>
                    <a:pt x="648" y="18"/>
                  </a:lnTo>
                  <a:lnTo>
                    <a:pt x="654" y="18"/>
                  </a:lnTo>
                  <a:lnTo>
                    <a:pt x="660" y="18"/>
                  </a:lnTo>
                  <a:lnTo>
                    <a:pt x="666" y="24"/>
                  </a:lnTo>
                  <a:lnTo>
                    <a:pt x="672" y="24"/>
                  </a:lnTo>
                  <a:lnTo>
                    <a:pt x="678" y="24"/>
                  </a:lnTo>
                  <a:lnTo>
                    <a:pt x="684" y="24"/>
                  </a:lnTo>
                  <a:lnTo>
                    <a:pt x="684" y="30"/>
                  </a:lnTo>
                  <a:lnTo>
                    <a:pt x="684" y="36"/>
                  </a:lnTo>
                  <a:lnTo>
                    <a:pt x="684" y="42"/>
                  </a:lnTo>
                  <a:lnTo>
                    <a:pt x="690" y="42"/>
                  </a:lnTo>
                  <a:lnTo>
                    <a:pt x="690" y="48"/>
                  </a:lnTo>
                  <a:lnTo>
                    <a:pt x="696" y="48"/>
                  </a:lnTo>
                  <a:lnTo>
                    <a:pt x="702" y="48"/>
                  </a:lnTo>
                  <a:lnTo>
                    <a:pt x="708" y="48"/>
                  </a:lnTo>
                  <a:lnTo>
                    <a:pt x="714" y="48"/>
                  </a:lnTo>
                  <a:lnTo>
                    <a:pt x="720" y="48"/>
                  </a:lnTo>
                  <a:lnTo>
                    <a:pt x="720" y="54"/>
                  </a:lnTo>
                  <a:lnTo>
                    <a:pt x="726" y="54"/>
                  </a:lnTo>
                  <a:lnTo>
                    <a:pt x="732" y="54"/>
                  </a:lnTo>
                  <a:lnTo>
                    <a:pt x="738" y="60"/>
                  </a:lnTo>
                  <a:lnTo>
                    <a:pt x="744" y="60"/>
                  </a:lnTo>
                  <a:lnTo>
                    <a:pt x="750" y="60"/>
                  </a:lnTo>
                  <a:lnTo>
                    <a:pt x="756" y="60"/>
                  </a:lnTo>
                  <a:lnTo>
                    <a:pt x="762" y="54"/>
                  </a:lnTo>
                  <a:lnTo>
                    <a:pt x="768" y="54"/>
                  </a:lnTo>
                  <a:lnTo>
                    <a:pt x="768" y="60"/>
                  </a:lnTo>
                  <a:lnTo>
                    <a:pt x="774" y="60"/>
                  </a:lnTo>
                  <a:lnTo>
                    <a:pt x="780" y="60"/>
                  </a:lnTo>
                  <a:lnTo>
                    <a:pt x="780" y="66"/>
                  </a:lnTo>
                  <a:lnTo>
                    <a:pt x="780" y="72"/>
                  </a:lnTo>
                  <a:lnTo>
                    <a:pt x="786" y="72"/>
                  </a:lnTo>
                  <a:lnTo>
                    <a:pt x="786" y="78"/>
                  </a:lnTo>
                  <a:lnTo>
                    <a:pt x="786" y="72"/>
                  </a:lnTo>
                  <a:lnTo>
                    <a:pt x="786" y="78"/>
                  </a:lnTo>
                  <a:lnTo>
                    <a:pt x="780" y="78"/>
                  </a:lnTo>
                  <a:lnTo>
                    <a:pt x="774" y="84"/>
                  </a:lnTo>
                  <a:lnTo>
                    <a:pt x="768" y="90"/>
                  </a:lnTo>
                  <a:lnTo>
                    <a:pt x="774" y="90"/>
                  </a:lnTo>
                  <a:lnTo>
                    <a:pt x="774" y="96"/>
                  </a:lnTo>
                  <a:lnTo>
                    <a:pt x="774" y="102"/>
                  </a:lnTo>
                  <a:lnTo>
                    <a:pt x="774" y="108"/>
                  </a:lnTo>
                  <a:lnTo>
                    <a:pt x="774" y="114"/>
                  </a:lnTo>
                  <a:lnTo>
                    <a:pt x="780" y="114"/>
                  </a:lnTo>
                  <a:lnTo>
                    <a:pt x="780" y="120"/>
                  </a:lnTo>
                  <a:lnTo>
                    <a:pt x="774" y="126"/>
                  </a:lnTo>
                  <a:lnTo>
                    <a:pt x="774" y="132"/>
                  </a:lnTo>
                  <a:lnTo>
                    <a:pt x="768" y="138"/>
                  </a:lnTo>
                  <a:lnTo>
                    <a:pt x="768" y="144"/>
                  </a:lnTo>
                  <a:lnTo>
                    <a:pt x="762" y="150"/>
                  </a:lnTo>
                  <a:lnTo>
                    <a:pt x="768" y="150"/>
                  </a:lnTo>
                  <a:lnTo>
                    <a:pt x="768" y="162"/>
                  </a:lnTo>
                  <a:lnTo>
                    <a:pt x="768" y="168"/>
                  </a:lnTo>
                  <a:lnTo>
                    <a:pt x="774" y="174"/>
                  </a:lnTo>
                  <a:lnTo>
                    <a:pt x="774" y="180"/>
                  </a:lnTo>
                  <a:lnTo>
                    <a:pt x="768" y="180"/>
                  </a:lnTo>
                  <a:lnTo>
                    <a:pt x="774" y="180"/>
                  </a:lnTo>
                  <a:lnTo>
                    <a:pt x="774" y="186"/>
                  </a:lnTo>
                  <a:lnTo>
                    <a:pt x="774" y="192"/>
                  </a:lnTo>
                  <a:lnTo>
                    <a:pt x="780" y="192"/>
                  </a:lnTo>
                  <a:lnTo>
                    <a:pt x="780" y="552"/>
                  </a:lnTo>
                  <a:lnTo>
                    <a:pt x="780" y="654"/>
                  </a:lnTo>
                  <a:lnTo>
                    <a:pt x="726" y="654"/>
                  </a:lnTo>
                  <a:lnTo>
                    <a:pt x="726" y="678"/>
                  </a:lnTo>
                  <a:lnTo>
                    <a:pt x="690" y="660"/>
                  </a:lnTo>
                  <a:lnTo>
                    <a:pt x="654" y="642"/>
                  </a:lnTo>
                  <a:lnTo>
                    <a:pt x="618" y="624"/>
                  </a:lnTo>
                  <a:lnTo>
                    <a:pt x="606" y="612"/>
                  </a:lnTo>
                  <a:lnTo>
                    <a:pt x="600" y="612"/>
                  </a:lnTo>
                  <a:lnTo>
                    <a:pt x="582" y="606"/>
                  </a:lnTo>
                  <a:lnTo>
                    <a:pt x="564" y="594"/>
                  </a:lnTo>
                  <a:lnTo>
                    <a:pt x="546" y="588"/>
                  </a:lnTo>
                  <a:lnTo>
                    <a:pt x="468" y="546"/>
                  </a:lnTo>
                  <a:lnTo>
                    <a:pt x="444" y="534"/>
                  </a:lnTo>
                  <a:lnTo>
                    <a:pt x="432" y="534"/>
                  </a:lnTo>
                  <a:lnTo>
                    <a:pt x="372" y="504"/>
                  </a:lnTo>
                  <a:lnTo>
                    <a:pt x="330" y="480"/>
                  </a:lnTo>
                  <a:lnTo>
                    <a:pt x="324" y="486"/>
                  </a:lnTo>
                  <a:lnTo>
                    <a:pt x="318" y="486"/>
                  </a:lnTo>
                  <a:lnTo>
                    <a:pt x="312" y="492"/>
                  </a:lnTo>
                  <a:lnTo>
                    <a:pt x="282" y="504"/>
                  </a:lnTo>
                  <a:lnTo>
                    <a:pt x="240" y="522"/>
                  </a:lnTo>
                  <a:lnTo>
                    <a:pt x="216" y="504"/>
                  </a:lnTo>
                  <a:lnTo>
                    <a:pt x="210" y="498"/>
                  </a:lnTo>
                  <a:lnTo>
                    <a:pt x="204" y="498"/>
                  </a:lnTo>
                  <a:lnTo>
                    <a:pt x="204" y="492"/>
                  </a:lnTo>
                  <a:lnTo>
                    <a:pt x="198" y="492"/>
                  </a:lnTo>
                  <a:lnTo>
                    <a:pt x="192" y="492"/>
                  </a:lnTo>
                  <a:lnTo>
                    <a:pt x="174" y="486"/>
                  </a:lnTo>
                  <a:lnTo>
                    <a:pt x="168" y="486"/>
                  </a:lnTo>
                  <a:lnTo>
                    <a:pt x="150" y="486"/>
                  </a:lnTo>
                  <a:lnTo>
                    <a:pt x="138" y="480"/>
                  </a:lnTo>
                  <a:lnTo>
                    <a:pt x="132" y="480"/>
                  </a:lnTo>
                  <a:lnTo>
                    <a:pt x="120" y="456"/>
                  </a:lnTo>
                  <a:lnTo>
                    <a:pt x="114" y="444"/>
                  </a:lnTo>
                  <a:lnTo>
                    <a:pt x="108" y="444"/>
                  </a:lnTo>
                  <a:lnTo>
                    <a:pt x="102" y="444"/>
                  </a:lnTo>
                  <a:lnTo>
                    <a:pt x="90" y="438"/>
                  </a:lnTo>
                  <a:lnTo>
                    <a:pt x="84" y="432"/>
                  </a:lnTo>
                  <a:lnTo>
                    <a:pt x="78" y="432"/>
                  </a:lnTo>
                  <a:lnTo>
                    <a:pt x="66" y="426"/>
                  </a:lnTo>
                  <a:lnTo>
                    <a:pt x="60" y="426"/>
                  </a:lnTo>
                  <a:lnTo>
                    <a:pt x="54" y="432"/>
                  </a:lnTo>
                  <a:lnTo>
                    <a:pt x="42" y="426"/>
                  </a:lnTo>
                  <a:lnTo>
                    <a:pt x="42" y="420"/>
                  </a:lnTo>
                  <a:lnTo>
                    <a:pt x="42" y="414"/>
                  </a:lnTo>
                  <a:lnTo>
                    <a:pt x="36" y="414"/>
                  </a:lnTo>
                  <a:lnTo>
                    <a:pt x="36" y="390"/>
                  </a:lnTo>
                  <a:lnTo>
                    <a:pt x="24" y="372"/>
                  </a:lnTo>
                  <a:lnTo>
                    <a:pt x="0" y="348"/>
                  </a:lnTo>
                  <a:lnTo>
                    <a:pt x="6" y="348"/>
                  </a:lnTo>
                  <a:lnTo>
                    <a:pt x="6" y="342"/>
                  </a:lnTo>
                  <a:lnTo>
                    <a:pt x="6" y="336"/>
                  </a:lnTo>
                  <a:lnTo>
                    <a:pt x="12" y="336"/>
                  </a:lnTo>
                  <a:lnTo>
                    <a:pt x="18" y="336"/>
                  </a:lnTo>
                  <a:lnTo>
                    <a:pt x="24" y="330"/>
                  </a:lnTo>
                  <a:lnTo>
                    <a:pt x="30" y="324"/>
                  </a:lnTo>
                  <a:lnTo>
                    <a:pt x="30" y="318"/>
                  </a:lnTo>
                  <a:lnTo>
                    <a:pt x="30" y="312"/>
                  </a:lnTo>
                  <a:lnTo>
                    <a:pt x="24" y="312"/>
                  </a:lnTo>
                  <a:lnTo>
                    <a:pt x="24" y="306"/>
                  </a:lnTo>
                  <a:lnTo>
                    <a:pt x="24" y="300"/>
                  </a:lnTo>
                  <a:lnTo>
                    <a:pt x="24" y="294"/>
                  </a:lnTo>
                  <a:lnTo>
                    <a:pt x="24" y="288"/>
                  </a:lnTo>
                  <a:lnTo>
                    <a:pt x="24" y="282"/>
                  </a:lnTo>
                  <a:lnTo>
                    <a:pt x="24" y="276"/>
                  </a:lnTo>
                  <a:lnTo>
                    <a:pt x="30" y="276"/>
                  </a:lnTo>
                  <a:lnTo>
                    <a:pt x="30" y="270"/>
                  </a:lnTo>
                  <a:lnTo>
                    <a:pt x="30" y="264"/>
                  </a:lnTo>
                  <a:lnTo>
                    <a:pt x="24" y="252"/>
                  </a:lnTo>
                  <a:lnTo>
                    <a:pt x="24" y="240"/>
                  </a:lnTo>
                  <a:lnTo>
                    <a:pt x="24" y="234"/>
                  </a:lnTo>
                  <a:lnTo>
                    <a:pt x="24" y="228"/>
                  </a:lnTo>
                  <a:lnTo>
                    <a:pt x="24" y="222"/>
                  </a:lnTo>
                  <a:lnTo>
                    <a:pt x="30" y="216"/>
                  </a:lnTo>
                  <a:lnTo>
                    <a:pt x="24" y="216"/>
                  </a:lnTo>
                  <a:lnTo>
                    <a:pt x="24" y="210"/>
                  </a:lnTo>
                  <a:lnTo>
                    <a:pt x="24" y="204"/>
                  </a:lnTo>
                  <a:lnTo>
                    <a:pt x="24" y="186"/>
                  </a:lnTo>
                  <a:lnTo>
                    <a:pt x="12" y="162"/>
                  </a:lnTo>
                  <a:lnTo>
                    <a:pt x="6" y="156"/>
                  </a:lnTo>
                  <a:lnTo>
                    <a:pt x="0" y="150"/>
                  </a:lnTo>
                  <a:lnTo>
                    <a:pt x="6" y="150"/>
                  </a:lnTo>
                  <a:lnTo>
                    <a:pt x="6" y="144"/>
                  </a:lnTo>
                  <a:lnTo>
                    <a:pt x="12" y="144"/>
                  </a:lnTo>
                  <a:close/>
                </a:path>
              </a:pathLst>
            </a:custGeom>
            <a:solidFill>
              <a:srgbClr val="E2E2E2"/>
            </a:solidFill>
            <a:ln w="9525">
              <a:solidFill>
                <a:srgbClr val="808080"/>
              </a:solidFill>
              <a:prstDash val="solid"/>
              <a:round/>
              <a:headEnd/>
              <a:tailEnd/>
            </a:ln>
          </p:spPr>
          <p:txBody>
            <a:bodyPr/>
            <a:lstStyle/>
            <a:p>
              <a:endParaRPr lang="en-GB"/>
            </a:p>
          </p:txBody>
        </p:sp>
        <p:sp>
          <p:nvSpPr>
            <p:cNvPr id="16" name="Freeform 56"/>
            <p:cNvSpPr>
              <a:spLocks noChangeAspect="1"/>
            </p:cNvSpPr>
            <p:nvPr>
              <p:custDataLst>
                <p:tags r:id="rId2"/>
              </p:custDataLst>
            </p:nvPr>
          </p:nvSpPr>
          <p:spPr bwMode="auto">
            <a:xfrm>
              <a:off x="4143" y="1621"/>
              <a:ext cx="586" cy="607"/>
            </a:xfrm>
            <a:custGeom>
              <a:avLst/>
              <a:gdLst>
                <a:gd name="T0" fmla="*/ 6 w 948"/>
                <a:gd name="T1" fmla="*/ 89 h 936"/>
                <a:gd name="T2" fmla="*/ 12 w 948"/>
                <a:gd name="T3" fmla="*/ 86 h 936"/>
                <a:gd name="T4" fmla="*/ 15 w 948"/>
                <a:gd name="T5" fmla="*/ 87 h 936"/>
                <a:gd name="T6" fmla="*/ 21 w 948"/>
                <a:gd name="T7" fmla="*/ 87 h 936"/>
                <a:gd name="T8" fmla="*/ 28 w 948"/>
                <a:gd name="T9" fmla="*/ 77 h 936"/>
                <a:gd name="T10" fmla="*/ 30 w 948"/>
                <a:gd name="T11" fmla="*/ 65 h 936"/>
                <a:gd name="T12" fmla="*/ 36 w 948"/>
                <a:gd name="T13" fmla="*/ 56 h 936"/>
                <a:gd name="T14" fmla="*/ 41 w 948"/>
                <a:gd name="T15" fmla="*/ 45 h 936"/>
                <a:gd name="T16" fmla="*/ 42 w 948"/>
                <a:gd name="T17" fmla="*/ 34 h 936"/>
                <a:gd name="T18" fmla="*/ 45 w 948"/>
                <a:gd name="T19" fmla="*/ 21 h 936"/>
                <a:gd name="T20" fmla="*/ 46 w 948"/>
                <a:gd name="T21" fmla="*/ 10 h 936"/>
                <a:gd name="T22" fmla="*/ 51 w 948"/>
                <a:gd name="T23" fmla="*/ 3 h 936"/>
                <a:gd name="T24" fmla="*/ 59 w 948"/>
                <a:gd name="T25" fmla="*/ 6 h 936"/>
                <a:gd name="T26" fmla="*/ 69 w 948"/>
                <a:gd name="T27" fmla="*/ 10 h 936"/>
                <a:gd name="T28" fmla="*/ 75 w 948"/>
                <a:gd name="T29" fmla="*/ 8 h 936"/>
                <a:gd name="T30" fmla="*/ 80 w 948"/>
                <a:gd name="T31" fmla="*/ 6 h 936"/>
                <a:gd name="T32" fmla="*/ 87 w 948"/>
                <a:gd name="T33" fmla="*/ 3 h 936"/>
                <a:gd name="T34" fmla="*/ 90 w 948"/>
                <a:gd name="T35" fmla="*/ 4 h 936"/>
                <a:gd name="T36" fmla="*/ 96 w 948"/>
                <a:gd name="T37" fmla="*/ 1 h 936"/>
                <a:gd name="T38" fmla="*/ 99 w 948"/>
                <a:gd name="T39" fmla="*/ 2 h 936"/>
                <a:gd name="T40" fmla="*/ 104 w 948"/>
                <a:gd name="T41" fmla="*/ 3 h 936"/>
                <a:gd name="T42" fmla="*/ 106 w 948"/>
                <a:gd name="T43" fmla="*/ 3 h 936"/>
                <a:gd name="T44" fmla="*/ 113 w 948"/>
                <a:gd name="T45" fmla="*/ 6 h 936"/>
                <a:gd name="T46" fmla="*/ 119 w 948"/>
                <a:gd name="T47" fmla="*/ 10 h 936"/>
                <a:gd name="T48" fmla="*/ 122 w 948"/>
                <a:gd name="T49" fmla="*/ 8 h 936"/>
                <a:gd name="T50" fmla="*/ 127 w 948"/>
                <a:gd name="T51" fmla="*/ 8 h 936"/>
                <a:gd name="T52" fmla="*/ 134 w 948"/>
                <a:gd name="T53" fmla="*/ 16 h 936"/>
                <a:gd name="T54" fmla="*/ 135 w 948"/>
                <a:gd name="T55" fmla="*/ 21 h 936"/>
                <a:gd name="T56" fmla="*/ 137 w 948"/>
                <a:gd name="T57" fmla="*/ 30 h 936"/>
                <a:gd name="T58" fmla="*/ 127 w 948"/>
                <a:gd name="T59" fmla="*/ 43 h 936"/>
                <a:gd name="T60" fmla="*/ 125 w 948"/>
                <a:gd name="T61" fmla="*/ 57 h 936"/>
                <a:gd name="T62" fmla="*/ 122 w 948"/>
                <a:gd name="T63" fmla="*/ 65 h 936"/>
                <a:gd name="T64" fmla="*/ 122 w 948"/>
                <a:gd name="T65" fmla="*/ 74 h 936"/>
                <a:gd name="T66" fmla="*/ 124 w 948"/>
                <a:gd name="T67" fmla="*/ 81 h 936"/>
                <a:gd name="T68" fmla="*/ 125 w 948"/>
                <a:gd name="T69" fmla="*/ 94 h 936"/>
                <a:gd name="T70" fmla="*/ 130 w 948"/>
                <a:gd name="T71" fmla="*/ 108 h 936"/>
                <a:gd name="T72" fmla="*/ 129 w 948"/>
                <a:gd name="T73" fmla="*/ 120 h 936"/>
                <a:gd name="T74" fmla="*/ 117 w 948"/>
                <a:gd name="T75" fmla="*/ 131 h 936"/>
                <a:gd name="T76" fmla="*/ 119 w 948"/>
                <a:gd name="T77" fmla="*/ 137 h 936"/>
                <a:gd name="T78" fmla="*/ 119 w 948"/>
                <a:gd name="T79" fmla="*/ 145 h 936"/>
                <a:gd name="T80" fmla="*/ 120 w 948"/>
                <a:gd name="T81" fmla="*/ 154 h 936"/>
                <a:gd name="T82" fmla="*/ 127 w 948"/>
                <a:gd name="T83" fmla="*/ 154 h 936"/>
                <a:gd name="T84" fmla="*/ 122 w 948"/>
                <a:gd name="T85" fmla="*/ 165 h 936"/>
                <a:gd name="T86" fmla="*/ 117 w 948"/>
                <a:gd name="T87" fmla="*/ 158 h 936"/>
                <a:gd name="T88" fmla="*/ 109 w 948"/>
                <a:gd name="T89" fmla="*/ 152 h 936"/>
                <a:gd name="T90" fmla="*/ 104 w 948"/>
                <a:gd name="T91" fmla="*/ 152 h 936"/>
                <a:gd name="T92" fmla="*/ 96 w 948"/>
                <a:gd name="T93" fmla="*/ 150 h 936"/>
                <a:gd name="T94" fmla="*/ 90 w 948"/>
                <a:gd name="T95" fmla="*/ 148 h 936"/>
                <a:gd name="T96" fmla="*/ 85 w 948"/>
                <a:gd name="T97" fmla="*/ 143 h 936"/>
                <a:gd name="T98" fmla="*/ 77 w 948"/>
                <a:gd name="T99" fmla="*/ 144 h 936"/>
                <a:gd name="T100" fmla="*/ 72 w 948"/>
                <a:gd name="T101" fmla="*/ 142 h 936"/>
                <a:gd name="T102" fmla="*/ 70 w 948"/>
                <a:gd name="T103" fmla="*/ 132 h 936"/>
                <a:gd name="T104" fmla="*/ 70 w 948"/>
                <a:gd name="T105" fmla="*/ 122 h 936"/>
                <a:gd name="T106" fmla="*/ 70 w 948"/>
                <a:gd name="T107" fmla="*/ 112 h 936"/>
                <a:gd name="T108" fmla="*/ 53 w 948"/>
                <a:gd name="T109" fmla="*/ 111 h 936"/>
                <a:gd name="T110" fmla="*/ 45 w 948"/>
                <a:gd name="T111" fmla="*/ 118 h 936"/>
                <a:gd name="T112" fmla="*/ 38 w 948"/>
                <a:gd name="T113" fmla="*/ 115 h 936"/>
                <a:gd name="T114" fmla="*/ 33 w 948"/>
                <a:gd name="T115" fmla="*/ 107 h 936"/>
                <a:gd name="T116" fmla="*/ 27 w 948"/>
                <a:gd name="T117" fmla="*/ 99 h 936"/>
                <a:gd name="T118" fmla="*/ 12 w 948"/>
                <a:gd name="T119" fmla="*/ 99 h 936"/>
                <a:gd name="T120" fmla="*/ 1 w 948"/>
                <a:gd name="T121" fmla="*/ 101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8" h="936">
                  <a:moveTo>
                    <a:pt x="0" y="552"/>
                  </a:moveTo>
                  <a:lnTo>
                    <a:pt x="12" y="552"/>
                  </a:lnTo>
                  <a:lnTo>
                    <a:pt x="12" y="528"/>
                  </a:lnTo>
                  <a:lnTo>
                    <a:pt x="12" y="522"/>
                  </a:lnTo>
                  <a:lnTo>
                    <a:pt x="12" y="516"/>
                  </a:lnTo>
                  <a:lnTo>
                    <a:pt x="18" y="516"/>
                  </a:lnTo>
                  <a:lnTo>
                    <a:pt x="24" y="516"/>
                  </a:lnTo>
                  <a:lnTo>
                    <a:pt x="24" y="510"/>
                  </a:lnTo>
                  <a:lnTo>
                    <a:pt x="24" y="516"/>
                  </a:lnTo>
                  <a:lnTo>
                    <a:pt x="24" y="510"/>
                  </a:lnTo>
                  <a:lnTo>
                    <a:pt x="30" y="510"/>
                  </a:lnTo>
                  <a:lnTo>
                    <a:pt x="30" y="504"/>
                  </a:lnTo>
                  <a:lnTo>
                    <a:pt x="36" y="504"/>
                  </a:lnTo>
                  <a:lnTo>
                    <a:pt x="36" y="498"/>
                  </a:lnTo>
                  <a:lnTo>
                    <a:pt x="42" y="498"/>
                  </a:lnTo>
                  <a:lnTo>
                    <a:pt x="48" y="498"/>
                  </a:lnTo>
                  <a:lnTo>
                    <a:pt x="48" y="504"/>
                  </a:lnTo>
                  <a:lnTo>
                    <a:pt x="54" y="504"/>
                  </a:lnTo>
                  <a:lnTo>
                    <a:pt x="54" y="510"/>
                  </a:lnTo>
                  <a:lnTo>
                    <a:pt x="60" y="510"/>
                  </a:lnTo>
                  <a:lnTo>
                    <a:pt x="66" y="504"/>
                  </a:lnTo>
                  <a:lnTo>
                    <a:pt x="72" y="504"/>
                  </a:lnTo>
                  <a:lnTo>
                    <a:pt x="72" y="498"/>
                  </a:lnTo>
                  <a:lnTo>
                    <a:pt x="72" y="492"/>
                  </a:lnTo>
                  <a:lnTo>
                    <a:pt x="72" y="486"/>
                  </a:lnTo>
                  <a:lnTo>
                    <a:pt x="78" y="486"/>
                  </a:lnTo>
                  <a:lnTo>
                    <a:pt x="78" y="492"/>
                  </a:lnTo>
                  <a:lnTo>
                    <a:pt x="84" y="492"/>
                  </a:lnTo>
                  <a:lnTo>
                    <a:pt x="90" y="492"/>
                  </a:lnTo>
                  <a:lnTo>
                    <a:pt x="90" y="486"/>
                  </a:lnTo>
                  <a:lnTo>
                    <a:pt x="96" y="486"/>
                  </a:lnTo>
                  <a:lnTo>
                    <a:pt x="102" y="486"/>
                  </a:lnTo>
                  <a:lnTo>
                    <a:pt x="102" y="480"/>
                  </a:lnTo>
                  <a:lnTo>
                    <a:pt x="108" y="480"/>
                  </a:lnTo>
                  <a:lnTo>
                    <a:pt x="108" y="486"/>
                  </a:lnTo>
                  <a:lnTo>
                    <a:pt x="114" y="486"/>
                  </a:lnTo>
                  <a:lnTo>
                    <a:pt x="108" y="486"/>
                  </a:lnTo>
                  <a:lnTo>
                    <a:pt x="108" y="492"/>
                  </a:lnTo>
                  <a:lnTo>
                    <a:pt x="102" y="492"/>
                  </a:lnTo>
                  <a:lnTo>
                    <a:pt x="102" y="498"/>
                  </a:lnTo>
                  <a:lnTo>
                    <a:pt x="108" y="498"/>
                  </a:lnTo>
                  <a:lnTo>
                    <a:pt x="108" y="504"/>
                  </a:lnTo>
                  <a:lnTo>
                    <a:pt x="108" y="510"/>
                  </a:lnTo>
                  <a:lnTo>
                    <a:pt x="114" y="510"/>
                  </a:lnTo>
                  <a:lnTo>
                    <a:pt x="120" y="510"/>
                  </a:lnTo>
                  <a:lnTo>
                    <a:pt x="126" y="510"/>
                  </a:lnTo>
                  <a:lnTo>
                    <a:pt x="132" y="510"/>
                  </a:lnTo>
                  <a:lnTo>
                    <a:pt x="132" y="504"/>
                  </a:lnTo>
                  <a:lnTo>
                    <a:pt x="132" y="498"/>
                  </a:lnTo>
                  <a:lnTo>
                    <a:pt x="138" y="498"/>
                  </a:lnTo>
                  <a:lnTo>
                    <a:pt x="138" y="492"/>
                  </a:lnTo>
                  <a:lnTo>
                    <a:pt x="144" y="492"/>
                  </a:lnTo>
                  <a:lnTo>
                    <a:pt x="144" y="486"/>
                  </a:lnTo>
                  <a:lnTo>
                    <a:pt x="150" y="480"/>
                  </a:lnTo>
                  <a:lnTo>
                    <a:pt x="156" y="480"/>
                  </a:lnTo>
                  <a:lnTo>
                    <a:pt x="162" y="480"/>
                  </a:lnTo>
                  <a:lnTo>
                    <a:pt x="162" y="474"/>
                  </a:lnTo>
                  <a:lnTo>
                    <a:pt x="162" y="468"/>
                  </a:lnTo>
                  <a:lnTo>
                    <a:pt x="168" y="468"/>
                  </a:lnTo>
                  <a:lnTo>
                    <a:pt x="174" y="468"/>
                  </a:lnTo>
                  <a:lnTo>
                    <a:pt x="180" y="462"/>
                  </a:lnTo>
                  <a:lnTo>
                    <a:pt x="186" y="462"/>
                  </a:lnTo>
                  <a:lnTo>
                    <a:pt x="186" y="456"/>
                  </a:lnTo>
                  <a:lnTo>
                    <a:pt x="192" y="444"/>
                  </a:lnTo>
                  <a:lnTo>
                    <a:pt x="192" y="438"/>
                  </a:lnTo>
                  <a:lnTo>
                    <a:pt x="198" y="438"/>
                  </a:lnTo>
                  <a:lnTo>
                    <a:pt x="198" y="432"/>
                  </a:lnTo>
                  <a:lnTo>
                    <a:pt x="198" y="426"/>
                  </a:lnTo>
                  <a:lnTo>
                    <a:pt x="198" y="420"/>
                  </a:lnTo>
                  <a:lnTo>
                    <a:pt x="198" y="414"/>
                  </a:lnTo>
                  <a:lnTo>
                    <a:pt x="198" y="408"/>
                  </a:lnTo>
                  <a:lnTo>
                    <a:pt x="198" y="402"/>
                  </a:lnTo>
                  <a:lnTo>
                    <a:pt x="198" y="396"/>
                  </a:lnTo>
                  <a:lnTo>
                    <a:pt x="198" y="390"/>
                  </a:lnTo>
                  <a:lnTo>
                    <a:pt x="198" y="384"/>
                  </a:lnTo>
                  <a:lnTo>
                    <a:pt x="198" y="378"/>
                  </a:lnTo>
                  <a:lnTo>
                    <a:pt x="198" y="372"/>
                  </a:lnTo>
                  <a:lnTo>
                    <a:pt x="204" y="372"/>
                  </a:lnTo>
                  <a:lnTo>
                    <a:pt x="204" y="366"/>
                  </a:lnTo>
                  <a:lnTo>
                    <a:pt x="210" y="366"/>
                  </a:lnTo>
                  <a:lnTo>
                    <a:pt x="216" y="360"/>
                  </a:lnTo>
                  <a:lnTo>
                    <a:pt x="216" y="354"/>
                  </a:lnTo>
                  <a:lnTo>
                    <a:pt x="222" y="336"/>
                  </a:lnTo>
                  <a:lnTo>
                    <a:pt x="228" y="336"/>
                  </a:lnTo>
                  <a:lnTo>
                    <a:pt x="228" y="330"/>
                  </a:lnTo>
                  <a:lnTo>
                    <a:pt x="234" y="330"/>
                  </a:lnTo>
                  <a:lnTo>
                    <a:pt x="234" y="324"/>
                  </a:lnTo>
                  <a:lnTo>
                    <a:pt x="240" y="324"/>
                  </a:lnTo>
                  <a:lnTo>
                    <a:pt x="240" y="318"/>
                  </a:lnTo>
                  <a:lnTo>
                    <a:pt x="246" y="318"/>
                  </a:lnTo>
                  <a:lnTo>
                    <a:pt x="252" y="318"/>
                  </a:lnTo>
                  <a:lnTo>
                    <a:pt x="258" y="312"/>
                  </a:lnTo>
                  <a:lnTo>
                    <a:pt x="264" y="306"/>
                  </a:lnTo>
                  <a:lnTo>
                    <a:pt x="264" y="300"/>
                  </a:lnTo>
                  <a:lnTo>
                    <a:pt x="270" y="300"/>
                  </a:lnTo>
                  <a:lnTo>
                    <a:pt x="270" y="294"/>
                  </a:lnTo>
                  <a:lnTo>
                    <a:pt x="276" y="288"/>
                  </a:lnTo>
                  <a:lnTo>
                    <a:pt x="270" y="282"/>
                  </a:lnTo>
                  <a:lnTo>
                    <a:pt x="270" y="276"/>
                  </a:lnTo>
                  <a:lnTo>
                    <a:pt x="270" y="270"/>
                  </a:lnTo>
                  <a:lnTo>
                    <a:pt x="276" y="270"/>
                  </a:lnTo>
                  <a:lnTo>
                    <a:pt x="276" y="264"/>
                  </a:lnTo>
                  <a:lnTo>
                    <a:pt x="276" y="258"/>
                  </a:lnTo>
                  <a:lnTo>
                    <a:pt x="276" y="252"/>
                  </a:lnTo>
                  <a:lnTo>
                    <a:pt x="282" y="252"/>
                  </a:lnTo>
                  <a:lnTo>
                    <a:pt x="282" y="246"/>
                  </a:lnTo>
                  <a:lnTo>
                    <a:pt x="282" y="240"/>
                  </a:lnTo>
                  <a:lnTo>
                    <a:pt x="282" y="234"/>
                  </a:lnTo>
                  <a:lnTo>
                    <a:pt x="282" y="228"/>
                  </a:lnTo>
                  <a:lnTo>
                    <a:pt x="276" y="222"/>
                  </a:lnTo>
                  <a:lnTo>
                    <a:pt x="276" y="216"/>
                  </a:lnTo>
                  <a:lnTo>
                    <a:pt x="282" y="216"/>
                  </a:lnTo>
                  <a:lnTo>
                    <a:pt x="282" y="210"/>
                  </a:lnTo>
                  <a:lnTo>
                    <a:pt x="282" y="204"/>
                  </a:lnTo>
                  <a:lnTo>
                    <a:pt x="282" y="198"/>
                  </a:lnTo>
                  <a:lnTo>
                    <a:pt x="288" y="198"/>
                  </a:lnTo>
                  <a:lnTo>
                    <a:pt x="288" y="192"/>
                  </a:lnTo>
                  <a:lnTo>
                    <a:pt x="288" y="186"/>
                  </a:lnTo>
                  <a:lnTo>
                    <a:pt x="288" y="180"/>
                  </a:lnTo>
                  <a:lnTo>
                    <a:pt x="288" y="174"/>
                  </a:lnTo>
                  <a:lnTo>
                    <a:pt x="288" y="168"/>
                  </a:lnTo>
                  <a:lnTo>
                    <a:pt x="288" y="162"/>
                  </a:lnTo>
                  <a:lnTo>
                    <a:pt x="288" y="156"/>
                  </a:lnTo>
                  <a:lnTo>
                    <a:pt x="294" y="156"/>
                  </a:lnTo>
                  <a:lnTo>
                    <a:pt x="294" y="150"/>
                  </a:lnTo>
                  <a:lnTo>
                    <a:pt x="300" y="144"/>
                  </a:lnTo>
                  <a:lnTo>
                    <a:pt x="300" y="138"/>
                  </a:lnTo>
                  <a:lnTo>
                    <a:pt x="306" y="132"/>
                  </a:lnTo>
                  <a:lnTo>
                    <a:pt x="306" y="126"/>
                  </a:lnTo>
                  <a:lnTo>
                    <a:pt x="306" y="120"/>
                  </a:lnTo>
                  <a:lnTo>
                    <a:pt x="312" y="120"/>
                  </a:lnTo>
                  <a:lnTo>
                    <a:pt x="312" y="114"/>
                  </a:lnTo>
                  <a:lnTo>
                    <a:pt x="318" y="114"/>
                  </a:lnTo>
                  <a:lnTo>
                    <a:pt x="318" y="108"/>
                  </a:lnTo>
                  <a:lnTo>
                    <a:pt x="318" y="102"/>
                  </a:lnTo>
                  <a:lnTo>
                    <a:pt x="318" y="96"/>
                  </a:lnTo>
                  <a:lnTo>
                    <a:pt x="318" y="90"/>
                  </a:lnTo>
                  <a:lnTo>
                    <a:pt x="318" y="84"/>
                  </a:lnTo>
                  <a:lnTo>
                    <a:pt x="312" y="78"/>
                  </a:lnTo>
                  <a:lnTo>
                    <a:pt x="318" y="78"/>
                  </a:lnTo>
                  <a:lnTo>
                    <a:pt x="318" y="72"/>
                  </a:lnTo>
                  <a:lnTo>
                    <a:pt x="318" y="66"/>
                  </a:lnTo>
                  <a:lnTo>
                    <a:pt x="318" y="60"/>
                  </a:lnTo>
                  <a:lnTo>
                    <a:pt x="312" y="54"/>
                  </a:lnTo>
                  <a:lnTo>
                    <a:pt x="318" y="48"/>
                  </a:lnTo>
                  <a:lnTo>
                    <a:pt x="318" y="54"/>
                  </a:lnTo>
                  <a:lnTo>
                    <a:pt x="324" y="48"/>
                  </a:lnTo>
                  <a:lnTo>
                    <a:pt x="324" y="42"/>
                  </a:lnTo>
                  <a:lnTo>
                    <a:pt x="330" y="42"/>
                  </a:lnTo>
                  <a:lnTo>
                    <a:pt x="330" y="36"/>
                  </a:lnTo>
                  <a:lnTo>
                    <a:pt x="336" y="30"/>
                  </a:lnTo>
                  <a:lnTo>
                    <a:pt x="336" y="24"/>
                  </a:lnTo>
                  <a:lnTo>
                    <a:pt x="342" y="24"/>
                  </a:lnTo>
                  <a:lnTo>
                    <a:pt x="348" y="24"/>
                  </a:lnTo>
                  <a:lnTo>
                    <a:pt x="348" y="18"/>
                  </a:lnTo>
                  <a:lnTo>
                    <a:pt x="354" y="18"/>
                  </a:lnTo>
                  <a:lnTo>
                    <a:pt x="354" y="12"/>
                  </a:lnTo>
                  <a:lnTo>
                    <a:pt x="360" y="12"/>
                  </a:lnTo>
                  <a:lnTo>
                    <a:pt x="366" y="12"/>
                  </a:lnTo>
                  <a:lnTo>
                    <a:pt x="372" y="12"/>
                  </a:lnTo>
                  <a:lnTo>
                    <a:pt x="378" y="12"/>
                  </a:lnTo>
                  <a:lnTo>
                    <a:pt x="378" y="18"/>
                  </a:lnTo>
                  <a:lnTo>
                    <a:pt x="384" y="18"/>
                  </a:lnTo>
                  <a:lnTo>
                    <a:pt x="390" y="24"/>
                  </a:lnTo>
                  <a:lnTo>
                    <a:pt x="396" y="24"/>
                  </a:lnTo>
                  <a:lnTo>
                    <a:pt x="396" y="30"/>
                  </a:lnTo>
                  <a:lnTo>
                    <a:pt x="402" y="30"/>
                  </a:lnTo>
                  <a:lnTo>
                    <a:pt x="402" y="36"/>
                  </a:lnTo>
                  <a:lnTo>
                    <a:pt x="408" y="36"/>
                  </a:lnTo>
                  <a:lnTo>
                    <a:pt x="408" y="42"/>
                  </a:lnTo>
                  <a:lnTo>
                    <a:pt x="414" y="48"/>
                  </a:lnTo>
                  <a:lnTo>
                    <a:pt x="420" y="48"/>
                  </a:lnTo>
                  <a:lnTo>
                    <a:pt x="426" y="48"/>
                  </a:lnTo>
                  <a:lnTo>
                    <a:pt x="432" y="48"/>
                  </a:lnTo>
                  <a:lnTo>
                    <a:pt x="438" y="48"/>
                  </a:lnTo>
                  <a:lnTo>
                    <a:pt x="438" y="54"/>
                  </a:lnTo>
                  <a:lnTo>
                    <a:pt x="444" y="54"/>
                  </a:lnTo>
                  <a:lnTo>
                    <a:pt x="450" y="54"/>
                  </a:lnTo>
                  <a:lnTo>
                    <a:pt x="456" y="54"/>
                  </a:lnTo>
                  <a:lnTo>
                    <a:pt x="462" y="54"/>
                  </a:lnTo>
                  <a:lnTo>
                    <a:pt x="468" y="54"/>
                  </a:lnTo>
                  <a:lnTo>
                    <a:pt x="474" y="54"/>
                  </a:lnTo>
                  <a:lnTo>
                    <a:pt x="480" y="54"/>
                  </a:lnTo>
                  <a:lnTo>
                    <a:pt x="480" y="60"/>
                  </a:lnTo>
                  <a:lnTo>
                    <a:pt x="486" y="54"/>
                  </a:lnTo>
                  <a:lnTo>
                    <a:pt x="486" y="60"/>
                  </a:lnTo>
                  <a:lnTo>
                    <a:pt x="492" y="60"/>
                  </a:lnTo>
                  <a:lnTo>
                    <a:pt x="498" y="60"/>
                  </a:lnTo>
                  <a:lnTo>
                    <a:pt x="504" y="66"/>
                  </a:lnTo>
                  <a:lnTo>
                    <a:pt x="504" y="60"/>
                  </a:lnTo>
                  <a:lnTo>
                    <a:pt x="510" y="60"/>
                  </a:lnTo>
                  <a:lnTo>
                    <a:pt x="510" y="54"/>
                  </a:lnTo>
                  <a:lnTo>
                    <a:pt x="516" y="54"/>
                  </a:lnTo>
                  <a:lnTo>
                    <a:pt x="516" y="48"/>
                  </a:lnTo>
                  <a:lnTo>
                    <a:pt x="516" y="42"/>
                  </a:lnTo>
                  <a:lnTo>
                    <a:pt x="516" y="48"/>
                  </a:lnTo>
                  <a:lnTo>
                    <a:pt x="522" y="48"/>
                  </a:lnTo>
                  <a:lnTo>
                    <a:pt x="522" y="42"/>
                  </a:lnTo>
                  <a:lnTo>
                    <a:pt x="522" y="36"/>
                  </a:lnTo>
                  <a:lnTo>
                    <a:pt x="522" y="30"/>
                  </a:lnTo>
                  <a:lnTo>
                    <a:pt x="528" y="30"/>
                  </a:lnTo>
                  <a:lnTo>
                    <a:pt x="528" y="36"/>
                  </a:lnTo>
                  <a:lnTo>
                    <a:pt x="528" y="30"/>
                  </a:lnTo>
                  <a:lnTo>
                    <a:pt x="534" y="30"/>
                  </a:lnTo>
                  <a:lnTo>
                    <a:pt x="540" y="36"/>
                  </a:lnTo>
                  <a:lnTo>
                    <a:pt x="540" y="30"/>
                  </a:lnTo>
                  <a:lnTo>
                    <a:pt x="546" y="30"/>
                  </a:lnTo>
                  <a:lnTo>
                    <a:pt x="546" y="36"/>
                  </a:lnTo>
                  <a:lnTo>
                    <a:pt x="552" y="36"/>
                  </a:lnTo>
                  <a:lnTo>
                    <a:pt x="552" y="42"/>
                  </a:lnTo>
                  <a:lnTo>
                    <a:pt x="558" y="42"/>
                  </a:lnTo>
                  <a:lnTo>
                    <a:pt x="558" y="36"/>
                  </a:lnTo>
                  <a:lnTo>
                    <a:pt x="564" y="36"/>
                  </a:lnTo>
                  <a:lnTo>
                    <a:pt x="564" y="30"/>
                  </a:lnTo>
                  <a:lnTo>
                    <a:pt x="570" y="30"/>
                  </a:lnTo>
                  <a:lnTo>
                    <a:pt x="576" y="30"/>
                  </a:lnTo>
                  <a:lnTo>
                    <a:pt x="582" y="30"/>
                  </a:lnTo>
                  <a:lnTo>
                    <a:pt x="582" y="24"/>
                  </a:lnTo>
                  <a:lnTo>
                    <a:pt x="588" y="24"/>
                  </a:lnTo>
                  <a:lnTo>
                    <a:pt x="594" y="24"/>
                  </a:lnTo>
                  <a:lnTo>
                    <a:pt x="594" y="18"/>
                  </a:lnTo>
                  <a:lnTo>
                    <a:pt x="594" y="24"/>
                  </a:lnTo>
                  <a:lnTo>
                    <a:pt x="600" y="24"/>
                  </a:lnTo>
                  <a:lnTo>
                    <a:pt x="600" y="18"/>
                  </a:lnTo>
                  <a:lnTo>
                    <a:pt x="606" y="18"/>
                  </a:lnTo>
                  <a:lnTo>
                    <a:pt x="600" y="18"/>
                  </a:lnTo>
                  <a:lnTo>
                    <a:pt x="600" y="12"/>
                  </a:lnTo>
                  <a:lnTo>
                    <a:pt x="606" y="12"/>
                  </a:lnTo>
                  <a:lnTo>
                    <a:pt x="606" y="18"/>
                  </a:lnTo>
                  <a:lnTo>
                    <a:pt x="606" y="12"/>
                  </a:lnTo>
                  <a:lnTo>
                    <a:pt x="612" y="12"/>
                  </a:lnTo>
                  <a:lnTo>
                    <a:pt x="612" y="18"/>
                  </a:lnTo>
                  <a:lnTo>
                    <a:pt x="618" y="18"/>
                  </a:lnTo>
                  <a:lnTo>
                    <a:pt x="618" y="24"/>
                  </a:lnTo>
                  <a:lnTo>
                    <a:pt x="624" y="24"/>
                  </a:lnTo>
                  <a:lnTo>
                    <a:pt x="630" y="24"/>
                  </a:lnTo>
                  <a:lnTo>
                    <a:pt x="630" y="18"/>
                  </a:lnTo>
                  <a:lnTo>
                    <a:pt x="636" y="18"/>
                  </a:lnTo>
                  <a:lnTo>
                    <a:pt x="636" y="24"/>
                  </a:lnTo>
                  <a:lnTo>
                    <a:pt x="636" y="18"/>
                  </a:lnTo>
                  <a:lnTo>
                    <a:pt x="642" y="18"/>
                  </a:lnTo>
                  <a:lnTo>
                    <a:pt x="648" y="18"/>
                  </a:lnTo>
                  <a:lnTo>
                    <a:pt x="648" y="12"/>
                  </a:lnTo>
                  <a:lnTo>
                    <a:pt x="654" y="12"/>
                  </a:lnTo>
                  <a:lnTo>
                    <a:pt x="648" y="12"/>
                  </a:lnTo>
                  <a:lnTo>
                    <a:pt x="648" y="6"/>
                  </a:lnTo>
                  <a:lnTo>
                    <a:pt x="654" y="6"/>
                  </a:lnTo>
                  <a:lnTo>
                    <a:pt x="654" y="0"/>
                  </a:lnTo>
                  <a:lnTo>
                    <a:pt x="654" y="6"/>
                  </a:lnTo>
                  <a:lnTo>
                    <a:pt x="654" y="0"/>
                  </a:lnTo>
                  <a:lnTo>
                    <a:pt x="660" y="0"/>
                  </a:lnTo>
                  <a:lnTo>
                    <a:pt x="666" y="0"/>
                  </a:lnTo>
                  <a:lnTo>
                    <a:pt x="666" y="6"/>
                  </a:lnTo>
                  <a:lnTo>
                    <a:pt x="666" y="0"/>
                  </a:lnTo>
                  <a:lnTo>
                    <a:pt x="666" y="6"/>
                  </a:lnTo>
                  <a:lnTo>
                    <a:pt x="672" y="6"/>
                  </a:lnTo>
                  <a:lnTo>
                    <a:pt x="672" y="12"/>
                  </a:lnTo>
                  <a:lnTo>
                    <a:pt x="678" y="12"/>
                  </a:lnTo>
                  <a:lnTo>
                    <a:pt x="678" y="6"/>
                  </a:lnTo>
                  <a:lnTo>
                    <a:pt x="678" y="12"/>
                  </a:lnTo>
                  <a:lnTo>
                    <a:pt x="678" y="6"/>
                  </a:lnTo>
                  <a:lnTo>
                    <a:pt x="684" y="12"/>
                  </a:lnTo>
                  <a:lnTo>
                    <a:pt x="684" y="6"/>
                  </a:lnTo>
                  <a:lnTo>
                    <a:pt x="684" y="12"/>
                  </a:lnTo>
                  <a:lnTo>
                    <a:pt x="684" y="6"/>
                  </a:lnTo>
                  <a:lnTo>
                    <a:pt x="690" y="6"/>
                  </a:lnTo>
                  <a:lnTo>
                    <a:pt x="696" y="6"/>
                  </a:lnTo>
                  <a:lnTo>
                    <a:pt x="696" y="12"/>
                  </a:lnTo>
                  <a:lnTo>
                    <a:pt x="696" y="6"/>
                  </a:lnTo>
                  <a:lnTo>
                    <a:pt x="696" y="12"/>
                  </a:lnTo>
                  <a:lnTo>
                    <a:pt x="702" y="12"/>
                  </a:lnTo>
                  <a:lnTo>
                    <a:pt x="708" y="12"/>
                  </a:lnTo>
                  <a:lnTo>
                    <a:pt x="708" y="18"/>
                  </a:lnTo>
                  <a:lnTo>
                    <a:pt x="714" y="18"/>
                  </a:lnTo>
                  <a:lnTo>
                    <a:pt x="714" y="12"/>
                  </a:lnTo>
                  <a:lnTo>
                    <a:pt x="714" y="18"/>
                  </a:lnTo>
                  <a:lnTo>
                    <a:pt x="714" y="12"/>
                  </a:lnTo>
                  <a:lnTo>
                    <a:pt x="714" y="18"/>
                  </a:lnTo>
                  <a:lnTo>
                    <a:pt x="714" y="12"/>
                  </a:lnTo>
                  <a:lnTo>
                    <a:pt x="714" y="18"/>
                  </a:lnTo>
                  <a:lnTo>
                    <a:pt x="714" y="12"/>
                  </a:lnTo>
                  <a:lnTo>
                    <a:pt x="714" y="18"/>
                  </a:lnTo>
                  <a:lnTo>
                    <a:pt x="714" y="12"/>
                  </a:lnTo>
                  <a:lnTo>
                    <a:pt x="720" y="12"/>
                  </a:lnTo>
                  <a:lnTo>
                    <a:pt x="720" y="18"/>
                  </a:lnTo>
                  <a:lnTo>
                    <a:pt x="726" y="18"/>
                  </a:lnTo>
                  <a:lnTo>
                    <a:pt x="726" y="12"/>
                  </a:lnTo>
                  <a:lnTo>
                    <a:pt x="732" y="12"/>
                  </a:lnTo>
                  <a:lnTo>
                    <a:pt x="738" y="6"/>
                  </a:lnTo>
                  <a:lnTo>
                    <a:pt x="738" y="12"/>
                  </a:lnTo>
                  <a:lnTo>
                    <a:pt x="744" y="12"/>
                  </a:lnTo>
                  <a:lnTo>
                    <a:pt x="750" y="12"/>
                  </a:lnTo>
                  <a:lnTo>
                    <a:pt x="756" y="12"/>
                  </a:lnTo>
                  <a:lnTo>
                    <a:pt x="756" y="18"/>
                  </a:lnTo>
                  <a:lnTo>
                    <a:pt x="762" y="24"/>
                  </a:lnTo>
                  <a:lnTo>
                    <a:pt x="768" y="24"/>
                  </a:lnTo>
                  <a:lnTo>
                    <a:pt x="768" y="30"/>
                  </a:lnTo>
                  <a:lnTo>
                    <a:pt x="774" y="30"/>
                  </a:lnTo>
                  <a:lnTo>
                    <a:pt x="774" y="36"/>
                  </a:lnTo>
                  <a:lnTo>
                    <a:pt x="774" y="42"/>
                  </a:lnTo>
                  <a:lnTo>
                    <a:pt x="774" y="36"/>
                  </a:lnTo>
                  <a:lnTo>
                    <a:pt x="774" y="42"/>
                  </a:lnTo>
                  <a:lnTo>
                    <a:pt x="780" y="42"/>
                  </a:lnTo>
                  <a:lnTo>
                    <a:pt x="786" y="42"/>
                  </a:lnTo>
                  <a:lnTo>
                    <a:pt x="786" y="48"/>
                  </a:lnTo>
                  <a:lnTo>
                    <a:pt x="792" y="48"/>
                  </a:lnTo>
                  <a:lnTo>
                    <a:pt x="786" y="48"/>
                  </a:lnTo>
                  <a:lnTo>
                    <a:pt x="792" y="48"/>
                  </a:lnTo>
                  <a:lnTo>
                    <a:pt x="792" y="54"/>
                  </a:lnTo>
                  <a:lnTo>
                    <a:pt x="798" y="54"/>
                  </a:lnTo>
                  <a:lnTo>
                    <a:pt x="804" y="54"/>
                  </a:lnTo>
                  <a:lnTo>
                    <a:pt x="810" y="54"/>
                  </a:lnTo>
                  <a:lnTo>
                    <a:pt x="810" y="48"/>
                  </a:lnTo>
                  <a:lnTo>
                    <a:pt x="816" y="48"/>
                  </a:lnTo>
                  <a:lnTo>
                    <a:pt x="816" y="42"/>
                  </a:lnTo>
                  <a:lnTo>
                    <a:pt x="822" y="42"/>
                  </a:lnTo>
                  <a:lnTo>
                    <a:pt x="822" y="48"/>
                  </a:lnTo>
                  <a:lnTo>
                    <a:pt x="828" y="42"/>
                  </a:lnTo>
                  <a:lnTo>
                    <a:pt x="828" y="48"/>
                  </a:lnTo>
                  <a:lnTo>
                    <a:pt x="828" y="42"/>
                  </a:lnTo>
                  <a:lnTo>
                    <a:pt x="828" y="48"/>
                  </a:lnTo>
                  <a:lnTo>
                    <a:pt x="828" y="42"/>
                  </a:lnTo>
                  <a:lnTo>
                    <a:pt x="828" y="48"/>
                  </a:lnTo>
                  <a:lnTo>
                    <a:pt x="834" y="42"/>
                  </a:lnTo>
                  <a:lnTo>
                    <a:pt x="834" y="48"/>
                  </a:lnTo>
                  <a:lnTo>
                    <a:pt x="840" y="48"/>
                  </a:lnTo>
                  <a:lnTo>
                    <a:pt x="840" y="54"/>
                  </a:lnTo>
                  <a:lnTo>
                    <a:pt x="846" y="54"/>
                  </a:lnTo>
                  <a:lnTo>
                    <a:pt x="846" y="48"/>
                  </a:lnTo>
                  <a:lnTo>
                    <a:pt x="852" y="48"/>
                  </a:lnTo>
                  <a:lnTo>
                    <a:pt x="852" y="42"/>
                  </a:lnTo>
                  <a:lnTo>
                    <a:pt x="858" y="42"/>
                  </a:lnTo>
                  <a:lnTo>
                    <a:pt x="858" y="36"/>
                  </a:lnTo>
                  <a:lnTo>
                    <a:pt x="864" y="36"/>
                  </a:lnTo>
                  <a:lnTo>
                    <a:pt x="870" y="36"/>
                  </a:lnTo>
                  <a:lnTo>
                    <a:pt x="870" y="42"/>
                  </a:lnTo>
                  <a:lnTo>
                    <a:pt x="876" y="42"/>
                  </a:lnTo>
                  <a:lnTo>
                    <a:pt x="870" y="42"/>
                  </a:lnTo>
                  <a:lnTo>
                    <a:pt x="870" y="48"/>
                  </a:lnTo>
                  <a:lnTo>
                    <a:pt x="876" y="54"/>
                  </a:lnTo>
                  <a:lnTo>
                    <a:pt x="882" y="54"/>
                  </a:lnTo>
                  <a:lnTo>
                    <a:pt x="882" y="60"/>
                  </a:lnTo>
                  <a:lnTo>
                    <a:pt x="888" y="66"/>
                  </a:lnTo>
                  <a:lnTo>
                    <a:pt x="894" y="66"/>
                  </a:lnTo>
                  <a:lnTo>
                    <a:pt x="894" y="72"/>
                  </a:lnTo>
                  <a:lnTo>
                    <a:pt x="900" y="72"/>
                  </a:lnTo>
                  <a:lnTo>
                    <a:pt x="906" y="72"/>
                  </a:lnTo>
                  <a:lnTo>
                    <a:pt x="906" y="78"/>
                  </a:lnTo>
                  <a:lnTo>
                    <a:pt x="912" y="78"/>
                  </a:lnTo>
                  <a:lnTo>
                    <a:pt x="912" y="84"/>
                  </a:lnTo>
                  <a:lnTo>
                    <a:pt x="912" y="90"/>
                  </a:lnTo>
                  <a:lnTo>
                    <a:pt x="912" y="84"/>
                  </a:lnTo>
                  <a:lnTo>
                    <a:pt x="918" y="84"/>
                  </a:lnTo>
                  <a:lnTo>
                    <a:pt x="918" y="90"/>
                  </a:lnTo>
                  <a:lnTo>
                    <a:pt x="918" y="84"/>
                  </a:lnTo>
                  <a:lnTo>
                    <a:pt x="918" y="90"/>
                  </a:lnTo>
                  <a:lnTo>
                    <a:pt x="924" y="90"/>
                  </a:lnTo>
                  <a:lnTo>
                    <a:pt x="924" y="96"/>
                  </a:lnTo>
                  <a:lnTo>
                    <a:pt x="930" y="96"/>
                  </a:lnTo>
                  <a:lnTo>
                    <a:pt x="924" y="102"/>
                  </a:lnTo>
                  <a:lnTo>
                    <a:pt x="924" y="108"/>
                  </a:lnTo>
                  <a:lnTo>
                    <a:pt x="918" y="114"/>
                  </a:lnTo>
                  <a:lnTo>
                    <a:pt x="918" y="120"/>
                  </a:lnTo>
                  <a:lnTo>
                    <a:pt x="924" y="120"/>
                  </a:lnTo>
                  <a:lnTo>
                    <a:pt x="924" y="126"/>
                  </a:lnTo>
                  <a:lnTo>
                    <a:pt x="924" y="132"/>
                  </a:lnTo>
                  <a:lnTo>
                    <a:pt x="918" y="138"/>
                  </a:lnTo>
                  <a:lnTo>
                    <a:pt x="918" y="144"/>
                  </a:lnTo>
                  <a:lnTo>
                    <a:pt x="924" y="144"/>
                  </a:lnTo>
                  <a:lnTo>
                    <a:pt x="924" y="150"/>
                  </a:lnTo>
                  <a:lnTo>
                    <a:pt x="930" y="150"/>
                  </a:lnTo>
                  <a:lnTo>
                    <a:pt x="936" y="150"/>
                  </a:lnTo>
                  <a:lnTo>
                    <a:pt x="936" y="156"/>
                  </a:lnTo>
                  <a:lnTo>
                    <a:pt x="942" y="156"/>
                  </a:lnTo>
                  <a:lnTo>
                    <a:pt x="948" y="162"/>
                  </a:lnTo>
                  <a:lnTo>
                    <a:pt x="942" y="168"/>
                  </a:lnTo>
                  <a:lnTo>
                    <a:pt x="936" y="174"/>
                  </a:lnTo>
                  <a:lnTo>
                    <a:pt x="930" y="180"/>
                  </a:lnTo>
                  <a:lnTo>
                    <a:pt x="918" y="192"/>
                  </a:lnTo>
                  <a:lnTo>
                    <a:pt x="906" y="210"/>
                  </a:lnTo>
                  <a:lnTo>
                    <a:pt x="900" y="210"/>
                  </a:lnTo>
                  <a:lnTo>
                    <a:pt x="894" y="210"/>
                  </a:lnTo>
                  <a:lnTo>
                    <a:pt x="894" y="216"/>
                  </a:lnTo>
                  <a:lnTo>
                    <a:pt x="894" y="222"/>
                  </a:lnTo>
                  <a:lnTo>
                    <a:pt x="888" y="222"/>
                  </a:lnTo>
                  <a:lnTo>
                    <a:pt x="882" y="222"/>
                  </a:lnTo>
                  <a:lnTo>
                    <a:pt x="882" y="228"/>
                  </a:lnTo>
                  <a:lnTo>
                    <a:pt x="882" y="234"/>
                  </a:lnTo>
                  <a:lnTo>
                    <a:pt x="882" y="240"/>
                  </a:lnTo>
                  <a:lnTo>
                    <a:pt x="876" y="246"/>
                  </a:lnTo>
                  <a:lnTo>
                    <a:pt x="876" y="252"/>
                  </a:lnTo>
                  <a:lnTo>
                    <a:pt x="876" y="258"/>
                  </a:lnTo>
                  <a:lnTo>
                    <a:pt x="870" y="258"/>
                  </a:lnTo>
                  <a:lnTo>
                    <a:pt x="870" y="264"/>
                  </a:lnTo>
                  <a:lnTo>
                    <a:pt x="870" y="270"/>
                  </a:lnTo>
                  <a:lnTo>
                    <a:pt x="864" y="288"/>
                  </a:lnTo>
                  <a:lnTo>
                    <a:pt x="864" y="294"/>
                  </a:lnTo>
                  <a:lnTo>
                    <a:pt x="864" y="300"/>
                  </a:lnTo>
                  <a:lnTo>
                    <a:pt x="864" y="306"/>
                  </a:lnTo>
                  <a:lnTo>
                    <a:pt x="864" y="312"/>
                  </a:lnTo>
                  <a:lnTo>
                    <a:pt x="864" y="318"/>
                  </a:lnTo>
                  <a:lnTo>
                    <a:pt x="864" y="324"/>
                  </a:lnTo>
                  <a:lnTo>
                    <a:pt x="858" y="324"/>
                  </a:lnTo>
                  <a:lnTo>
                    <a:pt x="864" y="324"/>
                  </a:lnTo>
                  <a:lnTo>
                    <a:pt x="858" y="324"/>
                  </a:lnTo>
                  <a:lnTo>
                    <a:pt x="864" y="330"/>
                  </a:lnTo>
                  <a:lnTo>
                    <a:pt x="864" y="336"/>
                  </a:lnTo>
                  <a:lnTo>
                    <a:pt x="858" y="336"/>
                  </a:lnTo>
                  <a:lnTo>
                    <a:pt x="858" y="342"/>
                  </a:lnTo>
                  <a:lnTo>
                    <a:pt x="852" y="342"/>
                  </a:lnTo>
                  <a:lnTo>
                    <a:pt x="846" y="342"/>
                  </a:lnTo>
                  <a:lnTo>
                    <a:pt x="846" y="348"/>
                  </a:lnTo>
                  <a:lnTo>
                    <a:pt x="846" y="354"/>
                  </a:lnTo>
                  <a:lnTo>
                    <a:pt x="840" y="354"/>
                  </a:lnTo>
                  <a:lnTo>
                    <a:pt x="840" y="360"/>
                  </a:lnTo>
                  <a:lnTo>
                    <a:pt x="840" y="366"/>
                  </a:lnTo>
                  <a:lnTo>
                    <a:pt x="840" y="372"/>
                  </a:lnTo>
                  <a:lnTo>
                    <a:pt x="840" y="378"/>
                  </a:lnTo>
                  <a:lnTo>
                    <a:pt x="834" y="378"/>
                  </a:lnTo>
                  <a:lnTo>
                    <a:pt x="834" y="384"/>
                  </a:lnTo>
                  <a:lnTo>
                    <a:pt x="828" y="384"/>
                  </a:lnTo>
                  <a:lnTo>
                    <a:pt x="828" y="390"/>
                  </a:lnTo>
                  <a:lnTo>
                    <a:pt x="828" y="396"/>
                  </a:lnTo>
                  <a:lnTo>
                    <a:pt x="828" y="402"/>
                  </a:lnTo>
                  <a:lnTo>
                    <a:pt x="834" y="402"/>
                  </a:lnTo>
                  <a:lnTo>
                    <a:pt x="834" y="408"/>
                  </a:lnTo>
                  <a:lnTo>
                    <a:pt x="834" y="414"/>
                  </a:lnTo>
                  <a:lnTo>
                    <a:pt x="840" y="414"/>
                  </a:lnTo>
                  <a:lnTo>
                    <a:pt x="840" y="420"/>
                  </a:lnTo>
                  <a:lnTo>
                    <a:pt x="846" y="420"/>
                  </a:lnTo>
                  <a:lnTo>
                    <a:pt x="846" y="426"/>
                  </a:lnTo>
                  <a:lnTo>
                    <a:pt x="846" y="420"/>
                  </a:lnTo>
                  <a:lnTo>
                    <a:pt x="846" y="426"/>
                  </a:lnTo>
                  <a:lnTo>
                    <a:pt x="840" y="426"/>
                  </a:lnTo>
                  <a:lnTo>
                    <a:pt x="846" y="426"/>
                  </a:lnTo>
                  <a:lnTo>
                    <a:pt x="840" y="426"/>
                  </a:lnTo>
                  <a:lnTo>
                    <a:pt x="846" y="432"/>
                  </a:lnTo>
                  <a:lnTo>
                    <a:pt x="840" y="432"/>
                  </a:lnTo>
                  <a:lnTo>
                    <a:pt x="846" y="438"/>
                  </a:lnTo>
                  <a:lnTo>
                    <a:pt x="846" y="444"/>
                  </a:lnTo>
                  <a:lnTo>
                    <a:pt x="846" y="450"/>
                  </a:lnTo>
                  <a:lnTo>
                    <a:pt x="846" y="456"/>
                  </a:lnTo>
                  <a:lnTo>
                    <a:pt x="846" y="462"/>
                  </a:lnTo>
                  <a:lnTo>
                    <a:pt x="846" y="468"/>
                  </a:lnTo>
                  <a:lnTo>
                    <a:pt x="852" y="468"/>
                  </a:lnTo>
                  <a:lnTo>
                    <a:pt x="852" y="474"/>
                  </a:lnTo>
                  <a:lnTo>
                    <a:pt x="852" y="486"/>
                  </a:lnTo>
                  <a:lnTo>
                    <a:pt x="852" y="492"/>
                  </a:lnTo>
                  <a:lnTo>
                    <a:pt x="846" y="498"/>
                  </a:lnTo>
                  <a:lnTo>
                    <a:pt x="846" y="504"/>
                  </a:lnTo>
                  <a:lnTo>
                    <a:pt x="846" y="510"/>
                  </a:lnTo>
                  <a:lnTo>
                    <a:pt x="852" y="516"/>
                  </a:lnTo>
                  <a:lnTo>
                    <a:pt x="852" y="522"/>
                  </a:lnTo>
                  <a:lnTo>
                    <a:pt x="852" y="528"/>
                  </a:lnTo>
                  <a:lnTo>
                    <a:pt x="858" y="534"/>
                  </a:lnTo>
                  <a:lnTo>
                    <a:pt x="858" y="546"/>
                  </a:lnTo>
                  <a:lnTo>
                    <a:pt x="864" y="546"/>
                  </a:lnTo>
                  <a:lnTo>
                    <a:pt x="864" y="552"/>
                  </a:lnTo>
                  <a:lnTo>
                    <a:pt x="864" y="558"/>
                  </a:lnTo>
                  <a:lnTo>
                    <a:pt x="858" y="564"/>
                  </a:lnTo>
                  <a:lnTo>
                    <a:pt x="858" y="570"/>
                  </a:lnTo>
                  <a:lnTo>
                    <a:pt x="864" y="576"/>
                  </a:lnTo>
                  <a:lnTo>
                    <a:pt x="864" y="582"/>
                  </a:lnTo>
                  <a:lnTo>
                    <a:pt x="864" y="588"/>
                  </a:lnTo>
                  <a:lnTo>
                    <a:pt x="870" y="594"/>
                  </a:lnTo>
                  <a:lnTo>
                    <a:pt x="876" y="600"/>
                  </a:lnTo>
                  <a:lnTo>
                    <a:pt x="888" y="606"/>
                  </a:lnTo>
                  <a:lnTo>
                    <a:pt x="888" y="612"/>
                  </a:lnTo>
                  <a:lnTo>
                    <a:pt x="894" y="618"/>
                  </a:lnTo>
                  <a:lnTo>
                    <a:pt x="900" y="630"/>
                  </a:lnTo>
                  <a:lnTo>
                    <a:pt x="900" y="636"/>
                  </a:lnTo>
                  <a:lnTo>
                    <a:pt x="906" y="648"/>
                  </a:lnTo>
                  <a:lnTo>
                    <a:pt x="912" y="660"/>
                  </a:lnTo>
                  <a:lnTo>
                    <a:pt x="912" y="666"/>
                  </a:lnTo>
                  <a:lnTo>
                    <a:pt x="918" y="666"/>
                  </a:lnTo>
                  <a:lnTo>
                    <a:pt x="918" y="672"/>
                  </a:lnTo>
                  <a:lnTo>
                    <a:pt x="918" y="678"/>
                  </a:lnTo>
                  <a:lnTo>
                    <a:pt x="912" y="678"/>
                  </a:lnTo>
                  <a:lnTo>
                    <a:pt x="900" y="678"/>
                  </a:lnTo>
                  <a:lnTo>
                    <a:pt x="888" y="678"/>
                  </a:lnTo>
                  <a:lnTo>
                    <a:pt x="882" y="678"/>
                  </a:lnTo>
                  <a:lnTo>
                    <a:pt x="876" y="684"/>
                  </a:lnTo>
                  <a:lnTo>
                    <a:pt x="864" y="684"/>
                  </a:lnTo>
                  <a:lnTo>
                    <a:pt x="828" y="690"/>
                  </a:lnTo>
                  <a:lnTo>
                    <a:pt x="828" y="696"/>
                  </a:lnTo>
                  <a:lnTo>
                    <a:pt x="828" y="702"/>
                  </a:lnTo>
                  <a:lnTo>
                    <a:pt x="822" y="714"/>
                  </a:lnTo>
                  <a:lnTo>
                    <a:pt x="816" y="714"/>
                  </a:lnTo>
                  <a:lnTo>
                    <a:pt x="816" y="720"/>
                  </a:lnTo>
                  <a:lnTo>
                    <a:pt x="804" y="720"/>
                  </a:lnTo>
                  <a:lnTo>
                    <a:pt x="804" y="726"/>
                  </a:lnTo>
                  <a:lnTo>
                    <a:pt x="798" y="732"/>
                  </a:lnTo>
                  <a:lnTo>
                    <a:pt x="804" y="732"/>
                  </a:lnTo>
                  <a:lnTo>
                    <a:pt x="804" y="738"/>
                  </a:lnTo>
                  <a:lnTo>
                    <a:pt x="804" y="732"/>
                  </a:lnTo>
                  <a:lnTo>
                    <a:pt x="810" y="732"/>
                  </a:lnTo>
                  <a:lnTo>
                    <a:pt x="810" y="738"/>
                  </a:lnTo>
                  <a:lnTo>
                    <a:pt x="810" y="744"/>
                  </a:lnTo>
                  <a:lnTo>
                    <a:pt x="816" y="744"/>
                  </a:lnTo>
                  <a:lnTo>
                    <a:pt x="810" y="744"/>
                  </a:lnTo>
                  <a:lnTo>
                    <a:pt x="816" y="744"/>
                  </a:lnTo>
                  <a:lnTo>
                    <a:pt x="810" y="744"/>
                  </a:lnTo>
                  <a:lnTo>
                    <a:pt x="816" y="750"/>
                  </a:lnTo>
                  <a:lnTo>
                    <a:pt x="816" y="756"/>
                  </a:lnTo>
                  <a:lnTo>
                    <a:pt x="816" y="762"/>
                  </a:lnTo>
                  <a:lnTo>
                    <a:pt x="816" y="768"/>
                  </a:lnTo>
                  <a:lnTo>
                    <a:pt x="816" y="774"/>
                  </a:lnTo>
                  <a:lnTo>
                    <a:pt x="810" y="774"/>
                  </a:lnTo>
                  <a:lnTo>
                    <a:pt x="810" y="780"/>
                  </a:lnTo>
                  <a:lnTo>
                    <a:pt x="816" y="780"/>
                  </a:lnTo>
                  <a:lnTo>
                    <a:pt x="816" y="786"/>
                  </a:lnTo>
                  <a:lnTo>
                    <a:pt x="816" y="792"/>
                  </a:lnTo>
                  <a:lnTo>
                    <a:pt x="816" y="798"/>
                  </a:lnTo>
                  <a:lnTo>
                    <a:pt x="810" y="798"/>
                  </a:lnTo>
                  <a:lnTo>
                    <a:pt x="810" y="804"/>
                  </a:lnTo>
                  <a:lnTo>
                    <a:pt x="810" y="810"/>
                  </a:lnTo>
                  <a:lnTo>
                    <a:pt x="810" y="816"/>
                  </a:lnTo>
                  <a:lnTo>
                    <a:pt x="804" y="816"/>
                  </a:lnTo>
                  <a:lnTo>
                    <a:pt x="804" y="822"/>
                  </a:lnTo>
                  <a:lnTo>
                    <a:pt x="810" y="822"/>
                  </a:lnTo>
                  <a:lnTo>
                    <a:pt x="804" y="822"/>
                  </a:lnTo>
                  <a:lnTo>
                    <a:pt x="804" y="828"/>
                  </a:lnTo>
                  <a:lnTo>
                    <a:pt x="804" y="834"/>
                  </a:lnTo>
                  <a:lnTo>
                    <a:pt x="804" y="840"/>
                  </a:lnTo>
                  <a:lnTo>
                    <a:pt x="804" y="846"/>
                  </a:lnTo>
                  <a:lnTo>
                    <a:pt x="804" y="852"/>
                  </a:lnTo>
                  <a:lnTo>
                    <a:pt x="804" y="858"/>
                  </a:lnTo>
                  <a:lnTo>
                    <a:pt x="804" y="852"/>
                  </a:lnTo>
                  <a:lnTo>
                    <a:pt x="810" y="858"/>
                  </a:lnTo>
                  <a:lnTo>
                    <a:pt x="816" y="858"/>
                  </a:lnTo>
                  <a:lnTo>
                    <a:pt x="816" y="864"/>
                  </a:lnTo>
                  <a:lnTo>
                    <a:pt x="822" y="864"/>
                  </a:lnTo>
                  <a:lnTo>
                    <a:pt x="822" y="870"/>
                  </a:lnTo>
                  <a:lnTo>
                    <a:pt x="828" y="870"/>
                  </a:lnTo>
                  <a:lnTo>
                    <a:pt x="828" y="876"/>
                  </a:lnTo>
                  <a:lnTo>
                    <a:pt x="834" y="876"/>
                  </a:lnTo>
                  <a:lnTo>
                    <a:pt x="834" y="882"/>
                  </a:lnTo>
                  <a:lnTo>
                    <a:pt x="840" y="882"/>
                  </a:lnTo>
                  <a:lnTo>
                    <a:pt x="846" y="882"/>
                  </a:lnTo>
                  <a:lnTo>
                    <a:pt x="852" y="882"/>
                  </a:lnTo>
                  <a:lnTo>
                    <a:pt x="858" y="888"/>
                  </a:lnTo>
                  <a:lnTo>
                    <a:pt x="858" y="882"/>
                  </a:lnTo>
                  <a:lnTo>
                    <a:pt x="852" y="882"/>
                  </a:lnTo>
                  <a:lnTo>
                    <a:pt x="858" y="876"/>
                  </a:lnTo>
                  <a:lnTo>
                    <a:pt x="864" y="876"/>
                  </a:lnTo>
                  <a:lnTo>
                    <a:pt x="870" y="870"/>
                  </a:lnTo>
                  <a:lnTo>
                    <a:pt x="870" y="936"/>
                  </a:lnTo>
                  <a:lnTo>
                    <a:pt x="864" y="936"/>
                  </a:lnTo>
                  <a:lnTo>
                    <a:pt x="864" y="930"/>
                  </a:lnTo>
                  <a:lnTo>
                    <a:pt x="864" y="924"/>
                  </a:lnTo>
                  <a:lnTo>
                    <a:pt x="858" y="924"/>
                  </a:lnTo>
                  <a:lnTo>
                    <a:pt x="852" y="930"/>
                  </a:lnTo>
                  <a:lnTo>
                    <a:pt x="846" y="930"/>
                  </a:lnTo>
                  <a:lnTo>
                    <a:pt x="846" y="936"/>
                  </a:lnTo>
                  <a:lnTo>
                    <a:pt x="840" y="936"/>
                  </a:lnTo>
                  <a:lnTo>
                    <a:pt x="840" y="930"/>
                  </a:lnTo>
                  <a:lnTo>
                    <a:pt x="834" y="930"/>
                  </a:lnTo>
                  <a:lnTo>
                    <a:pt x="834" y="936"/>
                  </a:lnTo>
                  <a:lnTo>
                    <a:pt x="834" y="930"/>
                  </a:lnTo>
                  <a:lnTo>
                    <a:pt x="828" y="930"/>
                  </a:lnTo>
                  <a:lnTo>
                    <a:pt x="828" y="924"/>
                  </a:lnTo>
                  <a:lnTo>
                    <a:pt x="828" y="918"/>
                  </a:lnTo>
                  <a:lnTo>
                    <a:pt x="822" y="918"/>
                  </a:lnTo>
                  <a:lnTo>
                    <a:pt x="822" y="912"/>
                  </a:lnTo>
                  <a:lnTo>
                    <a:pt x="822" y="906"/>
                  </a:lnTo>
                  <a:lnTo>
                    <a:pt x="816" y="906"/>
                  </a:lnTo>
                  <a:lnTo>
                    <a:pt x="810" y="906"/>
                  </a:lnTo>
                  <a:lnTo>
                    <a:pt x="804" y="900"/>
                  </a:lnTo>
                  <a:lnTo>
                    <a:pt x="810" y="900"/>
                  </a:lnTo>
                  <a:lnTo>
                    <a:pt x="810" y="894"/>
                  </a:lnTo>
                  <a:lnTo>
                    <a:pt x="804" y="894"/>
                  </a:lnTo>
                  <a:lnTo>
                    <a:pt x="804" y="888"/>
                  </a:lnTo>
                  <a:lnTo>
                    <a:pt x="798" y="882"/>
                  </a:lnTo>
                  <a:lnTo>
                    <a:pt x="792" y="882"/>
                  </a:lnTo>
                  <a:lnTo>
                    <a:pt x="786" y="888"/>
                  </a:lnTo>
                  <a:lnTo>
                    <a:pt x="786" y="882"/>
                  </a:lnTo>
                  <a:lnTo>
                    <a:pt x="780" y="882"/>
                  </a:lnTo>
                  <a:lnTo>
                    <a:pt x="780" y="876"/>
                  </a:lnTo>
                  <a:lnTo>
                    <a:pt x="774" y="876"/>
                  </a:lnTo>
                  <a:lnTo>
                    <a:pt x="768" y="876"/>
                  </a:lnTo>
                  <a:lnTo>
                    <a:pt x="762" y="876"/>
                  </a:lnTo>
                  <a:lnTo>
                    <a:pt x="756" y="870"/>
                  </a:lnTo>
                  <a:lnTo>
                    <a:pt x="756" y="864"/>
                  </a:lnTo>
                  <a:lnTo>
                    <a:pt x="756" y="858"/>
                  </a:lnTo>
                  <a:lnTo>
                    <a:pt x="750" y="858"/>
                  </a:lnTo>
                  <a:lnTo>
                    <a:pt x="750" y="852"/>
                  </a:lnTo>
                  <a:lnTo>
                    <a:pt x="744" y="852"/>
                  </a:lnTo>
                  <a:lnTo>
                    <a:pt x="744" y="846"/>
                  </a:lnTo>
                  <a:lnTo>
                    <a:pt x="744" y="840"/>
                  </a:lnTo>
                  <a:lnTo>
                    <a:pt x="738" y="846"/>
                  </a:lnTo>
                  <a:lnTo>
                    <a:pt x="732" y="846"/>
                  </a:lnTo>
                  <a:lnTo>
                    <a:pt x="738" y="846"/>
                  </a:lnTo>
                  <a:lnTo>
                    <a:pt x="732" y="852"/>
                  </a:lnTo>
                  <a:lnTo>
                    <a:pt x="732" y="858"/>
                  </a:lnTo>
                  <a:lnTo>
                    <a:pt x="726" y="864"/>
                  </a:lnTo>
                  <a:lnTo>
                    <a:pt x="720" y="864"/>
                  </a:lnTo>
                  <a:lnTo>
                    <a:pt x="714" y="864"/>
                  </a:lnTo>
                  <a:lnTo>
                    <a:pt x="708" y="864"/>
                  </a:lnTo>
                  <a:lnTo>
                    <a:pt x="708" y="858"/>
                  </a:lnTo>
                  <a:lnTo>
                    <a:pt x="702" y="858"/>
                  </a:lnTo>
                  <a:lnTo>
                    <a:pt x="702" y="864"/>
                  </a:lnTo>
                  <a:lnTo>
                    <a:pt x="696" y="864"/>
                  </a:lnTo>
                  <a:lnTo>
                    <a:pt x="696" y="858"/>
                  </a:lnTo>
                  <a:lnTo>
                    <a:pt x="690" y="858"/>
                  </a:lnTo>
                  <a:lnTo>
                    <a:pt x="684" y="858"/>
                  </a:lnTo>
                  <a:lnTo>
                    <a:pt x="678" y="858"/>
                  </a:lnTo>
                  <a:lnTo>
                    <a:pt x="678" y="852"/>
                  </a:lnTo>
                  <a:lnTo>
                    <a:pt x="672" y="852"/>
                  </a:lnTo>
                  <a:lnTo>
                    <a:pt x="666" y="852"/>
                  </a:lnTo>
                  <a:lnTo>
                    <a:pt x="660" y="852"/>
                  </a:lnTo>
                  <a:lnTo>
                    <a:pt x="660" y="846"/>
                  </a:lnTo>
                  <a:lnTo>
                    <a:pt x="654" y="846"/>
                  </a:lnTo>
                  <a:lnTo>
                    <a:pt x="648" y="846"/>
                  </a:lnTo>
                  <a:lnTo>
                    <a:pt x="648" y="840"/>
                  </a:lnTo>
                  <a:lnTo>
                    <a:pt x="648" y="834"/>
                  </a:lnTo>
                  <a:lnTo>
                    <a:pt x="648" y="828"/>
                  </a:lnTo>
                  <a:lnTo>
                    <a:pt x="648" y="822"/>
                  </a:lnTo>
                  <a:lnTo>
                    <a:pt x="642" y="828"/>
                  </a:lnTo>
                  <a:lnTo>
                    <a:pt x="636" y="828"/>
                  </a:lnTo>
                  <a:lnTo>
                    <a:pt x="630" y="828"/>
                  </a:lnTo>
                  <a:lnTo>
                    <a:pt x="624" y="828"/>
                  </a:lnTo>
                  <a:lnTo>
                    <a:pt x="618" y="828"/>
                  </a:lnTo>
                  <a:lnTo>
                    <a:pt x="618" y="834"/>
                  </a:lnTo>
                  <a:lnTo>
                    <a:pt x="612" y="834"/>
                  </a:lnTo>
                  <a:lnTo>
                    <a:pt x="606" y="834"/>
                  </a:lnTo>
                  <a:lnTo>
                    <a:pt x="606" y="840"/>
                  </a:lnTo>
                  <a:lnTo>
                    <a:pt x="606" y="834"/>
                  </a:lnTo>
                  <a:lnTo>
                    <a:pt x="600" y="834"/>
                  </a:lnTo>
                  <a:lnTo>
                    <a:pt x="600" y="828"/>
                  </a:lnTo>
                  <a:lnTo>
                    <a:pt x="606" y="828"/>
                  </a:lnTo>
                  <a:lnTo>
                    <a:pt x="606" y="822"/>
                  </a:lnTo>
                  <a:lnTo>
                    <a:pt x="600" y="816"/>
                  </a:lnTo>
                  <a:lnTo>
                    <a:pt x="594" y="816"/>
                  </a:lnTo>
                  <a:lnTo>
                    <a:pt x="588" y="816"/>
                  </a:lnTo>
                  <a:lnTo>
                    <a:pt x="594" y="810"/>
                  </a:lnTo>
                  <a:lnTo>
                    <a:pt x="588" y="810"/>
                  </a:lnTo>
                  <a:lnTo>
                    <a:pt x="582" y="810"/>
                  </a:lnTo>
                  <a:lnTo>
                    <a:pt x="576" y="816"/>
                  </a:lnTo>
                  <a:lnTo>
                    <a:pt x="570" y="816"/>
                  </a:lnTo>
                  <a:lnTo>
                    <a:pt x="564" y="816"/>
                  </a:lnTo>
                  <a:lnTo>
                    <a:pt x="564" y="810"/>
                  </a:lnTo>
                  <a:lnTo>
                    <a:pt x="558" y="810"/>
                  </a:lnTo>
                  <a:lnTo>
                    <a:pt x="552" y="810"/>
                  </a:lnTo>
                  <a:lnTo>
                    <a:pt x="552" y="816"/>
                  </a:lnTo>
                  <a:lnTo>
                    <a:pt x="546" y="816"/>
                  </a:lnTo>
                  <a:lnTo>
                    <a:pt x="540" y="816"/>
                  </a:lnTo>
                  <a:lnTo>
                    <a:pt x="540" y="822"/>
                  </a:lnTo>
                  <a:lnTo>
                    <a:pt x="534" y="822"/>
                  </a:lnTo>
                  <a:lnTo>
                    <a:pt x="534" y="816"/>
                  </a:lnTo>
                  <a:lnTo>
                    <a:pt x="528" y="816"/>
                  </a:lnTo>
                  <a:lnTo>
                    <a:pt x="522" y="816"/>
                  </a:lnTo>
                  <a:lnTo>
                    <a:pt x="522" y="822"/>
                  </a:lnTo>
                  <a:lnTo>
                    <a:pt x="516" y="816"/>
                  </a:lnTo>
                  <a:lnTo>
                    <a:pt x="510" y="816"/>
                  </a:lnTo>
                  <a:lnTo>
                    <a:pt x="510" y="822"/>
                  </a:lnTo>
                  <a:lnTo>
                    <a:pt x="504" y="822"/>
                  </a:lnTo>
                  <a:lnTo>
                    <a:pt x="498" y="828"/>
                  </a:lnTo>
                  <a:lnTo>
                    <a:pt x="498" y="822"/>
                  </a:lnTo>
                  <a:lnTo>
                    <a:pt x="498" y="816"/>
                  </a:lnTo>
                  <a:lnTo>
                    <a:pt x="492" y="816"/>
                  </a:lnTo>
                  <a:lnTo>
                    <a:pt x="492" y="810"/>
                  </a:lnTo>
                  <a:lnTo>
                    <a:pt x="492" y="804"/>
                  </a:lnTo>
                  <a:lnTo>
                    <a:pt x="498" y="804"/>
                  </a:lnTo>
                  <a:lnTo>
                    <a:pt x="504" y="804"/>
                  </a:lnTo>
                  <a:lnTo>
                    <a:pt x="504" y="798"/>
                  </a:lnTo>
                  <a:lnTo>
                    <a:pt x="498" y="798"/>
                  </a:lnTo>
                  <a:lnTo>
                    <a:pt x="498" y="792"/>
                  </a:lnTo>
                  <a:lnTo>
                    <a:pt x="498" y="786"/>
                  </a:lnTo>
                  <a:lnTo>
                    <a:pt x="498" y="780"/>
                  </a:lnTo>
                  <a:lnTo>
                    <a:pt x="498" y="774"/>
                  </a:lnTo>
                  <a:lnTo>
                    <a:pt x="498" y="768"/>
                  </a:lnTo>
                  <a:lnTo>
                    <a:pt x="492" y="762"/>
                  </a:lnTo>
                  <a:lnTo>
                    <a:pt x="492" y="756"/>
                  </a:lnTo>
                  <a:lnTo>
                    <a:pt x="486" y="756"/>
                  </a:lnTo>
                  <a:lnTo>
                    <a:pt x="486" y="750"/>
                  </a:lnTo>
                  <a:lnTo>
                    <a:pt x="480" y="750"/>
                  </a:lnTo>
                  <a:lnTo>
                    <a:pt x="480" y="744"/>
                  </a:lnTo>
                  <a:lnTo>
                    <a:pt x="474" y="744"/>
                  </a:lnTo>
                  <a:lnTo>
                    <a:pt x="474" y="738"/>
                  </a:lnTo>
                  <a:lnTo>
                    <a:pt x="474" y="732"/>
                  </a:lnTo>
                  <a:lnTo>
                    <a:pt x="474" y="726"/>
                  </a:lnTo>
                  <a:lnTo>
                    <a:pt x="480" y="726"/>
                  </a:lnTo>
                  <a:lnTo>
                    <a:pt x="474" y="720"/>
                  </a:lnTo>
                  <a:lnTo>
                    <a:pt x="480" y="720"/>
                  </a:lnTo>
                  <a:lnTo>
                    <a:pt x="480" y="714"/>
                  </a:lnTo>
                  <a:lnTo>
                    <a:pt x="480" y="708"/>
                  </a:lnTo>
                  <a:lnTo>
                    <a:pt x="480" y="702"/>
                  </a:lnTo>
                  <a:lnTo>
                    <a:pt x="480" y="696"/>
                  </a:lnTo>
                  <a:lnTo>
                    <a:pt x="480" y="690"/>
                  </a:lnTo>
                  <a:lnTo>
                    <a:pt x="480" y="684"/>
                  </a:lnTo>
                  <a:lnTo>
                    <a:pt x="480" y="678"/>
                  </a:lnTo>
                  <a:lnTo>
                    <a:pt x="480" y="672"/>
                  </a:lnTo>
                  <a:lnTo>
                    <a:pt x="474" y="666"/>
                  </a:lnTo>
                  <a:lnTo>
                    <a:pt x="474" y="660"/>
                  </a:lnTo>
                  <a:lnTo>
                    <a:pt x="474" y="654"/>
                  </a:lnTo>
                  <a:lnTo>
                    <a:pt x="474" y="648"/>
                  </a:lnTo>
                  <a:lnTo>
                    <a:pt x="474" y="642"/>
                  </a:lnTo>
                  <a:lnTo>
                    <a:pt x="480" y="642"/>
                  </a:lnTo>
                  <a:lnTo>
                    <a:pt x="474" y="642"/>
                  </a:lnTo>
                  <a:lnTo>
                    <a:pt x="480" y="636"/>
                  </a:lnTo>
                  <a:lnTo>
                    <a:pt x="474" y="636"/>
                  </a:lnTo>
                  <a:lnTo>
                    <a:pt x="480" y="636"/>
                  </a:lnTo>
                  <a:lnTo>
                    <a:pt x="474" y="636"/>
                  </a:lnTo>
                  <a:lnTo>
                    <a:pt x="474" y="630"/>
                  </a:lnTo>
                  <a:lnTo>
                    <a:pt x="432" y="630"/>
                  </a:lnTo>
                  <a:lnTo>
                    <a:pt x="414" y="630"/>
                  </a:lnTo>
                  <a:lnTo>
                    <a:pt x="414" y="624"/>
                  </a:lnTo>
                  <a:lnTo>
                    <a:pt x="414" y="618"/>
                  </a:lnTo>
                  <a:lnTo>
                    <a:pt x="414" y="612"/>
                  </a:lnTo>
                  <a:lnTo>
                    <a:pt x="402" y="612"/>
                  </a:lnTo>
                  <a:lnTo>
                    <a:pt x="402" y="618"/>
                  </a:lnTo>
                  <a:lnTo>
                    <a:pt x="360" y="618"/>
                  </a:lnTo>
                  <a:lnTo>
                    <a:pt x="366" y="618"/>
                  </a:lnTo>
                  <a:lnTo>
                    <a:pt x="360" y="618"/>
                  </a:lnTo>
                  <a:lnTo>
                    <a:pt x="360" y="624"/>
                  </a:lnTo>
                  <a:lnTo>
                    <a:pt x="360" y="630"/>
                  </a:lnTo>
                  <a:lnTo>
                    <a:pt x="360" y="636"/>
                  </a:lnTo>
                  <a:lnTo>
                    <a:pt x="360" y="642"/>
                  </a:lnTo>
                  <a:lnTo>
                    <a:pt x="354" y="642"/>
                  </a:lnTo>
                  <a:lnTo>
                    <a:pt x="354" y="648"/>
                  </a:lnTo>
                  <a:lnTo>
                    <a:pt x="354" y="654"/>
                  </a:lnTo>
                  <a:lnTo>
                    <a:pt x="354" y="660"/>
                  </a:lnTo>
                  <a:lnTo>
                    <a:pt x="354" y="666"/>
                  </a:lnTo>
                  <a:lnTo>
                    <a:pt x="324" y="666"/>
                  </a:lnTo>
                  <a:lnTo>
                    <a:pt x="324" y="660"/>
                  </a:lnTo>
                  <a:lnTo>
                    <a:pt x="312" y="660"/>
                  </a:lnTo>
                  <a:lnTo>
                    <a:pt x="312" y="666"/>
                  </a:lnTo>
                  <a:lnTo>
                    <a:pt x="306" y="666"/>
                  </a:lnTo>
                  <a:lnTo>
                    <a:pt x="300" y="666"/>
                  </a:lnTo>
                  <a:lnTo>
                    <a:pt x="294" y="666"/>
                  </a:lnTo>
                  <a:lnTo>
                    <a:pt x="288" y="666"/>
                  </a:lnTo>
                  <a:lnTo>
                    <a:pt x="288" y="672"/>
                  </a:lnTo>
                  <a:lnTo>
                    <a:pt x="282" y="672"/>
                  </a:lnTo>
                  <a:lnTo>
                    <a:pt x="282" y="666"/>
                  </a:lnTo>
                  <a:lnTo>
                    <a:pt x="276" y="672"/>
                  </a:lnTo>
                  <a:lnTo>
                    <a:pt x="270" y="672"/>
                  </a:lnTo>
                  <a:lnTo>
                    <a:pt x="264" y="672"/>
                  </a:lnTo>
                  <a:lnTo>
                    <a:pt x="264" y="666"/>
                  </a:lnTo>
                  <a:lnTo>
                    <a:pt x="258" y="666"/>
                  </a:lnTo>
                  <a:lnTo>
                    <a:pt x="258" y="660"/>
                  </a:lnTo>
                  <a:lnTo>
                    <a:pt x="258" y="654"/>
                  </a:lnTo>
                  <a:lnTo>
                    <a:pt x="252" y="654"/>
                  </a:lnTo>
                  <a:lnTo>
                    <a:pt x="252" y="648"/>
                  </a:lnTo>
                  <a:lnTo>
                    <a:pt x="246" y="648"/>
                  </a:lnTo>
                  <a:lnTo>
                    <a:pt x="246" y="642"/>
                  </a:lnTo>
                  <a:lnTo>
                    <a:pt x="246" y="636"/>
                  </a:lnTo>
                  <a:lnTo>
                    <a:pt x="240" y="636"/>
                  </a:lnTo>
                  <a:lnTo>
                    <a:pt x="240" y="630"/>
                  </a:lnTo>
                  <a:lnTo>
                    <a:pt x="234" y="630"/>
                  </a:lnTo>
                  <a:lnTo>
                    <a:pt x="234" y="624"/>
                  </a:lnTo>
                  <a:lnTo>
                    <a:pt x="234" y="618"/>
                  </a:lnTo>
                  <a:lnTo>
                    <a:pt x="234" y="612"/>
                  </a:lnTo>
                  <a:lnTo>
                    <a:pt x="234" y="606"/>
                  </a:lnTo>
                  <a:lnTo>
                    <a:pt x="228" y="606"/>
                  </a:lnTo>
                  <a:lnTo>
                    <a:pt x="228" y="600"/>
                  </a:lnTo>
                  <a:lnTo>
                    <a:pt x="228" y="594"/>
                  </a:lnTo>
                  <a:lnTo>
                    <a:pt x="222" y="594"/>
                  </a:lnTo>
                  <a:lnTo>
                    <a:pt x="222" y="588"/>
                  </a:lnTo>
                  <a:lnTo>
                    <a:pt x="222" y="582"/>
                  </a:lnTo>
                  <a:lnTo>
                    <a:pt x="222" y="576"/>
                  </a:lnTo>
                  <a:lnTo>
                    <a:pt x="222" y="570"/>
                  </a:lnTo>
                  <a:lnTo>
                    <a:pt x="216" y="570"/>
                  </a:lnTo>
                  <a:lnTo>
                    <a:pt x="216" y="564"/>
                  </a:lnTo>
                  <a:lnTo>
                    <a:pt x="216" y="558"/>
                  </a:lnTo>
                  <a:lnTo>
                    <a:pt x="210" y="558"/>
                  </a:lnTo>
                  <a:lnTo>
                    <a:pt x="204" y="558"/>
                  </a:lnTo>
                  <a:lnTo>
                    <a:pt x="180" y="558"/>
                  </a:lnTo>
                  <a:lnTo>
                    <a:pt x="168" y="558"/>
                  </a:lnTo>
                  <a:lnTo>
                    <a:pt x="162" y="558"/>
                  </a:lnTo>
                  <a:lnTo>
                    <a:pt x="144" y="558"/>
                  </a:lnTo>
                  <a:lnTo>
                    <a:pt x="132" y="558"/>
                  </a:lnTo>
                  <a:lnTo>
                    <a:pt x="126" y="558"/>
                  </a:lnTo>
                  <a:lnTo>
                    <a:pt x="120" y="558"/>
                  </a:lnTo>
                  <a:lnTo>
                    <a:pt x="114" y="558"/>
                  </a:lnTo>
                  <a:lnTo>
                    <a:pt x="108" y="558"/>
                  </a:lnTo>
                  <a:lnTo>
                    <a:pt x="102" y="558"/>
                  </a:lnTo>
                  <a:lnTo>
                    <a:pt x="96" y="558"/>
                  </a:lnTo>
                  <a:lnTo>
                    <a:pt x="90" y="558"/>
                  </a:lnTo>
                  <a:lnTo>
                    <a:pt x="84" y="558"/>
                  </a:lnTo>
                  <a:lnTo>
                    <a:pt x="78" y="558"/>
                  </a:lnTo>
                  <a:lnTo>
                    <a:pt x="66" y="558"/>
                  </a:lnTo>
                  <a:lnTo>
                    <a:pt x="60" y="558"/>
                  </a:lnTo>
                  <a:lnTo>
                    <a:pt x="54" y="558"/>
                  </a:lnTo>
                  <a:lnTo>
                    <a:pt x="48" y="558"/>
                  </a:lnTo>
                  <a:lnTo>
                    <a:pt x="42" y="558"/>
                  </a:lnTo>
                  <a:lnTo>
                    <a:pt x="36" y="558"/>
                  </a:lnTo>
                  <a:lnTo>
                    <a:pt x="30" y="558"/>
                  </a:lnTo>
                  <a:lnTo>
                    <a:pt x="30" y="564"/>
                  </a:lnTo>
                  <a:lnTo>
                    <a:pt x="24" y="564"/>
                  </a:lnTo>
                  <a:lnTo>
                    <a:pt x="18" y="564"/>
                  </a:lnTo>
                  <a:lnTo>
                    <a:pt x="12" y="570"/>
                  </a:lnTo>
                  <a:lnTo>
                    <a:pt x="12" y="564"/>
                  </a:lnTo>
                  <a:lnTo>
                    <a:pt x="12" y="570"/>
                  </a:lnTo>
                  <a:lnTo>
                    <a:pt x="12" y="564"/>
                  </a:lnTo>
                  <a:lnTo>
                    <a:pt x="6" y="564"/>
                  </a:lnTo>
                  <a:lnTo>
                    <a:pt x="0" y="558"/>
                  </a:lnTo>
                  <a:lnTo>
                    <a:pt x="0" y="552"/>
                  </a:lnTo>
                  <a:close/>
                </a:path>
              </a:pathLst>
            </a:custGeom>
            <a:solidFill>
              <a:srgbClr val="FFE56F"/>
            </a:solidFill>
            <a:ln w="9525">
              <a:solidFill>
                <a:srgbClr val="808080"/>
              </a:solidFill>
              <a:round/>
              <a:headEnd/>
              <a:tailEnd/>
            </a:ln>
          </p:spPr>
          <p:txBody>
            <a:bodyPr/>
            <a:lstStyle/>
            <a:p>
              <a:endParaRPr lang="en-GB"/>
            </a:p>
          </p:txBody>
        </p:sp>
        <p:sp>
          <p:nvSpPr>
            <p:cNvPr id="17" name="Freeform 57"/>
            <p:cNvSpPr>
              <a:spLocks noChangeAspect="1"/>
            </p:cNvSpPr>
            <p:nvPr>
              <p:custDataLst>
                <p:tags r:id="rId3"/>
              </p:custDataLst>
            </p:nvPr>
          </p:nvSpPr>
          <p:spPr bwMode="auto">
            <a:xfrm>
              <a:off x="4695" y="2129"/>
              <a:ext cx="322" cy="532"/>
            </a:xfrm>
            <a:custGeom>
              <a:avLst/>
              <a:gdLst>
                <a:gd name="T0" fmla="*/ 5 w 884"/>
                <a:gd name="T1" fmla="*/ 7 h 1393"/>
                <a:gd name="T2" fmla="*/ 6 w 884"/>
                <a:gd name="T3" fmla="*/ 8 h 1393"/>
                <a:gd name="T4" fmla="*/ 6 w 884"/>
                <a:gd name="T5" fmla="*/ 9 h 1393"/>
                <a:gd name="T6" fmla="*/ 6 w 884"/>
                <a:gd name="T7" fmla="*/ 11 h 1393"/>
                <a:gd name="T8" fmla="*/ 7 w 884"/>
                <a:gd name="T9" fmla="*/ 12 h 1393"/>
                <a:gd name="T10" fmla="*/ 7 w 884"/>
                <a:gd name="T11" fmla="*/ 11 h 1393"/>
                <a:gd name="T12" fmla="*/ 8 w 884"/>
                <a:gd name="T13" fmla="*/ 10 h 1393"/>
                <a:gd name="T14" fmla="*/ 6 w 884"/>
                <a:gd name="T15" fmla="*/ 5 h 1393"/>
                <a:gd name="T16" fmla="*/ 8 w 884"/>
                <a:gd name="T17" fmla="*/ 2 h 1393"/>
                <a:gd name="T18" fmla="*/ 9 w 884"/>
                <a:gd name="T19" fmla="*/ 2 h 1393"/>
                <a:gd name="T20" fmla="*/ 10 w 884"/>
                <a:gd name="T21" fmla="*/ 2 h 1393"/>
                <a:gd name="T22" fmla="*/ 11 w 884"/>
                <a:gd name="T23" fmla="*/ 2 h 1393"/>
                <a:gd name="T24" fmla="*/ 12 w 884"/>
                <a:gd name="T25" fmla="*/ 2 h 1393"/>
                <a:gd name="T26" fmla="*/ 14 w 884"/>
                <a:gd name="T27" fmla="*/ 1 h 1393"/>
                <a:gd name="T28" fmla="*/ 15 w 884"/>
                <a:gd name="T29" fmla="*/ 0 h 1393"/>
                <a:gd name="T30" fmla="*/ 15 w 884"/>
                <a:gd name="T31" fmla="*/ 1 h 1393"/>
                <a:gd name="T32" fmla="*/ 15 w 884"/>
                <a:gd name="T33" fmla="*/ 2 h 1393"/>
                <a:gd name="T34" fmla="*/ 15 w 884"/>
                <a:gd name="T35" fmla="*/ 3 h 1393"/>
                <a:gd name="T36" fmla="*/ 15 w 884"/>
                <a:gd name="T37" fmla="*/ 4 h 1393"/>
                <a:gd name="T38" fmla="*/ 15 w 884"/>
                <a:gd name="T39" fmla="*/ 4 h 1393"/>
                <a:gd name="T40" fmla="*/ 15 w 884"/>
                <a:gd name="T41" fmla="*/ 5 h 1393"/>
                <a:gd name="T42" fmla="*/ 15 w 884"/>
                <a:gd name="T43" fmla="*/ 6 h 1393"/>
                <a:gd name="T44" fmla="*/ 15 w 884"/>
                <a:gd name="T45" fmla="*/ 7 h 1393"/>
                <a:gd name="T46" fmla="*/ 16 w 884"/>
                <a:gd name="T47" fmla="*/ 8 h 1393"/>
                <a:gd name="T48" fmla="*/ 15 w 884"/>
                <a:gd name="T49" fmla="*/ 8 h 1393"/>
                <a:gd name="T50" fmla="*/ 15 w 884"/>
                <a:gd name="T51" fmla="*/ 9 h 1393"/>
                <a:gd name="T52" fmla="*/ 15 w 884"/>
                <a:gd name="T53" fmla="*/ 10 h 1393"/>
                <a:gd name="T54" fmla="*/ 14 w 884"/>
                <a:gd name="T55" fmla="*/ 10 h 1393"/>
                <a:gd name="T56" fmla="*/ 14 w 884"/>
                <a:gd name="T57" fmla="*/ 11 h 1393"/>
                <a:gd name="T58" fmla="*/ 12 w 884"/>
                <a:gd name="T59" fmla="*/ 12 h 1393"/>
                <a:gd name="T60" fmla="*/ 12 w 884"/>
                <a:gd name="T61" fmla="*/ 12 h 1393"/>
                <a:gd name="T62" fmla="*/ 11 w 884"/>
                <a:gd name="T63" fmla="*/ 13 h 1393"/>
                <a:gd name="T64" fmla="*/ 10 w 884"/>
                <a:gd name="T65" fmla="*/ 14 h 1393"/>
                <a:gd name="T66" fmla="*/ 9 w 884"/>
                <a:gd name="T67" fmla="*/ 15 h 1393"/>
                <a:gd name="T68" fmla="*/ 9 w 884"/>
                <a:gd name="T69" fmla="*/ 15 h 1393"/>
                <a:gd name="T70" fmla="*/ 8 w 884"/>
                <a:gd name="T71" fmla="*/ 16 h 1393"/>
                <a:gd name="T72" fmla="*/ 8 w 884"/>
                <a:gd name="T73" fmla="*/ 16 h 1393"/>
                <a:gd name="T74" fmla="*/ 7 w 884"/>
                <a:gd name="T75" fmla="*/ 17 h 1393"/>
                <a:gd name="T76" fmla="*/ 7 w 884"/>
                <a:gd name="T77" fmla="*/ 18 h 1393"/>
                <a:gd name="T78" fmla="*/ 6 w 884"/>
                <a:gd name="T79" fmla="*/ 18 h 1393"/>
                <a:gd name="T80" fmla="*/ 7 w 884"/>
                <a:gd name="T81" fmla="*/ 18 h 1393"/>
                <a:gd name="T82" fmla="*/ 7 w 884"/>
                <a:gd name="T83" fmla="*/ 19 h 1393"/>
                <a:gd name="T84" fmla="*/ 7 w 884"/>
                <a:gd name="T85" fmla="*/ 19 h 1393"/>
                <a:gd name="T86" fmla="*/ 7 w 884"/>
                <a:gd name="T87" fmla="*/ 21 h 1393"/>
                <a:gd name="T88" fmla="*/ 8 w 884"/>
                <a:gd name="T89" fmla="*/ 21 h 1393"/>
                <a:gd name="T90" fmla="*/ 8 w 884"/>
                <a:gd name="T91" fmla="*/ 23 h 1393"/>
                <a:gd name="T92" fmla="*/ 8 w 884"/>
                <a:gd name="T93" fmla="*/ 24 h 1393"/>
                <a:gd name="T94" fmla="*/ 7 w 884"/>
                <a:gd name="T95" fmla="*/ 25 h 1393"/>
                <a:gd name="T96" fmla="*/ 5 w 884"/>
                <a:gd name="T97" fmla="*/ 27 h 1393"/>
                <a:gd name="T98" fmla="*/ 4 w 884"/>
                <a:gd name="T99" fmla="*/ 28 h 1393"/>
                <a:gd name="T100" fmla="*/ 4 w 884"/>
                <a:gd name="T101" fmla="*/ 28 h 1393"/>
                <a:gd name="T102" fmla="*/ 4 w 884"/>
                <a:gd name="T103" fmla="*/ 30 h 1393"/>
                <a:gd name="T104" fmla="*/ 3 w 884"/>
                <a:gd name="T105" fmla="*/ 27 h 1393"/>
                <a:gd name="T106" fmla="*/ 2 w 884"/>
                <a:gd name="T107" fmla="*/ 24 h 1393"/>
                <a:gd name="T108" fmla="*/ 3 w 884"/>
                <a:gd name="T109" fmla="*/ 19 h 1393"/>
                <a:gd name="T110" fmla="*/ 4 w 884"/>
                <a:gd name="T111" fmla="*/ 17 h 1393"/>
                <a:gd name="T112" fmla="*/ 4 w 884"/>
                <a:gd name="T113" fmla="*/ 15 h 1393"/>
                <a:gd name="T114" fmla="*/ 4 w 884"/>
                <a:gd name="T115" fmla="*/ 14 h 1393"/>
                <a:gd name="T116" fmla="*/ 4 w 884"/>
                <a:gd name="T117" fmla="*/ 13 h 1393"/>
                <a:gd name="T118" fmla="*/ 3 w 884"/>
                <a:gd name="T119" fmla="*/ 11 h 1393"/>
                <a:gd name="T120" fmla="*/ 1 w 884"/>
                <a:gd name="T121" fmla="*/ 10 h 1393"/>
                <a:gd name="T122" fmla="*/ 0 w 884"/>
                <a:gd name="T123" fmla="*/ 8 h 1393"/>
                <a:gd name="T124" fmla="*/ 3 w 884"/>
                <a:gd name="T125" fmla="*/ 7 h 13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4" h="1393">
                  <a:moveTo>
                    <a:pt x="252" y="300"/>
                  </a:moveTo>
                  <a:lnTo>
                    <a:pt x="257" y="300"/>
                  </a:lnTo>
                  <a:lnTo>
                    <a:pt x="257" y="305"/>
                  </a:lnTo>
                  <a:lnTo>
                    <a:pt x="257" y="311"/>
                  </a:lnTo>
                  <a:lnTo>
                    <a:pt x="257" y="316"/>
                  </a:lnTo>
                  <a:lnTo>
                    <a:pt x="262" y="316"/>
                  </a:lnTo>
                  <a:lnTo>
                    <a:pt x="262" y="321"/>
                  </a:lnTo>
                  <a:lnTo>
                    <a:pt x="268" y="327"/>
                  </a:lnTo>
                  <a:lnTo>
                    <a:pt x="268" y="332"/>
                  </a:lnTo>
                  <a:lnTo>
                    <a:pt x="273" y="332"/>
                  </a:lnTo>
                  <a:lnTo>
                    <a:pt x="278" y="337"/>
                  </a:lnTo>
                  <a:lnTo>
                    <a:pt x="278" y="343"/>
                  </a:lnTo>
                  <a:lnTo>
                    <a:pt x="284" y="343"/>
                  </a:lnTo>
                  <a:lnTo>
                    <a:pt x="284" y="348"/>
                  </a:lnTo>
                  <a:lnTo>
                    <a:pt x="289" y="353"/>
                  </a:lnTo>
                  <a:lnTo>
                    <a:pt x="289" y="348"/>
                  </a:lnTo>
                  <a:lnTo>
                    <a:pt x="289" y="343"/>
                  </a:lnTo>
                  <a:lnTo>
                    <a:pt x="295" y="343"/>
                  </a:lnTo>
                  <a:lnTo>
                    <a:pt x="300" y="343"/>
                  </a:lnTo>
                  <a:lnTo>
                    <a:pt x="300" y="348"/>
                  </a:lnTo>
                  <a:lnTo>
                    <a:pt x="305" y="343"/>
                  </a:lnTo>
                  <a:lnTo>
                    <a:pt x="311" y="337"/>
                  </a:lnTo>
                  <a:lnTo>
                    <a:pt x="321" y="343"/>
                  </a:lnTo>
                  <a:lnTo>
                    <a:pt x="321" y="337"/>
                  </a:lnTo>
                  <a:lnTo>
                    <a:pt x="327" y="337"/>
                  </a:lnTo>
                  <a:lnTo>
                    <a:pt x="332" y="337"/>
                  </a:lnTo>
                  <a:lnTo>
                    <a:pt x="337" y="337"/>
                  </a:lnTo>
                  <a:lnTo>
                    <a:pt x="337" y="332"/>
                  </a:lnTo>
                  <a:lnTo>
                    <a:pt x="343" y="332"/>
                  </a:lnTo>
                  <a:lnTo>
                    <a:pt x="348" y="332"/>
                  </a:lnTo>
                  <a:lnTo>
                    <a:pt x="348" y="337"/>
                  </a:lnTo>
                  <a:lnTo>
                    <a:pt x="354" y="337"/>
                  </a:lnTo>
                  <a:lnTo>
                    <a:pt x="354" y="343"/>
                  </a:lnTo>
                  <a:lnTo>
                    <a:pt x="354" y="348"/>
                  </a:lnTo>
                  <a:lnTo>
                    <a:pt x="359" y="348"/>
                  </a:lnTo>
                  <a:lnTo>
                    <a:pt x="359" y="353"/>
                  </a:lnTo>
                  <a:lnTo>
                    <a:pt x="359" y="359"/>
                  </a:lnTo>
                  <a:lnTo>
                    <a:pt x="359" y="364"/>
                  </a:lnTo>
                  <a:lnTo>
                    <a:pt x="364" y="370"/>
                  </a:lnTo>
                  <a:lnTo>
                    <a:pt x="364" y="375"/>
                  </a:lnTo>
                  <a:lnTo>
                    <a:pt x="359" y="375"/>
                  </a:lnTo>
                  <a:lnTo>
                    <a:pt x="364" y="375"/>
                  </a:lnTo>
                  <a:lnTo>
                    <a:pt x="364" y="380"/>
                  </a:lnTo>
                  <a:lnTo>
                    <a:pt x="364" y="386"/>
                  </a:lnTo>
                  <a:lnTo>
                    <a:pt x="364" y="391"/>
                  </a:lnTo>
                  <a:lnTo>
                    <a:pt x="364" y="396"/>
                  </a:lnTo>
                  <a:lnTo>
                    <a:pt x="364" y="402"/>
                  </a:lnTo>
                  <a:lnTo>
                    <a:pt x="364" y="407"/>
                  </a:lnTo>
                  <a:lnTo>
                    <a:pt x="364" y="412"/>
                  </a:lnTo>
                  <a:lnTo>
                    <a:pt x="359" y="412"/>
                  </a:lnTo>
                  <a:lnTo>
                    <a:pt x="359" y="418"/>
                  </a:lnTo>
                  <a:lnTo>
                    <a:pt x="354" y="418"/>
                  </a:lnTo>
                  <a:lnTo>
                    <a:pt x="354" y="423"/>
                  </a:lnTo>
                  <a:lnTo>
                    <a:pt x="348" y="423"/>
                  </a:lnTo>
                  <a:lnTo>
                    <a:pt x="348" y="428"/>
                  </a:lnTo>
                  <a:lnTo>
                    <a:pt x="354" y="428"/>
                  </a:lnTo>
                  <a:lnTo>
                    <a:pt x="354" y="434"/>
                  </a:lnTo>
                  <a:lnTo>
                    <a:pt x="348" y="439"/>
                  </a:lnTo>
                  <a:lnTo>
                    <a:pt x="348" y="445"/>
                  </a:lnTo>
                  <a:lnTo>
                    <a:pt x="343" y="445"/>
                  </a:lnTo>
                  <a:lnTo>
                    <a:pt x="337" y="450"/>
                  </a:lnTo>
                  <a:lnTo>
                    <a:pt x="337" y="455"/>
                  </a:lnTo>
                  <a:lnTo>
                    <a:pt x="337" y="461"/>
                  </a:lnTo>
                  <a:lnTo>
                    <a:pt x="337" y="466"/>
                  </a:lnTo>
                  <a:lnTo>
                    <a:pt x="337" y="461"/>
                  </a:lnTo>
                  <a:lnTo>
                    <a:pt x="343" y="466"/>
                  </a:lnTo>
                  <a:lnTo>
                    <a:pt x="348" y="471"/>
                  </a:lnTo>
                  <a:lnTo>
                    <a:pt x="354" y="477"/>
                  </a:lnTo>
                  <a:lnTo>
                    <a:pt x="348" y="477"/>
                  </a:lnTo>
                  <a:lnTo>
                    <a:pt x="348" y="482"/>
                  </a:lnTo>
                  <a:lnTo>
                    <a:pt x="348" y="487"/>
                  </a:lnTo>
                  <a:lnTo>
                    <a:pt x="348" y="493"/>
                  </a:lnTo>
                  <a:lnTo>
                    <a:pt x="354" y="493"/>
                  </a:lnTo>
                  <a:lnTo>
                    <a:pt x="359" y="493"/>
                  </a:lnTo>
                  <a:lnTo>
                    <a:pt x="364" y="498"/>
                  </a:lnTo>
                  <a:lnTo>
                    <a:pt x="364" y="504"/>
                  </a:lnTo>
                  <a:lnTo>
                    <a:pt x="370" y="509"/>
                  </a:lnTo>
                  <a:lnTo>
                    <a:pt x="370" y="514"/>
                  </a:lnTo>
                  <a:lnTo>
                    <a:pt x="375" y="514"/>
                  </a:lnTo>
                  <a:lnTo>
                    <a:pt x="380" y="514"/>
                  </a:lnTo>
                  <a:lnTo>
                    <a:pt x="380" y="520"/>
                  </a:lnTo>
                  <a:lnTo>
                    <a:pt x="386" y="520"/>
                  </a:lnTo>
                  <a:lnTo>
                    <a:pt x="386" y="525"/>
                  </a:lnTo>
                  <a:lnTo>
                    <a:pt x="386" y="530"/>
                  </a:lnTo>
                  <a:lnTo>
                    <a:pt x="391" y="530"/>
                  </a:lnTo>
                  <a:lnTo>
                    <a:pt x="396" y="530"/>
                  </a:lnTo>
                  <a:lnTo>
                    <a:pt x="396" y="536"/>
                  </a:lnTo>
                  <a:lnTo>
                    <a:pt x="396" y="530"/>
                  </a:lnTo>
                  <a:lnTo>
                    <a:pt x="396" y="536"/>
                  </a:lnTo>
                  <a:lnTo>
                    <a:pt x="402" y="536"/>
                  </a:lnTo>
                  <a:lnTo>
                    <a:pt x="402" y="541"/>
                  </a:lnTo>
                  <a:lnTo>
                    <a:pt x="407" y="541"/>
                  </a:lnTo>
                  <a:lnTo>
                    <a:pt x="413" y="541"/>
                  </a:lnTo>
                  <a:lnTo>
                    <a:pt x="413" y="546"/>
                  </a:lnTo>
                  <a:lnTo>
                    <a:pt x="413" y="552"/>
                  </a:lnTo>
                  <a:lnTo>
                    <a:pt x="407" y="552"/>
                  </a:lnTo>
                  <a:lnTo>
                    <a:pt x="402" y="552"/>
                  </a:lnTo>
                  <a:lnTo>
                    <a:pt x="402" y="557"/>
                  </a:lnTo>
                  <a:lnTo>
                    <a:pt x="407" y="562"/>
                  </a:lnTo>
                  <a:lnTo>
                    <a:pt x="423" y="562"/>
                  </a:lnTo>
                  <a:lnTo>
                    <a:pt x="423" y="557"/>
                  </a:lnTo>
                  <a:lnTo>
                    <a:pt x="423" y="552"/>
                  </a:lnTo>
                  <a:lnTo>
                    <a:pt x="418" y="552"/>
                  </a:lnTo>
                  <a:lnTo>
                    <a:pt x="423" y="552"/>
                  </a:lnTo>
                  <a:lnTo>
                    <a:pt x="418" y="552"/>
                  </a:lnTo>
                  <a:lnTo>
                    <a:pt x="423" y="546"/>
                  </a:lnTo>
                  <a:lnTo>
                    <a:pt x="423" y="541"/>
                  </a:lnTo>
                  <a:lnTo>
                    <a:pt x="423" y="536"/>
                  </a:lnTo>
                  <a:lnTo>
                    <a:pt x="423" y="530"/>
                  </a:lnTo>
                  <a:lnTo>
                    <a:pt x="418" y="530"/>
                  </a:lnTo>
                  <a:lnTo>
                    <a:pt x="418" y="525"/>
                  </a:lnTo>
                  <a:lnTo>
                    <a:pt x="413" y="525"/>
                  </a:lnTo>
                  <a:lnTo>
                    <a:pt x="413" y="520"/>
                  </a:lnTo>
                  <a:lnTo>
                    <a:pt x="413" y="514"/>
                  </a:lnTo>
                  <a:lnTo>
                    <a:pt x="418" y="514"/>
                  </a:lnTo>
                  <a:lnTo>
                    <a:pt x="413" y="514"/>
                  </a:lnTo>
                  <a:lnTo>
                    <a:pt x="418" y="514"/>
                  </a:lnTo>
                  <a:lnTo>
                    <a:pt x="418" y="509"/>
                  </a:lnTo>
                  <a:lnTo>
                    <a:pt x="418" y="504"/>
                  </a:lnTo>
                  <a:lnTo>
                    <a:pt x="423" y="504"/>
                  </a:lnTo>
                  <a:lnTo>
                    <a:pt x="423" y="498"/>
                  </a:lnTo>
                  <a:lnTo>
                    <a:pt x="423" y="493"/>
                  </a:lnTo>
                  <a:lnTo>
                    <a:pt x="423" y="487"/>
                  </a:lnTo>
                  <a:lnTo>
                    <a:pt x="429" y="487"/>
                  </a:lnTo>
                  <a:lnTo>
                    <a:pt x="429" y="482"/>
                  </a:lnTo>
                  <a:lnTo>
                    <a:pt x="434" y="482"/>
                  </a:lnTo>
                  <a:lnTo>
                    <a:pt x="434" y="477"/>
                  </a:lnTo>
                  <a:lnTo>
                    <a:pt x="439" y="482"/>
                  </a:lnTo>
                  <a:lnTo>
                    <a:pt x="445" y="482"/>
                  </a:lnTo>
                  <a:lnTo>
                    <a:pt x="450" y="482"/>
                  </a:lnTo>
                  <a:lnTo>
                    <a:pt x="450" y="477"/>
                  </a:lnTo>
                  <a:lnTo>
                    <a:pt x="455" y="477"/>
                  </a:lnTo>
                  <a:lnTo>
                    <a:pt x="461" y="477"/>
                  </a:lnTo>
                  <a:lnTo>
                    <a:pt x="461" y="471"/>
                  </a:lnTo>
                  <a:lnTo>
                    <a:pt x="466" y="471"/>
                  </a:lnTo>
                  <a:lnTo>
                    <a:pt x="466" y="466"/>
                  </a:lnTo>
                  <a:lnTo>
                    <a:pt x="466" y="461"/>
                  </a:lnTo>
                  <a:lnTo>
                    <a:pt x="471" y="418"/>
                  </a:lnTo>
                  <a:lnTo>
                    <a:pt x="466" y="396"/>
                  </a:lnTo>
                  <a:lnTo>
                    <a:pt x="471" y="375"/>
                  </a:lnTo>
                  <a:lnTo>
                    <a:pt x="471" y="359"/>
                  </a:lnTo>
                  <a:lnTo>
                    <a:pt x="439" y="321"/>
                  </a:lnTo>
                  <a:lnTo>
                    <a:pt x="439" y="316"/>
                  </a:lnTo>
                  <a:lnTo>
                    <a:pt x="418" y="289"/>
                  </a:lnTo>
                  <a:lnTo>
                    <a:pt x="407" y="273"/>
                  </a:lnTo>
                  <a:lnTo>
                    <a:pt x="391" y="262"/>
                  </a:lnTo>
                  <a:lnTo>
                    <a:pt x="386" y="257"/>
                  </a:lnTo>
                  <a:lnTo>
                    <a:pt x="364" y="257"/>
                  </a:lnTo>
                  <a:lnTo>
                    <a:pt x="364" y="252"/>
                  </a:lnTo>
                  <a:lnTo>
                    <a:pt x="359" y="246"/>
                  </a:lnTo>
                  <a:lnTo>
                    <a:pt x="359" y="241"/>
                  </a:lnTo>
                  <a:lnTo>
                    <a:pt x="359" y="235"/>
                  </a:lnTo>
                  <a:lnTo>
                    <a:pt x="359" y="225"/>
                  </a:lnTo>
                  <a:lnTo>
                    <a:pt x="359" y="219"/>
                  </a:lnTo>
                  <a:lnTo>
                    <a:pt x="359" y="209"/>
                  </a:lnTo>
                  <a:lnTo>
                    <a:pt x="359" y="203"/>
                  </a:lnTo>
                  <a:lnTo>
                    <a:pt x="359" y="198"/>
                  </a:lnTo>
                  <a:lnTo>
                    <a:pt x="359" y="193"/>
                  </a:lnTo>
                  <a:lnTo>
                    <a:pt x="354" y="187"/>
                  </a:lnTo>
                  <a:lnTo>
                    <a:pt x="348" y="160"/>
                  </a:lnTo>
                  <a:lnTo>
                    <a:pt x="348" y="155"/>
                  </a:lnTo>
                  <a:lnTo>
                    <a:pt x="348" y="144"/>
                  </a:lnTo>
                  <a:lnTo>
                    <a:pt x="354" y="134"/>
                  </a:lnTo>
                  <a:lnTo>
                    <a:pt x="359" y="128"/>
                  </a:lnTo>
                  <a:lnTo>
                    <a:pt x="364" y="112"/>
                  </a:lnTo>
                  <a:lnTo>
                    <a:pt x="370" y="101"/>
                  </a:lnTo>
                  <a:lnTo>
                    <a:pt x="370" y="96"/>
                  </a:lnTo>
                  <a:lnTo>
                    <a:pt x="396" y="91"/>
                  </a:lnTo>
                  <a:lnTo>
                    <a:pt x="429" y="91"/>
                  </a:lnTo>
                  <a:lnTo>
                    <a:pt x="429" y="96"/>
                  </a:lnTo>
                  <a:lnTo>
                    <a:pt x="434" y="91"/>
                  </a:lnTo>
                  <a:lnTo>
                    <a:pt x="434" y="96"/>
                  </a:lnTo>
                  <a:lnTo>
                    <a:pt x="439" y="96"/>
                  </a:lnTo>
                  <a:lnTo>
                    <a:pt x="439" y="91"/>
                  </a:lnTo>
                  <a:lnTo>
                    <a:pt x="439" y="96"/>
                  </a:lnTo>
                  <a:lnTo>
                    <a:pt x="445" y="96"/>
                  </a:lnTo>
                  <a:lnTo>
                    <a:pt x="450" y="96"/>
                  </a:lnTo>
                  <a:lnTo>
                    <a:pt x="455" y="91"/>
                  </a:lnTo>
                  <a:lnTo>
                    <a:pt x="455" y="85"/>
                  </a:lnTo>
                  <a:lnTo>
                    <a:pt x="461" y="85"/>
                  </a:lnTo>
                  <a:lnTo>
                    <a:pt x="466" y="80"/>
                  </a:lnTo>
                  <a:lnTo>
                    <a:pt x="471" y="80"/>
                  </a:lnTo>
                  <a:lnTo>
                    <a:pt x="477" y="80"/>
                  </a:lnTo>
                  <a:lnTo>
                    <a:pt x="477" y="85"/>
                  </a:lnTo>
                  <a:lnTo>
                    <a:pt x="482" y="85"/>
                  </a:lnTo>
                  <a:lnTo>
                    <a:pt x="488" y="91"/>
                  </a:lnTo>
                  <a:lnTo>
                    <a:pt x="493" y="91"/>
                  </a:lnTo>
                  <a:lnTo>
                    <a:pt x="493" y="96"/>
                  </a:lnTo>
                  <a:lnTo>
                    <a:pt x="498" y="96"/>
                  </a:lnTo>
                  <a:lnTo>
                    <a:pt x="493" y="96"/>
                  </a:lnTo>
                  <a:lnTo>
                    <a:pt x="498" y="101"/>
                  </a:lnTo>
                  <a:lnTo>
                    <a:pt x="493" y="101"/>
                  </a:lnTo>
                  <a:lnTo>
                    <a:pt x="498" y="101"/>
                  </a:lnTo>
                  <a:lnTo>
                    <a:pt x="498" y="107"/>
                  </a:lnTo>
                  <a:lnTo>
                    <a:pt x="504" y="107"/>
                  </a:lnTo>
                  <a:lnTo>
                    <a:pt x="509" y="101"/>
                  </a:lnTo>
                  <a:lnTo>
                    <a:pt x="509" y="107"/>
                  </a:lnTo>
                  <a:lnTo>
                    <a:pt x="514" y="101"/>
                  </a:lnTo>
                  <a:lnTo>
                    <a:pt x="520" y="101"/>
                  </a:lnTo>
                  <a:lnTo>
                    <a:pt x="525" y="107"/>
                  </a:lnTo>
                  <a:lnTo>
                    <a:pt x="530" y="107"/>
                  </a:lnTo>
                  <a:lnTo>
                    <a:pt x="536" y="107"/>
                  </a:lnTo>
                  <a:lnTo>
                    <a:pt x="541" y="101"/>
                  </a:lnTo>
                  <a:lnTo>
                    <a:pt x="547" y="101"/>
                  </a:lnTo>
                  <a:lnTo>
                    <a:pt x="547" y="96"/>
                  </a:lnTo>
                  <a:lnTo>
                    <a:pt x="552" y="96"/>
                  </a:lnTo>
                  <a:lnTo>
                    <a:pt x="557" y="96"/>
                  </a:lnTo>
                  <a:lnTo>
                    <a:pt x="563" y="96"/>
                  </a:lnTo>
                  <a:lnTo>
                    <a:pt x="568" y="91"/>
                  </a:lnTo>
                  <a:lnTo>
                    <a:pt x="568" y="96"/>
                  </a:lnTo>
                  <a:lnTo>
                    <a:pt x="573" y="96"/>
                  </a:lnTo>
                  <a:lnTo>
                    <a:pt x="573" y="101"/>
                  </a:lnTo>
                  <a:lnTo>
                    <a:pt x="584" y="101"/>
                  </a:lnTo>
                  <a:lnTo>
                    <a:pt x="584" y="107"/>
                  </a:lnTo>
                  <a:lnTo>
                    <a:pt x="589" y="107"/>
                  </a:lnTo>
                  <a:lnTo>
                    <a:pt x="589" y="101"/>
                  </a:lnTo>
                  <a:lnTo>
                    <a:pt x="595" y="101"/>
                  </a:lnTo>
                  <a:lnTo>
                    <a:pt x="595" y="107"/>
                  </a:lnTo>
                  <a:lnTo>
                    <a:pt x="600" y="107"/>
                  </a:lnTo>
                  <a:lnTo>
                    <a:pt x="606" y="107"/>
                  </a:lnTo>
                  <a:lnTo>
                    <a:pt x="606" y="101"/>
                  </a:lnTo>
                  <a:lnTo>
                    <a:pt x="611" y="101"/>
                  </a:lnTo>
                  <a:lnTo>
                    <a:pt x="616" y="101"/>
                  </a:lnTo>
                  <a:lnTo>
                    <a:pt x="622" y="96"/>
                  </a:lnTo>
                  <a:lnTo>
                    <a:pt x="632" y="91"/>
                  </a:lnTo>
                  <a:lnTo>
                    <a:pt x="632" y="85"/>
                  </a:lnTo>
                  <a:lnTo>
                    <a:pt x="632" y="80"/>
                  </a:lnTo>
                  <a:lnTo>
                    <a:pt x="638" y="80"/>
                  </a:lnTo>
                  <a:lnTo>
                    <a:pt x="638" y="75"/>
                  </a:lnTo>
                  <a:lnTo>
                    <a:pt x="638" y="69"/>
                  </a:lnTo>
                  <a:lnTo>
                    <a:pt x="643" y="69"/>
                  </a:lnTo>
                  <a:lnTo>
                    <a:pt x="648" y="69"/>
                  </a:lnTo>
                  <a:lnTo>
                    <a:pt x="654" y="69"/>
                  </a:lnTo>
                  <a:lnTo>
                    <a:pt x="659" y="64"/>
                  </a:lnTo>
                  <a:lnTo>
                    <a:pt x="659" y="69"/>
                  </a:lnTo>
                  <a:lnTo>
                    <a:pt x="664" y="69"/>
                  </a:lnTo>
                  <a:lnTo>
                    <a:pt x="670" y="69"/>
                  </a:lnTo>
                  <a:lnTo>
                    <a:pt x="670" y="75"/>
                  </a:lnTo>
                  <a:lnTo>
                    <a:pt x="675" y="75"/>
                  </a:lnTo>
                  <a:lnTo>
                    <a:pt x="681" y="75"/>
                  </a:lnTo>
                  <a:lnTo>
                    <a:pt x="681" y="80"/>
                  </a:lnTo>
                  <a:lnTo>
                    <a:pt x="686" y="80"/>
                  </a:lnTo>
                  <a:lnTo>
                    <a:pt x="691" y="80"/>
                  </a:lnTo>
                  <a:lnTo>
                    <a:pt x="691" y="75"/>
                  </a:lnTo>
                  <a:lnTo>
                    <a:pt x="697" y="75"/>
                  </a:lnTo>
                  <a:lnTo>
                    <a:pt x="697" y="69"/>
                  </a:lnTo>
                  <a:lnTo>
                    <a:pt x="702" y="69"/>
                  </a:lnTo>
                  <a:lnTo>
                    <a:pt x="707" y="69"/>
                  </a:lnTo>
                  <a:lnTo>
                    <a:pt x="713" y="64"/>
                  </a:lnTo>
                  <a:lnTo>
                    <a:pt x="718" y="64"/>
                  </a:lnTo>
                  <a:lnTo>
                    <a:pt x="718" y="59"/>
                  </a:lnTo>
                  <a:lnTo>
                    <a:pt x="723" y="59"/>
                  </a:lnTo>
                  <a:lnTo>
                    <a:pt x="729" y="59"/>
                  </a:lnTo>
                  <a:lnTo>
                    <a:pt x="734" y="59"/>
                  </a:lnTo>
                  <a:lnTo>
                    <a:pt x="740" y="59"/>
                  </a:lnTo>
                  <a:lnTo>
                    <a:pt x="745" y="59"/>
                  </a:lnTo>
                  <a:lnTo>
                    <a:pt x="750" y="59"/>
                  </a:lnTo>
                  <a:lnTo>
                    <a:pt x="756" y="59"/>
                  </a:lnTo>
                  <a:lnTo>
                    <a:pt x="761" y="53"/>
                  </a:lnTo>
                  <a:lnTo>
                    <a:pt x="766" y="48"/>
                  </a:lnTo>
                  <a:lnTo>
                    <a:pt x="772" y="48"/>
                  </a:lnTo>
                  <a:lnTo>
                    <a:pt x="772" y="43"/>
                  </a:lnTo>
                  <a:lnTo>
                    <a:pt x="777" y="43"/>
                  </a:lnTo>
                  <a:lnTo>
                    <a:pt x="782" y="43"/>
                  </a:lnTo>
                  <a:lnTo>
                    <a:pt x="788" y="43"/>
                  </a:lnTo>
                  <a:lnTo>
                    <a:pt x="788" y="37"/>
                  </a:lnTo>
                  <a:lnTo>
                    <a:pt x="793" y="37"/>
                  </a:lnTo>
                  <a:lnTo>
                    <a:pt x="799" y="37"/>
                  </a:lnTo>
                  <a:lnTo>
                    <a:pt x="799" y="32"/>
                  </a:lnTo>
                  <a:lnTo>
                    <a:pt x="804" y="32"/>
                  </a:lnTo>
                  <a:lnTo>
                    <a:pt x="809" y="32"/>
                  </a:lnTo>
                  <a:lnTo>
                    <a:pt x="815" y="26"/>
                  </a:lnTo>
                  <a:lnTo>
                    <a:pt x="820" y="21"/>
                  </a:lnTo>
                  <a:lnTo>
                    <a:pt x="825" y="16"/>
                  </a:lnTo>
                  <a:lnTo>
                    <a:pt x="831" y="16"/>
                  </a:lnTo>
                  <a:lnTo>
                    <a:pt x="831" y="10"/>
                  </a:lnTo>
                  <a:lnTo>
                    <a:pt x="836" y="10"/>
                  </a:lnTo>
                  <a:lnTo>
                    <a:pt x="841" y="10"/>
                  </a:lnTo>
                  <a:lnTo>
                    <a:pt x="841" y="5"/>
                  </a:lnTo>
                  <a:lnTo>
                    <a:pt x="847" y="5"/>
                  </a:lnTo>
                  <a:lnTo>
                    <a:pt x="847" y="0"/>
                  </a:lnTo>
                  <a:lnTo>
                    <a:pt x="852" y="0"/>
                  </a:lnTo>
                  <a:lnTo>
                    <a:pt x="857" y="0"/>
                  </a:lnTo>
                  <a:lnTo>
                    <a:pt x="857" y="5"/>
                  </a:lnTo>
                  <a:lnTo>
                    <a:pt x="857" y="10"/>
                  </a:lnTo>
                  <a:lnTo>
                    <a:pt x="863" y="10"/>
                  </a:lnTo>
                  <a:lnTo>
                    <a:pt x="857" y="10"/>
                  </a:lnTo>
                  <a:lnTo>
                    <a:pt x="863" y="16"/>
                  </a:lnTo>
                  <a:lnTo>
                    <a:pt x="868" y="16"/>
                  </a:lnTo>
                  <a:lnTo>
                    <a:pt x="868" y="21"/>
                  </a:lnTo>
                  <a:lnTo>
                    <a:pt x="863" y="21"/>
                  </a:lnTo>
                  <a:lnTo>
                    <a:pt x="863" y="16"/>
                  </a:lnTo>
                  <a:lnTo>
                    <a:pt x="857" y="21"/>
                  </a:lnTo>
                  <a:lnTo>
                    <a:pt x="852" y="21"/>
                  </a:lnTo>
                  <a:lnTo>
                    <a:pt x="852" y="26"/>
                  </a:lnTo>
                  <a:lnTo>
                    <a:pt x="857" y="26"/>
                  </a:lnTo>
                  <a:lnTo>
                    <a:pt x="863" y="32"/>
                  </a:lnTo>
                  <a:lnTo>
                    <a:pt x="857" y="37"/>
                  </a:lnTo>
                  <a:lnTo>
                    <a:pt x="852" y="37"/>
                  </a:lnTo>
                  <a:lnTo>
                    <a:pt x="852" y="43"/>
                  </a:lnTo>
                  <a:lnTo>
                    <a:pt x="857" y="43"/>
                  </a:lnTo>
                  <a:lnTo>
                    <a:pt x="863" y="48"/>
                  </a:lnTo>
                  <a:lnTo>
                    <a:pt x="857" y="48"/>
                  </a:lnTo>
                  <a:lnTo>
                    <a:pt x="857" y="53"/>
                  </a:lnTo>
                  <a:lnTo>
                    <a:pt x="852" y="59"/>
                  </a:lnTo>
                  <a:lnTo>
                    <a:pt x="857" y="64"/>
                  </a:lnTo>
                  <a:lnTo>
                    <a:pt x="847" y="64"/>
                  </a:lnTo>
                  <a:lnTo>
                    <a:pt x="847" y="69"/>
                  </a:lnTo>
                  <a:lnTo>
                    <a:pt x="847" y="75"/>
                  </a:lnTo>
                  <a:lnTo>
                    <a:pt x="841" y="69"/>
                  </a:lnTo>
                  <a:lnTo>
                    <a:pt x="841" y="75"/>
                  </a:lnTo>
                  <a:lnTo>
                    <a:pt x="847" y="75"/>
                  </a:lnTo>
                  <a:lnTo>
                    <a:pt x="847" y="80"/>
                  </a:lnTo>
                  <a:lnTo>
                    <a:pt x="852" y="80"/>
                  </a:lnTo>
                  <a:lnTo>
                    <a:pt x="852" y="85"/>
                  </a:lnTo>
                  <a:lnTo>
                    <a:pt x="852" y="91"/>
                  </a:lnTo>
                  <a:lnTo>
                    <a:pt x="847" y="91"/>
                  </a:lnTo>
                  <a:lnTo>
                    <a:pt x="847" y="96"/>
                  </a:lnTo>
                  <a:lnTo>
                    <a:pt x="852" y="96"/>
                  </a:lnTo>
                  <a:lnTo>
                    <a:pt x="847" y="96"/>
                  </a:lnTo>
                  <a:lnTo>
                    <a:pt x="847" y="101"/>
                  </a:lnTo>
                  <a:lnTo>
                    <a:pt x="852" y="101"/>
                  </a:lnTo>
                  <a:lnTo>
                    <a:pt x="847" y="101"/>
                  </a:lnTo>
                  <a:lnTo>
                    <a:pt x="852" y="101"/>
                  </a:lnTo>
                  <a:lnTo>
                    <a:pt x="852" y="107"/>
                  </a:lnTo>
                  <a:lnTo>
                    <a:pt x="852" y="112"/>
                  </a:lnTo>
                  <a:lnTo>
                    <a:pt x="852" y="118"/>
                  </a:lnTo>
                  <a:lnTo>
                    <a:pt x="857" y="118"/>
                  </a:lnTo>
                  <a:lnTo>
                    <a:pt x="852" y="118"/>
                  </a:lnTo>
                  <a:lnTo>
                    <a:pt x="852" y="123"/>
                  </a:lnTo>
                  <a:lnTo>
                    <a:pt x="852" y="128"/>
                  </a:lnTo>
                  <a:lnTo>
                    <a:pt x="857" y="128"/>
                  </a:lnTo>
                  <a:lnTo>
                    <a:pt x="857" y="134"/>
                  </a:lnTo>
                  <a:lnTo>
                    <a:pt x="852" y="134"/>
                  </a:lnTo>
                  <a:lnTo>
                    <a:pt x="857" y="134"/>
                  </a:lnTo>
                  <a:lnTo>
                    <a:pt x="857" y="139"/>
                  </a:lnTo>
                  <a:lnTo>
                    <a:pt x="852" y="139"/>
                  </a:lnTo>
                  <a:lnTo>
                    <a:pt x="852" y="144"/>
                  </a:lnTo>
                  <a:lnTo>
                    <a:pt x="857" y="144"/>
                  </a:lnTo>
                  <a:lnTo>
                    <a:pt x="857" y="150"/>
                  </a:lnTo>
                  <a:lnTo>
                    <a:pt x="852" y="150"/>
                  </a:lnTo>
                  <a:lnTo>
                    <a:pt x="857" y="150"/>
                  </a:lnTo>
                  <a:lnTo>
                    <a:pt x="852" y="150"/>
                  </a:lnTo>
                  <a:lnTo>
                    <a:pt x="847" y="155"/>
                  </a:lnTo>
                  <a:lnTo>
                    <a:pt x="852" y="155"/>
                  </a:lnTo>
                  <a:lnTo>
                    <a:pt x="852" y="150"/>
                  </a:lnTo>
                  <a:lnTo>
                    <a:pt x="852" y="155"/>
                  </a:lnTo>
                  <a:lnTo>
                    <a:pt x="852" y="160"/>
                  </a:lnTo>
                  <a:lnTo>
                    <a:pt x="857" y="160"/>
                  </a:lnTo>
                  <a:lnTo>
                    <a:pt x="857" y="166"/>
                  </a:lnTo>
                  <a:lnTo>
                    <a:pt x="857" y="160"/>
                  </a:lnTo>
                  <a:lnTo>
                    <a:pt x="857" y="166"/>
                  </a:lnTo>
                  <a:lnTo>
                    <a:pt x="852" y="171"/>
                  </a:lnTo>
                  <a:lnTo>
                    <a:pt x="852" y="166"/>
                  </a:lnTo>
                  <a:lnTo>
                    <a:pt x="852" y="171"/>
                  </a:lnTo>
                  <a:lnTo>
                    <a:pt x="847" y="171"/>
                  </a:lnTo>
                  <a:lnTo>
                    <a:pt x="852" y="177"/>
                  </a:lnTo>
                  <a:lnTo>
                    <a:pt x="847" y="177"/>
                  </a:lnTo>
                  <a:lnTo>
                    <a:pt x="852" y="177"/>
                  </a:lnTo>
                  <a:lnTo>
                    <a:pt x="852" y="171"/>
                  </a:lnTo>
                  <a:lnTo>
                    <a:pt x="852" y="177"/>
                  </a:lnTo>
                  <a:lnTo>
                    <a:pt x="857" y="177"/>
                  </a:lnTo>
                  <a:lnTo>
                    <a:pt x="863" y="177"/>
                  </a:lnTo>
                  <a:lnTo>
                    <a:pt x="857" y="177"/>
                  </a:lnTo>
                  <a:lnTo>
                    <a:pt x="857" y="182"/>
                  </a:lnTo>
                  <a:lnTo>
                    <a:pt x="863" y="182"/>
                  </a:lnTo>
                  <a:lnTo>
                    <a:pt x="863" y="187"/>
                  </a:lnTo>
                  <a:lnTo>
                    <a:pt x="863" y="182"/>
                  </a:lnTo>
                  <a:lnTo>
                    <a:pt x="863" y="187"/>
                  </a:lnTo>
                  <a:lnTo>
                    <a:pt x="857" y="187"/>
                  </a:lnTo>
                  <a:lnTo>
                    <a:pt x="863" y="193"/>
                  </a:lnTo>
                  <a:lnTo>
                    <a:pt x="863" y="187"/>
                  </a:lnTo>
                  <a:lnTo>
                    <a:pt x="863" y="193"/>
                  </a:lnTo>
                  <a:lnTo>
                    <a:pt x="868" y="193"/>
                  </a:lnTo>
                  <a:lnTo>
                    <a:pt x="863" y="198"/>
                  </a:lnTo>
                  <a:lnTo>
                    <a:pt x="857" y="198"/>
                  </a:lnTo>
                  <a:lnTo>
                    <a:pt x="857" y="203"/>
                  </a:lnTo>
                  <a:lnTo>
                    <a:pt x="857" y="209"/>
                  </a:lnTo>
                  <a:lnTo>
                    <a:pt x="857" y="203"/>
                  </a:lnTo>
                  <a:lnTo>
                    <a:pt x="852" y="203"/>
                  </a:lnTo>
                  <a:lnTo>
                    <a:pt x="847" y="209"/>
                  </a:lnTo>
                  <a:lnTo>
                    <a:pt x="847" y="214"/>
                  </a:lnTo>
                  <a:lnTo>
                    <a:pt x="852" y="214"/>
                  </a:lnTo>
                  <a:lnTo>
                    <a:pt x="847" y="219"/>
                  </a:lnTo>
                  <a:lnTo>
                    <a:pt x="852" y="214"/>
                  </a:lnTo>
                  <a:lnTo>
                    <a:pt x="852" y="219"/>
                  </a:lnTo>
                  <a:lnTo>
                    <a:pt x="857" y="219"/>
                  </a:lnTo>
                  <a:lnTo>
                    <a:pt x="857" y="214"/>
                  </a:lnTo>
                  <a:lnTo>
                    <a:pt x="852" y="214"/>
                  </a:lnTo>
                  <a:lnTo>
                    <a:pt x="852" y="209"/>
                  </a:lnTo>
                  <a:lnTo>
                    <a:pt x="857" y="214"/>
                  </a:lnTo>
                  <a:lnTo>
                    <a:pt x="863" y="209"/>
                  </a:lnTo>
                  <a:lnTo>
                    <a:pt x="863" y="214"/>
                  </a:lnTo>
                  <a:lnTo>
                    <a:pt x="857" y="219"/>
                  </a:lnTo>
                  <a:lnTo>
                    <a:pt x="857" y="225"/>
                  </a:lnTo>
                  <a:lnTo>
                    <a:pt x="857" y="230"/>
                  </a:lnTo>
                  <a:lnTo>
                    <a:pt x="857" y="235"/>
                  </a:lnTo>
                  <a:lnTo>
                    <a:pt x="857" y="241"/>
                  </a:lnTo>
                  <a:lnTo>
                    <a:pt x="863" y="241"/>
                  </a:lnTo>
                  <a:lnTo>
                    <a:pt x="863" y="246"/>
                  </a:lnTo>
                  <a:lnTo>
                    <a:pt x="857" y="252"/>
                  </a:lnTo>
                  <a:lnTo>
                    <a:pt x="857" y="257"/>
                  </a:lnTo>
                  <a:lnTo>
                    <a:pt x="852" y="257"/>
                  </a:lnTo>
                  <a:lnTo>
                    <a:pt x="857" y="257"/>
                  </a:lnTo>
                  <a:lnTo>
                    <a:pt x="857" y="262"/>
                  </a:lnTo>
                  <a:lnTo>
                    <a:pt x="863" y="262"/>
                  </a:lnTo>
                  <a:lnTo>
                    <a:pt x="857" y="268"/>
                  </a:lnTo>
                  <a:lnTo>
                    <a:pt x="857" y="273"/>
                  </a:lnTo>
                  <a:lnTo>
                    <a:pt x="863" y="273"/>
                  </a:lnTo>
                  <a:lnTo>
                    <a:pt x="863" y="278"/>
                  </a:lnTo>
                  <a:lnTo>
                    <a:pt x="863" y="284"/>
                  </a:lnTo>
                  <a:lnTo>
                    <a:pt x="863" y="289"/>
                  </a:lnTo>
                  <a:lnTo>
                    <a:pt x="863" y="294"/>
                  </a:lnTo>
                  <a:lnTo>
                    <a:pt x="863" y="300"/>
                  </a:lnTo>
                  <a:lnTo>
                    <a:pt x="863" y="294"/>
                  </a:lnTo>
                  <a:lnTo>
                    <a:pt x="863" y="300"/>
                  </a:lnTo>
                  <a:lnTo>
                    <a:pt x="868" y="300"/>
                  </a:lnTo>
                  <a:lnTo>
                    <a:pt x="868" y="305"/>
                  </a:lnTo>
                  <a:lnTo>
                    <a:pt x="863" y="305"/>
                  </a:lnTo>
                  <a:lnTo>
                    <a:pt x="863" y="311"/>
                  </a:lnTo>
                  <a:lnTo>
                    <a:pt x="857" y="311"/>
                  </a:lnTo>
                  <a:lnTo>
                    <a:pt x="857" y="316"/>
                  </a:lnTo>
                  <a:lnTo>
                    <a:pt x="857" y="321"/>
                  </a:lnTo>
                  <a:lnTo>
                    <a:pt x="863" y="316"/>
                  </a:lnTo>
                  <a:lnTo>
                    <a:pt x="863" y="321"/>
                  </a:lnTo>
                  <a:lnTo>
                    <a:pt x="863" y="316"/>
                  </a:lnTo>
                  <a:lnTo>
                    <a:pt x="868" y="316"/>
                  </a:lnTo>
                  <a:lnTo>
                    <a:pt x="874" y="316"/>
                  </a:lnTo>
                  <a:lnTo>
                    <a:pt x="874" y="321"/>
                  </a:lnTo>
                  <a:lnTo>
                    <a:pt x="874" y="327"/>
                  </a:lnTo>
                  <a:lnTo>
                    <a:pt x="874" y="332"/>
                  </a:lnTo>
                  <a:lnTo>
                    <a:pt x="868" y="332"/>
                  </a:lnTo>
                  <a:lnTo>
                    <a:pt x="868" y="327"/>
                  </a:lnTo>
                  <a:lnTo>
                    <a:pt x="868" y="332"/>
                  </a:lnTo>
                  <a:lnTo>
                    <a:pt x="868" y="337"/>
                  </a:lnTo>
                  <a:lnTo>
                    <a:pt x="868" y="343"/>
                  </a:lnTo>
                  <a:lnTo>
                    <a:pt x="863" y="343"/>
                  </a:lnTo>
                  <a:lnTo>
                    <a:pt x="868" y="343"/>
                  </a:lnTo>
                  <a:lnTo>
                    <a:pt x="868" y="348"/>
                  </a:lnTo>
                  <a:lnTo>
                    <a:pt x="863" y="348"/>
                  </a:lnTo>
                  <a:lnTo>
                    <a:pt x="868" y="348"/>
                  </a:lnTo>
                  <a:lnTo>
                    <a:pt x="868" y="343"/>
                  </a:lnTo>
                  <a:lnTo>
                    <a:pt x="868" y="337"/>
                  </a:lnTo>
                  <a:lnTo>
                    <a:pt x="874" y="337"/>
                  </a:lnTo>
                  <a:lnTo>
                    <a:pt x="879" y="332"/>
                  </a:lnTo>
                  <a:lnTo>
                    <a:pt x="884" y="337"/>
                  </a:lnTo>
                  <a:lnTo>
                    <a:pt x="884" y="343"/>
                  </a:lnTo>
                  <a:lnTo>
                    <a:pt x="884" y="348"/>
                  </a:lnTo>
                  <a:lnTo>
                    <a:pt x="879" y="348"/>
                  </a:lnTo>
                  <a:lnTo>
                    <a:pt x="879" y="353"/>
                  </a:lnTo>
                  <a:lnTo>
                    <a:pt x="884" y="353"/>
                  </a:lnTo>
                  <a:lnTo>
                    <a:pt x="884" y="359"/>
                  </a:lnTo>
                  <a:lnTo>
                    <a:pt x="884" y="364"/>
                  </a:lnTo>
                  <a:lnTo>
                    <a:pt x="879" y="370"/>
                  </a:lnTo>
                  <a:lnTo>
                    <a:pt x="884" y="370"/>
                  </a:lnTo>
                  <a:lnTo>
                    <a:pt x="879" y="370"/>
                  </a:lnTo>
                  <a:lnTo>
                    <a:pt x="879" y="375"/>
                  </a:lnTo>
                  <a:lnTo>
                    <a:pt x="874" y="375"/>
                  </a:lnTo>
                  <a:lnTo>
                    <a:pt x="868" y="375"/>
                  </a:lnTo>
                  <a:lnTo>
                    <a:pt x="868" y="370"/>
                  </a:lnTo>
                  <a:lnTo>
                    <a:pt x="863" y="370"/>
                  </a:lnTo>
                  <a:lnTo>
                    <a:pt x="863" y="375"/>
                  </a:lnTo>
                  <a:lnTo>
                    <a:pt x="868" y="375"/>
                  </a:lnTo>
                  <a:lnTo>
                    <a:pt x="863" y="375"/>
                  </a:lnTo>
                  <a:lnTo>
                    <a:pt x="868" y="375"/>
                  </a:lnTo>
                  <a:lnTo>
                    <a:pt x="868" y="380"/>
                  </a:lnTo>
                  <a:lnTo>
                    <a:pt x="874" y="380"/>
                  </a:lnTo>
                  <a:lnTo>
                    <a:pt x="879" y="386"/>
                  </a:lnTo>
                  <a:lnTo>
                    <a:pt x="874" y="386"/>
                  </a:lnTo>
                  <a:lnTo>
                    <a:pt x="874" y="380"/>
                  </a:lnTo>
                  <a:lnTo>
                    <a:pt x="874" y="386"/>
                  </a:lnTo>
                  <a:lnTo>
                    <a:pt x="868" y="386"/>
                  </a:lnTo>
                  <a:lnTo>
                    <a:pt x="868" y="391"/>
                  </a:lnTo>
                  <a:lnTo>
                    <a:pt x="874" y="391"/>
                  </a:lnTo>
                  <a:lnTo>
                    <a:pt x="868" y="391"/>
                  </a:lnTo>
                  <a:lnTo>
                    <a:pt x="863" y="391"/>
                  </a:lnTo>
                  <a:lnTo>
                    <a:pt x="863" y="396"/>
                  </a:lnTo>
                  <a:lnTo>
                    <a:pt x="857" y="396"/>
                  </a:lnTo>
                  <a:lnTo>
                    <a:pt x="857" y="402"/>
                  </a:lnTo>
                  <a:lnTo>
                    <a:pt x="852" y="402"/>
                  </a:lnTo>
                  <a:lnTo>
                    <a:pt x="857" y="402"/>
                  </a:lnTo>
                  <a:lnTo>
                    <a:pt x="863" y="402"/>
                  </a:lnTo>
                  <a:lnTo>
                    <a:pt x="863" y="396"/>
                  </a:lnTo>
                  <a:lnTo>
                    <a:pt x="868" y="396"/>
                  </a:lnTo>
                  <a:lnTo>
                    <a:pt x="868" y="402"/>
                  </a:lnTo>
                  <a:lnTo>
                    <a:pt x="868" y="407"/>
                  </a:lnTo>
                  <a:lnTo>
                    <a:pt x="868" y="412"/>
                  </a:lnTo>
                  <a:lnTo>
                    <a:pt x="863" y="412"/>
                  </a:lnTo>
                  <a:lnTo>
                    <a:pt x="863" y="418"/>
                  </a:lnTo>
                  <a:lnTo>
                    <a:pt x="863" y="412"/>
                  </a:lnTo>
                  <a:lnTo>
                    <a:pt x="863" y="418"/>
                  </a:lnTo>
                  <a:lnTo>
                    <a:pt x="857" y="418"/>
                  </a:lnTo>
                  <a:lnTo>
                    <a:pt x="863" y="418"/>
                  </a:lnTo>
                  <a:lnTo>
                    <a:pt x="857" y="423"/>
                  </a:lnTo>
                  <a:lnTo>
                    <a:pt x="857" y="428"/>
                  </a:lnTo>
                  <a:lnTo>
                    <a:pt x="852" y="428"/>
                  </a:lnTo>
                  <a:lnTo>
                    <a:pt x="852" y="434"/>
                  </a:lnTo>
                  <a:lnTo>
                    <a:pt x="847" y="434"/>
                  </a:lnTo>
                  <a:lnTo>
                    <a:pt x="841" y="445"/>
                  </a:lnTo>
                  <a:lnTo>
                    <a:pt x="831" y="455"/>
                  </a:lnTo>
                  <a:lnTo>
                    <a:pt x="831" y="461"/>
                  </a:lnTo>
                  <a:lnTo>
                    <a:pt x="825" y="466"/>
                  </a:lnTo>
                  <a:lnTo>
                    <a:pt x="820" y="466"/>
                  </a:lnTo>
                  <a:lnTo>
                    <a:pt x="820" y="471"/>
                  </a:lnTo>
                  <a:lnTo>
                    <a:pt x="820" y="466"/>
                  </a:lnTo>
                  <a:lnTo>
                    <a:pt x="820" y="471"/>
                  </a:lnTo>
                  <a:lnTo>
                    <a:pt x="815" y="471"/>
                  </a:lnTo>
                  <a:lnTo>
                    <a:pt x="820" y="471"/>
                  </a:lnTo>
                  <a:lnTo>
                    <a:pt x="815" y="471"/>
                  </a:lnTo>
                  <a:lnTo>
                    <a:pt x="820" y="471"/>
                  </a:lnTo>
                  <a:lnTo>
                    <a:pt x="815" y="477"/>
                  </a:lnTo>
                  <a:lnTo>
                    <a:pt x="820" y="477"/>
                  </a:lnTo>
                  <a:lnTo>
                    <a:pt x="820" y="471"/>
                  </a:lnTo>
                  <a:lnTo>
                    <a:pt x="825" y="466"/>
                  </a:lnTo>
                  <a:lnTo>
                    <a:pt x="825" y="471"/>
                  </a:lnTo>
                  <a:lnTo>
                    <a:pt x="820" y="471"/>
                  </a:lnTo>
                  <a:lnTo>
                    <a:pt x="820" y="477"/>
                  </a:lnTo>
                  <a:lnTo>
                    <a:pt x="815" y="482"/>
                  </a:lnTo>
                  <a:lnTo>
                    <a:pt x="809" y="487"/>
                  </a:lnTo>
                  <a:lnTo>
                    <a:pt x="809" y="493"/>
                  </a:lnTo>
                  <a:lnTo>
                    <a:pt x="804" y="487"/>
                  </a:lnTo>
                  <a:lnTo>
                    <a:pt x="804" y="493"/>
                  </a:lnTo>
                  <a:lnTo>
                    <a:pt x="804" y="487"/>
                  </a:lnTo>
                  <a:lnTo>
                    <a:pt x="804" y="482"/>
                  </a:lnTo>
                  <a:lnTo>
                    <a:pt x="804" y="487"/>
                  </a:lnTo>
                  <a:lnTo>
                    <a:pt x="799" y="487"/>
                  </a:lnTo>
                  <a:lnTo>
                    <a:pt x="804" y="487"/>
                  </a:lnTo>
                  <a:lnTo>
                    <a:pt x="804" y="493"/>
                  </a:lnTo>
                  <a:lnTo>
                    <a:pt x="799" y="487"/>
                  </a:lnTo>
                  <a:lnTo>
                    <a:pt x="799" y="493"/>
                  </a:lnTo>
                  <a:lnTo>
                    <a:pt x="799" y="487"/>
                  </a:lnTo>
                  <a:lnTo>
                    <a:pt x="799" y="493"/>
                  </a:lnTo>
                  <a:lnTo>
                    <a:pt x="804" y="493"/>
                  </a:lnTo>
                  <a:lnTo>
                    <a:pt x="799" y="493"/>
                  </a:lnTo>
                  <a:lnTo>
                    <a:pt x="793" y="493"/>
                  </a:lnTo>
                  <a:lnTo>
                    <a:pt x="799" y="493"/>
                  </a:lnTo>
                  <a:lnTo>
                    <a:pt x="793" y="498"/>
                  </a:lnTo>
                  <a:lnTo>
                    <a:pt x="799" y="504"/>
                  </a:lnTo>
                  <a:lnTo>
                    <a:pt x="793" y="504"/>
                  </a:lnTo>
                  <a:lnTo>
                    <a:pt x="793" y="509"/>
                  </a:lnTo>
                  <a:lnTo>
                    <a:pt x="793" y="504"/>
                  </a:lnTo>
                  <a:lnTo>
                    <a:pt x="799" y="504"/>
                  </a:lnTo>
                  <a:lnTo>
                    <a:pt x="799" y="509"/>
                  </a:lnTo>
                  <a:lnTo>
                    <a:pt x="804" y="509"/>
                  </a:lnTo>
                  <a:lnTo>
                    <a:pt x="799" y="509"/>
                  </a:lnTo>
                  <a:lnTo>
                    <a:pt x="793" y="509"/>
                  </a:lnTo>
                  <a:lnTo>
                    <a:pt x="799" y="509"/>
                  </a:lnTo>
                  <a:lnTo>
                    <a:pt x="793" y="509"/>
                  </a:lnTo>
                  <a:lnTo>
                    <a:pt x="793" y="514"/>
                  </a:lnTo>
                  <a:lnTo>
                    <a:pt x="788" y="514"/>
                  </a:lnTo>
                  <a:lnTo>
                    <a:pt x="782" y="520"/>
                  </a:lnTo>
                  <a:lnTo>
                    <a:pt x="777" y="525"/>
                  </a:lnTo>
                  <a:lnTo>
                    <a:pt x="772" y="525"/>
                  </a:lnTo>
                  <a:lnTo>
                    <a:pt x="756" y="536"/>
                  </a:lnTo>
                  <a:lnTo>
                    <a:pt x="750" y="536"/>
                  </a:lnTo>
                  <a:lnTo>
                    <a:pt x="750" y="541"/>
                  </a:lnTo>
                  <a:lnTo>
                    <a:pt x="740" y="546"/>
                  </a:lnTo>
                  <a:lnTo>
                    <a:pt x="734" y="546"/>
                  </a:lnTo>
                  <a:lnTo>
                    <a:pt x="734" y="552"/>
                  </a:lnTo>
                  <a:lnTo>
                    <a:pt x="740" y="552"/>
                  </a:lnTo>
                  <a:lnTo>
                    <a:pt x="740" y="546"/>
                  </a:lnTo>
                  <a:lnTo>
                    <a:pt x="740" y="552"/>
                  </a:lnTo>
                  <a:lnTo>
                    <a:pt x="734" y="557"/>
                  </a:lnTo>
                  <a:lnTo>
                    <a:pt x="729" y="557"/>
                  </a:lnTo>
                  <a:lnTo>
                    <a:pt x="723" y="557"/>
                  </a:lnTo>
                  <a:lnTo>
                    <a:pt x="718" y="557"/>
                  </a:lnTo>
                  <a:lnTo>
                    <a:pt x="713" y="557"/>
                  </a:lnTo>
                  <a:lnTo>
                    <a:pt x="707" y="562"/>
                  </a:lnTo>
                  <a:lnTo>
                    <a:pt x="702" y="562"/>
                  </a:lnTo>
                  <a:lnTo>
                    <a:pt x="702" y="557"/>
                  </a:lnTo>
                  <a:lnTo>
                    <a:pt x="702" y="562"/>
                  </a:lnTo>
                  <a:lnTo>
                    <a:pt x="697" y="562"/>
                  </a:lnTo>
                  <a:lnTo>
                    <a:pt x="691" y="562"/>
                  </a:lnTo>
                  <a:lnTo>
                    <a:pt x="686" y="562"/>
                  </a:lnTo>
                  <a:lnTo>
                    <a:pt x="686" y="568"/>
                  </a:lnTo>
                  <a:lnTo>
                    <a:pt x="681" y="568"/>
                  </a:lnTo>
                  <a:lnTo>
                    <a:pt x="681" y="562"/>
                  </a:lnTo>
                  <a:lnTo>
                    <a:pt x="681" y="568"/>
                  </a:lnTo>
                  <a:lnTo>
                    <a:pt x="686" y="568"/>
                  </a:lnTo>
                  <a:lnTo>
                    <a:pt x="681" y="568"/>
                  </a:lnTo>
                  <a:lnTo>
                    <a:pt x="670" y="573"/>
                  </a:lnTo>
                  <a:lnTo>
                    <a:pt x="664" y="573"/>
                  </a:lnTo>
                  <a:lnTo>
                    <a:pt x="664" y="579"/>
                  </a:lnTo>
                  <a:lnTo>
                    <a:pt x="659" y="579"/>
                  </a:lnTo>
                  <a:lnTo>
                    <a:pt x="659" y="573"/>
                  </a:lnTo>
                  <a:lnTo>
                    <a:pt x="654" y="573"/>
                  </a:lnTo>
                  <a:lnTo>
                    <a:pt x="654" y="568"/>
                  </a:lnTo>
                  <a:lnTo>
                    <a:pt x="654" y="573"/>
                  </a:lnTo>
                  <a:lnTo>
                    <a:pt x="659" y="573"/>
                  </a:lnTo>
                  <a:lnTo>
                    <a:pt x="659" y="579"/>
                  </a:lnTo>
                  <a:lnTo>
                    <a:pt x="654" y="579"/>
                  </a:lnTo>
                  <a:lnTo>
                    <a:pt x="654" y="584"/>
                  </a:lnTo>
                  <a:lnTo>
                    <a:pt x="648" y="579"/>
                  </a:lnTo>
                  <a:lnTo>
                    <a:pt x="654" y="584"/>
                  </a:lnTo>
                  <a:lnTo>
                    <a:pt x="648" y="584"/>
                  </a:lnTo>
                  <a:lnTo>
                    <a:pt x="643" y="584"/>
                  </a:lnTo>
                  <a:lnTo>
                    <a:pt x="638" y="584"/>
                  </a:lnTo>
                  <a:lnTo>
                    <a:pt x="632" y="589"/>
                  </a:lnTo>
                  <a:lnTo>
                    <a:pt x="622" y="595"/>
                  </a:lnTo>
                  <a:lnTo>
                    <a:pt x="627" y="595"/>
                  </a:lnTo>
                  <a:lnTo>
                    <a:pt x="627" y="589"/>
                  </a:lnTo>
                  <a:lnTo>
                    <a:pt x="627" y="595"/>
                  </a:lnTo>
                  <a:lnTo>
                    <a:pt x="622" y="595"/>
                  </a:lnTo>
                  <a:lnTo>
                    <a:pt x="616" y="600"/>
                  </a:lnTo>
                  <a:lnTo>
                    <a:pt x="611" y="600"/>
                  </a:lnTo>
                  <a:lnTo>
                    <a:pt x="606" y="600"/>
                  </a:lnTo>
                  <a:lnTo>
                    <a:pt x="611" y="600"/>
                  </a:lnTo>
                  <a:lnTo>
                    <a:pt x="606" y="605"/>
                  </a:lnTo>
                  <a:lnTo>
                    <a:pt x="600" y="605"/>
                  </a:lnTo>
                  <a:lnTo>
                    <a:pt x="595" y="611"/>
                  </a:lnTo>
                  <a:lnTo>
                    <a:pt x="589" y="611"/>
                  </a:lnTo>
                  <a:lnTo>
                    <a:pt x="589" y="616"/>
                  </a:lnTo>
                  <a:lnTo>
                    <a:pt x="584" y="616"/>
                  </a:lnTo>
                  <a:lnTo>
                    <a:pt x="584" y="621"/>
                  </a:lnTo>
                  <a:lnTo>
                    <a:pt x="579" y="621"/>
                  </a:lnTo>
                  <a:lnTo>
                    <a:pt x="573" y="627"/>
                  </a:lnTo>
                  <a:lnTo>
                    <a:pt x="568" y="638"/>
                  </a:lnTo>
                  <a:lnTo>
                    <a:pt x="563" y="643"/>
                  </a:lnTo>
                  <a:lnTo>
                    <a:pt x="563" y="638"/>
                  </a:lnTo>
                  <a:lnTo>
                    <a:pt x="557" y="638"/>
                  </a:lnTo>
                  <a:lnTo>
                    <a:pt x="557" y="643"/>
                  </a:lnTo>
                  <a:lnTo>
                    <a:pt x="563" y="643"/>
                  </a:lnTo>
                  <a:lnTo>
                    <a:pt x="557" y="643"/>
                  </a:lnTo>
                  <a:lnTo>
                    <a:pt x="563" y="643"/>
                  </a:lnTo>
                  <a:lnTo>
                    <a:pt x="557" y="648"/>
                  </a:lnTo>
                  <a:lnTo>
                    <a:pt x="557" y="654"/>
                  </a:lnTo>
                  <a:lnTo>
                    <a:pt x="552" y="654"/>
                  </a:lnTo>
                  <a:lnTo>
                    <a:pt x="547" y="654"/>
                  </a:lnTo>
                  <a:lnTo>
                    <a:pt x="547" y="659"/>
                  </a:lnTo>
                  <a:lnTo>
                    <a:pt x="547" y="654"/>
                  </a:lnTo>
                  <a:lnTo>
                    <a:pt x="547" y="659"/>
                  </a:lnTo>
                  <a:lnTo>
                    <a:pt x="552" y="654"/>
                  </a:lnTo>
                  <a:lnTo>
                    <a:pt x="552" y="659"/>
                  </a:lnTo>
                  <a:lnTo>
                    <a:pt x="547" y="664"/>
                  </a:lnTo>
                  <a:lnTo>
                    <a:pt x="536" y="670"/>
                  </a:lnTo>
                  <a:lnTo>
                    <a:pt x="536" y="675"/>
                  </a:lnTo>
                  <a:lnTo>
                    <a:pt x="530" y="675"/>
                  </a:lnTo>
                  <a:lnTo>
                    <a:pt x="530" y="680"/>
                  </a:lnTo>
                  <a:lnTo>
                    <a:pt x="525" y="680"/>
                  </a:lnTo>
                  <a:lnTo>
                    <a:pt x="525" y="686"/>
                  </a:lnTo>
                  <a:lnTo>
                    <a:pt x="525" y="680"/>
                  </a:lnTo>
                  <a:lnTo>
                    <a:pt x="520" y="680"/>
                  </a:lnTo>
                  <a:lnTo>
                    <a:pt x="525" y="680"/>
                  </a:lnTo>
                  <a:lnTo>
                    <a:pt x="525" y="686"/>
                  </a:lnTo>
                  <a:lnTo>
                    <a:pt x="520" y="686"/>
                  </a:lnTo>
                  <a:lnTo>
                    <a:pt x="525" y="686"/>
                  </a:lnTo>
                  <a:lnTo>
                    <a:pt x="520" y="686"/>
                  </a:lnTo>
                  <a:lnTo>
                    <a:pt x="514" y="686"/>
                  </a:lnTo>
                  <a:lnTo>
                    <a:pt x="520" y="691"/>
                  </a:lnTo>
                  <a:lnTo>
                    <a:pt x="514" y="697"/>
                  </a:lnTo>
                  <a:lnTo>
                    <a:pt x="514" y="702"/>
                  </a:lnTo>
                  <a:lnTo>
                    <a:pt x="509" y="702"/>
                  </a:lnTo>
                  <a:lnTo>
                    <a:pt x="514" y="702"/>
                  </a:lnTo>
                  <a:lnTo>
                    <a:pt x="514" y="707"/>
                  </a:lnTo>
                  <a:lnTo>
                    <a:pt x="514" y="702"/>
                  </a:lnTo>
                  <a:lnTo>
                    <a:pt x="514" y="707"/>
                  </a:lnTo>
                  <a:lnTo>
                    <a:pt x="509" y="707"/>
                  </a:lnTo>
                  <a:lnTo>
                    <a:pt x="514" y="707"/>
                  </a:lnTo>
                  <a:lnTo>
                    <a:pt x="509" y="713"/>
                  </a:lnTo>
                  <a:lnTo>
                    <a:pt x="504" y="713"/>
                  </a:lnTo>
                  <a:lnTo>
                    <a:pt x="504" y="707"/>
                  </a:lnTo>
                  <a:lnTo>
                    <a:pt x="504" y="713"/>
                  </a:lnTo>
                  <a:lnTo>
                    <a:pt x="498" y="713"/>
                  </a:lnTo>
                  <a:lnTo>
                    <a:pt x="493" y="718"/>
                  </a:lnTo>
                  <a:lnTo>
                    <a:pt x="493" y="713"/>
                  </a:lnTo>
                  <a:lnTo>
                    <a:pt x="488" y="718"/>
                  </a:lnTo>
                  <a:lnTo>
                    <a:pt x="488" y="713"/>
                  </a:lnTo>
                  <a:lnTo>
                    <a:pt x="488" y="718"/>
                  </a:lnTo>
                  <a:lnTo>
                    <a:pt x="482" y="718"/>
                  </a:lnTo>
                  <a:lnTo>
                    <a:pt x="477" y="718"/>
                  </a:lnTo>
                  <a:lnTo>
                    <a:pt x="477" y="723"/>
                  </a:lnTo>
                  <a:lnTo>
                    <a:pt x="471" y="723"/>
                  </a:lnTo>
                  <a:lnTo>
                    <a:pt x="471" y="718"/>
                  </a:lnTo>
                  <a:lnTo>
                    <a:pt x="471" y="723"/>
                  </a:lnTo>
                  <a:lnTo>
                    <a:pt x="471" y="718"/>
                  </a:lnTo>
                  <a:lnTo>
                    <a:pt x="471" y="723"/>
                  </a:lnTo>
                  <a:lnTo>
                    <a:pt x="471" y="718"/>
                  </a:lnTo>
                  <a:lnTo>
                    <a:pt x="471" y="723"/>
                  </a:lnTo>
                  <a:lnTo>
                    <a:pt x="461" y="729"/>
                  </a:lnTo>
                  <a:lnTo>
                    <a:pt x="461" y="734"/>
                  </a:lnTo>
                  <a:lnTo>
                    <a:pt x="455" y="729"/>
                  </a:lnTo>
                  <a:lnTo>
                    <a:pt x="455" y="734"/>
                  </a:lnTo>
                  <a:lnTo>
                    <a:pt x="450" y="734"/>
                  </a:lnTo>
                  <a:lnTo>
                    <a:pt x="450" y="739"/>
                  </a:lnTo>
                  <a:lnTo>
                    <a:pt x="455" y="739"/>
                  </a:lnTo>
                  <a:lnTo>
                    <a:pt x="455" y="734"/>
                  </a:lnTo>
                  <a:lnTo>
                    <a:pt x="455" y="739"/>
                  </a:lnTo>
                  <a:lnTo>
                    <a:pt x="455" y="734"/>
                  </a:lnTo>
                  <a:lnTo>
                    <a:pt x="450" y="739"/>
                  </a:lnTo>
                  <a:lnTo>
                    <a:pt x="450" y="745"/>
                  </a:lnTo>
                  <a:lnTo>
                    <a:pt x="445" y="745"/>
                  </a:lnTo>
                  <a:lnTo>
                    <a:pt x="450" y="745"/>
                  </a:lnTo>
                  <a:lnTo>
                    <a:pt x="445" y="750"/>
                  </a:lnTo>
                  <a:lnTo>
                    <a:pt x="439" y="750"/>
                  </a:lnTo>
                  <a:lnTo>
                    <a:pt x="439" y="755"/>
                  </a:lnTo>
                  <a:lnTo>
                    <a:pt x="434" y="755"/>
                  </a:lnTo>
                  <a:lnTo>
                    <a:pt x="439" y="755"/>
                  </a:lnTo>
                  <a:lnTo>
                    <a:pt x="434" y="755"/>
                  </a:lnTo>
                  <a:lnTo>
                    <a:pt x="434" y="761"/>
                  </a:lnTo>
                  <a:lnTo>
                    <a:pt x="434" y="755"/>
                  </a:lnTo>
                  <a:lnTo>
                    <a:pt x="434" y="761"/>
                  </a:lnTo>
                  <a:lnTo>
                    <a:pt x="429" y="761"/>
                  </a:lnTo>
                  <a:lnTo>
                    <a:pt x="429" y="766"/>
                  </a:lnTo>
                  <a:lnTo>
                    <a:pt x="429" y="761"/>
                  </a:lnTo>
                  <a:lnTo>
                    <a:pt x="429" y="766"/>
                  </a:lnTo>
                  <a:lnTo>
                    <a:pt x="423" y="766"/>
                  </a:lnTo>
                  <a:lnTo>
                    <a:pt x="423" y="772"/>
                  </a:lnTo>
                  <a:lnTo>
                    <a:pt x="429" y="766"/>
                  </a:lnTo>
                  <a:lnTo>
                    <a:pt x="423" y="772"/>
                  </a:lnTo>
                  <a:lnTo>
                    <a:pt x="418" y="772"/>
                  </a:lnTo>
                  <a:lnTo>
                    <a:pt x="418" y="777"/>
                  </a:lnTo>
                  <a:lnTo>
                    <a:pt x="413" y="782"/>
                  </a:lnTo>
                  <a:lnTo>
                    <a:pt x="407" y="782"/>
                  </a:lnTo>
                  <a:lnTo>
                    <a:pt x="413" y="782"/>
                  </a:lnTo>
                  <a:lnTo>
                    <a:pt x="407" y="782"/>
                  </a:lnTo>
                  <a:lnTo>
                    <a:pt x="407" y="788"/>
                  </a:lnTo>
                  <a:lnTo>
                    <a:pt x="407" y="782"/>
                  </a:lnTo>
                  <a:lnTo>
                    <a:pt x="407" y="788"/>
                  </a:lnTo>
                  <a:lnTo>
                    <a:pt x="402" y="788"/>
                  </a:lnTo>
                  <a:lnTo>
                    <a:pt x="396" y="793"/>
                  </a:lnTo>
                  <a:lnTo>
                    <a:pt x="391" y="793"/>
                  </a:lnTo>
                  <a:lnTo>
                    <a:pt x="391" y="798"/>
                  </a:lnTo>
                  <a:lnTo>
                    <a:pt x="386" y="798"/>
                  </a:lnTo>
                  <a:lnTo>
                    <a:pt x="386" y="793"/>
                  </a:lnTo>
                  <a:lnTo>
                    <a:pt x="380" y="793"/>
                  </a:lnTo>
                  <a:lnTo>
                    <a:pt x="375" y="788"/>
                  </a:lnTo>
                  <a:lnTo>
                    <a:pt x="370" y="782"/>
                  </a:lnTo>
                  <a:lnTo>
                    <a:pt x="370" y="788"/>
                  </a:lnTo>
                  <a:lnTo>
                    <a:pt x="375" y="788"/>
                  </a:lnTo>
                  <a:lnTo>
                    <a:pt x="375" y="793"/>
                  </a:lnTo>
                  <a:lnTo>
                    <a:pt x="380" y="793"/>
                  </a:lnTo>
                  <a:lnTo>
                    <a:pt x="380" y="798"/>
                  </a:lnTo>
                  <a:lnTo>
                    <a:pt x="375" y="798"/>
                  </a:lnTo>
                  <a:lnTo>
                    <a:pt x="380" y="798"/>
                  </a:lnTo>
                  <a:lnTo>
                    <a:pt x="380" y="809"/>
                  </a:lnTo>
                  <a:lnTo>
                    <a:pt x="375" y="809"/>
                  </a:lnTo>
                  <a:lnTo>
                    <a:pt x="380" y="809"/>
                  </a:lnTo>
                  <a:lnTo>
                    <a:pt x="375" y="809"/>
                  </a:lnTo>
                  <a:lnTo>
                    <a:pt x="375" y="814"/>
                  </a:lnTo>
                  <a:lnTo>
                    <a:pt x="380" y="820"/>
                  </a:lnTo>
                  <a:lnTo>
                    <a:pt x="380" y="825"/>
                  </a:lnTo>
                  <a:lnTo>
                    <a:pt x="375" y="825"/>
                  </a:lnTo>
                  <a:lnTo>
                    <a:pt x="370" y="825"/>
                  </a:lnTo>
                  <a:lnTo>
                    <a:pt x="370" y="820"/>
                  </a:lnTo>
                  <a:lnTo>
                    <a:pt x="364" y="825"/>
                  </a:lnTo>
                  <a:lnTo>
                    <a:pt x="370" y="825"/>
                  </a:lnTo>
                  <a:lnTo>
                    <a:pt x="375" y="825"/>
                  </a:lnTo>
                  <a:lnTo>
                    <a:pt x="370" y="825"/>
                  </a:lnTo>
                  <a:lnTo>
                    <a:pt x="375" y="825"/>
                  </a:lnTo>
                  <a:lnTo>
                    <a:pt x="375" y="831"/>
                  </a:lnTo>
                  <a:lnTo>
                    <a:pt x="375" y="836"/>
                  </a:lnTo>
                  <a:lnTo>
                    <a:pt x="370" y="836"/>
                  </a:lnTo>
                  <a:lnTo>
                    <a:pt x="370" y="841"/>
                  </a:lnTo>
                  <a:lnTo>
                    <a:pt x="375" y="841"/>
                  </a:lnTo>
                  <a:lnTo>
                    <a:pt x="370" y="841"/>
                  </a:lnTo>
                  <a:lnTo>
                    <a:pt x="370" y="847"/>
                  </a:lnTo>
                  <a:lnTo>
                    <a:pt x="375" y="847"/>
                  </a:lnTo>
                  <a:lnTo>
                    <a:pt x="375" y="852"/>
                  </a:lnTo>
                  <a:lnTo>
                    <a:pt x="370" y="852"/>
                  </a:lnTo>
                  <a:lnTo>
                    <a:pt x="364" y="852"/>
                  </a:lnTo>
                  <a:lnTo>
                    <a:pt x="370" y="852"/>
                  </a:lnTo>
                  <a:lnTo>
                    <a:pt x="370" y="857"/>
                  </a:lnTo>
                  <a:lnTo>
                    <a:pt x="370" y="863"/>
                  </a:lnTo>
                  <a:lnTo>
                    <a:pt x="370" y="857"/>
                  </a:lnTo>
                  <a:lnTo>
                    <a:pt x="370" y="852"/>
                  </a:lnTo>
                  <a:lnTo>
                    <a:pt x="375" y="857"/>
                  </a:lnTo>
                  <a:lnTo>
                    <a:pt x="380" y="857"/>
                  </a:lnTo>
                  <a:lnTo>
                    <a:pt x="380" y="863"/>
                  </a:lnTo>
                  <a:lnTo>
                    <a:pt x="386" y="863"/>
                  </a:lnTo>
                  <a:lnTo>
                    <a:pt x="380" y="863"/>
                  </a:lnTo>
                  <a:lnTo>
                    <a:pt x="386" y="863"/>
                  </a:lnTo>
                  <a:lnTo>
                    <a:pt x="386" y="868"/>
                  </a:lnTo>
                  <a:lnTo>
                    <a:pt x="380" y="863"/>
                  </a:lnTo>
                  <a:lnTo>
                    <a:pt x="380" y="868"/>
                  </a:lnTo>
                  <a:lnTo>
                    <a:pt x="386" y="868"/>
                  </a:lnTo>
                  <a:lnTo>
                    <a:pt x="386" y="863"/>
                  </a:lnTo>
                  <a:lnTo>
                    <a:pt x="391" y="863"/>
                  </a:lnTo>
                  <a:lnTo>
                    <a:pt x="391" y="868"/>
                  </a:lnTo>
                  <a:lnTo>
                    <a:pt x="386" y="868"/>
                  </a:lnTo>
                  <a:lnTo>
                    <a:pt x="386" y="873"/>
                  </a:lnTo>
                  <a:lnTo>
                    <a:pt x="391" y="873"/>
                  </a:lnTo>
                  <a:lnTo>
                    <a:pt x="386" y="868"/>
                  </a:lnTo>
                  <a:lnTo>
                    <a:pt x="391" y="868"/>
                  </a:lnTo>
                  <a:lnTo>
                    <a:pt x="391" y="873"/>
                  </a:lnTo>
                  <a:lnTo>
                    <a:pt x="391" y="868"/>
                  </a:lnTo>
                  <a:lnTo>
                    <a:pt x="396" y="868"/>
                  </a:lnTo>
                  <a:lnTo>
                    <a:pt x="396" y="873"/>
                  </a:lnTo>
                  <a:lnTo>
                    <a:pt x="402" y="879"/>
                  </a:lnTo>
                  <a:lnTo>
                    <a:pt x="396" y="879"/>
                  </a:lnTo>
                  <a:lnTo>
                    <a:pt x="396" y="884"/>
                  </a:lnTo>
                  <a:lnTo>
                    <a:pt x="402" y="879"/>
                  </a:lnTo>
                  <a:lnTo>
                    <a:pt x="402" y="884"/>
                  </a:lnTo>
                  <a:lnTo>
                    <a:pt x="402" y="889"/>
                  </a:lnTo>
                  <a:lnTo>
                    <a:pt x="407" y="889"/>
                  </a:lnTo>
                  <a:lnTo>
                    <a:pt x="402" y="889"/>
                  </a:lnTo>
                  <a:lnTo>
                    <a:pt x="407" y="889"/>
                  </a:lnTo>
                  <a:lnTo>
                    <a:pt x="407" y="895"/>
                  </a:lnTo>
                  <a:lnTo>
                    <a:pt x="402" y="895"/>
                  </a:lnTo>
                  <a:lnTo>
                    <a:pt x="402" y="900"/>
                  </a:lnTo>
                  <a:lnTo>
                    <a:pt x="407" y="900"/>
                  </a:lnTo>
                  <a:lnTo>
                    <a:pt x="402" y="900"/>
                  </a:lnTo>
                  <a:lnTo>
                    <a:pt x="396" y="900"/>
                  </a:lnTo>
                  <a:lnTo>
                    <a:pt x="402" y="900"/>
                  </a:lnTo>
                  <a:lnTo>
                    <a:pt x="396" y="906"/>
                  </a:lnTo>
                  <a:lnTo>
                    <a:pt x="402" y="906"/>
                  </a:lnTo>
                  <a:lnTo>
                    <a:pt x="402" y="911"/>
                  </a:lnTo>
                  <a:lnTo>
                    <a:pt x="402" y="906"/>
                  </a:lnTo>
                  <a:lnTo>
                    <a:pt x="402" y="911"/>
                  </a:lnTo>
                  <a:lnTo>
                    <a:pt x="407" y="911"/>
                  </a:lnTo>
                  <a:lnTo>
                    <a:pt x="407" y="916"/>
                  </a:lnTo>
                  <a:lnTo>
                    <a:pt x="402" y="916"/>
                  </a:lnTo>
                  <a:lnTo>
                    <a:pt x="402" y="911"/>
                  </a:lnTo>
                  <a:lnTo>
                    <a:pt x="402" y="916"/>
                  </a:lnTo>
                  <a:lnTo>
                    <a:pt x="402" y="922"/>
                  </a:lnTo>
                  <a:lnTo>
                    <a:pt x="407" y="922"/>
                  </a:lnTo>
                  <a:lnTo>
                    <a:pt x="407" y="916"/>
                  </a:lnTo>
                  <a:lnTo>
                    <a:pt x="407" y="911"/>
                  </a:lnTo>
                  <a:lnTo>
                    <a:pt x="407" y="906"/>
                  </a:lnTo>
                  <a:lnTo>
                    <a:pt x="407" y="911"/>
                  </a:lnTo>
                  <a:lnTo>
                    <a:pt x="407" y="916"/>
                  </a:lnTo>
                  <a:lnTo>
                    <a:pt x="407" y="927"/>
                  </a:lnTo>
                  <a:lnTo>
                    <a:pt x="413" y="938"/>
                  </a:lnTo>
                  <a:lnTo>
                    <a:pt x="418" y="938"/>
                  </a:lnTo>
                  <a:lnTo>
                    <a:pt x="418" y="943"/>
                  </a:lnTo>
                  <a:lnTo>
                    <a:pt x="418" y="948"/>
                  </a:lnTo>
                  <a:lnTo>
                    <a:pt x="418" y="954"/>
                  </a:lnTo>
                  <a:lnTo>
                    <a:pt x="418" y="948"/>
                  </a:lnTo>
                  <a:lnTo>
                    <a:pt x="418" y="954"/>
                  </a:lnTo>
                  <a:lnTo>
                    <a:pt x="418" y="959"/>
                  </a:lnTo>
                  <a:lnTo>
                    <a:pt x="423" y="959"/>
                  </a:lnTo>
                  <a:lnTo>
                    <a:pt x="418" y="954"/>
                  </a:lnTo>
                  <a:lnTo>
                    <a:pt x="423" y="954"/>
                  </a:lnTo>
                  <a:lnTo>
                    <a:pt x="418" y="959"/>
                  </a:lnTo>
                  <a:lnTo>
                    <a:pt x="423" y="959"/>
                  </a:lnTo>
                  <a:lnTo>
                    <a:pt x="423" y="965"/>
                  </a:lnTo>
                  <a:lnTo>
                    <a:pt x="423" y="970"/>
                  </a:lnTo>
                  <a:lnTo>
                    <a:pt x="423" y="975"/>
                  </a:lnTo>
                  <a:lnTo>
                    <a:pt x="423" y="981"/>
                  </a:lnTo>
                  <a:lnTo>
                    <a:pt x="423" y="986"/>
                  </a:lnTo>
                  <a:lnTo>
                    <a:pt x="429" y="986"/>
                  </a:lnTo>
                  <a:lnTo>
                    <a:pt x="423" y="986"/>
                  </a:lnTo>
                  <a:lnTo>
                    <a:pt x="429" y="991"/>
                  </a:lnTo>
                  <a:lnTo>
                    <a:pt x="423" y="991"/>
                  </a:lnTo>
                  <a:lnTo>
                    <a:pt x="429" y="991"/>
                  </a:lnTo>
                  <a:lnTo>
                    <a:pt x="429" y="997"/>
                  </a:lnTo>
                  <a:lnTo>
                    <a:pt x="434" y="997"/>
                  </a:lnTo>
                  <a:lnTo>
                    <a:pt x="434" y="991"/>
                  </a:lnTo>
                  <a:lnTo>
                    <a:pt x="439" y="991"/>
                  </a:lnTo>
                  <a:lnTo>
                    <a:pt x="439" y="986"/>
                  </a:lnTo>
                  <a:lnTo>
                    <a:pt x="439" y="991"/>
                  </a:lnTo>
                  <a:lnTo>
                    <a:pt x="439" y="997"/>
                  </a:lnTo>
                  <a:lnTo>
                    <a:pt x="439" y="1002"/>
                  </a:lnTo>
                  <a:lnTo>
                    <a:pt x="439" y="1007"/>
                  </a:lnTo>
                  <a:lnTo>
                    <a:pt x="439" y="1002"/>
                  </a:lnTo>
                  <a:lnTo>
                    <a:pt x="445" y="997"/>
                  </a:lnTo>
                  <a:lnTo>
                    <a:pt x="445" y="1002"/>
                  </a:lnTo>
                  <a:lnTo>
                    <a:pt x="445" y="1007"/>
                  </a:lnTo>
                  <a:lnTo>
                    <a:pt x="445" y="1018"/>
                  </a:lnTo>
                  <a:lnTo>
                    <a:pt x="439" y="1023"/>
                  </a:lnTo>
                  <a:lnTo>
                    <a:pt x="439" y="1029"/>
                  </a:lnTo>
                  <a:lnTo>
                    <a:pt x="439" y="1040"/>
                  </a:lnTo>
                  <a:lnTo>
                    <a:pt x="439" y="1045"/>
                  </a:lnTo>
                  <a:lnTo>
                    <a:pt x="439" y="1050"/>
                  </a:lnTo>
                  <a:lnTo>
                    <a:pt x="445" y="1056"/>
                  </a:lnTo>
                  <a:lnTo>
                    <a:pt x="445" y="1061"/>
                  </a:lnTo>
                  <a:lnTo>
                    <a:pt x="450" y="1061"/>
                  </a:lnTo>
                  <a:lnTo>
                    <a:pt x="445" y="1056"/>
                  </a:lnTo>
                  <a:lnTo>
                    <a:pt x="450" y="1056"/>
                  </a:lnTo>
                  <a:lnTo>
                    <a:pt x="450" y="1061"/>
                  </a:lnTo>
                  <a:lnTo>
                    <a:pt x="445" y="1061"/>
                  </a:lnTo>
                  <a:lnTo>
                    <a:pt x="439" y="1072"/>
                  </a:lnTo>
                  <a:lnTo>
                    <a:pt x="439" y="1077"/>
                  </a:lnTo>
                  <a:lnTo>
                    <a:pt x="439" y="1082"/>
                  </a:lnTo>
                  <a:lnTo>
                    <a:pt x="439" y="1088"/>
                  </a:lnTo>
                  <a:lnTo>
                    <a:pt x="439" y="1093"/>
                  </a:lnTo>
                  <a:lnTo>
                    <a:pt x="434" y="1099"/>
                  </a:lnTo>
                  <a:lnTo>
                    <a:pt x="434" y="1104"/>
                  </a:lnTo>
                  <a:lnTo>
                    <a:pt x="434" y="1109"/>
                  </a:lnTo>
                  <a:lnTo>
                    <a:pt x="434" y="1125"/>
                  </a:lnTo>
                  <a:lnTo>
                    <a:pt x="429" y="1125"/>
                  </a:lnTo>
                  <a:lnTo>
                    <a:pt x="429" y="1120"/>
                  </a:lnTo>
                  <a:lnTo>
                    <a:pt x="423" y="1120"/>
                  </a:lnTo>
                  <a:lnTo>
                    <a:pt x="423" y="1125"/>
                  </a:lnTo>
                  <a:lnTo>
                    <a:pt x="429" y="1125"/>
                  </a:lnTo>
                  <a:lnTo>
                    <a:pt x="429" y="1131"/>
                  </a:lnTo>
                  <a:lnTo>
                    <a:pt x="429" y="1136"/>
                  </a:lnTo>
                  <a:lnTo>
                    <a:pt x="429" y="1141"/>
                  </a:lnTo>
                  <a:lnTo>
                    <a:pt x="429" y="1147"/>
                  </a:lnTo>
                  <a:lnTo>
                    <a:pt x="423" y="1147"/>
                  </a:lnTo>
                  <a:lnTo>
                    <a:pt x="429" y="1147"/>
                  </a:lnTo>
                  <a:lnTo>
                    <a:pt x="423" y="1147"/>
                  </a:lnTo>
                  <a:lnTo>
                    <a:pt x="429" y="1147"/>
                  </a:lnTo>
                  <a:lnTo>
                    <a:pt x="429" y="1141"/>
                  </a:lnTo>
                  <a:lnTo>
                    <a:pt x="429" y="1136"/>
                  </a:lnTo>
                  <a:lnTo>
                    <a:pt x="434" y="1136"/>
                  </a:lnTo>
                  <a:lnTo>
                    <a:pt x="434" y="1141"/>
                  </a:lnTo>
                  <a:lnTo>
                    <a:pt x="439" y="1141"/>
                  </a:lnTo>
                  <a:lnTo>
                    <a:pt x="439" y="1136"/>
                  </a:lnTo>
                  <a:lnTo>
                    <a:pt x="439" y="1131"/>
                  </a:lnTo>
                  <a:lnTo>
                    <a:pt x="445" y="1131"/>
                  </a:lnTo>
                  <a:lnTo>
                    <a:pt x="445" y="1136"/>
                  </a:lnTo>
                  <a:lnTo>
                    <a:pt x="445" y="1141"/>
                  </a:lnTo>
                  <a:lnTo>
                    <a:pt x="439" y="1147"/>
                  </a:lnTo>
                  <a:lnTo>
                    <a:pt x="439" y="1152"/>
                  </a:lnTo>
                  <a:lnTo>
                    <a:pt x="439" y="1158"/>
                  </a:lnTo>
                  <a:lnTo>
                    <a:pt x="439" y="1163"/>
                  </a:lnTo>
                  <a:lnTo>
                    <a:pt x="434" y="1168"/>
                  </a:lnTo>
                  <a:lnTo>
                    <a:pt x="434" y="1174"/>
                  </a:lnTo>
                  <a:lnTo>
                    <a:pt x="423" y="1184"/>
                  </a:lnTo>
                  <a:lnTo>
                    <a:pt x="418" y="1190"/>
                  </a:lnTo>
                  <a:lnTo>
                    <a:pt x="413" y="1190"/>
                  </a:lnTo>
                  <a:lnTo>
                    <a:pt x="413" y="1195"/>
                  </a:lnTo>
                  <a:lnTo>
                    <a:pt x="413" y="1200"/>
                  </a:lnTo>
                  <a:lnTo>
                    <a:pt x="407" y="1200"/>
                  </a:lnTo>
                  <a:lnTo>
                    <a:pt x="396" y="1206"/>
                  </a:lnTo>
                  <a:lnTo>
                    <a:pt x="380" y="1216"/>
                  </a:lnTo>
                  <a:lnTo>
                    <a:pt x="354" y="1222"/>
                  </a:lnTo>
                  <a:lnTo>
                    <a:pt x="348" y="1222"/>
                  </a:lnTo>
                  <a:lnTo>
                    <a:pt x="354" y="1222"/>
                  </a:lnTo>
                  <a:lnTo>
                    <a:pt x="348" y="1222"/>
                  </a:lnTo>
                  <a:lnTo>
                    <a:pt x="348" y="1227"/>
                  </a:lnTo>
                  <a:lnTo>
                    <a:pt x="343" y="1227"/>
                  </a:lnTo>
                  <a:lnTo>
                    <a:pt x="332" y="1233"/>
                  </a:lnTo>
                  <a:lnTo>
                    <a:pt x="316" y="1238"/>
                  </a:lnTo>
                  <a:lnTo>
                    <a:pt x="311" y="1238"/>
                  </a:lnTo>
                  <a:lnTo>
                    <a:pt x="305" y="1238"/>
                  </a:lnTo>
                  <a:lnTo>
                    <a:pt x="305" y="1243"/>
                  </a:lnTo>
                  <a:lnTo>
                    <a:pt x="300" y="1243"/>
                  </a:lnTo>
                  <a:lnTo>
                    <a:pt x="289" y="1243"/>
                  </a:lnTo>
                  <a:lnTo>
                    <a:pt x="284" y="1249"/>
                  </a:lnTo>
                  <a:lnTo>
                    <a:pt x="273" y="1254"/>
                  </a:lnTo>
                  <a:lnTo>
                    <a:pt x="268" y="1254"/>
                  </a:lnTo>
                  <a:lnTo>
                    <a:pt x="252" y="1265"/>
                  </a:lnTo>
                  <a:lnTo>
                    <a:pt x="241" y="1270"/>
                  </a:lnTo>
                  <a:lnTo>
                    <a:pt x="236" y="1270"/>
                  </a:lnTo>
                  <a:lnTo>
                    <a:pt x="225" y="1281"/>
                  </a:lnTo>
                  <a:lnTo>
                    <a:pt x="220" y="1281"/>
                  </a:lnTo>
                  <a:lnTo>
                    <a:pt x="220" y="1286"/>
                  </a:lnTo>
                  <a:lnTo>
                    <a:pt x="214" y="1292"/>
                  </a:lnTo>
                  <a:lnTo>
                    <a:pt x="209" y="1297"/>
                  </a:lnTo>
                  <a:lnTo>
                    <a:pt x="209" y="1302"/>
                  </a:lnTo>
                  <a:lnTo>
                    <a:pt x="209" y="1308"/>
                  </a:lnTo>
                  <a:lnTo>
                    <a:pt x="209" y="1302"/>
                  </a:lnTo>
                  <a:lnTo>
                    <a:pt x="209" y="1297"/>
                  </a:lnTo>
                  <a:lnTo>
                    <a:pt x="203" y="1297"/>
                  </a:lnTo>
                  <a:lnTo>
                    <a:pt x="209" y="1297"/>
                  </a:lnTo>
                  <a:lnTo>
                    <a:pt x="209" y="1302"/>
                  </a:lnTo>
                  <a:lnTo>
                    <a:pt x="209" y="1308"/>
                  </a:lnTo>
                  <a:lnTo>
                    <a:pt x="209" y="1302"/>
                  </a:lnTo>
                  <a:lnTo>
                    <a:pt x="209" y="1308"/>
                  </a:lnTo>
                  <a:lnTo>
                    <a:pt x="203" y="1308"/>
                  </a:lnTo>
                  <a:lnTo>
                    <a:pt x="203" y="1313"/>
                  </a:lnTo>
                  <a:lnTo>
                    <a:pt x="198" y="1318"/>
                  </a:lnTo>
                  <a:lnTo>
                    <a:pt x="193" y="1313"/>
                  </a:lnTo>
                  <a:lnTo>
                    <a:pt x="187" y="1318"/>
                  </a:lnTo>
                  <a:lnTo>
                    <a:pt x="187" y="1324"/>
                  </a:lnTo>
                  <a:lnTo>
                    <a:pt x="193" y="1318"/>
                  </a:lnTo>
                  <a:lnTo>
                    <a:pt x="187" y="1318"/>
                  </a:lnTo>
                  <a:lnTo>
                    <a:pt x="193" y="1318"/>
                  </a:lnTo>
                  <a:lnTo>
                    <a:pt x="198" y="1318"/>
                  </a:lnTo>
                  <a:lnTo>
                    <a:pt x="198" y="1324"/>
                  </a:lnTo>
                  <a:lnTo>
                    <a:pt x="203" y="1329"/>
                  </a:lnTo>
                  <a:lnTo>
                    <a:pt x="203" y="1334"/>
                  </a:lnTo>
                  <a:lnTo>
                    <a:pt x="203" y="1340"/>
                  </a:lnTo>
                  <a:lnTo>
                    <a:pt x="209" y="1345"/>
                  </a:lnTo>
                  <a:lnTo>
                    <a:pt x="209" y="1350"/>
                  </a:lnTo>
                  <a:lnTo>
                    <a:pt x="203" y="1350"/>
                  </a:lnTo>
                  <a:lnTo>
                    <a:pt x="209" y="1345"/>
                  </a:lnTo>
                  <a:lnTo>
                    <a:pt x="203" y="1334"/>
                  </a:lnTo>
                  <a:lnTo>
                    <a:pt x="209" y="1334"/>
                  </a:lnTo>
                  <a:lnTo>
                    <a:pt x="214" y="1340"/>
                  </a:lnTo>
                  <a:lnTo>
                    <a:pt x="214" y="1345"/>
                  </a:lnTo>
                  <a:lnTo>
                    <a:pt x="220" y="1345"/>
                  </a:lnTo>
                  <a:lnTo>
                    <a:pt x="225" y="1345"/>
                  </a:lnTo>
                  <a:lnTo>
                    <a:pt x="220" y="1340"/>
                  </a:lnTo>
                  <a:lnTo>
                    <a:pt x="220" y="1334"/>
                  </a:lnTo>
                  <a:lnTo>
                    <a:pt x="225" y="1329"/>
                  </a:lnTo>
                  <a:lnTo>
                    <a:pt x="230" y="1329"/>
                  </a:lnTo>
                  <a:lnTo>
                    <a:pt x="225" y="1345"/>
                  </a:lnTo>
                  <a:lnTo>
                    <a:pt x="225" y="1350"/>
                  </a:lnTo>
                  <a:lnTo>
                    <a:pt x="225" y="1356"/>
                  </a:lnTo>
                  <a:lnTo>
                    <a:pt x="225" y="1361"/>
                  </a:lnTo>
                  <a:lnTo>
                    <a:pt x="225" y="1372"/>
                  </a:lnTo>
                  <a:lnTo>
                    <a:pt x="225" y="1377"/>
                  </a:lnTo>
                  <a:lnTo>
                    <a:pt x="225" y="1383"/>
                  </a:lnTo>
                  <a:lnTo>
                    <a:pt x="225" y="1388"/>
                  </a:lnTo>
                  <a:lnTo>
                    <a:pt x="225" y="1393"/>
                  </a:lnTo>
                  <a:lnTo>
                    <a:pt x="220" y="1393"/>
                  </a:lnTo>
                  <a:lnTo>
                    <a:pt x="214" y="1393"/>
                  </a:lnTo>
                  <a:lnTo>
                    <a:pt x="182" y="1393"/>
                  </a:lnTo>
                  <a:lnTo>
                    <a:pt x="177" y="1393"/>
                  </a:lnTo>
                  <a:lnTo>
                    <a:pt x="171" y="1393"/>
                  </a:lnTo>
                  <a:lnTo>
                    <a:pt x="166" y="1388"/>
                  </a:lnTo>
                  <a:lnTo>
                    <a:pt x="166" y="1393"/>
                  </a:lnTo>
                  <a:lnTo>
                    <a:pt x="161" y="1393"/>
                  </a:lnTo>
                  <a:lnTo>
                    <a:pt x="161" y="1388"/>
                  </a:lnTo>
                  <a:lnTo>
                    <a:pt x="161" y="1367"/>
                  </a:lnTo>
                  <a:lnTo>
                    <a:pt x="155" y="1356"/>
                  </a:lnTo>
                  <a:lnTo>
                    <a:pt x="155" y="1350"/>
                  </a:lnTo>
                  <a:lnTo>
                    <a:pt x="155" y="1345"/>
                  </a:lnTo>
                  <a:lnTo>
                    <a:pt x="155" y="1334"/>
                  </a:lnTo>
                  <a:lnTo>
                    <a:pt x="155" y="1318"/>
                  </a:lnTo>
                  <a:lnTo>
                    <a:pt x="150" y="1318"/>
                  </a:lnTo>
                  <a:lnTo>
                    <a:pt x="150" y="1313"/>
                  </a:lnTo>
                  <a:lnTo>
                    <a:pt x="144" y="1308"/>
                  </a:lnTo>
                  <a:lnTo>
                    <a:pt x="144" y="1297"/>
                  </a:lnTo>
                  <a:lnTo>
                    <a:pt x="150" y="1292"/>
                  </a:lnTo>
                  <a:lnTo>
                    <a:pt x="150" y="1286"/>
                  </a:lnTo>
                  <a:lnTo>
                    <a:pt x="150" y="1281"/>
                  </a:lnTo>
                  <a:lnTo>
                    <a:pt x="144" y="1281"/>
                  </a:lnTo>
                  <a:lnTo>
                    <a:pt x="150" y="1275"/>
                  </a:lnTo>
                  <a:lnTo>
                    <a:pt x="150" y="1270"/>
                  </a:lnTo>
                  <a:lnTo>
                    <a:pt x="150" y="1265"/>
                  </a:lnTo>
                  <a:lnTo>
                    <a:pt x="150" y="1259"/>
                  </a:lnTo>
                  <a:lnTo>
                    <a:pt x="150" y="1243"/>
                  </a:lnTo>
                  <a:lnTo>
                    <a:pt x="150" y="1238"/>
                  </a:lnTo>
                  <a:lnTo>
                    <a:pt x="150" y="1233"/>
                  </a:lnTo>
                  <a:lnTo>
                    <a:pt x="150" y="1206"/>
                  </a:lnTo>
                  <a:lnTo>
                    <a:pt x="150" y="1190"/>
                  </a:lnTo>
                  <a:lnTo>
                    <a:pt x="150" y="1184"/>
                  </a:lnTo>
                  <a:lnTo>
                    <a:pt x="150" y="1174"/>
                  </a:lnTo>
                  <a:lnTo>
                    <a:pt x="139" y="1168"/>
                  </a:lnTo>
                  <a:lnTo>
                    <a:pt x="139" y="1152"/>
                  </a:lnTo>
                  <a:lnTo>
                    <a:pt x="139" y="1147"/>
                  </a:lnTo>
                  <a:lnTo>
                    <a:pt x="128" y="1141"/>
                  </a:lnTo>
                  <a:lnTo>
                    <a:pt x="123" y="1125"/>
                  </a:lnTo>
                  <a:lnTo>
                    <a:pt x="123" y="1115"/>
                  </a:lnTo>
                  <a:lnTo>
                    <a:pt x="112" y="1104"/>
                  </a:lnTo>
                  <a:lnTo>
                    <a:pt x="112" y="1099"/>
                  </a:lnTo>
                  <a:lnTo>
                    <a:pt x="112" y="1077"/>
                  </a:lnTo>
                  <a:lnTo>
                    <a:pt x="91" y="1018"/>
                  </a:lnTo>
                  <a:lnTo>
                    <a:pt x="91" y="1013"/>
                  </a:lnTo>
                  <a:lnTo>
                    <a:pt x="96" y="1013"/>
                  </a:lnTo>
                  <a:lnTo>
                    <a:pt x="107" y="1002"/>
                  </a:lnTo>
                  <a:lnTo>
                    <a:pt x="107" y="997"/>
                  </a:lnTo>
                  <a:lnTo>
                    <a:pt x="139" y="970"/>
                  </a:lnTo>
                  <a:lnTo>
                    <a:pt x="182" y="922"/>
                  </a:lnTo>
                  <a:lnTo>
                    <a:pt x="187" y="922"/>
                  </a:lnTo>
                  <a:lnTo>
                    <a:pt x="182" y="916"/>
                  </a:lnTo>
                  <a:lnTo>
                    <a:pt x="182" y="911"/>
                  </a:lnTo>
                  <a:lnTo>
                    <a:pt x="177" y="906"/>
                  </a:lnTo>
                  <a:lnTo>
                    <a:pt x="182" y="906"/>
                  </a:lnTo>
                  <a:lnTo>
                    <a:pt x="187" y="900"/>
                  </a:lnTo>
                  <a:lnTo>
                    <a:pt x="187" y="895"/>
                  </a:lnTo>
                  <a:lnTo>
                    <a:pt x="193" y="889"/>
                  </a:lnTo>
                  <a:lnTo>
                    <a:pt x="193" y="884"/>
                  </a:lnTo>
                  <a:lnTo>
                    <a:pt x="193" y="879"/>
                  </a:lnTo>
                  <a:lnTo>
                    <a:pt x="187" y="868"/>
                  </a:lnTo>
                  <a:lnTo>
                    <a:pt x="187" y="863"/>
                  </a:lnTo>
                  <a:lnTo>
                    <a:pt x="193" y="863"/>
                  </a:lnTo>
                  <a:lnTo>
                    <a:pt x="198" y="857"/>
                  </a:lnTo>
                  <a:lnTo>
                    <a:pt x="203" y="857"/>
                  </a:lnTo>
                  <a:lnTo>
                    <a:pt x="209" y="847"/>
                  </a:lnTo>
                  <a:lnTo>
                    <a:pt x="214" y="841"/>
                  </a:lnTo>
                  <a:lnTo>
                    <a:pt x="214" y="836"/>
                  </a:lnTo>
                  <a:lnTo>
                    <a:pt x="220" y="836"/>
                  </a:lnTo>
                  <a:lnTo>
                    <a:pt x="220" y="831"/>
                  </a:lnTo>
                  <a:lnTo>
                    <a:pt x="220" y="825"/>
                  </a:lnTo>
                  <a:lnTo>
                    <a:pt x="220" y="820"/>
                  </a:lnTo>
                  <a:lnTo>
                    <a:pt x="225" y="820"/>
                  </a:lnTo>
                  <a:lnTo>
                    <a:pt x="225" y="814"/>
                  </a:lnTo>
                  <a:lnTo>
                    <a:pt x="230" y="814"/>
                  </a:lnTo>
                  <a:lnTo>
                    <a:pt x="230" y="809"/>
                  </a:lnTo>
                  <a:lnTo>
                    <a:pt x="236" y="793"/>
                  </a:lnTo>
                  <a:lnTo>
                    <a:pt x="236" y="788"/>
                  </a:lnTo>
                  <a:lnTo>
                    <a:pt x="230" y="788"/>
                  </a:lnTo>
                  <a:lnTo>
                    <a:pt x="230" y="782"/>
                  </a:lnTo>
                  <a:lnTo>
                    <a:pt x="225" y="782"/>
                  </a:lnTo>
                  <a:lnTo>
                    <a:pt x="220" y="782"/>
                  </a:lnTo>
                  <a:lnTo>
                    <a:pt x="220" y="777"/>
                  </a:lnTo>
                  <a:lnTo>
                    <a:pt x="220" y="772"/>
                  </a:lnTo>
                  <a:lnTo>
                    <a:pt x="220" y="766"/>
                  </a:lnTo>
                  <a:lnTo>
                    <a:pt x="214" y="766"/>
                  </a:lnTo>
                  <a:lnTo>
                    <a:pt x="214" y="761"/>
                  </a:lnTo>
                  <a:lnTo>
                    <a:pt x="214" y="755"/>
                  </a:lnTo>
                  <a:lnTo>
                    <a:pt x="220" y="750"/>
                  </a:lnTo>
                  <a:lnTo>
                    <a:pt x="220" y="745"/>
                  </a:lnTo>
                  <a:lnTo>
                    <a:pt x="220" y="734"/>
                  </a:lnTo>
                  <a:lnTo>
                    <a:pt x="220" y="729"/>
                  </a:lnTo>
                  <a:lnTo>
                    <a:pt x="220" y="723"/>
                  </a:lnTo>
                  <a:lnTo>
                    <a:pt x="214" y="723"/>
                  </a:lnTo>
                  <a:lnTo>
                    <a:pt x="214" y="729"/>
                  </a:lnTo>
                  <a:lnTo>
                    <a:pt x="209" y="729"/>
                  </a:lnTo>
                  <a:lnTo>
                    <a:pt x="209" y="723"/>
                  </a:lnTo>
                  <a:lnTo>
                    <a:pt x="209" y="718"/>
                  </a:lnTo>
                  <a:lnTo>
                    <a:pt x="209" y="713"/>
                  </a:lnTo>
                  <a:lnTo>
                    <a:pt x="209" y="707"/>
                  </a:lnTo>
                  <a:lnTo>
                    <a:pt x="214" y="707"/>
                  </a:lnTo>
                  <a:lnTo>
                    <a:pt x="220" y="707"/>
                  </a:lnTo>
                  <a:lnTo>
                    <a:pt x="225" y="707"/>
                  </a:lnTo>
                  <a:lnTo>
                    <a:pt x="225" y="702"/>
                  </a:lnTo>
                  <a:lnTo>
                    <a:pt x="230" y="697"/>
                  </a:lnTo>
                  <a:lnTo>
                    <a:pt x="225" y="691"/>
                  </a:lnTo>
                  <a:lnTo>
                    <a:pt x="225" y="686"/>
                  </a:lnTo>
                  <a:lnTo>
                    <a:pt x="220" y="686"/>
                  </a:lnTo>
                  <a:lnTo>
                    <a:pt x="225" y="680"/>
                  </a:lnTo>
                  <a:lnTo>
                    <a:pt x="230" y="680"/>
                  </a:lnTo>
                  <a:lnTo>
                    <a:pt x="236" y="680"/>
                  </a:lnTo>
                  <a:lnTo>
                    <a:pt x="236" y="675"/>
                  </a:lnTo>
                  <a:lnTo>
                    <a:pt x="236" y="670"/>
                  </a:lnTo>
                  <a:lnTo>
                    <a:pt x="230" y="664"/>
                  </a:lnTo>
                  <a:lnTo>
                    <a:pt x="230" y="659"/>
                  </a:lnTo>
                  <a:lnTo>
                    <a:pt x="230" y="654"/>
                  </a:lnTo>
                  <a:lnTo>
                    <a:pt x="230" y="648"/>
                  </a:lnTo>
                  <a:lnTo>
                    <a:pt x="230" y="643"/>
                  </a:lnTo>
                  <a:lnTo>
                    <a:pt x="225" y="643"/>
                  </a:lnTo>
                  <a:lnTo>
                    <a:pt x="225" y="638"/>
                  </a:lnTo>
                  <a:lnTo>
                    <a:pt x="230" y="638"/>
                  </a:lnTo>
                  <a:lnTo>
                    <a:pt x="230" y="632"/>
                  </a:lnTo>
                  <a:lnTo>
                    <a:pt x="230" y="627"/>
                  </a:lnTo>
                  <a:lnTo>
                    <a:pt x="230" y="621"/>
                  </a:lnTo>
                  <a:lnTo>
                    <a:pt x="236" y="621"/>
                  </a:lnTo>
                  <a:lnTo>
                    <a:pt x="230" y="621"/>
                  </a:lnTo>
                  <a:lnTo>
                    <a:pt x="236" y="621"/>
                  </a:lnTo>
                  <a:lnTo>
                    <a:pt x="230" y="616"/>
                  </a:lnTo>
                  <a:lnTo>
                    <a:pt x="236" y="616"/>
                  </a:lnTo>
                  <a:lnTo>
                    <a:pt x="230" y="616"/>
                  </a:lnTo>
                  <a:lnTo>
                    <a:pt x="236" y="611"/>
                  </a:lnTo>
                  <a:lnTo>
                    <a:pt x="236" y="605"/>
                  </a:lnTo>
                  <a:lnTo>
                    <a:pt x="230" y="605"/>
                  </a:lnTo>
                  <a:lnTo>
                    <a:pt x="230" y="600"/>
                  </a:lnTo>
                  <a:lnTo>
                    <a:pt x="230" y="595"/>
                  </a:lnTo>
                  <a:lnTo>
                    <a:pt x="230" y="589"/>
                  </a:lnTo>
                  <a:lnTo>
                    <a:pt x="236" y="584"/>
                  </a:lnTo>
                  <a:lnTo>
                    <a:pt x="230" y="579"/>
                  </a:lnTo>
                  <a:lnTo>
                    <a:pt x="230" y="568"/>
                  </a:lnTo>
                  <a:lnTo>
                    <a:pt x="225" y="562"/>
                  </a:lnTo>
                  <a:lnTo>
                    <a:pt x="220" y="552"/>
                  </a:lnTo>
                  <a:lnTo>
                    <a:pt x="220" y="546"/>
                  </a:lnTo>
                  <a:lnTo>
                    <a:pt x="225" y="546"/>
                  </a:lnTo>
                  <a:lnTo>
                    <a:pt x="230" y="536"/>
                  </a:lnTo>
                  <a:lnTo>
                    <a:pt x="230" y="530"/>
                  </a:lnTo>
                  <a:lnTo>
                    <a:pt x="225" y="530"/>
                  </a:lnTo>
                  <a:lnTo>
                    <a:pt x="220" y="530"/>
                  </a:lnTo>
                  <a:lnTo>
                    <a:pt x="214" y="530"/>
                  </a:lnTo>
                  <a:lnTo>
                    <a:pt x="209" y="530"/>
                  </a:lnTo>
                  <a:lnTo>
                    <a:pt x="209" y="525"/>
                  </a:lnTo>
                  <a:lnTo>
                    <a:pt x="209" y="520"/>
                  </a:lnTo>
                  <a:lnTo>
                    <a:pt x="187" y="514"/>
                  </a:lnTo>
                  <a:lnTo>
                    <a:pt x="182" y="509"/>
                  </a:lnTo>
                  <a:lnTo>
                    <a:pt x="177" y="509"/>
                  </a:lnTo>
                  <a:lnTo>
                    <a:pt x="171" y="509"/>
                  </a:lnTo>
                  <a:lnTo>
                    <a:pt x="150" y="509"/>
                  </a:lnTo>
                  <a:lnTo>
                    <a:pt x="139" y="504"/>
                  </a:lnTo>
                  <a:lnTo>
                    <a:pt x="139" y="498"/>
                  </a:lnTo>
                  <a:lnTo>
                    <a:pt x="134" y="498"/>
                  </a:lnTo>
                  <a:lnTo>
                    <a:pt x="134" y="493"/>
                  </a:lnTo>
                  <a:lnTo>
                    <a:pt x="128" y="493"/>
                  </a:lnTo>
                  <a:lnTo>
                    <a:pt x="128" y="487"/>
                  </a:lnTo>
                  <a:lnTo>
                    <a:pt x="123" y="487"/>
                  </a:lnTo>
                  <a:lnTo>
                    <a:pt x="118" y="487"/>
                  </a:lnTo>
                  <a:lnTo>
                    <a:pt x="112" y="487"/>
                  </a:lnTo>
                  <a:lnTo>
                    <a:pt x="107" y="482"/>
                  </a:lnTo>
                  <a:lnTo>
                    <a:pt x="102" y="482"/>
                  </a:lnTo>
                  <a:lnTo>
                    <a:pt x="96" y="477"/>
                  </a:lnTo>
                  <a:lnTo>
                    <a:pt x="91" y="471"/>
                  </a:lnTo>
                  <a:lnTo>
                    <a:pt x="85" y="471"/>
                  </a:lnTo>
                  <a:lnTo>
                    <a:pt x="80" y="471"/>
                  </a:lnTo>
                  <a:lnTo>
                    <a:pt x="80" y="466"/>
                  </a:lnTo>
                  <a:lnTo>
                    <a:pt x="75" y="466"/>
                  </a:lnTo>
                  <a:lnTo>
                    <a:pt x="75" y="471"/>
                  </a:lnTo>
                  <a:lnTo>
                    <a:pt x="69" y="471"/>
                  </a:lnTo>
                  <a:lnTo>
                    <a:pt x="64" y="477"/>
                  </a:lnTo>
                  <a:lnTo>
                    <a:pt x="64" y="471"/>
                  </a:lnTo>
                  <a:lnTo>
                    <a:pt x="59" y="471"/>
                  </a:lnTo>
                  <a:lnTo>
                    <a:pt x="16" y="471"/>
                  </a:lnTo>
                  <a:lnTo>
                    <a:pt x="16" y="439"/>
                  </a:lnTo>
                  <a:lnTo>
                    <a:pt x="16" y="434"/>
                  </a:lnTo>
                  <a:lnTo>
                    <a:pt x="10" y="434"/>
                  </a:lnTo>
                  <a:lnTo>
                    <a:pt x="16" y="428"/>
                  </a:lnTo>
                  <a:lnTo>
                    <a:pt x="16" y="423"/>
                  </a:lnTo>
                  <a:lnTo>
                    <a:pt x="16" y="418"/>
                  </a:lnTo>
                  <a:lnTo>
                    <a:pt x="16" y="412"/>
                  </a:lnTo>
                  <a:lnTo>
                    <a:pt x="10" y="412"/>
                  </a:lnTo>
                  <a:lnTo>
                    <a:pt x="10" y="407"/>
                  </a:lnTo>
                  <a:lnTo>
                    <a:pt x="5" y="407"/>
                  </a:lnTo>
                  <a:lnTo>
                    <a:pt x="5" y="402"/>
                  </a:lnTo>
                  <a:lnTo>
                    <a:pt x="5" y="396"/>
                  </a:lnTo>
                  <a:lnTo>
                    <a:pt x="0" y="396"/>
                  </a:lnTo>
                  <a:lnTo>
                    <a:pt x="0" y="391"/>
                  </a:lnTo>
                  <a:lnTo>
                    <a:pt x="0" y="386"/>
                  </a:lnTo>
                  <a:lnTo>
                    <a:pt x="10" y="380"/>
                  </a:lnTo>
                  <a:lnTo>
                    <a:pt x="27" y="375"/>
                  </a:lnTo>
                  <a:lnTo>
                    <a:pt x="37" y="370"/>
                  </a:lnTo>
                  <a:lnTo>
                    <a:pt x="48" y="364"/>
                  </a:lnTo>
                  <a:lnTo>
                    <a:pt x="69" y="359"/>
                  </a:lnTo>
                  <a:lnTo>
                    <a:pt x="75" y="359"/>
                  </a:lnTo>
                  <a:lnTo>
                    <a:pt x="80" y="359"/>
                  </a:lnTo>
                  <a:lnTo>
                    <a:pt x="85" y="353"/>
                  </a:lnTo>
                  <a:lnTo>
                    <a:pt x="107" y="353"/>
                  </a:lnTo>
                  <a:lnTo>
                    <a:pt x="123" y="343"/>
                  </a:lnTo>
                  <a:lnTo>
                    <a:pt x="134" y="343"/>
                  </a:lnTo>
                  <a:lnTo>
                    <a:pt x="144" y="332"/>
                  </a:lnTo>
                  <a:lnTo>
                    <a:pt x="155" y="332"/>
                  </a:lnTo>
                  <a:lnTo>
                    <a:pt x="171" y="327"/>
                  </a:lnTo>
                  <a:lnTo>
                    <a:pt x="187" y="321"/>
                  </a:lnTo>
                  <a:lnTo>
                    <a:pt x="198" y="316"/>
                  </a:lnTo>
                  <a:lnTo>
                    <a:pt x="252" y="300"/>
                  </a:lnTo>
                  <a:close/>
                </a:path>
              </a:pathLst>
            </a:custGeom>
            <a:solidFill>
              <a:srgbClr val="FFE56F"/>
            </a:solidFill>
            <a:ln w="9525">
              <a:solidFill>
                <a:srgbClr val="808080"/>
              </a:solidFill>
              <a:round/>
              <a:headEnd/>
              <a:tailEnd/>
            </a:ln>
          </p:spPr>
          <p:txBody>
            <a:bodyPr/>
            <a:lstStyle/>
            <a:p>
              <a:endParaRPr lang="en-GB"/>
            </a:p>
          </p:txBody>
        </p:sp>
        <p:grpSp>
          <p:nvGrpSpPr>
            <p:cNvPr id="18" name="Group 58"/>
            <p:cNvGrpSpPr>
              <a:grpSpLocks noChangeAspect="1"/>
            </p:cNvGrpSpPr>
            <p:nvPr>
              <p:custDataLst>
                <p:tags r:id="rId4"/>
              </p:custDataLst>
            </p:nvPr>
          </p:nvGrpSpPr>
          <p:grpSpPr bwMode="auto">
            <a:xfrm>
              <a:off x="4128" y="1936"/>
              <a:ext cx="378" cy="440"/>
              <a:chOff x="2555" y="2549"/>
              <a:chExt cx="520" cy="577"/>
            </a:xfrm>
          </p:grpSpPr>
          <p:sp>
            <p:nvSpPr>
              <p:cNvPr id="91" name="Freeform 59"/>
              <p:cNvSpPr>
                <a:spLocks noChangeAspect="1"/>
              </p:cNvSpPr>
              <p:nvPr>
                <p:custDataLst>
                  <p:tags r:id="rId77"/>
                </p:custDataLst>
              </p:nvPr>
            </p:nvSpPr>
            <p:spPr bwMode="auto">
              <a:xfrm>
                <a:off x="2555" y="2611"/>
                <a:ext cx="520" cy="515"/>
              </a:xfrm>
              <a:custGeom>
                <a:avLst/>
                <a:gdLst>
                  <a:gd name="T0" fmla="*/ 54 w 612"/>
                  <a:gd name="T1" fmla="*/ 0 h 606"/>
                  <a:gd name="T2" fmla="*/ 75 w 612"/>
                  <a:gd name="T3" fmla="*/ 0 h 606"/>
                  <a:gd name="T4" fmla="*/ 119 w 612"/>
                  <a:gd name="T5" fmla="*/ 0 h 606"/>
                  <a:gd name="T6" fmla="*/ 128 w 612"/>
                  <a:gd name="T7" fmla="*/ 12 h 606"/>
                  <a:gd name="T8" fmla="*/ 134 w 612"/>
                  <a:gd name="T9" fmla="*/ 28 h 606"/>
                  <a:gd name="T10" fmla="*/ 141 w 612"/>
                  <a:gd name="T11" fmla="*/ 43 h 606"/>
                  <a:gd name="T12" fmla="*/ 150 w 612"/>
                  <a:gd name="T13" fmla="*/ 56 h 606"/>
                  <a:gd name="T14" fmla="*/ 162 w 612"/>
                  <a:gd name="T15" fmla="*/ 56 h 606"/>
                  <a:gd name="T16" fmla="*/ 182 w 612"/>
                  <a:gd name="T17" fmla="*/ 56 h 606"/>
                  <a:gd name="T18" fmla="*/ 200 w 612"/>
                  <a:gd name="T19" fmla="*/ 41 h 606"/>
                  <a:gd name="T20" fmla="*/ 223 w 612"/>
                  <a:gd name="T21" fmla="*/ 28 h 606"/>
                  <a:gd name="T22" fmla="*/ 259 w 612"/>
                  <a:gd name="T23" fmla="*/ 41 h 606"/>
                  <a:gd name="T24" fmla="*/ 259 w 612"/>
                  <a:gd name="T25" fmla="*/ 47 h 606"/>
                  <a:gd name="T26" fmla="*/ 263 w 612"/>
                  <a:gd name="T27" fmla="*/ 69 h 606"/>
                  <a:gd name="T28" fmla="*/ 263 w 612"/>
                  <a:gd name="T29" fmla="*/ 88 h 606"/>
                  <a:gd name="T30" fmla="*/ 266 w 612"/>
                  <a:gd name="T31" fmla="*/ 100 h 606"/>
                  <a:gd name="T32" fmla="*/ 272 w 612"/>
                  <a:gd name="T33" fmla="*/ 119 h 606"/>
                  <a:gd name="T34" fmla="*/ 268 w 612"/>
                  <a:gd name="T35" fmla="*/ 132 h 606"/>
                  <a:gd name="T36" fmla="*/ 279 w 612"/>
                  <a:gd name="T37" fmla="*/ 134 h 606"/>
                  <a:gd name="T38" fmla="*/ 294 w 612"/>
                  <a:gd name="T39" fmla="*/ 137 h 606"/>
                  <a:gd name="T40" fmla="*/ 307 w 612"/>
                  <a:gd name="T41" fmla="*/ 134 h 606"/>
                  <a:gd name="T42" fmla="*/ 319 w 612"/>
                  <a:gd name="T43" fmla="*/ 137 h 606"/>
                  <a:gd name="T44" fmla="*/ 319 w 612"/>
                  <a:gd name="T45" fmla="*/ 153 h 606"/>
                  <a:gd name="T46" fmla="*/ 319 w 612"/>
                  <a:gd name="T47" fmla="*/ 172 h 606"/>
                  <a:gd name="T48" fmla="*/ 266 w 612"/>
                  <a:gd name="T49" fmla="*/ 269 h 606"/>
                  <a:gd name="T50" fmla="*/ 281 w 612"/>
                  <a:gd name="T51" fmla="*/ 288 h 606"/>
                  <a:gd name="T52" fmla="*/ 294 w 612"/>
                  <a:gd name="T53" fmla="*/ 301 h 606"/>
                  <a:gd name="T54" fmla="*/ 251 w 612"/>
                  <a:gd name="T55" fmla="*/ 316 h 606"/>
                  <a:gd name="T56" fmla="*/ 231 w 612"/>
                  <a:gd name="T57" fmla="*/ 316 h 606"/>
                  <a:gd name="T58" fmla="*/ 218 w 612"/>
                  <a:gd name="T59" fmla="*/ 313 h 606"/>
                  <a:gd name="T60" fmla="*/ 203 w 612"/>
                  <a:gd name="T61" fmla="*/ 310 h 606"/>
                  <a:gd name="T62" fmla="*/ 200 w 612"/>
                  <a:gd name="T63" fmla="*/ 310 h 606"/>
                  <a:gd name="T64" fmla="*/ 185 w 612"/>
                  <a:gd name="T65" fmla="*/ 310 h 606"/>
                  <a:gd name="T66" fmla="*/ 172 w 612"/>
                  <a:gd name="T67" fmla="*/ 301 h 606"/>
                  <a:gd name="T68" fmla="*/ 56 w 612"/>
                  <a:gd name="T69" fmla="*/ 301 h 606"/>
                  <a:gd name="T70" fmla="*/ 43 w 612"/>
                  <a:gd name="T71" fmla="*/ 291 h 606"/>
                  <a:gd name="T72" fmla="*/ 31 w 612"/>
                  <a:gd name="T73" fmla="*/ 288 h 606"/>
                  <a:gd name="T74" fmla="*/ 19 w 612"/>
                  <a:gd name="T75" fmla="*/ 294 h 606"/>
                  <a:gd name="T76" fmla="*/ 0 w 612"/>
                  <a:gd name="T77" fmla="*/ 297 h 606"/>
                  <a:gd name="T78" fmla="*/ 0 w 612"/>
                  <a:gd name="T79" fmla="*/ 272 h 606"/>
                  <a:gd name="T80" fmla="*/ 3 w 612"/>
                  <a:gd name="T81" fmla="*/ 257 h 606"/>
                  <a:gd name="T82" fmla="*/ 9 w 612"/>
                  <a:gd name="T83" fmla="*/ 238 h 606"/>
                  <a:gd name="T84" fmla="*/ 15 w 612"/>
                  <a:gd name="T85" fmla="*/ 223 h 606"/>
                  <a:gd name="T86" fmla="*/ 15 w 612"/>
                  <a:gd name="T87" fmla="*/ 207 h 606"/>
                  <a:gd name="T88" fmla="*/ 19 w 612"/>
                  <a:gd name="T89" fmla="*/ 200 h 606"/>
                  <a:gd name="T90" fmla="*/ 22 w 612"/>
                  <a:gd name="T91" fmla="*/ 195 h 606"/>
                  <a:gd name="T92" fmla="*/ 35 w 612"/>
                  <a:gd name="T93" fmla="*/ 178 h 606"/>
                  <a:gd name="T94" fmla="*/ 43 w 612"/>
                  <a:gd name="T95" fmla="*/ 172 h 606"/>
                  <a:gd name="T96" fmla="*/ 50 w 612"/>
                  <a:gd name="T97" fmla="*/ 162 h 606"/>
                  <a:gd name="T98" fmla="*/ 54 w 612"/>
                  <a:gd name="T99" fmla="*/ 144 h 606"/>
                  <a:gd name="T100" fmla="*/ 50 w 612"/>
                  <a:gd name="T101" fmla="*/ 125 h 606"/>
                  <a:gd name="T102" fmla="*/ 47 w 612"/>
                  <a:gd name="T103" fmla="*/ 113 h 606"/>
                  <a:gd name="T104" fmla="*/ 37 w 612"/>
                  <a:gd name="T105" fmla="*/ 100 h 606"/>
                  <a:gd name="T106" fmla="*/ 31 w 612"/>
                  <a:gd name="T107" fmla="*/ 82 h 606"/>
                  <a:gd name="T108" fmla="*/ 31 w 612"/>
                  <a:gd name="T109" fmla="*/ 84 h 606"/>
                  <a:gd name="T110" fmla="*/ 43 w 612"/>
                  <a:gd name="T111" fmla="*/ 71 h 606"/>
                  <a:gd name="T112" fmla="*/ 41 w 612"/>
                  <a:gd name="T113" fmla="*/ 63 h 606"/>
                  <a:gd name="T114" fmla="*/ 35 w 612"/>
                  <a:gd name="T115" fmla="*/ 47 h 606"/>
                  <a:gd name="T116" fmla="*/ 28 w 612"/>
                  <a:gd name="T117" fmla="*/ 31 h 606"/>
                  <a:gd name="T118" fmla="*/ 19 w 612"/>
                  <a:gd name="T119" fmla="*/ 15 h 606"/>
                  <a:gd name="T120" fmla="*/ 12 w 612"/>
                  <a:gd name="T121" fmla="*/ 6 h 606"/>
                  <a:gd name="T122" fmla="*/ 28 w 612"/>
                  <a:gd name="T123" fmla="*/ 6 h 6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2" h="606">
                    <a:moveTo>
                      <a:pt x="60" y="0"/>
                    </a:moveTo>
                    <a:lnTo>
                      <a:pt x="66" y="0"/>
                    </a:lnTo>
                    <a:lnTo>
                      <a:pt x="72" y="0"/>
                    </a:lnTo>
                    <a:lnTo>
                      <a:pt x="78" y="0"/>
                    </a:lnTo>
                    <a:lnTo>
                      <a:pt x="84" y="0"/>
                    </a:lnTo>
                    <a:lnTo>
                      <a:pt x="90" y="0"/>
                    </a:lnTo>
                    <a:lnTo>
                      <a:pt x="102" y="0"/>
                    </a:lnTo>
                    <a:lnTo>
                      <a:pt x="108" y="0"/>
                    </a:lnTo>
                    <a:lnTo>
                      <a:pt x="114" y="0"/>
                    </a:lnTo>
                    <a:lnTo>
                      <a:pt x="120" y="0"/>
                    </a:lnTo>
                    <a:lnTo>
                      <a:pt x="126" y="0"/>
                    </a:lnTo>
                    <a:lnTo>
                      <a:pt x="132" y="0"/>
                    </a:lnTo>
                    <a:lnTo>
                      <a:pt x="138" y="0"/>
                    </a:lnTo>
                    <a:lnTo>
                      <a:pt x="144" y="0"/>
                    </a:lnTo>
                    <a:lnTo>
                      <a:pt x="150" y="0"/>
                    </a:lnTo>
                    <a:lnTo>
                      <a:pt x="156" y="0"/>
                    </a:lnTo>
                    <a:lnTo>
                      <a:pt x="168" y="0"/>
                    </a:lnTo>
                    <a:lnTo>
                      <a:pt x="186" y="0"/>
                    </a:lnTo>
                    <a:lnTo>
                      <a:pt x="192" y="0"/>
                    </a:lnTo>
                    <a:lnTo>
                      <a:pt x="204" y="0"/>
                    </a:lnTo>
                    <a:lnTo>
                      <a:pt x="228" y="0"/>
                    </a:lnTo>
                    <a:lnTo>
                      <a:pt x="234" y="0"/>
                    </a:lnTo>
                    <a:lnTo>
                      <a:pt x="240" y="0"/>
                    </a:lnTo>
                    <a:lnTo>
                      <a:pt x="240" y="6"/>
                    </a:lnTo>
                    <a:lnTo>
                      <a:pt x="240" y="12"/>
                    </a:lnTo>
                    <a:lnTo>
                      <a:pt x="246" y="12"/>
                    </a:lnTo>
                    <a:lnTo>
                      <a:pt x="246" y="18"/>
                    </a:lnTo>
                    <a:lnTo>
                      <a:pt x="246" y="24"/>
                    </a:lnTo>
                    <a:lnTo>
                      <a:pt x="246" y="30"/>
                    </a:lnTo>
                    <a:lnTo>
                      <a:pt x="246" y="36"/>
                    </a:lnTo>
                    <a:lnTo>
                      <a:pt x="252" y="36"/>
                    </a:lnTo>
                    <a:lnTo>
                      <a:pt x="252" y="42"/>
                    </a:lnTo>
                    <a:lnTo>
                      <a:pt x="252" y="48"/>
                    </a:lnTo>
                    <a:lnTo>
                      <a:pt x="258" y="48"/>
                    </a:lnTo>
                    <a:lnTo>
                      <a:pt x="258" y="54"/>
                    </a:lnTo>
                    <a:lnTo>
                      <a:pt x="258" y="60"/>
                    </a:lnTo>
                    <a:lnTo>
                      <a:pt x="258" y="66"/>
                    </a:lnTo>
                    <a:lnTo>
                      <a:pt x="258" y="72"/>
                    </a:lnTo>
                    <a:lnTo>
                      <a:pt x="264" y="72"/>
                    </a:lnTo>
                    <a:lnTo>
                      <a:pt x="264" y="78"/>
                    </a:lnTo>
                    <a:lnTo>
                      <a:pt x="270" y="78"/>
                    </a:lnTo>
                    <a:lnTo>
                      <a:pt x="270" y="84"/>
                    </a:lnTo>
                    <a:lnTo>
                      <a:pt x="270" y="90"/>
                    </a:lnTo>
                    <a:lnTo>
                      <a:pt x="276" y="90"/>
                    </a:lnTo>
                    <a:lnTo>
                      <a:pt x="276" y="96"/>
                    </a:lnTo>
                    <a:lnTo>
                      <a:pt x="282" y="96"/>
                    </a:lnTo>
                    <a:lnTo>
                      <a:pt x="282" y="102"/>
                    </a:lnTo>
                    <a:lnTo>
                      <a:pt x="282" y="108"/>
                    </a:lnTo>
                    <a:lnTo>
                      <a:pt x="288" y="108"/>
                    </a:lnTo>
                    <a:lnTo>
                      <a:pt x="288" y="114"/>
                    </a:lnTo>
                    <a:lnTo>
                      <a:pt x="294" y="114"/>
                    </a:lnTo>
                    <a:lnTo>
                      <a:pt x="300" y="114"/>
                    </a:lnTo>
                    <a:lnTo>
                      <a:pt x="306" y="108"/>
                    </a:lnTo>
                    <a:lnTo>
                      <a:pt x="306" y="114"/>
                    </a:lnTo>
                    <a:lnTo>
                      <a:pt x="312" y="114"/>
                    </a:lnTo>
                    <a:lnTo>
                      <a:pt x="312" y="108"/>
                    </a:lnTo>
                    <a:lnTo>
                      <a:pt x="318" y="108"/>
                    </a:lnTo>
                    <a:lnTo>
                      <a:pt x="324" y="108"/>
                    </a:lnTo>
                    <a:lnTo>
                      <a:pt x="330" y="108"/>
                    </a:lnTo>
                    <a:lnTo>
                      <a:pt x="336" y="108"/>
                    </a:lnTo>
                    <a:lnTo>
                      <a:pt x="336" y="102"/>
                    </a:lnTo>
                    <a:lnTo>
                      <a:pt x="348" y="102"/>
                    </a:lnTo>
                    <a:lnTo>
                      <a:pt x="348" y="108"/>
                    </a:lnTo>
                    <a:lnTo>
                      <a:pt x="378" y="108"/>
                    </a:lnTo>
                    <a:lnTo>
                      <a:pt x="378" y="102"/>
                    </a:lnTo>
                    <a:lnTo>
                      <a:pt x="378" y="96"/>
                    </a:lnTo>
                    <a:lnTo>
                      <a:pt x="378" y="90"/>
                    </a:lnTo>
                    <a:lnTo>
                      <a:pt x="378" y="84"/>
                    </a:lnTo>
                    <a:lnTo>
                      <a:pt x="384" y="84"/>
                    </a:lnTo>
                    <a:lnTo>
                      <a:pt x="384" y="78"/>
                    </a:lnTo>
                    <a:lnTo>
                      <a:pt x="384" y="72"/>
                    </a:lnTo>
                    <a:lnTo>
                      <a:pt x="384" y="66"/>
                    </a:lnTo>
                    <a:lnTo>
                      <a:pt x="384" y="60"/>
                    </a:lnTo>
                    <a:lnTo>
                      <a:pt x="390" y="60"/>
                    </a:lnTo>
                    <a:lnTo>
                      <a:pt x="384" y="60"/>
                    </a:lnTo>
                    <a:lnTo>
                      <a:pt x="426" y="60"/>
                    </a:lnTo>
                    <a:lnTo>
                      <a:pt x="426" y="54"/>
                    </a:lnTo>
                    <a:lnTo>
                      <a:pt x="438" y="54"/>
                    </a:lnTo>
                    <a:lnTo>
                      <a:pt x="438" y="60"/>
                    </a:lnTo>
                    <a:lnTo>
                      <a:pt x="438" y="66"/>
                    </a:lnTo>
                    <a:lnTo>
                      <a:pt x="438" y="72"/>
                    </a:lnTo>
                    <a:lnTo>
                      <a:pt x="456" y="72"/>
                    </a:lnTo>
                    <a:lnTo>
                      <a:pt x="498" y="72"/>
                    </a:lnTo>
                    <a:lnTo>
                      <a:pt x="498" y="78"/>
                    </a:lnTo>
                    <a:lnTo>
                      <a:pt x="504" y="78"/>
                    </a:lnTo>
                    <a:lnTo>
                      <a:pt x="498" y="78"/>
                    </a:lnTo>
                    <a:lnTo>
                      <a:pt x="504" y="78"/>
                    </a:lnTo>
                    <a:lnTo>
                      <a:pt x="498" y="84"/>
                    </a:lnTo>
                    <a:lnTo>
                      <a:pt x="504" y="84"/>
                    </a:lnTo>
                    <a:lnTo>
                      <a:pt x="498" y="84"/>
                    </a:lnTo>
                    <a:lnTo>
                      <a:pt x="498" y="90"/>
                    </a:lnTo>
                    <a:lnTo>
                      <a:pt x="498" y="96"/>
                    </a:lnTo>
                    <a:lnTo>
                      <a:pt x="498" y="102"/>
                    </a:lnTo>
                    <a:lnTo>
                      <a:pt x="498" y="108"/>
                    </a:lnTo>
                    <a:lnTo>
                      <a:pt x="504" y="114"/>
                    </a:lnTo>
                    <a:lnTo>
                      <a:pt x="504" y="120"/>
                    </a:lnTo>
                    <a:lnTo>
                      <a:pt x="504" y="126"/>
                    </a:lnTo>
                    <a:lnTo>
                      <a:pt x="504" y="132"/>
                    </a:lnTo>
                    <a:lnTo>
                      <a:pt x="504" y="138"/>
                    </a:lnTo>
                    <a:lnTo>
                      <a:pt x="504" y="144"/>
                    </a:lnTo>
                    <a:lnTo>
                      <a:pt x="504" y="150"/>
                    </a:lnTo>
                    <a:lnTo>
                      <a:pt x="504" y="156"/>
                    </a:lnTo>
                    <a:lnTo>
                      <a:pt x="504" y="162"/>
                    </a:lnTo>
                    <a:lnTo>
                      <a:pt x="498" y="162"/>
                    </a:lnTo>
                    <a:lnTo>
                      <a:pt x="504" y="168"/>
                    </a:lnTo>
                    <a:lnTo>
                      <a:pt x="498" y="168"/>
                    </a:lnTo>
                    <a:lnTo>
                      <a:pt x="498" y="174"/>
                    </a:lnTo>
                    <a:lnTo>
                      <a:pt x="498" y="180"/>
                    </a:lnTo>
                    <a:lnTo>
                      <a:pt x="498" y="186"/>
                    </a:lnTo>
                    <a:lnTo>
                      <a:pt x="504" y="186"/>
                    </a:lnTo>
                    <a:lnTo>
                      <a:pt x="504" y="192"/>
                    </a:lnTo>
                    <a:lnTo>
                      <a:pt x="510" y="192"/>
                    </a:lnTo>
                    <a:lnTo>
                      <a:pt x="510" y="198"/>
                    </a:lnTo>
                    <a:lnTo>
                      <a:pt x="516" y="198"/>
                    </a:lnTo>
                    <a:lnTo>
                      <a:pt x="516" y="204"/>
                    </a:lnTo>
                    <a:lnTo>
                      <a:pt x="522" y="210"/>
                    </a:lnTo>
                    <a:lnTo>
                      <a:pt x="522" y="216"/>
                    </a:lnTo>
                    <a:lnTo>
                      <a:pt x="522" y="222"/>
                    </a:lnTo>
                    <a:lnTo>
                      <a:pt x="522" y="228"/>
                    </a:lnTo>
                    <a:lnTo>
                      <a:pt x="522" y="234"/>
                    </a:lnTo>
                    <a:lnTo>
                      <a:pt x="522" y="240"/>
                    </a:lnTo>
                    <a:lnTo>
                      <a:pt x="528" y="240"/>
                    </a:lnTo>
                    <a:lnTo>
                      <a:pt x="528" y="246"/>
                    </a:lnTo>
                    <a:lnTo>
                      <a:pt x="522" y="246"/>
                    </a:lnTo>
                    <a:lnTo>
                      <a:pt x="516" y="246"/>
                    </a:lnTo>
                    <a:lnTo>
                      <a:pt x="516" y="252"/>
                    </a:lnTo>
                    <a:lnTo>
                      <a:pt x="516" y="258"/>
                    </a:lnTo>
                    <a:lnTo>
                      <a:pt x="522" y="258"/>
                    </a:lnTo>
                    <a:lnTo>
                      <a:pt x="522" y="264"/>
                    </a:lnTo>
                    <a:lnTo>
                      <a:pt x="522" y="270"/>
                    </a:lnTo>
                    <a:lnTo>
                      <a:pt x="528" y="264"/>
                    </a:lnTo>
                    <a:lnTo>
                      <a:pt x="534" y="264"/>
                    </a:lnTo>
                    <a:lnTo>
                      <a:pt x="534" y="258"/>
                    </a:lnTo>
                    <a:lnTo>
                      <a:pt x="540" y="258"/>
                    </a:lnTo>
                    <a:lnTo>
                      <a:pt x="546" y="264"/>
                    </a:lnTo>
                    <a:lnTo>
                      <a:pt x="546" y="258"/>
                    </a:lnTo>
                    <a:lnTo>
                      <a:pt x="552" y="258"/>
                    </a:lnTo>
                    <a:lnTo>
                      <a:pt x="558" y="258"/>
                    </a:lnTo>
                    <a:lnTo>
                      <a:pt x="558" y="264"/>
                    </a:lnTo>
                    <a:lnTo>
                      <a:pt x="564" y="264"/>
                    </a:lnTo>
                    <a:lnTo>
                      <a:pt x="564" y="258"/>
                    </a:lnTo>
                    <a:lnTo>
                      <a:pt x="570" y="258"/>
                    </a:lnTo>
                    <a:lnTo>
                      <a:pt x="576" y="258"/>
                    </a:lnTo>
                    <a:lnTo>
                      <a:pt x="576" y="252"/>
                    </a:lnTo>
                    <a:lnTo>
                      <a:pt x="582" y="252"/>
                    </a:lnTo>
                    <a:lnTo>
                      <a:pt x="588" y="252"/>
                    </a:lnTo>
                    <a:lnTo>
                      <a:pt x="588" y="258"/>
                    </a:lnTo>
                    <a:lnTo>
                      <a:pt x="594" y="258"/>
                    </a:lnTo>
                    <a:lnTo>
                      <a:pt x="600" y="258"/>
                    </a:lnTo>
                    <a:lnTo>
                      <a:pt x="606" y="252"/>
                    </a:lnTo>
                    <a:lnTo>
                      <a:pt x="612" y="252"/>
                    </a:lnTo>
                    <a:lnTo>
                      <a:pt x="606" y="258"/>
                    </a:lnTo>
                    <a:lnTo>
                      <a:pt x="606" y="264"/>
                    </a:lnTo>
                    <a:lnTo>
                      <a:pt x="612" y="264"/>
                    </a:lnTo>
                    <a:lnTo>
                      <a:pt x="612" y="270"/>
                    </a:lnTo>
                    <a:lnTo>
                      <a:pt x="612" y="276"/>
                    </a:lnTo>
                    <a:lnTo>
                      <a:pt x="612" y="282"/>
                    </a:lnTo>
                    <a:lnTo>
                      <a:pt x="606" y="282"/>
                    </a:lnTo>
                    <a:lnTo>
                      <a:pt x="606" y="288"/>
                    </a:lnTo>
                    <a:lnTo>
                      <a:pt x="606" y="294"/>
                    </a:lnTo>
                    <a:lnTo>
                      <a:pt x="612" y="294"/>
                    </a:lnTo>
                    <a:lnTo>
                      <a:pt x="606" y="300"/>
                    </a:lnTo>
                    <a:lnTo>
                      <a:pt x="606" y="306"/>
                    </a:lnTo>
                    <a:lnTo>
                      <a:pt x="606" y="312"/>
                    </a:lnTo>
                    <a:lnTo>
                      <a:pt x="606" y="318"/>
                    </a:lnTo>
                    <a:lnTo>
                      <a:pt x="612" y="318"/>
                    </a:lnTo>
                    <a:lnTo>
                      <a:pt x="612" y="324"/>
                    </a:lnTo>
                    <a:lnTo>
                      <a:pt x="612" y="330"/>
                    </a:lnTo>
                    <a:lnTo>
                      <a:pt x="606" y="330"/>
                    </a:lnTo>
                    <a:lnTo>
                      <a:pt x="606" y="336"/>
                    </a:lnTo>
                    <a:lnTo>
                      <a:pt x="606" y="342"/>
                    </a:lnTo>
                    <a:lnTo>
                      <a:pt x="606" y="348"/>
                    </a:lnTo>
                    <a:lnTo>
                      <a:pt x="612" y="354"/>
                    </a:lnTo>
                    <a:lnTo>
                      <a:pt x="510" y="354"/>
                    </a:lnTo>
                    <a:lnTo>
                      <a:pt x="510" y="516"/>
                    </a:lnTo>
                    <a:lnTo>
                      <a:pt x="516" y="522"/>
                    </a:lnTo>
                    <a:lnTo>
                      <a:pt x="516" y="528"/>
                    </a:lnTo>
                    <a:lnTo>
                      <a:pt x="516" y="534"/>
                    </a:lnTo>
                    <a:lnTo>
                      <a:pt x="522" y="534"/>
                    </a:lnTo>
                    <a:lnTo>
                      <a:pt x="528" y="540"/>
                    </a:lnTo>
                    <a:lnTo>
                      <a:pt x="534" y="546"/>
                    </a:lnTo>
                    <a:lnTo>
                      <a:pt x="540" y="552"/>
                    </a:lnTo>
                    <a:lnTo>
                      <a:pt x="540" y="558"/>
                    </a:lnTo>
                    <a:lnTo>
                      <a:pt x="546" y="558"/>
                    </a:lnTo>
                    <a:lnTo>
                      <a:pt x="546" y="564"/>
                    </a:lnTo>
                    <a:lnTo>
                      <a:pt x="552" y="564"/>
                    </a:lnTo>
                    <a:lnTo>
                      <a:pt x="558" y="570"/>
                    </a:lnTo>
                    <a:lnTo>
                      <a:pt x="564" y="570"/>
                    </a:lnTo>
                    <a:lnTo>
                      <a:pt x="564" y="576"/>
                    </a:lnTo>
                    <a:lnTo>
                      <a:pt x="570" y="576"/>
                    </a:lnTo>
                    <a:lnTo>
                      <a:pt x="570" y="582"/>
                    </a:lnTo>
                    <a:lnTo>
                      <a:pt x="576" y="582"/>
                    </a:lnTo>
                    <a:lnTo>
                      <a:pt x="582" y="582"/>
                    </a:lnTo>
                    <a:lnTo>
                      <a:pt x="582" y="588"/>
                    </a:lnTo>
                    <a:lnTo>
                      <a:pt x="552" y="588"/>
                    </a:lnTo>
                    <a:lnTo>
                      <a:pt x="480" y="606"/>
                    </a:lnTo>
                    <a:lnTo>
                      <a:pt x="474" y="600"/>
                    </a:lnTo>
                    <a:lnTo>
                      <a:pt x="468" y="600"/>
                    </a:lnTo>
                    <a:lnTo>
                      <a:pt x="462" y="600"/>
                    </a:lnTo>
                    <a:lnTo>
                      <a:pt x="456" y="600"/>
                    </a:lnTo>
                    <a:lnTo>
                      <a:pt x="456" y="606"/>
                    </a:lnTo>
                    <a:lnTo>
                      <a:pt x="450" y="606"/>
                    </a:lnTo>
                    <a:lnTo>
                      <a:pt x="444" y="606"/>
                    </a:lnTo>
                    <a:lnTo>
                      <a:pt x="444" y="600"/>
                    </a:lnTo>
                    <a:lnTo>
                      <a:pt x="438" y="600"/>
                    </a:lnTo>
                    <a:lnTo>
                      <a:pt x="432" y="600"/>
                    </a:lnTo>
                    <a:lnTo>
                      <a:pt x="426" y="600"/>
                    </a:lnTo>
                    <a:lnTo>
                      <a:pt x="426" y="594"/>
                    </a:lnTo>
                    <a:lnTo>
                      <a:pt x="426" y="600"/>
                    </a:lnTo>
                    <a:lnTo>
                      <a:pt x="420" y="600"/>
                    </a:lnTo>
                    <a:lnTo>
                      <a:pt x="414" y="600"/>
                    </a:lnTo>
                    <a:lnTo>
                      <a:pt x="408" y="600"/>
                    </a:lnTo>
                    <a:lnTo>
                      <a:pt x="402" y="594"/>
                    </a:lnTo>
                    <a:lnTo>
                      <a:pt x="402" y="600"/>
                    </a:lnTo>
                    <a:lnTo>
                      <a:pt x="396" y="600"/>
                    </a:lnTo>
                    <a:lnTo>
                      <a:pt x="396" y="594"/>
                    </a:lnTo>
                    <a:lnTo>
                      <a:pt x="390" y="594"/>
                    </a:lnTo>
                    <a:lnTo>
                      <a:pt x="390" y="600"/>
                    </a:lnTo>
                    <a:lnTo>
                      <a:pt x="384" y="600"/>
                    </a:lnTo>
                    <a:lnTo>
                      <a:pt x="384" y="594"/>
                    </a:lnTo>
                    <a:lnTo>
                      <a:pt x="384" y="600"/>
                    </a:lnTo>
                    <a:lnTo>
                      <a:pt x="384" y="594"/>
                    </a:lnTo>
                    <a:lnTo>
                      <a:pt x="384" y="600"/>
                    </a:lnTo>
                    <a:lnTo>
                      <a:pt x="384" y="594"/>
                    </a:lnTo>
                    <a:lnTo>
                      <a:pt x="384" y="600"/>
                    </a:lnTo>
                    <a:lnTo>
                      <a:pt x="378" y="600"/>
                    </a:lnTo>
                    <a:lnTo>
                      <a:pt x="378" y="594"/>
                    </a:lnTo>
                    <a:lnTo>
                      <a:pt x="372" y="594"/>
                    </a:lnTo>
                    <a:lnTo>
                      <a:pt x="366" y="594"/>
                    </a:lnTo>
                    <a:lnTo>
                      <a:pt x="360" y="594"/>
                    </a:lnTo>
                    <a:lnTo>
                      <a:pt x="354" y="594"/>
                    </a:lnTo>
                    <a:lnTo>
                      <a:pt x="348" y="594"/>
                    </a:lnTo>
                    <a:lnTo>
                      <a:pt x="348" y="588"/>
                    </a:lnTo>
                    <a:lnTo>
                      <a:pt x="342" y="588"/>
                    </a:lnTo>
                    <a:lnTo>
                      <a:pt x="342" y="582"/>
                    </a:lnTo>
                    <a:lnTo>
                      <a:pt x="336" y="582"/>
                    </a:lnTo>
                    <a:lnTo>
                      <a:pt x="336" y="576"/>
                    </a:lnTo>
                    <a:lnTo>
                      <a:pt x="330" y="576"/>
                    </a:lnTo>
                    <a:lnTo>
                      <a:pt x="264" y="576"/>
                    </a:lnTo>
                    <a:lnTo>
                      <a:pt x="258" y="576"/>
                    </a:lnTo>
                    <a:lnTo>
                      <a:pt x="144" y="576"/>
                    </a:lnTo>
                    <a:lnTo>
                      <a:pt x="120" y="570"/>
                    </a:lnTo>
                    <a:lnTo>
                      <a:pt x="120" y="576"/>
                    </a:lnTo>
                    <a:lnTo>
                      <a:pt x="114" y="576"/>
                    </a:lnTo>
                    <a:lnTo>
                      <a:pt x="108" y="576"/>
                    </a:lnTo>
                    <a:lnTo>
                      <a:pt x="108" y="570"/>
                    </a:lnTo>
                    <a:lnTo>
                      <a:pt x="102" y="570"/>
                    </a:lnTo>
                    <a:lnTo>
                      <a:pt x="96" y="570"/>
                    </a:lnTo>
                    <a:lnTo>
                      <a:pt x="96" y="564"/>
                    </a:lnTo>
                    <a:lnTo>
                      <a:pt x="90" y="564"/>
                    </a:lnTo>
                    <a:lnTo>
                      <a:pt x="90" y="558"/>
                    </a:lnTo>
                    <a:lnTo>
                      <a:pt x="84" y="558"/>
                    </a:lnTo>
                    <a:lnTo>
                      <a:pt x="90" y="558"/>
                    </a:lnTo>
                    <a:lnTo>
                      <a:pt x="84" y="558"/>
                    </a:lnTo>
                    <a:lnTo>
                      <a:pt x="84" y="552"/>
                    </a:lnTo>
                    <a:lnTo>
                      <a:pt x="78" y="552"/>
                    </a:lnTo>
                    <a:lnTo>
                      <a:pt x="72" y="552"/>
                    </a:lnTo>
                    <a:lnTo>
                      <a:pt x="66" y="552"/>
                    </a:lnTo>
                    <a:lnTo>
                      <a:pt x="60" y="552"/>
                    </a:lnTo>
                    <a:lnTo>
                      <a:pt x="54" y="558"/>
                    </a:lnTo>
                    <a:lnTo>
                      <a:pt x="48" y="558"/>
                    </a:lnTo>
                    <a:lnTo>
                      <a:pt x="48" y="564"/>
                    </a:lnTo>
                    <a:lnTo>
                      <a:pt x="42" y="564"/>
                    </a:lnTo>
                    <a:lnTo>
                      <a:pt x="36" y="564"/>
                    </a:lnTo>
                    <a:lnTo>
                      <a:pt x="36" y="570"/>
                    </a:lnTo>
                    <a:lnTo>
                      <a:pt x="36" y="564"/>
                    </a:lnTo>
                    <a:lnTo>
                      <a:pt x="30" y="564"/>
                    </a:lnTo>
                    <a:lnTo>
                      <a:pt x="24" y="564"/>
                    </a:lnTo>
                    <a:lnTo>
                      <a:pt x="18" y="564"/>
                    </a:lnTo>
                    <a:lnTo>
                      <a:pt x="12" y="564"/>
                    </a:lnTo>
                    <a:lnTo>
                      <a:pt x="6" y="564"/>
                    </a:lnTo>
                    <a:lnTo>
                      <a:pt x="0" y="564"/>
                    </a:lnTo>
                    <a:lnTo>
                      <a:pt x="0" y="570"/>
                    </a:lnTo>
                    <a:lnTo>
                      <a:pt x="0" y="564"/>
                    </a:lnTo>
                    <a:lnTo>
                      <a:pt x="0" y="552"/>
                    </a:lnTo>
                    <a:lnTo>
                      <a:pt x="0" y="546"/>
                    </a:lnTo>
                    <a:lnTo>
                      <a:pt x="6" y="540"/>
                    </a:lnTo>
                    <a:lnTo>
                      <a:pt x="6" y="534"/>
                    </a:lnTo>
                    <a:lnTo>
                      <a:pt x="6" y="528"/>
                    </a:lnTo>
                    <a:lnTo>
                      <a:pt x="0" y="522"/>
                    </a:lnTo>
                    <a:lnTo>
                      <a:pt x="0" y="510"/>
                    </a:lnTo>
                    <a:lnTo>
                      <a:pt x="0" y="504"/>
                    </a:lnTo>
                    <a:lnTo>
                      <a:pt x="0" y="498"/>
                    </a:lnTo>
                    <a:lnTo>
                      <a:pt x="0" y="492"/>
                    </a:lnTo>
                    <a:lnTo>
                      <a:pt x="6" y="492"/>
                    </a:lnTo>
                    <a:lnTo>
                      <a:pt x="0" y="492"/>
                    </a:lnTo>
                    <a:lnTo>
                      <a:pt x="6" y="492"/>
                    </a:lnTo>
                    <a:lnTo>
                      <a:pt x="6" y="486"/>
                    </a:lnTo>
                    <a:lnTo>
                      <a:pt x="12" y="486"/>
                    </a:lnTo>
                    <a:lnTo>
                      <a:pt x="12" y="480"/>
                    </a:lnTo>
                    <a:lnTo>
                      <a:pt x="12" y="474"/>
                    </a:lnTo>
                    <a:lnTo>
                      <a:pt x="12" y="468"/>
                    </a:lnTo>
                    <a:lnTo>
                      <a:pt x="18" y="462"/>
                    </a:lnTo>
                    <a:lnTo>
                      <a:pt x="18" y="456"/>
                    </a:lnTo>
                    <a:lnTo>
                      <a:pt x="18" y="450"/>
                    </a:lnTo>
                    <a:lnTo>
                      <a:pt x="24" y="450"/>
                    </a:lnTo>
                    <a:lnTo>
                      <a:pt x="24" y="444"/>
                    </a:lnTo>
                    <a:lnTo>
                      <a:pt x="24" y="438"/>
                    </a:lnTo>
                    <a:lnTo>
                      <a:pt x="24" y="432"/>
                    </a:lnTo>
                    <a:lnTo>
                      <a:pt x="30" y="432"/>
                    </a:lnTo>
                    <a:lnTo>
                      <a:pt x="30" y="426"/>
                    </a:lnTo>
                    <a:lnTo>
                      <a:pt x="30" y="420"/>
                    </a:lnTo>
                    <a:lnTo>
                      <a:pt x="30" y="414"/>
                    </a:lnTo>
                    <a:lnTo>
                      <a:pt x="30" y="408"/>
                    </a:lnTo>
                    <a:lnTo>
                      <a:pt x="30" y="402"/>
                    </a:lnTo>
                    <a:lnTo>
                      <a:pt x="36" y="402"/>
                    </a:lnTo>
                    <a:lnTo>
                      <a:pt x="30" y="402"/>
                    </a:lnTo>
                    <a:lnTo>
                      <a:pt x="30" y="396"/>
                    </a:lnTo>
                    <a:lnTo>
                      <a:pt x="36" y="396"/>
                    </a:lnTo>
                    <a:lnTo>
                      <a:pt x="36" y="390"/>
                    </a:lnTo>
                    <a:lnTo>
                      <a:pt x="36" y="384"/>
                    </a:lnTo>
                    <a:lnTo>
                      <a:pt x="42" y="384"/>
                    </a:lnTo>
                    <a:lnTo>
                      <a:pt x="36" y="384"/>
                    </a:lnTo>
                    <a:lnTo>
                      <a:pt x="42" y="384"/>
                    </a:lnTo>
                    <a:lnTo>
                      <a:pt x="36" y="384"/>
                    </a:lnTo>
                    <a:lnTo>
                      <a:pt x="42" y="384"/>
                    </a:lnTo>
                    <a:lnTo>
                      <a:pt x="36" y="378"/>
                    </a:lnTo>
                    <a:lnTo>
                      <a:pt x="42" y="378"/>
                    </a:lnTo>
                    <a:lnTo>
                      <a:pt x="36" y="378"/>
                    </a:lnTo>
                    <a:lnTo>
                      <a:pt x="42" y="372"/>
                    </a:lnTo>
                    <a:lnTo>
                      <a:pt x="42" y="378"/>
                    </a:lnTo>
                    <a:lnTo>
                      <a:pt x="42" y="372"/>
                    </a:lnTo>
                    <a:lnTo>
                      <a:pt x="42" y="366"/>
                    </a:lnTo>
                    <a:lnTo>
                      <a:pt x="48" y="366"/>
                    </a:lnTo>
                    <a:lnTo>
                      <a:pt x="54" y="360"/>
                    </a:lnTo>
                    <a:lnTo>
                      <a:pt x="60" y="354"/>
                    </a:lnTo>
                    <a:lnTo>
                      <a:pt x="60" y="348"/>
                    </a:lnTo>
                    <a:lnTo>
                      <a:pt x="60" y="342"/>
                    </a:lnTo>
                    <a:lnTo>
                      <a:pt x="66" y="342"/>
                    </a:lnTo>
                    <a:lnTo>
                      <a:pt x="66" y="336"/>
                    </a:lnTo>
                    <a:lnTo>
                      <a:pt x="72" y="336"/>
                    </a:lnTo>
                    <a:lnTo>
                      <a:pt x="78" y="336"/>
                    </a:lnTo>
                    <a:lnTo>
                      <a:pt x="84" y="336"/>
                    </a:lnTo>
                    <a:lnTo>
                      <a:pt x="84" y="330"/>
                    </a:lnTo>
                    <a:lnTo>
                      <a:pt x="84" y="324"/>
                    </a:lnTo>
                    <a:lnTo>
                      <a:pt x="84" y="330"/>
                    </a:lnTo>
                    <a:lnTo>
                      <a:pt x="84" y="324"/>
                    </a:lnTo>
                    <a:lnTo>
                      <a:pt x="90" y="324"/>
                    </a:lnTo>
                    <a:lnTo>
                      <a:pt x="90" y="318"/>
                    </a:lnTo>
                    <a:lnTo>
                      <a:pt x="90" y="324"/>
                    </a:lnTo>
                    <a:lnTo>
                      <a:pt x="90" y="318"/>
                    </a:lnTo>
                    <a:lnTo>
                      <a:pt x="96" y="318"/>
                    </a:lnTo>
                    <a:lnTo>
                      <a:pt x="96" y="312"/>
                    </a:lnTo>
                    <a:lnTo>
                      <a:pt x="96" y="306"/>
                    </a:lnTo>
                    <a:lnTo>
                      <a:pt x="102" y="306"/>
                    </a:lnTo>
                    <a:lnTo>
                      <a:pt x="102" y="300"/>
                    </a:lnTo>
                    <a:lnTo>
                      <a:pt x="102" y="294"/>
                    </a:lnTo>
                    <a:lnTo>
                      <a:pt x="102" y="288"/>
                    </a:lnTo>
                    <a:lnTo>
                      <a:pt x="102" y="282"/>
                    </a:lnTo>
                    <a:lnTo>
                      <a:pt x="102" y="276"/>
                    </a:lnTo>
                    <a:lnTo>
                      <a:pt x="102" y="270"/>
                    </a:lnTo>
                    <a:lnTo>
                      <a:pt x="102" y="264"/>
                    </a:lnTo>
                    <a:lnTo>
                      <a:pt x="102" y="258"/>
                    </a:lnTo>
                    <a:lnTo>
                      <a:pt x="102" y="252"/>
                    </a:lnTo>
                    <a:lnTo>
                      <a:pt x="102" y="246"/>
                    </a:lnTo>
                    <a:lnTo>
                      <a:pt x="96" y="246"/>
                    </a:lnTo>
                    <a:lnTo>
                      <a:pt x="96" y="240"/>
                    </a:lnTo>
                    <a:lnTo>
                      <a:pt x="102" y="240"/>
                    </a:lnTo>
                    <a:lnTo>
                      <a:pt x="96" y="234"/>
                    </a:lnTo>
                    <a:lnTo>
                      <a:pt x="90" y="228"/>
                    </a:lnTo>
                    <a:lnTo>
                      <a:pt x="90" y="222"/>
                    </a:lnTo>
                    <a:lnTo>
                      <a:pt x="84" y="216"/>
                    </a:lnTo>
                    <a:lnTo>
                      <a:pt x="90" y="222"/>
                    </a:lnTo>
                    <a:lnTo>
                      <a:pt x="90" y="216"/>
                    </a:lnTo>
                    <a:lnTo>
                      <a:pt x="84" y="216"/>
                    </a:lnTo>
                    <a:lnTo>
                      <a:pt x="84" y="210"/>
                    </a:lnTo>
                    <a:lnTo>
                      <a:pt x="78" y="210"/>
                    </a:lnTo>
                    <a:lnTo>
                      <a:pt x="78" y="204"/>
                    </a:lnTo>
                    <a:lnTo>
                      <a:pt x="78" y="198"/>
                    </a:lnTo>
                    <a:lnTo>
                      <a:pt x="72" y="198"/>
                    </a:lnTo>
                    <a:lnTo>
                      <a:pt x="72" y="192"/>
                    </a:lnTo>
                    <a:lnTo>
                      <a:pt x="72" y="186"/>
                    </a:lnTo>
                    <a:lnTo>
                      <a:pt x="72" y="180"/>
                    </a:lnTo>
                    <a:lnTo>
                      <a:pt x="72" y="174"/>
                    </a:lnTo>
                    <a:lnTo>
                      <a:pt x="66" y="174"/>
                    </a:lnTo>
                    <a:lnTo>
                      <a:pt x="66" y="168"/>
                    </a:lnTo>
                    <a:lnTo>
                      <a:pt x="60" y="162"/>
                    </a:lnTo>
                    <a:lnTo>
                      <a:pt x="60" y="156"/>
                    </a:lnTo>
                    <a:lnTo>
                      <a:pt x="66" y="156"/>
                    </a:lnTo>
                    <a:lnTo>
                      <a:pt x="66" y="150"/>
                    </a:lnTo>
                    <a:lnTo>
                      <a:pt x="66" y="156"/>
                    </a:lnTo>
                    <a:lnTo>
                      <a:pt x="60" y="156"/>
                    </a:lnTo>
                    <a:lnTo>
                      <a:pt x="66" y="156"/>
                    </a:lnTo>
                    <a:lnTo>
                      <a:pt x="60" y="156"/>
                    </a:lnTo>
                    <a:lnTo>
                      <a:pt x="60" y="162"/>
                    </a:lnTo>
                    <a:lnTo>
                      <a:pt x="66" y="156"/>
                    </a:lnTo>
                    <a:lnTo>
                      <a:pt x="72" y="156"/>
                    </a:lnTo>
                    <a:lnTo>
                      <a:pt x="72" y="150"/>
                    </a:lnTo>
                    <a:lnTo>
                      <a:pt x="72" y="144"/>
                    </a:lnTo>
                    <a:lnTo>
                      <a:pt x="78" y="144"/>
                    </a:lnTo>
                    <a:lnTo>
                      <a:pt x="84" y="144"/>
                    </a:lnTo>
                    <a:lnTo>
                      <a:pt x="84" y="138"/>
                    </a:lnTo>
                    <a:lnTo>
                      <a:pt x="78" y="138"/>
                    </a:lnTo>
                    <a:lnTo>
                      <a:pt x="78" y="132"/>
                    </a:lnTo>
                    <a:lnTo>
                      <a:pt x="84" y="126"/>
                    </a:lnTo>
                    <a:lnTo>
                      <a:pt x="78" y="126"/>
                    </a:lnTo>
                    <a:lnTo>
                      <a:pt x="84" y="126"/>
                    </a:lnTo>
                    <a:lnTo>
                      <a:pt x="78" y="126"/>
                    </a:lnTo>
                    <a:lnTo>
                      <a:pt x="78" y="120"/>
                    </a:lnTo>
                    <a:lnTo>
                      <a:pt x="78" y="114"/>
                    </a:lnTo>
                    <a:lnTo>
                      <a:pt x="72" y="114"/>
                    </a:lnTo>
                    <a:lnTo>
                      <a:pt x="72" y="108"/>
                    </a:lnTo>
                    <a:lnTo>
                      <a:pt x="72" y="102"/>
                    </a:lnTo>
                    <a:lnTo>
                      <a:pt x="66" y="102"/>
                    </a:lnTo>
                    <a:lnTo>
                      <a:pt x="66" y="96"/>
                    </a:lnTo>
                    <a:lnTo>
                      <a:pt x="66" y="90"/>
                    </a:lnTo>
                    <a:lnTo>
                      <a:pt x="60" y="90"/>
                    </a:lnTo>
                    <a:lnTo>
                      <a:pt x="60" y="84"/>
                    </a:lnTo>
                    <a:lnTo>
                      <a:pt x="60" y="78"/>
                    </a:lnTo>
                    <a:lnTo>
                      <a:pt x="60" y="72"/>
                    </a:lnTo>
                    <a:lnTo>
                      <a:pt x="54" y="72"/>
                    </a:lnTo>
                    <a:lnTo>
                      <a:pt x="54" y="66"/>
                    </a:lnTo>
                    <a:lnTo>
                      <a:pt x="54" y="60"/>
                    </a:lnTo>
                    <a:lnTo>
                      <a:pt x="54" y="54"/>
                    </a:lnTo>
                    <a:lnTo>
                      <a:pt x="48" y="54"/>
                    </a:lnTo>
                    <a:lnTo>
                      <a:pt x="48" y="48"/>
                    </a:lnTo>
                    <a:lnTo>
                      <a:pt x="42" y="42"/>
                    </a:lnTo>
                    <a:lnTo>
                      <a:pt x="42" y="36"/>
                    </a:lnTo>
                    <a:lnTo>
                      <a:pt x="36" y="36"/>
                    </a:lnTo>
                    <a:lnTo>
                      <a:pt x="36" y="30"/>
                    </a:lnTo>
                    <a:lnTo>
                      <a:pt x="30" y="24"/>
                    </a:lnTo>
                    <a:lnTo>
                      <a:pt x="24" y="18"/>
                    </a:lnTo>
                    <a:lnTo>
                      <a:pt x="24" y="12"/>
                    </a:lnTo>
                    <a:lnTo>
                      <a:pt x="30" y="12"/>
                    </a:lnTo>
                    <a:lnTo>
                      <a:pt x="24" y="12"/>
                    </a:lnTo>
                    <a:lnTo>
                      <a:pt x="30" y="12"/>
                    </a:lnTo>
                    <a:lnTo>
                      <a:pt x="24" y="12"/>
                    </a:lnTo>
                    <a:lnTo>
                      <a:pt x="24" y="18"/>
                    </a:lnTo>
                    <a:lnTo>
                      <a:pt x="30" y="12"/>
                    </a:lnTo>
                    <a:lnTo>
                      <a:pt x="36" y="12"/>
                    </a:lnTo>
                    <a:lnTo>
                      <a:pt x="42" y="12"/>
                    </a:lnTo>
                    <a:lnTo>
                      <a:pt x="48" y="6"/>
                    </a:lnTo>
                    <a:lnTo>
                      <a:pt x="48" y="12"/>
                    </a:lnTo>
                    <a:lnTo>
                      <a:pt x="54" y="12"/>
                    </a:lnTo>
                    <a:lnTo>
                      <a:pt x="54" y="6"/>
                    </a:lnTo>
                    <a:lnTo>
                      <a:pt x="60" y="6"/>
                    </a:lnTo>
                    <a:lnTo>
                      <a:pt x="60" y="0"/>
                    </a:lnTo>
                    <a:close/>
                  </a:path>
                </a:pathLst>
              </a:custGeom>
              <a:solidFill>
                <a:srgbClr val="FFE56F"/>
              </a:solidFill>
              <a:ln w="9525">
                <a:solidFill>
                  <a:srgbClr val="808080"/>
                </a:solidFill>
                <a:prstDash val="solid"/>
                <a:round/>
                <a:headEnd/>
                <a:tailEnd/>
              </a:ln>
            </p:spPr>
            <p:txBody>
              <a:bodyPr/>
              <a:lstStyle/>
              <a:p>
                <a:endParaRPr lang="en-GB"/>
              </a:p>
            </p:txBody>
          </p:sp>
          <p:sp>
            <p:nvSpPr>
              <p:cNvPr id="92" name="Freeform 60"/>
              <p:cNvSpPr>
                <a:spLocks noChangeAspect="1"/>
              </p:cNvSpPr>
              <p:nvPr>
                <p:custDataLst>
                  <p:tags r:id="rId78"/>
                </p:custDataLst>
              </p:nvPr>
            </p:nvSpPr>
            <p:spPr bwMode="auto">
              <a:xfrm>
                <a:off x="2565" y="2549"/>
                <a:ext cx="46" cy="57"/>
              </a:xfrm>
              <a:custGeom>
                <a:avLst/>
                <a:gdLst>
                  <a:gd name="T0" fmla="*/ 0 w 54"/>
                  <a:gd name="T1" fmla="*/ 16 h 66"/>
                  <a:gd name="T2" fmla="*/ 3 w 54"/>
                  <a:gd name="T3" fmla="*/ 14 h 66"/>
                  <a:gd name="T4" fmla="*/ 7 w 54"/>
                  <a:gd name="T5" fmla="*/ 10 h 66"/>
                  <a:gd name="T6" fmla="*/ 9 w 54"/>
                  <a:gd name="T7" fmla="*/ 10 h 66"/>
                  <a:gd name="T8" fmla="*/ 9 w 54"/>
                  <a:gd name="T9" fmla="*/ 7 h 66"/>
                  <a:gd name="T10" fmla="*/ 12 w 54"/>
                  <a:gd name="T11" fmla="*/ 7 h 66"/>
                  <a:gd name="T12" fmla="*/ 16 w 54"/>
                  <a:gd name="T13" fmla="*/ 3 h 66"/>
                  <a:gd name="T14" fmla="*/ 19 w 54"/>
                  <a:gd name="T15" fmla="*/ 3 h 66"/>
                  <a:gd name="T16" fmla="*/ 19 w 54"/>
                  <a:gd name="T17" fmla="*/ 0 h 66"/>
                  <a:gd name="T18" fmla="*/ 22 w 54"/>
                  <a:gd name="T19" fmla="*/ 0 h 66"/>
                  <a:gd name="T20" fmla="*/ 22 w 54"/>
                  <a:gd name="T21" fmla="*/ 3 h 66"/>
                  <a:gd name="T22" fmla="*/ 26 w 54"/>
                  <a:gd name="T23" fmla="*/ 3 h 66"/>
                  <a:gd name="T24" fmla="*/ 26 w 54"/>
                  <a:gd name="T25" fmla="*/ 7 h 66"/>
                  <a:gd name="T26" fmla="*/ 28 w 54"/>
                  <a:gd name="T27" fmla="*/ 7 h 66"/>
                  <a:gd name="T28" fmla="*/ 26 w 54"/>
                  <a:gd name="T29" fmla="*/ 7 h 66"/>
                  <a:gd name="T30" fmla="*/ 26 w 54"/>
                  <a:gd name="T31" fmla="*/ 10 h 66"/>
                  <a:gd name="T32" fmla="*/ 22 w 54"/>
                  <a:gd name="T33" fmla="*/ 10 h 66"/>
                  <a:gd name="T34" fmla="*/ 22 w 54"/>
                  <a:gd name="T35" fmla="*/ 14 h 66"/>
                  <a:gd name="T36" fmla="*/ 19 w 54"/>
                  <a:gd name="T37" fmla="*/ 14 h 66"/>
                  <a:gd name="T38" fmla="*/ 19 w 54"/>
                  <a:gd name="T39" fmla="*/ 16 h 66"/>
                  <a:gd name="T40" fmla="*/ 19 w 54"/>
                  <a:gd name="T41" fmla="*/ 14 h 66"/>
                  <a:gd name="T42" fmla="*/ 19 w 54"/>
                  <a:gd name="T43" fmla="*/ 16 h 66"/>
                  <a:gd name="T44" fmla="*/ 16 w 54"/>
                  <a:gd name="T45" fmla="*/ 16 h 66"/>
                  <a:gd name="T46" fmla="*/ 12 w 54"/>
                  <a:gd name="T47" fmla="*/ 16 h 66"/>
                  <a:gd name="T48" fmla="*/ 12 w 54"/>
                  <a:gd name="T49" fmla="*/ 20 h 66"/>
                  <a:gd name="T50" fmla="*/ 12 w 54"/>
                  <a:gd name="T51" fmla="*/ 23 h 66"/>
                  <a:gd name="T52" fmla="*/ 12 w 54"/>
                  <a:gd name="T53" fmla="*/ 36 h 66"/>
                  <a:gd name="T54" fmla="*/ 7 w 54"/>
                  <a:gd name="T55" fmla="*/ 36 h 66"/>
                  <a:gd name="T56" fmla="*/ 3 w 54"/>
                  <a:gd name="T57" fmla="*/ 36 h 66"/>
                  <a:gd name="T58" fmla="*/ 3 w 54"/>
                  <a:gd name="T59" fmla="*/ 34 h 66"/>
                  <a:gd name="T60" fmla="*/ 3 w 54"/>
                  <a:gd name="T61" fmla="*/ 30 h 66"/>
                  <a:gd name="T62" fmla="*/ 7 w 54"/>
                  <a:gd name="T63" fmla="*/ 30 h 66"/>
                  <a:gd name="T64" fmla="*/ 7 w 54"/>
                  <a:gd name="T65" fmla="*/ 26 h 66"/>
                  <a:gd name="T66" fmla="*/ 3 w 54"/>
                  <a:gd name="T67" fmla="*/ 26 h 66"/>
                  <a:gd name="T68" fmla="*/ 3 w 54"/>
                  <a:gd name="T69" fmla="*/ 23 h 66"/>
                  <a:gd name="T70" fmla="*/ 3 w 54"/>
                  <a:gd name="T71" fmla="*/ 20 h 66"/>
                  <a:gd name="T72" fmla="*/ 0 w 54"/>
                  <a:gd name="T73" fmla="*/ 16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4" h="66">
                    <a:moveTo>
                      <a:pt x="0" y="30"/>
                    </a:moveTo>
                    <a:lnTo>
                      <a:pt x="6" y="24"/>
                    </a:lnTo>
                    <a:lnTo>
                      <a:pt x="12" y="18"/>
                    </a:lnTo>
                    <a:lnTo>
                      <a:pt x="18" y="18"/>
                    </a:lnTo>
                    <a:lnTo>
                      <a:pt x="18" y="12"/>
                    </a:lnTo>
                    <a:lnTo>
                      <a:pt x="24" y="12"/>
                    </a:lnTo>
                    <a:lnTo>
                      <a:pt x="30" y="6"/>
                    </a:lnTo>
                    <a:lnTo>
                      <a:pt x="36" y="6"/>
                    </a:lnTo>
                    <a:lnTo>
                      <a:pt x="36" y="0"/>
                    </a:lnTo>
                    <a:lnTo>
                      <a:pt x="42" y="0"/>
                    </a:lnTo>
                    <a:lnTo>
                      <a:pt x="42" y="6"/>
                    </a:lnTo>
                    <a:lnTo>
                      <a:pt x="48" y="6"/>
                    </a:lnTo>
                    <a:lnTo>
                      <a:pt x="48" y="12"/>
                    </a:lnTo>
                    <a:lnTo>
                      <a:pt x="54" y="12"/>
                    </a:lnTo>
                    <a:lnTo>
                      <a:pt x="48" y="12"/>
                    </a:lnTo>
                    <a:lnTo>
                      <a:pt x="48" y="18"/>
                    </a:lnTo>
                    <a:lnTo>
                      <a:pt x="42" y="18"/>
                    </a:lnTo>
                    <a:lnTo>
                      <a:pt x="42" y="24"/>
                    </a:lnTo>
                    <a:lnTo>
                      <a:pt x="36" y="24"/>
                    </a:lnTo>
                    <a:lnTo>
                      <a:pt x="36" y="30"/>
                    </a:lnTo>
                    <a:lnTo>
                      <a:pt x="36" y="24"/>
                    </a:lnTo>
                    <a:lnTo>
                      <a:pt x="36" y="30"/>
                    </a:lnTo>
                    <a:lnTo>
                      <a:pt x="30" y="30"/>
                    </a:lnTo>
                    <a:lnTo>
                      <a:pt x="24" y="30"/>
                    </a:lnTo>
                    <a:lnTo>
                      <a:pt x="24" y="36"/>
                    </a:lnTo>
                    <a:lnTo>
                      <a:pt x="24" y="42"/>
                    </a:lnTo>
                    <a:lnTo>
                      <a:pt x="24" y="66"/>
                    </a:lnTo>
                    <a:lnTo>
                      <a:pt x="12" y="66"/>
                    </a:lnTo>
                    <a:lnTo>
                      <a:pt x="6" y="66"/>
                    </a:lnTo>
                    <a:lnTo>
                      <a:pt x="6" y="60"/>
                    </a:lnTo>
                    <a:lnTo>
                      <a:pt x="6" y="54"/>
                    </a:lnTo>
                    <a:lnTo>
                      <a:pt x="12" y="54"/>
                    </a:lnTo>
                    <a:lnTo>
                      <a:pt x="12" y="48"/>
                    </a:lnTo>
                    <a:lnTo>
                      <a:pt x="6" y="48"/>
                    </a:lnTo>
                    <a:lnTo>
                      <a:pt x="6" y="42"/>
                    </a:lnTo>
                    <a:lnTo>
                      <a:pt x="6" y="36"/>
                    </a:lnTo>
                    <a:lnTo>
                      <a:pt x="0" y="30"/>
                    </a:lnTo>
                    <a:close/>
                  </a:path>
                </a:pathLst>
              </a:custGeom>
              <a:solidFill>
                <a:srgbClr val="FFE56F"/>
              </a:solidFill>
              <a:ln w="9525">
                <a:solidFill>
                  <a:srgbClr val="808080"/>
                </a:solidFill>
                <a:prstDash val="solid"/>
                <a:round/>
                <a:headEnd/>
                <a:tailEnd/>
              </a:ln>
            </p:spPr>
            <p:txBody>
              <a:bodyPr/>
              <a:lstStyle/>
              <a:p>
                <a:endParaRPr lang="en-GB"/>
              </a:p>
            </p:txBody>
          </p:sp>
        </p:grpSp>
        <p:sp>
          <p:nvSpPr>
            <p:cNvPr id="19" name="Freeform 61"/>
            <p:cNvSpPr>
              <a:spLocks noChangeAspect="1"/>
            </p:cNvSpPr>
            <p:nvPr>
              <p:custDataLst>
                <p:tags r:id="rId5"/>
              </p:custDataLst>
            </p:nvPr>
          </p:nvSpPr>
          <p:spPr bwMode="auto">
            <a:xfrm>
              <a:off x="4443" y="2061"/>
              <a:ext cx="359" cy="315"/>
            </a:xfrm>
            <a:custGeom>
              <a:avLst/>
              <a:gdLst>
                <a:gd name="T0" fmla="*/ 17 w 582"/>
                <a:gd name="T1" fmla="*/ 25 h 486"/>
                <a:gd name="T2" fmla="*/ 19 w 582"/>
                <a:gd name="T3" fmla="*/ 27 h 486"/>
                <a:gd name="T4" fmla="*/ 23 w 582"/>
                <a:gd name="T5" fmla="*/ 25 h 486"/>
                <a:gd name="T6" fmla="*/ 25 w 582"/>
                <a:gd name="T7" fmla="*/ 30 h 486"/>
                <a:gd name="T8" fmla="*/ 30 w 582"/>
                <a:gd name="T9" fmla="*/ 32 h 486"/>
                <a:gd name="T10" fmla="*/ 34 w 582"/>
                <a:gd name="T11" fmla="*/ 33 h 486"/>
                <a:gd name="T12" fmla="*/ 37 w 582"/>
                <a:gd name="T13" fmla="*/ 29 h 486"/>
                <a:gd name="T14" fmla="*/ 39 w 582"/>
                <a:gd name="T15" fmla="*/ 34 h 486"/>
                <a:gd name="T16" fmla="*/ 43 w 582"/>
                <a:gd name="T17" fmla="*/ 37 h 486"/>
                <a:gd name="T18" fmla="*/ 46 w 582"/>
                <a:gd name="T19" fmla="*/ 39 h 486"/>
                <a:gd name="T20" fmla="*/ 49 w 582"/>
                <a:gd name="T21" fmla="*/ 43 h 486"/>
                <a:gd name="T22" fmla="*/ 52 w 582"/>
                <a:gd name="T23" fmla="*/ 45 h 486"/>
                <a:gd name="T24" fmla="*/ 56 w 582"/>
                <a:gd name="T25" fmla="*/ 45 h 486"/>
                <a:gd name="T26" fmla="*/ 53 w 582"/>
                <a:gd name="T27" fmla="*/ 36 h 486"/>
                <a:gd name="T28" fmla="*/ 49 w 582"/>
                <a:gd name="T29" fmla="*/ 34 h 486"/>
                <a:gd name="T30" fmla="*/ 46 w 582"/>
                <a:gd name="T31" fmla="*/ 30 h 486"/>
                <a:gd name="T32" fmla="*/ 46 w 582"/>
                <a:gd name="T33" fmla="*/ 25 h 486"/>
                <a:gd name="T34" fmla="*/ 48 w 582"/>
                <a:gd name="T35" fmla="*/ 20 h 486"/>
                <a:gd name="T36" fmla="*/ 48 w 582"/>
                <a:gd name="T37" fmla="*/ 15 h 486"/>
                <a:gd name="T38" fmla="*/ 47 w 582"/>
                <a:gd name="T39" fmla="*/ 12 h 486"/>
                <a:gd name="T40" fmla="*/ 46 w 582"/>
                <a:gd name="T41" fmla="*/ 8 h 486"/>
                <a:gd name="T42" fmla="*/ 49 w 582"/>
                <a:gd name="T43" fmla="*/ 2 h 486"/>
                <a:gd name="T44" fmla="*/ 62 w 582"/>
                <a:gd name="T45" fmla="*/ 0 h 486"/>
                <a:gd name="T46" fmla="*/ 68 w 582"/>
                <a:gd name="T47" fmla="*/ 3 h 486"/>
                <a:gd name="T48" fmla="*/ 71 w 582"/>
                <a:gd name="T49" fmla="*/ 6 h 486"/>
                <a:gd name="T50" fmla="*/ 76 w 582"/>
                <a:gd name="T51" fmla="*/ 8 h 486"/>
                <a:gd name="T52" fmla="*/ 79 w 582"/>
                <a:gd name="T53" fmla="*/ 12 h 486"/>
                <a:gd name="T54" fmla="*/ 82 w 582"/>
                <a:gd name="T55" fmla="*/ 14 h 486"/>
                <a:gd name="T56" fmla="*/ 83 w 582"/>
                <a:gd name="T57" fmla="*/ 20 h 486"/>
                <a:gd name="T58" fmla="*/ 81 w 582"/>
                <a:gd name="T59" fmla="*/ 23 h 486"/>
                <a:gd name="T60" fmla="*/ 81 w 582"/>
                <a:gd name="T61" fmla="*/ 29 h 486"/>
                <a:gd name="T62" fmla="*/ 81 w 582"/>
                <a:gd name="T63" fmla="*/ 33 h 486"/>
                <a:gd name="T64" fmla="*/ 82 w 582"/>
                <a:gd name="T65" fmla="*/ 37 h 486"/>
                <a:gd name="T66" fmla="*/ 78 w 582"/>
                <a:gd name="T67" fmla="*/ 40 h 486"/>
                <a:gd name="T68" fmla="*/ 78 w 582"/>
                <a:gd name="T69" fmla="*/ 45 h 486"/>
                <a:gd name="T70" fmla="*/ 78 w 582"/>
                <a:gd name="T71" fmla="*/ 47 h 486"/>
                <a:gd name="T72" fmla="*/ 79 w 582"/>
                <a:gd name="T73" fmla="*/ 50 h 486"/>
                <a:gd name="T74" fmla="*/ 71 w 582"/>
                <a:gd name="T75" fmla="*/ 54 h 486"/>
                <a:gd name="T76" fmla="*/ 62 w 582"/>
                <a:gd name="T77" fmla="*/ 57 h 486"/>
                <a:gd name="T78" fmla="*/ 60 w 582"/>
                <a:gd name="T79" fmla="*/ 62 h 486"/>
                <a:gd name="T80" fmla="*/ 56 w 582"/>
                <a:gd name="T81" fmla="*/ 65 h 486"/>
                <a:gd name="T82" fmla="*/ 51 w 582"/>
                <a:gd name="T83" fmla="*/ 67 h 486"/>
                <a:gd name="T84" fmla="*/ 49 w 582"/>
                <a:gd name="T85" fmla="*/ 69 h 486"/>
                <a:gd name="T86" fmla="*/ 48 w 582"/>
                <a:gd name="T87" fmla="*/ 73 h 486"/>
                <a:gd name="T88" fmla="*/ 38 w 582"/>
                <a:gd name="T89" fmla="*/ 82 h 486"/>
                <a:gd name="T90" fmla="*/ 35 w 582"/>
                <a:gd name="T91" fmla="*/ 85 h 486"/>
                <a:gd name="T92" fmla="*/ 30 w 582"/>
                <a:gd name="T93" fmla="*/ 85 h 486"/>
                <a:gd name="T94" fmla="*/ 27 w 582"/>
                <a:gd name="T95" fmla="*/ 84 h 486"/>
                <a:gd name="T96" fmla="*/ 22 w 582"/>
                <a:gd name="T97" fmla="*/ 84 h 486"/>
                <a:gd name="T98" fmla="*/ 19 w 582"/>
                <a:gd name="T99" fmla="*/ 80 h 486"/>
                <a:gd name="T100" fmla="*/ 10 w 582"/>
                <a:gd name="T101" fmla="*/ 82 h 486"/>
                <a:gd name="T102" fmla="*/ 7 w 582"/>
                <a:gd name="T103" fmla="*/ 80 h 486"/>
                <a:gd name="T104" fmla="*/ 2 w 582"/>
                <a:gd name="T105" fmla="*/ 74 h 486"/>
                <a:gd name="T106" fmla="*/ 15 w 582"/>
                <a:gd name="T107" fmla="*/ 41 h 486"/>
                <a:gd name="T108" fmla="*/ 15 w 582"/>
                <a:gd name="T109" fmla="*/ 35 h 486"/>
                <a:gd name="T110" fmla="*/ 14 w 582"/>
                <a:gd name="T111" fmla="*/ 30 h 486"/>
                <a:gd name="T112" fmla="*/ 14 w 582"/>
                <a:gd name="T113" fmla="*/ 25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2" h="486">
                  <a:moveTo>
                    <a:pt x="96" y="132"/>
                  </a:moveTo>
                  <a:lnTo>
                    <a:pt x="102" y="132"/>
                  </a:lnTo>
                  <a:lnTo>
                    <a:pt x="108" y="132"/>
                  </a:lnTo>
                  <a:lnTo>
                    <a:pt x="102" y="138"/>
                  </a:lnTo>
                  <a:lnTo>
                    <a:pt x="108" y="138"/>
                  </a:lnTo>
                  <a:lnTo>
                    <a:pt x="114" y="138"/>
                  </a:lnTo>
                  <a:lnTo>
                    <a:pt x="120" y="144"/>
                  </a:lnTo>
                  <a:lnTo>
                    <a:pt x="120" y="150"/>
                  </a:lnTo>
                  <a:lnTo>
                    <a:pt x="114" y="150"/>
                  </a:lnTo>
                  <a:lnTo>
                    <a:pt x="114" y="156"/>
                  </a:lnTo>
                  <a:lnTo>
                    <a:pt x="120" y="156"/>
                  </a:lnTo>
                  <a:lnTo>
                    <a:pt x="120" y="162"/>
                  </a:lnTo>
                  <a:lnTo>
                    <a:pt x="120" y="156"/>
                  </a:lnTo>
                  <a:lnTo>
                    <a:pt x="126" y="156"/>
                  </a:lnTo>
                  <a:lnTo>
                    <a:pt x="132" y="156"/>
                  </a:lnTo>
                  <a:lnTo>
                    <a:pt x="132" y="150"/>
                  </a:lnTo>
                  <a:lnTo>
                    <a:pt x="138" y="150"/>
                  </a:lnTo>
                  <a:lnTo>
                    <a:pt x="144" y="150"/>
                  </a:lnTo>
                  <a:lnTo>
                    <a:pt x="150" y="150"/>
                  </a:lnTo>
                  <a:lnTo>
                    <a:pt x="156" y="150"/>
                  </a:lnTo>
                  <a:lnTo>
                    <a:pt x="162" y="144"/>
                  </a:lnTo>
                  <a:lnTo>
                    <a:pt x="162" y="150"/>
                  </a:lnTo>
                  <a:lnTo>
                    <a:pt x="162" y="156"/>
                  </a:lnTo>
                  <a:lnTo>
                    <a:pt x="162" y="162"/>
                  </a:lnTo>
                  <a:lnTo>
                    <a:pt x="162" y="168"/>
                  </a:lnTo>
                  <a:lnTo>
                    <a:pt x="168" y="168"/>
                  </a:lnTo>
                  <a:lnTo>
                    <a:pt x="174" y="168"/>
                  </a:lnTo>
                  <a:lnTo>
                    <a:pt x="174" y="174"/>
                  </a:lnTo>
                  <a:lnTo>
                    <a:pt x="180" y="174"/>
                  </a:lnTo>
                  <a:lnTo>
                    <a:pt x="186" y="174"/>
                  </a:lnTo>
                  <a:lnTo>
                    <a:pt x="192" y="174"/>
                  </a:lnTo>
                  <a:lnTo>
                    <a:pt x="192" y="180"/>
                  </a:lnTo>
                  <a:lnTo>
                    <a:pt x="198" y="180"/>
                  </a:lnTo>
                  <a:lnTo>
                    <a:pt x="204" y="180"/>
                  </a:lnTo>
                  <a:lnTo>
                    <a:pt x="210" y="180"/>
                  </a:lnTo>
                  <a:lnTo>
                    <a:pt x="210" y="186"/>
                  </a:lnTo>
                  <a:lnTo>
                    <a:pt x="216" y="186"/>
                  </a:lnTo>
                  <a:lnTo>
                    <a:pt x="216" y="180"/>
                  </a:lnTo>
                  <a:lnTo>
                    <a:pt x="222" y="180"/>
                  </a:lnTo>
                  <a:lnTo>
                    <a:pt x="222" y="186"/>
                  </a:lnTo>
                  <a:lnTo>
                    <a:pt x="228" y="186"/>
                  </a:lnTo>
                  <a:lnTo>
                    <a:pt x="234" y="186"/>
                  </a:lnTo>
                  <a:lnTo>
                    <a:pt x="240" y="186"/>
                  </a:lnTo>
                  <a:lnTo>
                    <a:pt x="246" y="180"/>
                  </a:lnTo>
                  <a:lnTo>
                    <a:pt x="246" y="174"/>
                  </a:lnTo>
                  <a:lnTo>
                    <a:pt x="252" y="168"/>
                  </a:lnTo>
                  <a:lnTo>
                    <a:pt x="246" y="168"/>
                  </a:lnTo>
                  <a:lnTo>
                    <a:pt x="252" y="168"/>
                  </a:lnTo>
                  <a:lnTo>
                    <a:pt x="258" y="162"/>
                  </a:lnTo>
                  <a:lnTo>
                    <a:pt x="258" y="168"/>
                  </a:lnTo>
                  <a:lnTo>
                    <a:pt x="258" y="174"/>
                  </a:lnTo>
                  <a:lnTo>
                    <a:pt x="264" y="174"/>
                  </a:lnTo>
                  <a:lnTo>
                    <a:pt x="264" y="180"/>
                  </a:lnTo>
                  <a:lnTo>
                    <a:pt x="270" y="180"/>
                  </a:lnTo>
                  <a:lnTo>
                    <a:pt x="270" y="186"/>
                  </a:lnTo>
                  <a:lnTo>
                    <a:pt x="270" y="192"/>
                  </a:lnTo>
                  <a:lnTo>
                    <a:pt x="276" y="198"/>
                  </a:lnTo>
                  <a:lnTo>
                    <a:pt x="282" y="198"/>
                  </a:lnTo>
                  <a:lnTo>
                    <a:pt x="288" y="198"/>
                  </a:lnTo>
                  <a:lnTo>
                    <a:pt x="294" y="198"/>
                  </a:lnTo>
                  <a:lnTo>
                    <a:pt x="294" y="204"/>
                  </a:lnTo>
                  <a:lnTo>
                    <a:pt x="300" y="204"/>
                  </a:lnTo>
                  <a:lnTo>
                    <a:pt x="300" y="210"/>
                  </a:lnTo>
                  <a:lnTo>
                    <a:pt x="306" y="204"/>
                  </a:lnTo>
                  <a:lnTo>
                    <a:pt x="312" y="204"/>
                  </a:lnTo>
                  <a:lnTo>
                    <a:pt x="318" y="210"/>
                  </a:lnTo>
                  <a:lnTo>
                    <a:pt x="318" y="216"/>
                  </a:lnTo>
                  <a:lnTo>
                    <a:pt x="324" y="216"/>
                  </a:lnTo>
                  <a:lnTo>
                    <a:pt x="324" y="222"/>
                  </a:lnTo>
                  <a:lnTo>
                    <a:pt x="318" y="222"/>
                  </a:lnTo>
                  <a:lnTo>
                    <a:pt x="324" y="228"/>
                  </a:lnTo>
                  <a:lnTo>
                    <a:pt x="330" y="228"/>
                  </a:lnTo>
                  <a:lnTo>
                    <a:pt x="336" y="228"/>
                  </a:lnTo>
                  <a:lnTo>
                    <a:pt x="336" y="234"/>
                  </a:lnTo>
                  <a:lnTo>
                    <a:pt x="336" y="240"/>
                  </a:lnTo>
                  <a:lnTo>
                    <a:pt x="342" y="240"/>
                  </a:lnTo>
                  <a:lnTo>
                    <a:pt x="342" y="246"/>
                  </a:lnTo>
                  <a:lnTo>
                    <a:pt x="342" y="252"/>
                  </a:lnTo>
                  <a:lnTo>
                    <a:pt x="348" y="252"/>
                  </a:lnTo>
                  <a:lnTo>
                    <a:pt x="348" y="258"/>
                  </a:lnTo>
                  <a:lnTo>
                    <a:pt x="348" y="252"/>
                  </a:lnTo>
                  <a:lnTo>
                    <a:pt x="354" y="252"/>
                  </a:lnTo>
                  <a:lnTo>
                    <a:pt x="354" y="258"/>
                  </a:lnTo>
                  <a:lnTo>
                    <a:pt x="360" y="258"/>
                  </a:lnTo>
                  <a:lnTo>
                    <a:pt x="360" y="252"/>
                  </a:lnTo>
                  <a:lnTo>
                    <a:pt x="366" y="252"/>
                  </a:lnTo>
                  <a:lnTo>
                    <a:pt x="372" y="246"/>
                  </a:lnTo>
                  <a:lnTo>
                    <a:pt x="378" y="246"/>
                  </a:lnTo>
                  <a:lnTo>
                    <a:pt x="378" y="252"/>
                  </a:lnTo>
                  <a:lnTo>
                    <a:pt x="378" y="258"/>
                  </a:lnTo>
                  <a:lnTo>
                    <a:pt x="384" y="258"/>
                  </a:lnTo>
                  <a:lnTo>
                    <a:pt x="384" y="192"/>
                  </a:lnTo>
                  <a:lnTo>
                    <a:pt x="378" y="198"/>
                  </a:lnTo>
                  <a:lnTo>
                    <a:pt x="372" y="198"/>
                  </a:lnTo>
                  <a:lnTo>
                    <a:pt x="366" y="204"/>
                  </a:lnTo>
                  <a:lnTo>
                    <a:pt x="372" y="204"/>
                  </a:lnTo>
                  <a:lnTo>
                    <a:pt x="372" y="210"/>
                  </a:lnTo>
                  <a:lnTo>
                    <a:pt x="366" y="204"/>
                  </a:lnTo>
                  <a:lnTo>
                    <a:pt x="360" y="204"/>
                  </a:lnTo>
                  <a:lnTo>
                    <a:pt x="354" y="204"/>
                  </a:lnTo>
                  <a:lnTo>
                    <a:pt x="348" y="204"/>
                  </a:lnTo>
                  <a:lnTo>
                    <a:pt x="348" y="198"/>
                  </a:lnTo>
                  <a:lnTo>
                    <a:pt x="342" y="198"/>
                  </a:lnTo>
                  <a:lnTo>
                    <a:pt x="342" y="192"/>
                  </a:lnTo>
                  <a:lnTo>
                    <a:pt x="336" y="192"/>
                  </a:lnTo>
                  <a:lnTo>
                    <a:pt x="336" y="186"/>
                  </a:lnTo>
                  <a:lnTo>
                    <a:pt x="330" y="186"/>
                  </a:lnTo>
                  <a:lnTo>
                    <a:pt x="330" y="180"/>
                  </a:lnTo>
                  <a:lnTo>
                    <a:pt x="324" y="180"/>
                  </a:lnTo>
                  <a:lnTo>
                    <a:pt x="318" y="174"/>
                  </a:lnTo>
                  <a:lnTo>
                    <a:pt x="318" y="180"/>
                  </a:lnTo>
                  <a:lnTo>
                    <a:pt x="318" y="174"/>
                  </a:lnTo>
                  <a:lnTo>
                    <a:pt x="318" y="168"/>
                  </a:lnTo>
                  <a:lnTo>
                    <a:pt x="318" y="162"/>
                  </a:lnTo>
                  <a:lnTo>
                    <a:pt x="318" y="156"/>
                  </a:lnTo>
                  <a:lnTo>
                    <a:pt x="318" y="150"/>
                  </a:lnTo>
                  <a:lnTo>
                    <a:pt x="318" y="144"/>
                  </a:lnTo>
                  <a:lnTo>
                    <a:pt x="324" y="144"/>
                  </a:lnTo>
                  <a:lnTo>
                    <a:pt x="318" y="144"/>
                  </a:lnTo>
                  <a:lnTo>
                    <a:pt x="318" y="138"/>
                  </a:lnTo>
                  <a:lnTo>
                    <a:pt x="324" y="138"/>
                  </a:lnTo>
                  <a:lnTo>
                    <a:pt x="324" y="132"/>
                  </a:lnTo>
                  <a:lnTo>
                    <a:pt x="324" y="126"/>
                  </a:lnTo>
                  <a:lnTo>
                    <a:pt x="324" y="120"/>
                  </a:lnTo>
                  <a:lnTo>
                    <a:pt x="330" y="120"/>
                  </a:lnTo>
                  <a:lnTo>
                    <a:pt x="330" y="114"/>
                  </a:lnTo>
                  <a:lnTo>
                    <a:pt x="330" y="108"/>
                  </a:lnTo>
                  <a:lnTo>
                    <a:pt x="330" y="102"/>
                  </a:lnTo>
                  <a:lnTo>
                    <a:pt x="324" y="102"/>
                  </a:lnTo>
                  <a:lnTo>
                    <a:pt x="324" y="96"/>
                  </a:lnTo>
                  <a:lnTo>
                    <a:pt x="330" y="96"/>
                  </a:lnTo>
                  <a:lnTo>
                    <a:pt x="330" y="90"/>
                  </a:lnTo>
                  <a:lnTo>
                    <a:pt x="330" y="84"/>
                  </a:lnTo>
                  <a:lnTo>
                    <a:pt x="330" y="78"/>
                  </a:lnTo>
                  <a:lnTo>
                    <a:pt x="330" y="72"/>
                  </a:lnTo>
                  <a:lnTo>
                    <a:pt x="324" y="66"/>
                  </a:lnTo>
                  <a:lnTo>
                    <a:pt x="330" y="66"/>
                  </a:lnTo>
                  <a:lnTo>
                    <a:pt x="324" y="66"/>
                  </a:lnTo>
                  <a:lnTo>
                    <a:pt x="330" y="66"/>
                  </a:lnTo>
                  <a:lnTo>
                    <a:pt x="324" y="66"/>
                  </a:lnTo>
                  <a:lnTo>
                    <a:pt x="324" y="60"/>
                  </a:lnTo>
                  <a:lnTo>
                    <a:pt x="324" y="54"/>
                  </a:lnTo>
                  <a:lnTo>
                    <a:pt x="318" y="54"/>
                  </a:lnTo>
                  <a:lnTo>
                    <a:pt x="318" y="60"/>
                  </a:lnTo>
                  <a:lnTo>
                    <a:pt x="318" y="54"/>
                  </a:lnTo>
                  <a:lnTo>
                    <a:pt x="312" y="54"/>
                  </a:lnTo>
                  <a:lnTo>
                    <a:pt x="318" y="48"/>
                  </a:lnTo>
                  <a:lnTo>
                    <a:pt x="318" y="42"/>
                  </a:lnTo>
                  <a:lnTo>
                    <a:pt x="330" y="42"/>
                  </a:lnTo>
                  <a:lnTo>
                    <a:pt x="330" y="36"/>
                  </a:lnTo>
                  <a:lnTo>
                    <a:pt x="336" y="36"/>
                  </a:lnTo>
                  <a:lnTo>
                    <a:pt x="342" y="24"/>
                  </a:lnTo>
                  <a:lnTo>
                    <a:pt x="342" y="18"/>
                  </a:lnTo>
                  <a:lnTo>
                    <a:pt x="342" y="12"/>
                  </a:lnTo>
                  <a:lnTo>
                    <a:pt x="378" y="6"/>
                  </a:lnTo>
                  <a:lnTo>
                    <a:pt x="390" y="6"/>
                  </a:lnTo>
                  <a:lnTo>
                    <a:pt x="396" y="0"/>
                  </a:lnTo>
                  <a:lnTo>
                    <a:pt x="402" y="0"/>
                  </a:lnTo>
                  <a:lnTo>
                    <a:pt x="414" y="0"/>
                  </a:lnTo>
                  <a:lnTo>
                    <a:pt x="426" y="0"/>
                  </a:lnTo>
                  <a:lnTo>
                    <a:pt x="432" y="0"/>
                  </a:lnTo>
                  <a:lnTo>
                    <a:pt x="438" y="0"/>
                  </a:lnTo>
                  <a:lnTo>
                    <a:pt x="438" y="6"/>
                  </a:lnTo>
                  <a:lnTo>
                    <a:pt x="444" y="18"/>
                  </a:lnTo>
                  <a:lnTo>
                    <a:pt x="450" y="18"/>
                  </a:lnTo>
                  <a:lnTo>
                    <a:pt x="456" y="18"/>
                  </a:lnTo>
                  <a:lnTo>
                    <a:pt x="462" y="18"/>
                  </a:lnTo>
                  <a:lnTo>
                    <a:pt x="468" y="18"/>
                  </a:lnTo>
                  <a:lnTo>
                    <a:pt x="474" y="18"/>
                  </a:lnTo>
                  <a:lnTo>
                    <a:pt x="474" y="24"/>
                  </a:lnTo>
                  <a:lnTo>
                    <a:pt x="474" y="30"/>
                  </a:lnTo>
                  <a:lnTo>
                    <a:pt x="480" y="30"/>
                  </a:lnTo>
                  <a:lnTo>
                    <a:pt x="486" y="30"/>
                  </a:lnTo>
                  <a:lnTo>
                    <a:pt x="492" y="30"/>
                  </a:lnTo>
                  <a:lnTo>
                    <a:pt x="492" y="36"/>
                  </a:lnTo>
                  <a:lnTo>
                    <a:pt x="492" y="42"/>
                  </a:lnTo>
                  <a:lnTo>
                    <a:pt x="498" y="42"/>
                  </a:lnTo>
                  <a:lnTo>
                    <a:pt x="504" y="42"/>
                  </a:lnTo>
                  <a:lnTo>
                    <a:pt x="510" y="42"/>
                  </a:lnTo>
                  <a:lnTo>
                    <a:pt x="516" y="42"/>
                  </a:lnTo>
                  <a:lnTo>
                    <a:pt x="522" y="42"/>
                  </a:lnTo>
                  <a:lnTo>
                    <a:pt x="522" y="48"/>
                  </a:lnTo>
                  <a:lnTo>
                    <a:pt x="528" y="48"/>
                  </a:lnTo>
                  <a:lnTo>
                    <a:pt x="534" y="48"/>
                  </a:lnTo>
                  <a:lnTo>
                    <a:pt x="534" y="54"/>
                  </a:lnTo>
                  <a:lnTo>
                    <a:pt x="540" y="54"/>
                  </a:lnTo>
                  <a:lnTo>
                    <a:pt x="540" y="60"/>
                  </a:lnTo>
                  <a:lnTo>
                    <a:pt x="546" y="60"/>
                  </a:lnTo>
                  <a:lnTo>
                    <a:pt x="546" y="66"/>
                  </a:lnTo>
                  <a:lnTo>
                    <a:pt x="546" y="72"/>
                  </a:lnTo>
                  <a:lnTo>
                    <a:pt x="552" y="72"/>
                  </a:lnTo>
                  <a:lnTo>
                    <a:pt x="552" y="66"/>
                  </a:lnTo>
                  <a:lnTo>
                    <a:pt x="558" y="66"/>
                  </a:lnTo>
                  <a:lnTo>
                    <a:pt x="558" y="72"/>
                  </a:lnTo>
                  <a:lnTo>
                    <a:pt x="558" y="78"/>
                  </a:lnTo>
                  <a:lnTo>
                    <a:pt x="564" y="78"/>
                  </a:lnTo>
                  <a:lnTo>
                    <a:pt x="564" y="84"/>
                  </a:lnTo>
                  <a:lnTo>
                    <a:pt x="558" y="90"/>
                  </a:lnTo>
                  <a:lnTo>
                    <a:pt x="564" y="90"/>
                  </a:lnTo>
                  <a:lnTo>
                    <a:pt x="570" y="96"/>
                  </a:lnTo>
                  <a:lnTo>
                    <a:pt x="570" y="102"/>
                  </a:lnTo>
                  <a:lnTo>
                    <a:pt x="576" y="108"/>
                  </a:lnTo>
                  <a:lnTo>
                    <a:pt x="576" y="114"/>
                  </a:lnTo>
                  <a:lnTo>
                    <a:pt x="582" y="114"/>
                  </a:lnTo>
                  <a:lnTo>
                    <a:pt x="576" y="114"/>
                  </a:lnTo>
                  <a:lnTo>
                    <a:pt x="576" y="120"/>
                  </a:lnTo>
                  <a:lnTo>
                    <a:pt x="570" y="120"/>
                  </a:lnTo>
                  <a:lnTo>
                    <a:pt x="570" y="126"/>
                  </a:lnTo>
                  <a:lnTo>
                    <a:pt x="564" y="126"/>
                  </a:lnTo>
                  <a:lnTo>
                    <a:pt x="558" y="132"/>
                  </a:lnTo>
                  <a:lnTo>
                    <a:pt x="558" y="138"/>
                  </a:lnTo>
                  <a:lnTo>
                    <a:pt x="564" y="138"/>
                  </a:lnTo>
                  <a:lnTo>
                    <a:pt x="564" y="144"/>
                  </a:lnTo>
                  <a:lnTo>
                    <a:pt x="564" y="150"/>
                  </a:lnTo>
                  <a:lnTo>
                    <a:pt x="558" y="150"/>
                  </a:lnTo>
                  <a:lnTo>
                    <a:pt x="558" y="156"/>
                  </a:lnTo>
                  <a:lnTo>
                    <a:pt x="558" y="162"/>
                  </a:lnTo>
                  <a:lnTo>
                    <a:pt x="558" y="168"/>
                  </a:lnTo>
                  <a:lnTo>
                    <a:pt x="558" y="162"/>
                  </a:lnTo>
                  <a:lnTo>
                    <a:pt x="558" y="168"/>
                  </a:lnTo>
                  <a:lnTo>
                    <a:pt x="558" y="174"/>
                  </a:lnTo>
                  <a:lnTo>
                    <a:pt x="564" y="174"/>
                  </a:lnTo>
                  <a:lnTo>
                    <a:pt x="558" y="180"/>
                  </a:lnTo>
                  <a:lnTo>
                    <a:pt x="558" y="186"/>
                  </a:lnTo>
                  <a:lnTo>
                    <a:pt x="558" y="192"/>
                  </a:lnTo>
                  <a:lnTo>
                    <a:pt x="558" y="198"/>
                  </a:lnTo>
                  <a:lnTo>
                    <a:pt x="564" y="198"/>
                  </a:lnTo>
                  <a:lnTo>
                    <a:pt x="564" y="204"/>
                  </a:lnTo>
                  <a:lnTo>
                    <a:pt x="570" y="204"/>
                  </a:lnTo>
                  <a:lnTo>
                    <a:pt x="570" y="210"/>
                  </a:lnTo>
                  <a:lnTo>
                    <a:pt x="564" y="210"/>
                  </a:lnTo>
                  <a:lnTo>
                    <a:pt x="558" y="210"/>
                  </a:lnTo>
                  <a:lnTo>
                    <a:pt x="558" y="216"/>
                  </a:lnTo>
                  <a:lnTo>
                    <a:pt x="552" y="216"/>
                  </a:lnTo>
                  <a:lnTo>
                    <a:pt x="546" y="216"/>
                  </a:lnTo>
                  <a:lnTo>
                    <a:pt x="546" y="222"/>
                  </a:lnTo>
                  <a:lnTo>
                    <a:pt x="540" y="222"/>
                  </a:lnTo>
                  <a:lnTo>
                    <a:pt x="540" y="228"/>
                  </a:lnTo>
                  <a:lnTo>
                    <a:pt x="546" y="228"/>
                  </a:lnTo>
                  <a:lnTo>
                    <a:pt x="546" y="234"/>
                  </a:lnTo>
                  <a:lnTo>
                    <a:pt x="546" y="240"/>
                  </a:lnTo>
                  <a:lnTo>
                    <a:pt x="546" y="246"/>
                  </a:lnTo>
                  <a:lnTo>
                    <a:pt x="540" y="246"/>
                  </a:lnTo>
                  <a:lnTo>
                    <a:pt x="540" y="252"/>
                  </a:lnTo>
                  <a:lnTo>
                    <a:pt x="540" y="258"/>
                  </a:lnTo>
                  <a:lnTo>
                    <a:pt x="534" y="264"/>
                  </a:lnTo>
                  <a:lnTo>
                    <a:pt x="528" y="264"/>
                  </a:lnTo>
                  <a:lnTo>
                    <a:pt x="534" y="264"/>
                  </a:lnTo>
                  <a:lnTo>
                    <a:pt x="534" y="270"/>
                  </a:lnTo>
                  <a:lnTo>
                    <a:pt x="534" y="264"/>
                  </a:lnTo>
                  <a:lnTo>
                    <a:pt x="534" y="270"/>
                  </a:lnTo>
                  <a:lnTo>
                    <a:pt x="540" y="270"/>
                  </a:lnTo>
                  <a:lnTo>
                    <a:pt x="534" y="270"/>
                  </a:lnTo>
                  <a:lnTo>
                    <a:pt x="534" y="276"/>
                  </a:lnTo>
                  <a:lnTo>
                    <a:pt x="540" y="276"/>
                  </a:lnTo>
                  <a:lnTo>
                    <a:pt x="540" y="282"/>
                  </a:lnTo>
                  <a:lnTo>
                    <a:pt x="546" y="282"/>
                  </a:lnTo>
                  <a:lnTo>
                    <a:pt x="546" y="288"/>
                  </a:lnTo>
                  <a:lnTo>
                    <a:pt x="546" y="282"/>
                  </a:lnTo>
                  <a:lnTo>
                    <a:pt x="552" y="282"/>
                  </a:lnTo>
                  <a:lnTo>
                    <a:pt x="558" y="288"/>
                  </a:lnTo>
                  <a:lnTo>
                    <a:pt x="528" y="294"/>
                  </a:lnTo>
                  <a:lnTo>
                    <a:pt x="516" y="300"/>
                  </a:lnTo>
                  <a:lnTo>
                    <a:pt x="510" y="300"/>
                  </a:lnTo>
                  <a:lnTo>
                    <a:pt x="498" y="306"/>
                  </a:lnTo>
                  <a:lnTo>
                    <a:pt x="492" y="306"/>
                  </a:lnTo>
                  <a:lnTo>
                    <a:pt x="486" y="306"/>
                  </a:lnTo>
                  <a:lnTo>
                    <a:pt x="480" y="312"/>
                  </a:lnTo>
                  <a:lnTo>
                    <a:pt x="468" y="318"/>
                  </a:lnTo>
                  <a:lnTo>
                    <a:pt x="456" y="318"/>
                  </a:lnTo>
                  <a:lnTo>
                    <a:pt x="450" y="318"/>
                  </a:lnTo>
                  <a:lnTo>
                    <a:pt x="438" y="324"/>
                  </a:lnTo>
                  <a:lnTo>
                    <a:pt x="426" y="324"/>
                  </a:lnTo>
                  <a:lnTo>
                    <a:pt x="420" y="330"/>
                  </a:lnTo>
                  <a:lnTo>
                    <a:pt x="414" y="330"/>
                  </a:lnTo>
                  <a:lnTo>
                    <a:pt x="408" y="336"/>
                  </a:lnTo>
                  <a:lnTo>
                    <a:pt x="408" y="342"/>
                  </a:lnTo>
                  <a:lnTo>
                    <a:pt x="408" y="348"/>
                  </a:lnTo>
                  <a:lnTo>
                    <a:pt x="414" y="348"/>
                  </a:lnTo>
                  <a:lnTo>
                    <a:pt x="414" y="354"/>
                  </a:lnTo>
                  <a:lnTo>
                    <a:pt x="414" y="360"/>
                  </a:lnTo>
                  <a:lnTo>
                    <a:pt x="414" y="366"/>
                  </a:lnTo>
                  <a:lnTo>
                    <a:pt x="408" y="366"/>
                  </a:lnTo>
                  <a:lnTo>
                    <a:pt x="402" y="366"/>
                  </a:lnTo>
                  <a:lnTo>
                    <a:pt x="396" y="366"/>
                  </a:lnTo>
                  <a:lnTo>
                    <a:pt x="390" y="366"/>
                  </a:lnTo>
                  <a:lnTo>
                    <a:pt x="384" y="366"/>
                  </a:lnTo>
                  <a:lnTo>
                    <a:pt x="378" y="366"/>
                  </a:lnTo>
                  <a:lnTo>
                    <a:pt x="372" y="366"/>
                  </a:lnTo>
                  <a:lnTo>
                    <a:pt x="366" y="366"/>
                  </a:lnTo>
                  <a:lnTo>
                    <a:pt x="366" y="372"/>
                  </a:lnTo>
                  <a:lnTo>
                    <a:pt x="360" y="372"/>
                  </a:lnTo>
                  <a:lnTo>
                    <a:pt x="354" y="372"/>
                  </a:lnTo>
                  <a:lnTo>
                    <a:pt x="348" y="378"/>
                  </a:lnTo>
                  <a:lnTo>
                    <a:pt x="348" y="384"/>
                  </a:lnTo>
                  <a:lnTo>
                    <a:pt x="342" y="384"/>
                  </a:lnTo>
                  <a:lnTo>
                    <a:pt x="336" y="390"/>
                  </a:lnTo>
                  <a:lnTo>
                    <a:pt x="342" y="390"/>
                  </a:lnTo>
                  <a:lnTo>
                    <a:pt x="336" y="390"/>
                  </a:lnTo>
                  <a:lnTo>
                    <a:pt x="342" y="390"/>
                  </a:lnTo>
                  <a:lnTo>
                    <a:pt x="336" y="390"/>
                  </a:lnTo>
                  <a:lnTo>
                    <a:pt x="336" y="396"/>
                  </a:lnTo>
                  <a:lnTo>
                    <a:pt x="342" y="396"/>
                  </a:lnTo>
                  <a:lnTo>
                    <a:pt x="336" y="396"/>
                  </a:lnTo>
                  <a:lnTo>
                    <a:pt x="336" y="402"/>
                  </a:lnTo>
                  <a:lnTo>
                    <a:pt x="336" y="408"/>
                  </a:lnTo>
                  <a:lnTo>
                    <a:pt x="336" y="414"/>
                  </a:lnTo>
                  <a:lnTo>
                    <a:pt x="330" y="414"/>
                  </a:lnTo>
                  <a:lnTo>
                    <a:pt x="312" y="420"/>
                  </a:lnTo>
                  <a:lnTo>
                    <a:pt x="306" y="426"/>
                  </a:lnTo>
                  <a:lnTo>
                    <a:pt x="288" y="432"/>
                  </a:lnTo>
                  <a:lnTo>
                    <a:pt x="276" y="444"/>
                  </a:lnTo>
                  <a:lnTo>
                    <a:pt x="276" y="450"/>
                  </a:lnTo>
                  <a:lnTo>
                    <a:pt x="276" y="456"/>
                  </a:lnTo>
                  <a:lnTo>
                    <a:pt x="264" y="462"/>
                  </a:lnTo>
                  <a:lnTo>
                    <a:pt x="258" y="468"/>
                  </a:lnTo>
                  <a:lnTo>
                    <a:pt x="252" y="474"/>
                  </a:lnTo>
                  <a:lnTo>
                    <a:pt x="252" y="480"/>
                  </a:lnTo>
                  <a:lnTo>
                    <a:pt x="246" y="480"/>
                  </a:lnTo>
                  <a:lnTo>
                    <a:pt x="240" y="480"/>
                  </a:lnTo>
                  <a:lnTo>
                    <a:pt x="240" y="486"/>
                  </a:lnTo>
                  <a:lnTo>
                    <a:pt x="240" y="480"/>
                  </a:lnTo>
                  <a:lnTo>
                    <a:pt x="240" y="486"/>
                  </a:lnTo>
                  <a:lnTo>
                    <a:pt x="234" y="486"/>
                  </a:lnTo>
                  <a:lnTo>
                    <a:pt x="228" y="486"/>
                  </a:lnTo>
                  <a:lnTo>
                    <a:pt x="222" y="486"/>
                  </a:lnTo>
                  <a:lnTo>
                    <a:pt x="222" y="480"/>
                  </a:lnTo>
                  <a:lnTo>
                    <a:pt x="216" y="480"/>
                  </a:lnTo>
                  <a:lnTo>
                    <a:pt x="210" y="480"/>
                  </a:lnTo>
                  <a:lnTo>
                    <a:pt x="204" y="480"/>
                  </a:lnTo>
                  <a:lnTo>
                    <a:pt x="198" y="480"/>
                  </a:lnTo>
                  <a:lnTo>
                    <a:pt x="198" y="486"/>
                  </a:lnTo>
                  <a:lnTo>
                    <a:pt x="192" y="486"/>
                  </a:lnTo>
                  <a:lnTo>
                    <a:pt x="192" y="480"/>
                  </a:lnTo>
                  <a:lnTo>
                    <a:pt x="186" y="480"/>
                  </a:lnTo>
                  <a:lnTo>
                    <a:pt x="186" y="474"/>
                  </a:lnTo>
                  <a:lnTo>
                    <a:pt x="180" y="474"/>
                  </a:lnTo>
                  <a:lnTo>
                    <a:pt x="174" y="474"/>
                  </a:lnTo>
                  <a:lnTo>
                    <a:pt x="174" y="480"/>
                  </a:lnTo>
                  <a:lnTo>
                    <a:pt x="174" y="474"/>
                  </a:lnTo>
                  <a:lnTo>
                    <a:pt x="168" y="474"/>
                  </a:lnTo>
                  <a:lnTo>
                    <a:pt x="162" y="474"/>
                  </a:lnTo>
                  <a:lnTo>
                    <a:pt x="156" y="474"/>
                  </a:lnTo>
                  <a:lnTo>
                    <a:pt x="156" y="468"/>
                  </a:lnTo>
                  <a:lnTo>
                    <a:pt x="150" y="468"/>
                  </a:lnTo>
                  <a:lnTo>
                    <a:pt x="150" y="462"/>
                  </a:lnTo>
                  <a:lnTo>
                    <a:pt x="144" y="462"/>
                  </a:lnTo>
                  <a:lnTo>
                    <a:pt x="138" y="462"/>
                  </a:lnTo>
                  <a:lnTo>
                    <a:pt x="132" y="462"/>
                  </a:lnTo>
                  <a:lnTo>
                    <a:pt x="132" y="456"/>
                  </a:lnTo>
                  <a:lnTo>
                    <a:pt x="132" y="462"/>
                  </a:lnTo>
                  <a:lnTo>
                    <a:pt x="126" y="462"/>
                  </a:lnTo>
                  <a:lnTo>
                    <a:pt x="120" y="462"/>
                  </a:lnTo>
                  <a:lnTo>
                    <a:pt x="120" y="456"/>
                  </a:lnTo>
                  <a:lnTo>
                    <a:pt x="114" y="456"/>
                  </a:lnTo>
                  <a:lnTo>
                    <a:pt x="108" y="456"/>
                  </a:lnTo>
                  <a:lnTo>
                    <a:pt x="72" y="468"/>
                  </a:lnTo>
                  <a:lnTo>
                    <a:pt x="72" y="462"/>
                  </a:lnTo>
                  <a:lnTo>
                    <a:pt x="66" y="462"/>
                  </a:lnTo>
                  <a:lnTo>
                    <a:pt x="60" y="462"/>
                  </a:lnTo>
                  <a:lnTo>
                    <a:pt x="60" y="456"/>
                  </a:lnTo>
                  <a:lnTo>
                    <a:pt x="54" y="456"/>
                  </a:lnTo>
                  <a:lnTo>
                    <a:pt x="54" y="450"/>
                  </a:lnTo>
                  <a:lnTo>
                    <a:pt x="48" y="450"/>
                  </a:lnTo>
                  <a:lnTo>
                    <a:pt x="42" y="444"/>
                  </a:lnTo>
                  <a:lnTo>
                    <a:pt x="36" y="444"/>
                  </a:lnTo>
                  <a:lnTo>
                    <a:pt x="36" y="438"/>
                  </a:lnTo>
                  <a:lnTo>
                    <a:pt x="30" y="438"/>
                  </a:lnTo>
                  <a:lnTo>
                    <a:pt x="30" y="432"/>
                  </a:lnTo>
                  <a:lnTo>
                    <a:pt x="24" y="426"/>
                  </a:lnTo>
                  <a:lnTo>
                    <a:pt x="18" y="420"/>
                  </a:lnTo>
                  <a:lnTo>
                    <a:pt x="12" y="414"/>
                  </a:lnTo>
                  <a:lnTo>
                    <a:pt x="6" y="414"/>
                  </a:lnTo>
                  <a:lnTo>
                    <a:pt x="6" y="408"/>
                  </a:lnTo>
                  <a:lnTo>
                    <a:pt x="6" y="402"/>
                  </a:lnTo>
                  <a:lnTo>
                    <a:pt x="0" y="396"/>
                  </a:lnTo>
                  <a:lnTo>
                    <a:pt x="0" y="234"/>
                  </a:lnTo>
                  <a:lnTo>
                    <a:pt x="102" y="234"/>
                  </a:lnTo>
                  <a:lnTo>
                    <a:pt x="96" y="228"/>
                  </a:lnTo>
                  <a:lnTo>
                    <a:pt x="96" y="222"/>
                  </a:lnTo>
                  <a:lnTo>
                    <a:pt x="96" y="216"/>
                  </a:lnTo>
                  <a:lnTo>
                    <a:pt x="96" y="210"/>
                  </a:lnTo>
                  <a:lnTo>
                    <a:pt x="102" y="210"/>
                  </a:lnTo>
                  <a:lnTo>
                    <a:pt x="102" y="204"/>
                  </a:lnTo>
                  <a:lnTo>
                    <a:pt x="102" y="198"/>
                  </a:lnTo>
                  <a:lnTo>
                    <a:pt x="96" y="198"/>
                  </a:lnTo>
                  <a:lnTo>
                    <a:pt x="96" y="192"/>
                  </a:lnTo>
                  <a:lnTo>
                    <a:pt x="96" y="186"/>
                  </a:lnTo>
                  <a:lnTo>
                    <a:pt x="96" y="180"/>
                  </a:lnTo>
                  <a:lnTo>
                    <a:pt x="102" y="174"/>
                  </a:lnTo>
                  <a:lnTo>
                    <a:pt x="96" y="174"/>
                  </a:lnTo>
                  <a:lnTo>
                    <a:pt x="96" y="168"/>
                  </a:lnTo>
                  <a:lnTo>
                    <a:pt x="96" y="162"/>
                  </a:lnTo>
                  <a:lnTo>
                    <a:pt x="102" y="162"/>
                  </a:lnTo>
                  <a:lnTo>
                    <a:pt x="102" y="156"/>
                  </a:lnTo>
                  <a:lnTo>
                    <a:pt x="102" y="150"/>
                  </a:lnTo>
                  <a:lnTo>
                    <a:pt x="102" y="144"/>
                  </a:lnTo>
                  <a:lnTo>
                    <a:pt x="96" y="144"/>
                  </a:lnTo>
                  <a:lnTo>
                    <a:pt x="96" y="138"/>
                  </a:lnTo>
                  <a:lnTo>
                    <a:pt x="102" y="132"/>
                  </a:lnTo>
                  <a:lnTo>
                    <a:pt x="96" y="132"/>
                  </a:lnTo>
                  <a:close/>
                </a:path>
              </a:pathLst>
            </a:custGeom>
            <a:solidFill>
              <a:srgbClr val="FFE56F"/>
            </a:solidFill>
            <a:ln w="9525">
              <a:solidFill>
                <a:srgbClr val="808080"/>
              </a:solidFill>
              <a:prstDash val="solid"/>
              <a:round/>
              <a:headEnd/>
              <a:tailEnd/>
            </a:ln>
          </p:spPr>
          <p:txBody>
            <a:bodyPr/>
            <a:lstStyle/>
            <a:p>
              <a:endParaRPr lang="en-GB"/>
            </a:p>
          </p:txBody>
        </p:sp>
        <p:sp>
          <p:nvSpPr>
            <p:cNvPr id="20" name="Freeform 62"/>
            <p:cNvSpPr>
              <a:spLocks noChangeAspect="1"/>
            </p:cNvSpPr>
            <p:nvPr>
              <p:custDataLst>
                <p:tags r:id="rId6"/>
              </p:custDataLst>
            </p:nvPr>
          </p:nvSpPr>
          <p:spPr bwMode="auto">
            <a:xfrm>
              <a:off x="4543" y="2298"/>
              <a:ext cx="237" cy="217"/>
            </a:xfrm>
            <a:custGeom>
              <a:avLst/>
              <a:gdLst>
                <a:gd name="T0" fmla="*/ 1 w 384"/>
                <a:gd name="T1" fmla="*/ 20 h 336"/>
                <a:gd name="T2" fmla="*/ 4 w 384"/>
                <a:gd name="T3" fmla="*/ 20 h 336"/>
                <a:gd name="T4" fmla="*/ 6 w 384"/>
                <a:gd name="T5" fmla="*/ 20 h 336"/>
                <a:gd name="T6" fmla="*/ 9 w 384"/>
                <a:gd name="T7" fmla="*/ 20 h 336"/>
                <a:gd name="T8" fmla="*/ 12 w 384"/>
                <a:gd name="T9" fmla="*/ 21 h 336"/>
                <a:gd name="T10" fmla="*/ 12 w 384"/>
                <a:gd name="T11" fmla="*/ 20 h 336"/>
                <a:gd name="T12" fmla="*/ 15 w 384"/>
                <a:gd name="T13" fmla="*/ 17 h 336"/>
                <a:gd name="T14" fmla="*/ 19 w 384"/>
                <a:gd name="T15" fmla="*/ 12 h 336"/>
                <a:gd name="T16" fmla="*/ 25 w 384"/>
                <a:gd name="T17" fmla="*/ 8 h 336"/>
                <a:gd name="T18" fmla="*/ 27 w 384"/>
                <a:gd name="T19" fmla="*/ 5 h 336"/>
                <a:gd name="T20" fmla="*/ 25 w 384"/>
                <a:gd name="T21" fmla="*/ 4 h 336"/>
                <a:gd name="T22" fmla="*/ 27 w 384"/>
                <a:gd name="T23" fmla="*/ 3 h 336"/>
                <a:gd name="T24" fmla="*/ 30 w 384"/>
                <a:gd name="T25" fmla="*/ 1 h 336"/>
                <a:gd name="T26" fmla="*/ 32 w 384"/>
                <a:gd name="T27" fmla="*/ 0 h 336"/>
                <a:gd name="T28" fmla="*/ 36 w 384"/>
                <a:gd name="T29" fmla="*/ 0 h 336"/>
                <a:gd name="T30" fmla="*/ 41 w 384"/>
                <a:gd name="T31" fmla="*/ 4 h 336"/>
                <a:gd name="T32" fmla="*/ 43 w 384"/>
                <a:gd name="T33" fmla="*/ 3 h 336"/>
                <a:gd name="T34" fmla="*/ 46 w 384"/>
                <a:gd name="T35" fmla="*/ 5 h 336"/>
                <a:gd name="T36" fmla="*/ 49 w 384"/>
                <a:gd name="T37" fmla="*/ 7 h 336"/>
                <a:gd name="T38" fmla="*/ 53 w 384"/>
                <a:gd name="T39" fmla="*/ 8 h 336"/>
                <a:gd name="T40" fmla="*/ 56 w 384"/>
                <a:gd name="T41" fmla="*/ 10 h 336"/>
                <a:gd name="T42" fmla="*/ 55 w 384"/>
                <a:gd name="T43" fmla="*/ 12 h 336"/>
                <a:gd name="T44" fmla="*/ 56 w 384"/>
                <a:gd name="T45" fmla="*/ 16 h 336"/>
                <a:gd name="T46" fmla="*/ 56 w 384"/>
                <a:gd name="T47" fmla="*/ 18 h 336"/>
                <a:gd name="T48" fmla="*/ 56 w 384"/>
                <a:gd name="T49" fmla="*/ 20 h 336"/>
                <a:gd name="T50" fmla="*/ 56 w 384"/>
                <a:gd name="T51" fmla="*/ 22 h 336"/>
                <a:gd name="T52" fmla="*/ 55 w 384"/>
                <a:gd name="T53" fmla="*/ 25 h 336"/>
                <a:gd name="T54" fmla="*/ 53 w 384"/>
                <a:gd name="T55" fmla="*/ 27 h 336"/>
                <a:gd name="T56" fmla="*/ 53 w 384"/>
                <a:gd name="T57" fmla="*/ 29 h 336"/>
                <a:gd name="T58" fmla="*/ 55 w 384"/>
                <a:gd name="T59" fmla="*/ 31 h 336"/>
                <a:gd name="T60" fmla="*/ 54 w 384"/>
                <a:gd name="T61" fmla="*/ 34 h 336"/>
                <a:gd name="T62" fmla="*/ 55 w 384"/>
                <a:gd name="T63" fmla="*/ 36 h 336"/>
                <a:gd name="T64" fmla="*/ 55 w 384"/>
                <a:gd name="T65" fmla="*/ 36 h 336"/>
                <a:gd name="T66" fmla="*/ 55 w 384"/>
                <a:gd name="T67" fmla="*/ 38 h 336"/>
                <a:gd name="T68" fmla="*/ 55 w 384"/>
                <a:gd name="T69" fmla="*/ 41 h 336"/>
                <a:gd name="T70" fmla="*/ 52 w 384"/>
                <a:gd name="T71" fmla="*/ 43 h 336"/>
                <a:gd name="T72" fmla="*/ 51 w 384"/>
                <a:gd name="T73" fmla="*/ 47 h 336"/>
                <a:gd name="T74" fmla="*/ 51 w 384"/>
                <a:gd name="T75" fmla="*/ 49 h 336"/>
                <a:gd name="T76" fmla="*/ 43 w 384"/>
                <a:gd name="T77" fmla="*/ 58 h 336"/>
                <a:gd name="T78" fmla="*/ 42 w 384"/>
                <a:gd name="T79" fmla="*/ 58 h 336"/>
                <a:gd name="T80" fmla="*/ 38 w 384"/>
                <a:gd name="T81" fmla="*/ 57 h 336"/>
                <a:gd name="T82" fmla="*/ 36 w 384"/>
                <a:gd name="T83" fmla="*/ 57 h 336"/>
                <a:gd name="T84" fmla="*/ 32 w 384"/>
                <a:gd name="T85" fmla="*/ 56 h 336"/>
                <a:gd name="T86" fmla="*/ 28 w 384"/>
                <a:gd name="T87" fmla="*/ 56 h 336"/>
                <a:gd name="T88" fmla="*/ 27 w 384"/>
                <a:gd name="T89" fmla="*/ 54 h 336"/>
                <a:gd name="T90" fmla="*/ 25 w 384"/>
                <a:gd name="T91" fmla="*/ 52 h 336"/>
                <a:gd name="T92" fmla="*/ 22 w 384"/>
                <a:gd name="T93" fmla="*/ 51 h 336"/>
                <a:gd name="T94" fmla="*/ 20 w 384"/>
                <a:gd name="T95" fmla="*/ 51 h 336"/>
                <a:gd name="T96" fmla="*/ 19 w 384"/>
                <a:gd name="T97" fmla="*/ 49 h 336"/>
                <a:gd name="T98" fmla="*/ 17 w 384"/>
                <a:gd name="T99" fmla="*/ 46 h 336"/>
                <a:gd name="T100" fmla="*/ 17 w 384"/>
                <a:gd name="T101" fmla="*/ 42 h 336"/>
                <a:gd name="T102" fmla="*/ 14 w 384"/>
                <a:gd name="T103" fmla="*/ 42 h 336"/>
                <a:gd name="T104" fmla="*/ 14 w 384"/>
                <a:gd name="T105" fmla="*/ 38 h 336"/>
                <a:gd name="T106" fmla="*/ 12 w 384"/>
                <a:gd name="T107" fmla="*/ 37 h 336"/>
                <a:gd name="T108" fmla="*/ 9 w 384"/>
                <a:gd name="T109" fmla="*/ 36 h 336"/>
                <a:gd name="T110" fmla="*/ 6 w 384"/>
                <a:gd name="T111" fmla="*/ 35 h 336"/>
                <a:gd name="T112" fmla="*/ 6 w 384"/>
                <a:gd name="T113" fmla="*/ 30 h 336"/>
                <a:gd name="T114" fmla="*/ 4 w 384"/>
                <a:gd name="T115" fmla="*/ 27 h 336"/>
                <a:gd name="T116" fmla="*/ 1 w 384"/>
                <a:gd name="T117" fmla="*/ 24 h 336"/>
                <a:gd name="T118" fmla="*/ 1 w 384"/>
                <a:gd name="T119" fmla="*/ 21 h 3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4" h="336">
                  <a:moveTo>
                    <a:pt x="0" y="108"/>
                  </a:moveTo>
                  <a:lnTo>
                    <a:pt x="6" y="108"/>
                  </a:lnTo>
                  <a:lnTo>
                    <a:pt x="12" y="108"/>
                  </a:lnTo>
                  <a:lnTo>
                    <a:pt x="12" y="114"/>
                  </a:lnTo>
                  <a:lnTo>
                    <a:pt x="12" y="108"/>
                  </a:lnTo>
                  <a:lnTo>
                    <a:pt x="18" y="108"/>
                  </a:lnTo>
                  <a:lnTo>
                    <a:pt x="24" y="108"/>
                  </a:lnTo>
                  <a:lnTo>
                    <a:pt x="24" y="114"/>
                  </a:lnTo>
                  <a:lnTo>
                    <a:pt x="30" y="114"/>
                  </a:lnTo>
                  <a:lnTo>
                    <a:pt x="30" y="120"/>
                  </a:lnTo>
                  <a:lnTo>
                    <a:pt x="36" y="120"/>
                  </a:lnTo>
                  <a:lnTo>
                    <a:pt x="36" y="114"/>
                  </a:lnTo>
                  <a:lnTo>
                    <a:pt x="42" y="114"/>
                  </a:lnTo>
                  <a:lnTo>
                    <a:pt x="48" y="114"/>
                  </a:lnTo>
                  <a:lnTo>
                    <a:pt x="54" y="114"/>
                  </a:lnTo>
                  <a:lnTo>
                    <a:pt x="60" y="114"/>
                  </a:lnTo>
                  <a:lnTo>
                    <a:pt x="60" y="120"/>
                  </a:lnTo>
                  <a:lnTo>
                    <a:pt x="66" y="120"/>
                  </a:lnTo>
                  <a:lnTo>
                    <a:pt x="72" y="120"/>
                  </a:lnTo>
                  <a:lnTo>
                    <a:pt x="78" y="120"/>
                  </a:lnTo>
                  <a:lnTo>
                    <a:pt x="78" y="114"/>
                  </a:lnTo>
                  <a:lnTo>
                    <a:pt x="78" y="120"/>
                  </a:lnTo>
                  <a:lnTo>
                    <a:pt x="78" y="114"/>
                  </a:lnTo>
                  <a:lnTo>
                    <a:pt x="84" y="114"/>
                  </a:lnTo>
                  <a:lnTo>
                    <a:pt x="90" y="114"/>
                  </a:lnTo>
                  <a:lnTo>
                    <a:pt x="90" y="108"/>
                  </a:lnTo>
                  <a:lnTo>
                    <a:pt x="96" y="102"/>
                  </a:lnTo>
                  <a:lnTo>
                    <a:pt x="102" y="96"/>
                  </a:lnTo>
                  <a:lnTo>
                    <a:pt x="114" y="90"/>
                  </a:lnTo>
                  <a:lnTo>
                    <a:pt x="114" y="84"/>
                  </a:lnTo>
                  <a:lnTo>
                    <a:pt x="114" y="78"/>
                  </a:lnTo>
                  <a:lnTo>
                    <a:pt x="126" y="66"/>
                  </a:lnTo>
                  <a:lnTo>
                    <a:pt x="144" y="60"/>
                  </a:lnTo>
                  <a:lnTo>
                    <a:pt x="150" y="54"/>
                  </a:lnTo>
                  <a:lnTo>
                    <a:pt x="168" y="48"/>
                  </a:lnTo>
                  <a:lnTo>
                    <a:pt x="174" y="48"/>
                  </a:lnTo>
                  <a:lnTo>
                    <a:pt x="174" y="42"/>
                  </a:lnTo>
                  <a:lnTo>
                    <a:pt x="174" y="36"/>
                  </a:lnTo>
                  <a:lnTo>
                    <a:pt x="174" y="30"/>
                  </a:lnTo>
                  <a:lnTo>
                    <a:pt x="180" y="30"/>
                  </a:lnTo>
                  <a:lnTo>
                    <a:pt x="174" y="30"/>
                  </a:lnTo>
                  <a:lnTo>
                    <a:pt x="174" y="24"/>
                  </a:lnTo>
                  <a:lnTo>
                    <a:pt x="180" y="24"/>
                  </a:lnTo>
                  <a:lnTo>
                    <a:pt x="174" y="24"/>
                  </a:lnTo>
                  <a:lnTo>
                    <a:pt x="180" y="24"/>
                  </a:lnTo>
                  <a:lnTo>
                    <a:pt x="174" y="24"/>
                  </a:lnTo>
                  <a:lnTo>
                    <a:pt x="180" y="18"/>
                  </a:lnTo>
                  <a:lnTo>
                    <a:pt x="186" y="18"/>
                  </a:lnTo>
                  <a:lnTo>
                    <a:pt x="186" y="12"/>
                  </a:lnTo>
                  <a:lnTo>
                    <a:pt x="192" y="6"/>
                  </a:lnTo>
                  <a:lnTo>
                    <a:pt x="198" y="6"/>
                  </a:lnTo>
                  <a:lnTo>
                    <a:pt x="204" y="6"/>
                  </a:lnTo>
                  <a:lnTo>
                    <a:pt x="204" y="0"/>
                  </a:lnTo>
                  <a:lnTo>
                    <a:pt x="210" y="0"/>
                  </a:lnTo>
                  <a:lnTo>
                    <a:pt x="216" y="0"/>
                  </a:lnTo>
                  <a:lnTo>
                    <a:pt x="222" y="0"/>
                  </a:lnTo>
                  <a:lnTo>
                    <a:pt x="228" y="0"/>
                  </a:lnTo>
                  <a:lnTo>
                    <a:pt x="234" y="0"/>
                  </a:lnTo>
                  <a:lnTo>
                    <a:pt x="240" y="0"/>
                  </a:lnTo>
                  <a:lnTo>
                    <a:pt x="246" y="0"/>
                  </a:lnTo>
                  <a:lnTo>
                    <a:pt x="252" y="0"/>
                  </a:lnTo>
                  <a:lnTo>
                    <a:pt x="252" y="18"/>
                  </a:lnTo>
                  <a:lnTo>
                    <a:pt x="282" y="18"/>
                  </a:lnTo>
                  <a:lnTo>
                    <a:pt x="282" y="24"/>
                  </a:lnTo>
                  <a:lnTo>
                    <a:pt x="282" y="18"/>
                  </a:lnTo>
                  <a:lnTo>
                    <a:pt x="288" y="18"/>
                  </a:lnTo>
                  <a:lnTo>
                    <a:pt x="294" y="18"/>
                  </a:lnTo>
                  <a:lnTo>
                    <a:pt x="300" y="18"/>
                  </a:lnTo>
                  <a:lnTo>
                    <a:pt x="300" y="24"/>
                  </a:lnTo>
                  <a:lnTo>
                    <a:pt x="306" y="24"/>
                  </a:lnTo>
                  <a:lnTo>
                    <a:pt x="312" y="30"/>
                  </a:lnTo>
                  <a:lnTo>
                    <a:pt x="318" y="30"/>
                  </a:lnTo>
                  <a:lnTo>
                    <a:pt x="324" y="30"/>
                  </a:lnTo>
                  <a:lnTo>
                    <a:pt x="324" y="36"/>
                  </a:lnTo>
                  <a:lnTo>
                    <a:pt x="330" y="36"/>
                  </a:lnTo>
                  <a:lnTo>
                    <a:pt x="336" y="42"/>
                  </a:lnTo>
                  <a:lnTo>
                    <a:pt x="348" y="42"/>
                  </a:lnTo>
                  <a:lnTo>
                    <a:pt x="354" y="42"/>
                  </a:lnTo>
                  <a:lnTo>
                    <a:pt x="360" y="42"/>
                  </a:lnTo>
                  <a:lnTo>
                    <a:pt x="366" y="48"/>
                  </a:lnTo>
                  <a:lnTo>
                    <a:pt x="366" y="54"/>
                  </a:lnTo>
                  <a:lnTo>
                    <a:pt x="372" y="54"/>
                  </a:lnTo>
                  <a:lnTo>
                    <a:pt x="378" y="54"/>
                  </a:lnTo>
                  <a:lnTo>
                    <a:pt x="384" y="54"/>
                  </a:lnTo>
                  <a:lnTo>
                    <a:pt x="378" y="60"/>
                  </a:lnTo>
                  <a:lnTo>
                    <a:pt x="378" y="66"/>
                  </a:lnTo>
                  <a:lnTo>
                    <a:pt x="372" y="66"/>
                  </a:lnTo>
                  <a:lnTo>
                    <a:pt x="378" y="66"/>
                  </a:lnTo>
                  <a:lnTo>
                    <a:pt x="378" y="72"/>
                  </a:lnTo>
                  <a:lnTo>
                    <a:pt x="384" y="78"/>
                  </a:lnTo>
                  <a:lnTo>
                    <a:pt x="384" y="84"/>
                  </a:lnTo>
                  <a:lnTo>
                    <a:pt x="384" y="90"/>
                  </a:lnTo>
                  <a:lnTo>
                    <a:pt x="378" y="90"/>
                  </a:lnTo>
                  <a:lnTo>
                    <a:pt x="378" y="96"/>
                  </a:lnTo>
                  <a:lnTo>
                    <a:pt x="384" y="96"/>
                  </a:lnTo>
                  <a:lnTo>
                    <a:pt x="384" y="102"/>
                  </a:lnTo>
                  <a:lnTo>
                    <a:pt x="384" y="108"/>
                  </a:lnTo>
                  <a:lnTo>
                    <a:pt x="378" y="108"/>
                  </a:lnTo>
                  <a:lnTo>
                    <a:pt x="378" y="114"/>
                  </a:lnTo>
                  <a:lnTo>
                    <a:pt x="384" y="114"/>
                  </a:lnTo>
                  <a:lnTo>
                    <a:pt x="378" y="114"/>
                  </a:lnTo>
                  <a:lnTo>
                    <a:pt x="378" y="120"/>
                  </a:lnTo>
                  <a:lnTo>
                    <a:pt x="384" y="120"/>
                  </a:lnTo>
                  <a:lnTo>
                    <a:pt x="384" y="126"/>
                  </a:lnTo>
                  <a:lnTo>
                    <a:pt x="384" y="132"/>
                  </a:lnTo>
                  <a:lnTo>
                    <a:pt x="384" y="138"/>
                  </a:lnTo>
                  <a:lnTo>
                    <a:pt x="384" y="144"/>
                  </a:lnTo>
                  <a:lnTo>
                    <a:pt x="378" y="144"/>
                  </a:lnTo>
                  <a:lnTo>
                    <a:pt x="378" y="150"/>
                  </a:lnTo>
                  <a:lnTo>
                    <a:pt x="378" y="156"/>
                  </a:lnTo>
                  <a:lnTo>
                    <a:pt x="372" y="156"/>
                  </a:lnTo>
                  <a:lnTo>
                    <a:pt x="366" y="156"/>
                  </a:lnTo>
                  <a:lnTo>
                    <a:pt x="366" y="162"/>
                  </a:lnTo>
                  <a:lnTo>
                    <a:pt x="372" y="162"/>
                  </a:lnTo>
                  <a:lnTo>
                    <a:pt x="366" y="162"/>
                  </a:lnTo>
                  <a:lnTo>
                    <a:pt x="366" y="168"/>
                  </a:lnTo>
                  <a:lnTo>
                    <a:pt x="372" y="168"/>
                  </a:lnTo>
                  <a:lnTo>
                    <a:pt x="378" y="168"/>
                  </a:lnTo>
                  <a:lnTo>
                    <a:pt x="378" y="174"/>
                  </a:lnTo>
                  <a:lnTo>
                    <a:pt x="378" y="180"/>
                  </a:lnTo>
                  <a:lnTo>
                    <a:pt x="372" y="186"/>
                  </a:lnTo>
                  <a:lnTo>
                    <a:pt x="372" y="192"/>
                  </a:lnTo>
                  <a:lnTo>
                    <a:pt x="378" y="192"/>
                  </a:lnTo>
                  <a:lnTo>
                    <a:pt x="372" y="192"/>
                  </a:lnTo>
                  <a:lnTo>
                    <a:pt x="378" y="192"/>
                  </a:lnTo>
                  <a:lnTo>
                    <a:pt x="378" y="198"/>
                  </a:lnTo>
                  <a:lnTo>
                    <a:pt x="372" y="198"/>
                  </a:lnTo>
                  <a:lnTo>
                    <a:pt x="378" y="204"/>
                  </a:lnTo>
                  <a:lnTo>
                    <a:pt x="378" y="198"/>
                  </a:lnTo>
                  <a:lnTo>
                    <a:pt x="384" y="198"/>
                  </a:lnTo>
                  <a:lnTo>
                    <a:pt x="384" y="204"/>
                  </a:lnTo>
                  <a:lnTo>
                    <a:pt x="378" y="204"/>
                  </a:lnTo>
                  <a:lnTo>
                    <a:pt x="384" y="204"/>
                  </a:lnTo>
                  <a:lnTo>
                    <a:pt x="384" y="210"/>
                  </a:lnTo>
                  <a:lnTo>
                    <a:pt x="384" y="216"/>
                  </a:lnTo>
                  <a:lnTo>
                    <a:pt x="378" y="222"/>
                  </a:lnTo>
                  <a:lnTo>
                    <a:pt x="378" y="228"/>
                  </a:lnTo>
                  <a:lnTo>
                    <a:pt x="372" y="228"/>
                  </a:lnTo>
                  <a:lnTo>
                    <a:pt x="378" y="228"/>
                  </a:lnTo>
                  <a:lnTo>
                    <a:pt x="378" y="234"/>
                  </a:lnTo>
                  <a:lnTo>
                    <a:pt x="372" y="234"/>
                  </a:lnTo>
                  <a:lnTo>
                    <a:pt x="372" y="240"/>
                  </a:lnTo>
                  <a:lnTo>
                    <a:pt x="366" y="246"/>
                  </a:lnTo>
                  <a:lnTo>
                    <a:pt x="360" y="246"/>
                  </a:lnTo>
                  <a:lnTo>
                    <a:pt x="360" y="252"/>
                  </a:lnTo>
                  <a:lnTo>
                    <a:pt x="360" y="258"/>
                  </a:lnTo>
                  <a:lnTo>
                    <a:pt x="360" y="264"/>
                  </a:lnTo>
                  <a:lnTo>
                    <a:pt x="354" y="270"/>
                  </a:lnTo>
                  <a:lnTo>
                    <a:pt x="354" y="276"/>
                  </a:lnTo>
                  <a:lnTo>
                    <a:pt x="354" y="282"/>
                  </a:lnTo>
                  <a:lnTo>
                    <a:pt x="360" y="282"/>
                  </a:lnTo>
                  <a:lnTo>
                    <a:pt x="354" y="282"/>
                  </a:lnTo>
                  <a:lnTo>
                    <a:pt x="324" y="312"/>
                  </a:lnTo>
                  <a:lnTo>
                    <a:pt x="312" y="330"/>
                  </a:lnTo>
                  <a:lnTo>
                    <a:pt x="306" y="330"/>
                  </a:lnTo>
                  <a:lnTo>
                    <a:pt x="300" y="336"/>
                  </a:lnTo>
                  <a:lnTo>
                    <a:pt x="294" y="336"/>
                  </a:lnTo>
                  <a:lnTo>
                    <a:pt x="294" y="330"/>
                  </a:lnTo>
                  <a:lnTo>
                    <a:pt x="288" y="330"/>
                  </a:lnTo>
                  <a:lnTo>
                    <a:pt x="288" y="336"/>
                  </a:lnTo>
                  <a:lnTo>
                    <a:pt x="282" y="330"/>
                  </a:lnTo>
                  <a:lnTo>
                    <a:pt x="276" y="330"/>
                  </a:lnTo>
                  <a:lnTo>
                    <a:pt x="270" y="330"/>
                  </a:lnTo>
                  <a:lnTo>
                    <a:pt x="264" y="330"/>
                  </a:lnTo>
                  <a:lnTo>
                    <a:pt x="258" y="330"/>
                  </a:lnTo>
                  <a:lnTo>
                    <a:pt x="252" y="336"/>
                  </a:lnTo>
                  <a:lnTo>
                    <a:pt x="246" y="336"/>
                  </a:lnTo>
                  <a:lnTo>
                    <a:pt x="246" y="330"/>
                  </a:lnTo>
                  <a:lnTo>
                    <a:pt x="240" y="330"/>
                  </a:lnTo>
                  <a:lnTo>
                    <a:pt x="234" y="330"/>
                  </a:lnTo>
                  <a:lnTo>
                    <a:pt x="228" y="324"/>
                  </a:lnTo>
                  <a:lnTo>
                    <a:pt x="222" y="324"/>
                  </a:lnTo>
                  <a:lnTo>
                    <a:pt x="216" y="324"/>
                  </a:lnTo>
                  <a:lnTo>
                    <a:pt x="210" y="324"/>
                  </a:lnTo>
                  <a:lnTo>
                    <a:pt x="204" y="324"/>
                  </a:lnTo>
                  <a:lnTo>
                    <a:pt x="198" y="324"/>
                  </a:lnTo>
                  <a:lnTo>
                    <a:pt x="198" y="318"/>
                  </a:lnTo>
                  <a:lnTo>
                    <a:pt x="192" y="318"/>
                  </a:lnTo>
                  <a:lnTo>
                    <a:pt x="186" y="318"/>
                  </a:lnTo>
                  <a:lnTo>
                    <a:pt x="186" y="312"/>
                  </a:lnTo>
                  <a:lnTo>
                    <a:pt x="186" y="306"/>
                  </a:lnTo>
                  <a:lnTo>
                    <a:pt x="180" y="306"/>
                  </a:lnTo>
                  <a:lnTo>
                    <a:pt x="174" y="306"/>
                  </a:lnTo>
                  <a:lnTo>
                    <a:pt x="174" y="300"/>
                  </a:lnTo>
                  <a:lnTo>
                    <a:pt x="168" y="300"/>
                  </a:lnTo>
                  <a:lnTo>
                    <a:pt x="162" y="300"/>
                  </a:lnTo>
                  <a:lnTo>
                    <a:pt x="156" y="300"/>
                  </a:lnTo>
                  <a:lnTo>
                    <a:pt x="150" y="294"/>
                  </a:lnTo>
                  <a:lnTo>
                    <a:pt x="150" y="300"/>
                  </a:lnTo>
                  <a:lnTo>
                    <a:pt x="150" y="294"/>
                  </a:lnTo>
                  <a:lnTo>
                    <a:pt x="144" y="294"/>
                  </a:lnTo>
                  <a:lnTo>
                    <a:pt x="138" y="294"/>
                  </a:lnTo>
                  <a:lnTo>
                    <a:pt x="132" y="294"/>
                  </a:lnTo>
                  <a:lnTo>
                    <a:pt x="132" y="288"/>
                  </a:lnTo>
                  <a:lnTo>
                    <a:pt x="132" y="282"/>
                  </a:lnTo>
                  <a:lnTo>
                    <a:pt x="126" y="282"/>
                  </a:lnTo>
                  <a:lnTo>
                    <a:pt x="126" y="276"/>
                  </a:lnTo>
                  <a:lnTo>
                    <a:pt x="120" y="276"/>
                  </a:lnTo>
                  <a:lnTo>
                    <a:pt x="120" y="270"/>
                  </a:lnTo>
                  <a:lnTo>
                    <a:pt x="120" y="264"/>
                  </a:lnTo>
                  <a:lnTo>
                    <a:pt x="120" y="258"/>
                  </a:lnTo>
                  <a:lnTo>
                    <a:pt x="120" y="252"/>
                  </a:lnTo>
                  <a:lnTo>
                    <a:pt x="120" y="246"/>
                  </a:lnTo>
                  <a:lnTo>
                    <a:pt x="120" y="240"/>
                  </a:lnTo>
                  <a:lnTo>
                    <a:pt x="114" y="240"/>
                  </a:lnTo>
                  <a:lnTo>
                    <a:pt x="108" y="240"/>
                  </a:lnTo>
                  <a:lnTo>
                    <a:pt x="102" y="240"/>
                  </a:lnTo>
                  <a:lnTo>
                    <a:pt x="96" y="240"/>
                  </a:lnTo>
                  <a:lnTo>
                    <a:pt x="102" y="240"/>
                  </a:lnTo>
                  <a:lnTo>
                    <a:pt x="102" y="234"/>
                  </a:lnTo>
                  <a:lnTo>
                    <a:pt x="96" y="228"/>
                  </a:lnTo>
                  <a:lnTo>
                    <a:pt x="96" y="222"/>
                  </a:lnTo>
                  <a:lnTo>
                    <a:pt x="90" y="222"/>
                  </a:lnTo>
                  <a:lnTo>
                    <a:pt x="90" y="216"/>
                  </a:lnTo>
                  <a:lnTo>
                    <a:pt x="84" y="216"/>
                  </a:lnTo>
                  <a:lnTo>
                    <a:pt x="78" y="216"/>
                  </a:lnTo>
                  <a:lnTo>
                    <a:pt x="72" y="216"/>
                  </a:lnTo>
                  <a:lnTo>
                    <a:pt x="72" y="210"/>
                  </a:lnTo>
                  <a:lnTo>
                    <a:pt x="66" y="210"/>
                  </a:lnTo>
                  <a:lnTo>
                    <a:pt x="60" y="204"/>
                  </a:lnTo>
                  <a:lnTo>
                    <a:pt x="54" y="204"/>
                  </a:lnTo>
                  <a:lnTo>
                    <a:pt x="54" y="198"/>
                  </a:lnTo>
                  <a:lnTo>
                    <a:pt x="48" y="198"/>
                  </a:lnTo>
                  <a:lnTo>
                    <a:pt x="42" y="198"/>
                  </a:lnTo>
                  <a:lnTo>
                    <a:pt x="42" y="192"/>
                  </a:lnTo>
                  <a:lnTo>
                    <a:pt x="42" y="186"/>
                  </a:lnTo>
                  <a:lnTo>
                    <a:pt x="36" y="180"/>
                  </a:lnTo>
                  <a:lnTo>
                    <a:pt x="36" y="174"/>
                  </a:lnTo>
                  <a:lnTo>
                    <a:pt x="36" y="168"/>
                  </a:lnTo>
                  <a:lnTo>
                    <a:pt x="30" y="162"/>
                  </a:lnTo>
                  <a:lnTo>
                    <a:pt x="24" y="162"/>
                  </a:lnTo>
                  <a:lnTo>
                    <a:pt x="24" y="156"/>
                  </a:lnTo>
                  <a:lnTo>
                    <a:pt x="24" y="150"/>
                  </a:lnTo>
                  <a:lnTo>
                    <a:pt x="18" y="150"/>
                  </a:lnTo>
                  <a:lnTo>
                    <a:pt x="18" y="144"/>
                  </a:lnTo>
                  <a:lnTo>
                    <a:pt x="12" y="138"/>
                  </a:lnTo>
                  <a:lnTo>
                    <a:pt x="12" y="132"/>
                  </a:lnTo>
                  <a:lnTo>
                    <a:pt x="6" y="132"/>
                  </a:lnTo>
                  <a:lnTo>
                    <a:pt x="6" y="126"/>
                  </a:lnTo>
                  <a:lnTo>
                    <a:pt x="6" y="120"/>
                  </a:lnTo>
                  <a:lnTo>
                    <a:pt x="0" y="120"/>
                  </a:lnTo>
                  <a:lnTo>
                    <a:pt x="0" y="114"/>
                  </a:lnTo>
                  <a:lnTo>
                    <a:pt x="0" y="108"/>
                  </a:lnTo>
                  <a:close/>
                </a:path>
              </a:pathLst>
            </a:custGeom>
            <a:solidFill>
              <a:srgbClr val="FFE56F"/>
            </a:solidFill>
            <a:ln w="9525">
              <a:solidFill>
                <a:srgbClr val="808080"/>
              </a:solidFill>
              <a:prstDash val="solid"/>
              <a:round/>
              <a:headEnd/>
              <a:tailEnd/>
            </a:ln>
          </p:spPr>
          <p:txBody>
            <a:bodyPr/>
            <a:lstStyle/>
            <a:p>
              <a:endParaRPr lang="en-GB"/>
            </a:p>
          </p:txBody>
        </p:sp>
        <p:sp>
          <p:nvSpPr>
            <p:cNvPr id="21" name="Freeform 63"/>
            <p:cNvSpPr>
              <a:spLocks noChangeAspect="1"/>
            </p:cNvSpPr>
            <p:nvPr>
              <p:custDataLst>
                <p:tags r:id="rId7"/>
              </p:custDataLst>
            </p:nvPr>
          </p:nvSpPr>
          <p:spPr bwMode="auto">
            <a:xfrm>
              <a:off x="4379" y="2367"/>
              <a:ext cx="290" cy="292"/>
            </a:xfrm>
            <a:custGeom>
              <a:avLst/>
              <a:gdLst>
                <a:gd name="T0" fmla="*/ 40 w 468"/>
                <a:gd name="T1" fmla="*/ 3 h 450"/>
                <a:gd name="T2" fmla="*/ 42 w 468"/>
                <a:gd name="T3" fmla="*/ 8 h 450"/>
                <a:gd name="T4" fmla="*/ 44 w 468"/>
                <a:gd name="T5" fmla="*/ 10 h 450"/>
                <a:gd name="T6" fmla="*/ 45 w 468"/>
                <a:gd name="T7" fmla="*/ 16 h 450"/>
                <a:gd name="T8" fmla="*/ 48 w 468"/>
                <a:gd name="T9" fmla="*/ 18 h 450"/>
                <a:gd name="T10" fmla="*/ 52 w 468"/>
                <a:gd name="T11" fmla="*/ 19 h 450"/>
                <a:gd name="T12" fmla="*/ 54 w 468"/>
                <a:gd name="T13" fmla="*/ 23 h 450"/>
                <a:gd name="T14" fmla="*/ 56 w 468"/>
                <a:gd name="T15" fmla="*/ 23 h 450"/>
                <a:gd name="T16" fmla="*/ 56 w 468"/>
                <a:gd name="T17" fmla="*/ 29 h 450"/>
                <a:gd name="T18" fmla="*/ 58 w 468"/>
                <a:gd name="T19" fmla="*/ 32 h 450"/>
                <a:gd name="T20" fmla="*/ 61 w 468"/>
                <a:gd name="T21" fmla="*/ 34 h 450"/>
                <a:gd name="T22" fmla="*/ 64 w 468"/>
                <a:gd name="T23" fmla="*/ 34 h 450"/>
                <a:gd name="T24" fmla="*/ 66 w 468"/>
                <a:gd name="T25" fmla="*/ 37 h 450"/>
                <a:gd name="T26" fmla="*/ 68 w 468"/>
                <a:gd name="T27" fmla="*/ 38 h 450"/>
                <a:gd name="T28" fmla="*/ 65 w 468"/>
                <a:gd name="T29" fmla="*/ 40 h 450"/>
                <a:gd name="T30" fmla="*/ 63 w 468"/>
                <a:gd name="T31" fmla="*/ 42 h 450"/>
                <a:gd name="T32" fmla="*/ 60 w 468"/>
                <a:gd name="T33" fmla="*/ 43 h 450"/>
                <a:gd name="T34" fmla="*/ 58 w 468"/>
                <a:gd name="T35" fmla="*/ 47 h 450"/>
                <a:gd name="T36" fmla="*/ 56 w 468"/>
                <a:gd name="T37" fmla="*/ 48 h 450"/>
                <a:gd name="T38" fmla="*/ 54 w 468"/>
                <a:gd name="T39" fmla="*/ 49 h 450"/>
                <a:gd name="T40" fmla="*/ 54 w 468"/>
                <a:gd name="T41" fmla="*/ 50 h 450"/>
                <a:gd name="T42" fmla="*/ 51 w 468"/>
                <a:gd name="T43" fmla="*/ 52 h 450"/>
                <a:gd name="T44" fmla="*/ 50 w 468"/>
                <a:gd name="T45" fmla="*/ 55 h 450"/>
                <a:gd name="T46" fmla="*/ 48 w 468"/>
                <a:gd name="T47" fmla="*/ 57 h 450"/>
                <a:gd name="T48" fmla="*/ 48 w 468"/>
                <a:gd name="T49" fmla="*/ 59 h 450"/>
                <a:gd name="T50" fmla="*/ 43 w 468"/>
                <a:gd name="T51" fmla="*/ 60 h 450"/>
                <a:gd name="T52" fmla="*/ 42 w 468"/>
                <a:gd name="T53" fmla="*/ 67 h 450"/>
                <a:gd name="T54" fmla="*/ 39 w 468"/>
                <a:gd name="T55" fmla="*/ 70 h 450"/>
                <a:gd name="T56" fmla="*/ 35 w 468"/>
                <a:gd name="T57" fmla="*/ 70 h 450"/>
                <a:gd name="T58" fmla="*/ 32 w 468"/>
                <a:gd name="T59" fmla="*/ 70 h 450"/>
                <a:gd name="T60" fmla="*/ 29 w 468"/>
                <a:gd name="T61" fmla="*/ 68 h 450"/>
                <a:gd name="T62" fmla="*/ 25 w 468"/>
                <a:gd name="T63" fmla="*/ 66 h 450"/>
                <a:gd name="T64" fmla="*/ 22 w 468"/>
                <a:gd name="T65" fmla="*/ 66 h 450"/>
                <a:gd name="T66" fmla="*/ 20 w 468"/>
                <a:gd name="T67" fmla="*/ 69 h 450"/>
                <a:gd name="T68" fmla="*/ 20 w 468"/>
                <a:gd name="T69" fmla="*/ 73 h 450"/>
                <a:gd name="T70" fmla="*/ 17 w 468"/>
                <a:gd name="T71" fmla="*/ 75 h 450"/>
                <a:gd name="T72" fmla="*/ 14 w 468"/>
                <a:gd name="T73" fmla="*/ 77 h 450"/>
                <a:gd name="T74" fmla="*/ 12 w 468"/>
                <a:gd name="T75" fmla="*/ 80 h 450"/>
                <a:gd name="T76" fmla="*/ 7 w 468"/>
                <a:gd name="T77" fmla="*/ 80 h 450"/>
                <a:gd name="T78" fmla="*/ 4 w 468"/>
                <a:gd name="T79" fmla="*/ 77 h 450"/>
                <a:gd name="T80" fmla="*/ 6 w 468"/>
                <a:gd name="T81" fmla="*/ 75 h 450"/>
                <a:gd name="T82" fmla="*/ 6 w 468"/>
                <a:gd name="T83" fmla="*/ 70 h 450"/>
                <a:gd name="T84" fmla="*/ 4 w 468"/>
                <a:gd name="T85" fmla="*/ 67 h 450"/>
                <a:gd name="T86" fmla="*/ 4 w 468"/>
                <a:gd name="T87" fmla="*/ 65 h 450"/>
                <a:gd name="T88" fmla="*/ 1 w 468"/>
                <a:gd name="T89" fmla="*/ 63 h 450"/>
                <a:gd name="T90" fmla="*/ 7 w 468"/>
                <a:gd name="T91" fmla="*/ 28 h 450"/>
                <a:gd name="T92" fmla="*/ 25 w 468"/>
                <a:gd name="T93" fmla="*/ 2 h 450"/>
                <a:gd name="T94" fmla="*/ 27 w 468"/>
                <a:gd name="T95" fmla="*/ 5 h 450"/>
                <a:gd name="T96" fmla="*/ 29 w 468"/>
                <a:gd name="T97" fmla="*/ 4 h 450"/>
                <a:gd name="T98" fmla="*/ 32 w 468"/>
                <a:gd name="T99" fmla="*/ 2 h 450"/>
                <a:gd name="T100" fmla="*/ 35 w 468"/>
                <a:gd name="T101" fmla="*/ 1 h 450"/>
                <a:gd name="T102" fmla="*/ 38 w 468"/>
                <a:gd name="T103" fmla="*/ 0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68" h="450">
                  <a:moveTo>
                    <a:pt x="264" y="0"/>
                  </a:moveTo>
                  <a:lnTo>
                    <a:pt x="264" y="6"/>
                  </a:lnTo>
                  <a:lnTo>
                    <a:pt x="264" y="12"/>
                  </a:lnTo>
                  <a:lnTo>
                    <a:pt x="270" y="12"/>
                  </a:lnTo>
                  <a:lnTo>
                    <a:pt x="270" y="18"/>
                  </a:lnTo>
                  <a:lnTo>
                    <a:pt x="270" y="24"/>
                  </a:lnTo>
                  <a:lnTo>
                    <a:pt x="276" y="24"/>
                  </a:lnTo>
                  <a:lnTo>
                    <a:pt x="276" y="30"/>
                  </a:lnTo>
                  <a:lnTo>
                    <a:pt x="282" y="36"/>
                  </a:lnTo>
                  <a:lnTo>
                    <a:pt x="282" y="42"/>
                  </a:lnTo>
                  <a:lnTo>
                    <a:pt x="288" y="42"/>
                  </a:lnTo>
                  <a:lnTo>
                    <a:pt x="288" y="48"/>
                  </a:lnTo>
                  <a:lnTo>
                    <a:pt x="288" y="54"/>
                  </a:lnTo>
                  <a:lnTo>
                    <a:pt x="294" y="54"/>
                  </a:lnTo>
                  <a:lnTo>
                    <a:pt x="300" y="60"/>
                  </a:lnTo>
                  <a:lnTo>
                    <a:pt x="300" y="66"/>
                  </a:lnTo>
                  <a:lnTo>
                    <a:pt x="300" y="72"/>
                  </a:lnTo>
                  <a:lnTo>
                    <a:pt x="306" y="78"/>
                  </a:lnTo>
                  <a:lnTo>
                    <a:pt x="306" y="84"/>
                  </a:lnTo>
                  <a:lnTo>
                    <a:pt x="306" y="90"/>
                  </a:lnTo>
                  <a:lnTo>
                    <a:pt x="312" y="90"/>
                  </a:lnTo>
                  <a:lnTo>
                    <a:pt x="318" y="90"/>
                  </a:lnTo>
                  <a:lnTo>
                    <a:pt x="318" y="96"/>
                  </a:lnTo>
                  <a:lnTo>
                    <a:pt x="324" y="96"/>
                  </a:lnTo>
                  <a:lnTo>
                    <a:pt x="330" y="102"/>
                  </a:lnTo>
                  <a:lnTo>
                    <a:pt x="336" y="102"/>
                  </a:lnTo>
                  <a:lnTo>
                    <a:pt x="336" y="108"/>
                  </a:lnTo>
                  <a:lnTo>
                    <a:pt x="342" y="108"/>
                  </a:lnTo>
                  <a:lnTo>
                    <a:pt x="348" y="108"/>
                  </a:lnTo>
                  <a:lnTo>
                    <a:pt x="354" y="108"/>
                  </a:lnTo>
                  <a:lnTo>
                    <a:pt x="354" y="114"/>
                  </a:lnTo>
                  <a:lnTo>
                    <a:pt x="360" y="114"/>
                  </a:lnTo>
                  <a:lnTo>
                    <a:pt x="360" y="120"/>
                  </a:lnTo>
                  <a:lnTo>
                    <a:pt x="366" y="126"/>
                  </a:lnTo>
                  <a:lnTo>
                    <a:pt x="366" y="132"/>
                  </a:lnTo>
                  <a:lnTo>
                    <a:pt x="360" y="132"/>
                  </a:lnTo>
                  <a:lnTo>
                    <a:pt x="366" y="132"/>
                  </a:lnTo>
                  <a:lnTo>
                    <a:pt x="372" y="132"/>
                  </a:lnTo>
                  <a:lnTo>
                    <a:pt x="378" y="132"/>
                  </a:lnTo>
                  <a:lnTo>
                    <a:pt x="384" y="132"/>
                  </a:lnTo>
                  <a:lnTo>
                    <a:pt x="384" y="138"/>
                  </a:lnTo>
                  <a:lnTo>
                    <a:pt x="384" y="144"/>
                  </a:lnTo>
                  <a:lnTo>
                    <a:pt x="384" y="150"/>
                  </a:lnTo>
                  <a:lnTo>
                    <a:pt x="384" y="156"/>
                  </a:lnTo>
                  <a:lnTo>
                    <a:pt x="384" y="162"/>
                  </a:lnTo>
                  <a:lnTo>
                    <a:pt x="384" y="168"/>
                  </a:lnTo>
                  <a:lnTo>
                    <a:pt x="390" y="168"/>
                  </a:lnTo>
                  <a:lnTo>
                    <a:pt x="390" y="174"/>
                  </a:lnTo>
                  <a:lnTo>
                    <a:pt x="396" y="174"/>
                  </a:lnTo>
                  <a:lnTo>
                    <a:pt x="396" y="180"/>
                  </a:lnTo>
                  <a:lnTo>
                    <a:pt x="396" y="186"/>
                  </a:lnTo>
                  <a:lnTo>
                    <a:pt x="402" y="186"/>
                  </a:lnTo>
                  <a:lnTo>
                    <a:pt x="408" y="186"/>
                  </a:lnTo>
                  <a:lnTo>
                    <a:pt x="414" y="186"/>
                  </a:lnTo>
                  <a:lnTo>
                    <a:pt x="414" y="192"/>
                  </a:lnTo>
                  <a:lnTo>
                    <a:pt x="414" y="186"/>
                  </a:lnTo>
                  <a:lnTo>
                    <a:pt x="420" y="192"/>
                  </a:lnTo>
                  <a:lnTo>
                    <a:pt x="426" y="192"/>
                  </a:lnTo>
                  <a:lnTo>
                    <a:pt x="432" y="192"/>
                  </a:lnTo>
                  <a:lnTo>
                    <a:pt x="438" y="192"/>
                  </a:lnTo>
                  <a:lnTo>
                    <a:pt x="438" y="198"/>
                  </a:lnTo>
                  <a:lnTo>
                    <a:pt x="444" y="198"/>
                  </a:lnTo>
                  <a:lnTo>
                    <a:pt x="450" y="198"/>
                  </a:lnTo>
                  <a:lnTo>
                    <a:pt x="450" y="204"/>
                  </a:lnTo>
                  <a:lnTo>
                    <a:pt x="450" y="210"/>
                  </a:lnTo>
                  <a:lnTo>
                    <a:pt x="456" y="210"/>
                  </a:lnTo>
                  <a:lnTo>
                    <a:pt x="462" y="210"/>
                  </a:lnTo>
                  <a:lnTo>
                    <a:pt x="462" y="216"/>
                  </a:lnTo>
                  <a:lnTo>
                    <a:pt x="468" y="216"/>
                  </a:lnTo>
                  <a:lnTo>
                    <a:pt x="462" y="216"/>
                  </a:lnTo>
                  <a:lnTo>
                    <a:pt x="456" y="216"/>
                  </a:lnTo>
                  <a:lnTo>
                    <a:pt x="450" y="216"/>
                  </a:lnTo>
                  <a:lnTo>
                    <a:pt x="450" y="222"/>
                  </a:lnTo>
                  <a:lnTo>
                    <a:pt x="444" y="222"/>
                  </a:lnTo>
                  <a:lnTo>
                    <a:pt x="444" y="228"/>
                  </a:lnTo>
                  <a:lnTo>
                    <a:pt x="444" y="234"/>
                  </a:lnTo>
                  <a:lnTo>
                    <a:pt x="444" y="228"/>
                  </a:lnTo>
                  <a:lnTo>
                    <a:pt x="438" y="234"/>
                  </a:lnTo>
                  <a:lnTo>
                    <a:pt x="432" y="234"/>
                  </a:lnTo>
                  <a:lnTo>
                    <a:pt x="426" y="234"/>
                  </a:lnTo>
                  <a:lnTo>
                    <a:pt x="426" y="240"/>
                  </a:lnTo>
                  <a:lnTo>
                    <a:pt x="420" y="234"/>
                  </a:lnTo>
                  <a:lnTo>
                    <a:pt x="414" y="234"/>
                  </a:lnTo>
                  <a:lnTo>
                    <a:pt x="414" y="240"/>
                  </a:lnTo>
                  <a:lnTo>
                    <a:pt x="408" y="240"/>
                  </a:lnTo>
                  <a:lnTo>
                    <a:pt x="408" y="246"/>
                  </a:lnTo>
                  <a:lnTo>
                    <a:pt x="402" y="246"/>
                  </a:lnTo>
                  <a:lnTo>
                    <a:pt x="402" y="252"/>
                  </a:lnTo>
                  <a:lnTo>
                    <a:pt x="396" y="258"/>
                  </a:lnTo>
                  <a:lnTo>
                    <a:pt x="396" y="264"/>
                  </a:lnTo>
                  <a:lnTo>
                    <a:pt x="390" y="264"/>
                  </a:lnTo>
                  <a:lnTo>
                    <a:pt x="384" y="264"/>
                  </a:lnTo>
                  <a:lnTo>
                    <a:pt x="390" y="264"/>
                  </a:lnTo>
                  <a:lnTo>
                    <a:pt x="384" y="270"/>
                  </a:lnTo>
                  <a:lnTo>
                    <a:pt x="378" y="270"/>
                  </a:lnTo>
                  <a:lnTo>
                    <a:pt x="378" y="276"/>
                  </a:lnTo>
                  <a:lnTo>
                    <a:pt x="372" y="276"/>
                  </a:lnTo>
                  <a:lnTo>
                    <a:pt x="372" y="282"/>
                  </a:lnTo>
                  <a:lnTo>
                    <a:pt x="366" y="282"/>
                  </a:lnTo>
                  <a:lnTo>
                    <a:pt x="366" y="276"/>
                  </a:lnTo>
                  <a:lnTo>
                    <a:pt x="372" y="276"/>
                  </a:lnTo>
                  <a:lnTo>
                    <a:pt x="366" y="276"/>
                  </a:lnTo>
                  <a:lnTo>
                    <a:pt x="366" y="282"/>
                  </a:lnTo>
                  <a:lnTo>
                    <a:pt x="366" y="276"/>
                  </a:lnTo>
                  <a:lnTo>
                    <a:pt x="366" y="282"/>
                  </a:lnTo>
                  <a:lnTo>
                    <a:pt x="360" y="282"/>
                  </a:lnTo>
                  <a:lnTo>
                    <a:pt x="354" y="282"/>
                  </a:lnTo>
                  <a:lnTo>
                    <a:pt x="354" y="288"/>
                  </a:lnTo>
                  <a:lnTo>
                    <a:pt x="354" y="294"/>
                  </a:lnTo>
                  <a:lnTo>
                    <a:pt x="348" y="294"/>
                  </a:lnTo>
                  <a:lnTo>
                    <a:pt x="348" y="288"/>
                  </a:lnTo>
                  <a:lnTo>
                    <a:pt x="348" y="294"/>
                  </a:lnTo>
                  <a:lnTo>
                    <a:pt x="348" y="300"/>
                  </a:lnTo>
                  <a:lnTo>
                    <a:pt x="348" y="306"/>
                  </a:lnTo>
                  <a:lnTo>
                    <a:pt x="342" y="306"/>
                  </a:lnTo>
                  <a:lnTo>
                    <a:pt x="342" y="312"/>
                  </a:lnTo>
                  <a:lnTo>
                    <a:pt x="342" y="318"/>
                  </a:lnTo>
                  <a:lnTo>
                    <a:pt x="342" y="324"/>
                  </a:lnTo>
                  <a:lnTo>
                    <a:pt x="336" y="324"/>
                  </a:lnTo>
                  <a:lnTo>
                    <a:pt x="330" y="324"/>
                  </a:lnTo>
                  <a:lnTo>
                    <a:pt x="330" y="330"/>
                  </a:lnTo>
                  <a:lnTo>
                    <a:pt x="330" y="324"/>
                  </a:lnTo>
                  <a:lnTo>
                    <a:pt x="330" y="330"/>
                  </a:lnTo>
                  <a:lnTo>
                    <a:pt x="324" y="330"/>
                  </a:lnTo>
                  <a:lnTo>
                    <a:pt x="324" y="336"/>
                  </a:lnTo>
                  <a:lnTo>
                    <a:pt x="318" y="336"/>
                  </a:lnTo>
                  <a:lnTo>
                    <a:pt x="318" y="342"/>
                  </a:lnTo>
                  <a:lnTo>
                    <a:pt x="306" y="342"/>
                  </a:lnTo>
                  <a:lnTo>
                    <a:pt x="300" y="342"/>
                  </a:lnTo>
                  <a:lnTo>
                    <a:pt x="294" y="342"/>
                  </a:lnTo>
                  <a:lnTo>
                    <a:pt x="294" y="348"/>
                  </a:lnTo>
                  <a:lnTo>
                    <a:pt x="294" y="354"/>
                  </a:lnTo>
                  <a:lnTo>
                    <a:pt x="288" y="372"/>
                  </a:lnTo>
                  <a:lnTo>
                    <a:pt x="282" y="372"/>
                  </a:lnTo>
                  <a:lnTo>
                    <a:pt x="282" y="378"/>
                  </a:lnTo>
                  <a:lnTo>
                    <a:pt x="282" y="384"/>
                  </a:lnTo>
                  <a:lnTo>
                    <a:pt x="276" y="390"/>
                  </a:lnTo>
                  <a:lnTo>
                    <a:pt x="270" y="390"/>
                  </a:lnTo>
                  <a:lnTo>
                    <a:pt x="270" y="396"/>
                  </a:lnTo>
                  <a:lnTo>
                    <a:pt x="264" y="396"/>
                  </a:lnTo>
                  <a:lnTo>
                    <a:pt x="258" y="396"/>
                  </a:lnTo>
                  <a:lnTo>
                    <a:pt x="252" y="396"/>
                  </a:lnTo>
                  <a:lnTo>
                    <a:pt x="246" y="396"/>
                  </a:lnTo>
                  <a:lnTo>
                    <a:pt x="240" y="396"/>
                  </a:lnTo>
                  <a:lnTo>
                    <a:pt x="234" y="396"/>
                  </a:lnTo>
                  <a:lnTo>
                    <a:pt x="228" y="396"/>
                  </a:lnTo>
                  <a:lnTo>
                    <a:pt x="222" y="396"/>
                  </a:lnTo>
                  <a:lnTo>
                    <a:pt x="216" y="396"/>
                  </a:lnTo>
                  <a:lnTo>
                    <a:pt x="216" y="390"/>
                  </a:lnTo>
                  <a:lnTo>
                    <a:pt x="216" y="396"/>
                  </a:lnTo>
                  <a:lnTo>
                    <a:pt x="216" y="390"/>
                  </a:lnTo>
                  <a:lnTo>
                    <a:pt x="210" y="390"/>
                  </a:lnTo>
                  <a:lnTo>
                    <a:pt x="204" y="390"/>
                  </a:lnTo>
                  <a:lnTo>
                    <a:pt x="198" y="390"/>
                  </a:lnTo>
                  <a:lnTo>
                    <a:pt x="192" y="384"/>
                  </a:lnTo>
                  <a:lnTo>
                    <a:pt x="186" y="384"/>
                  </a:lnTo>
                  <a:lnTo>
                    <a:pt x="186" y="378"/>
                  </a:lnTo>
                  <a:lnTo>
                    <a:pt x="180" y="378"/>
                  </a:lnTo>
                  <a:lnTo>
                    <a:pt x="174" y="372"/>
                  </a:lnTo>
                  <a:lnTo>
                    <a:pt x="168" y="372"/>
                  </a:lnTo>
                  <a:lnTo>
                    <a:pt x="162" y="372"/>
                  </a:lnTo>
                  <a:lnTo>
                    <a:pt x="156" y="372"/>
                  </a:lnTo>
                  <a:lnTo>
                    <a:pt x="150" y="372"/>
                  </a:lnTo>
                  <a:lnTo>
                    <a:pt x="156" y="372"/>
                  </a:lnTo>
                  <a:lnTo>
                    <a:pt x="150" y="372"/>
                  </a:lnTo>
                  <a:lnTo>
                    <a:pt x="150" y="378"/>
                  </a:lnTo>
                  <a:lnTo>
                    <a:pt x="144" y="378"/>
                  </a:lnTo>
                  <a:lnTo>
                    <a:pt x="144" y="384"/>
                  </a:lnTo>
                  <a:lnTo>
                    <a:pt x="144" y="390"/>
                  </a:lnTo>
                  <a:lnTo>
                    <a:pt x="138" y="390"/>
                  </a:lnTo>
                  <a:lnTo>
                    <a:pt x="144" y="390"/>
                  </a:lnTo>
                  <a:lnTo>
                    <a:pt x="138" y="396"/>
                  </a:lnTo>
                  <a:lnTo>
                    <a:pt x="138" y="402"/>
                  </a:lnTo>
                  <a:lnTo>
                    <a:pt x="138" y="408"/>
                  </a:lnTo>
                  <a:lnTo>
                    <a:pt x="132" y="408"/>
                  </a:lnTo>
                  <a:lnTo>
                    <a:pt x="132" y="414"/>
                  </a:lnTo>
                  <a:lnTo>
                    <a:pt x="126" y="420"/>
                  </a:lnTo>
                  <a:lnTo>
                    <a:pt x="120" y="420"/>
                  </a:lnTo>
                  <a:lnTo>
                    <a:pt x="120" y="426"/>
                  </a:lnTo>
                  <a:lnTo>
                    <a:pt x="114" y="426"/>
                  </a:lnTo>
                  <a:lnTo>
                    <a:pt x="108" y="426"/>
                  </a:lnTo>
                  <a:lnTo>
                    <a:pt x="108" y="432"/>
                  </a:lnTo>
                  <a:lnTo>
                    <a:pt x="108" y="438"/>
                  </a:lnTo>
                  <a:lnTo>
                    <a:pt x="102" y="438"/>
                  </a:lnTo>
                  <a:lnTo>
                    <a:pt x="96" y="438"/>
                  </a:lnTo>
                  <a:lnTo>
                    <a:pt x="90" y="438"/>
                  </a:lnTo>
                  <a:lnTo>
                    <a:pt x="90" y="444"/>
                  </a:lnTo>
                  <a:lnTo>
                    <a:pt x="90" y="450"/>
                  </a:lnTo>
                  <a:lnTo>
                    <a:pt x="84" y="450"/>
                  </a:lnTo>
                  <a:lnTo>
                    <a:pt x="78" y="450"/>
                  </a:lnTo>
                  <a:lnTo>
                    <a:pt x="72" y="450"/>
                  </a:lnTo>
                  <a:lnTo>
                    <a:pt x="66" y="450"/>
                  </a:lnTo>
                  <a:lnTo>
                    <a:pt x="60" y="450"/>
                  </a:lnTo>
                  <a:lnTo>
                    <a:pt x="54" y="450"/>
                  </a:lnTo>
                  <a:lnTo>
                    <a:pt x="48" y="450"/>
                  </a:lnTo>
                  <a:lnTo>
                    <a:pt x="48" y="444"/>
                  </a:lnTo>
                  <a:lnTo>
                    <a:pt x="42" y="450"/>
                  </a:lnTo>
                  <a:lnTo>
                    <a:pt x="36" y="450"/>
                  </a:lnTo>
                  <a:lnTo>
                    <a:pt x="30" y="444"/>
                  </a:lnTo>
                  <a:lnTo>
                    <a:pt x="30" y="438"/>
                  </a:lnTo>
                  <a:lnTo>
                    <a:pt x="30" y="432"/>
                  </a:lnTo>
                  <a:lnTo>
                    <a:pt x="30" y="426"/>
                  </a:lnTo>
                  <a:lnTo>
                    <a:pt x="36" y="426"/>
                  </a:lnTo>
                  <a:lnTo>
                    <a:pt x="36" y="420"/>
                  </a:lnTo>
                  <a:lnTo>
                    <a:pt x="42" y="420"/>
                  </a:lnTo>
                  <a:lnTo>
                    <a:pt x="42" y="414"/>
                  </a:lnTo>
                  <a:lnTo>
                    <a:pt x="42" y="408"/>
                  </a:lnTo>
                  <a:lnTo>
                    <a:pt x="42" y="402"/>
                  </a:lnTo>
                  <a:lnTo>
                    <a:pt x="42" y="396"/>
                  </a:lnTo>
                  <a:lnTo>
                    <a:pt x="36" y="396"/>
                  </a:lnTo>
                  <a:lnTo>
                    <a:pt x="36" y="390"/>
                  </a:lnTo>
                  <a:lnTo>
                    <a:pt x="36" y="384"/>
                  </a:lnTo>
                  <a:lnTo>
                    <a:pt x="30" y="384"/>
                  </a:lnTo>
                  <a:lnTo>
                    <a:pt x="36" y="378"/>
                  </a:lnTo>
                  <a:lnTo>
                    <a:pt x="30" y="378"/>
                  </a:lnTo>
                  <a:lnTo>
                    <a:pt x="30" y="372"/>
                  </a:lnTo>
                  <a:lnTo>
                    <a:pt x="24" y="372"/>
                  </a:lnTo>
                  <a:lnTo>
                    <a:pt x="30" y="372"/>
                  </a:lnTo>
                  <a:lnTo>
                    <a:pt x="24" y="372"/>
                  </a:lnTo>
                  <a:lnTo>
                    <a:pt x="24" y="366"/>
                  </a:lnTo>
                  <a:lnTo>
                    <a:pt x="24" y="360"/>
                  </a:lnTo>
                  <a:lnTo>
                    <a:pt x="18" y="360"/>
                  </a:lnTo>
                  <a:lnTo>
                    <a:pt x="18" y="354"/>
                  </a:lnTo>
                  <a:lnTo>
                    <a:pt x="12" y="354"/>
                  </a:lnTo>
                  <a:lnTo>
                    <a:pt x="6" y="354"/>
                  </a:lnTo>
                  <a:lnTo>
                    <a:pt x="6" y="348"/>
                  </a:lnTo>
                  <a:lnTo>
                    <a:pt x="0" y="348"/>
                  </a:lnTo>
                  <a:lnTo>
                    <a:pt x="0" y="210"/>
                  </a:lnTo>
                  <a:lnTo>
                    <a:pt x="48" y="210"/>
                  </a:lnTo>
                  <a:lnTo>
                    <a:pt x="48" y="156"/>
                  </a:lnTo>
                  <a:lnTo>
                    <a:pt x="48" y="24"/>
                  </a:lnTo>
                  <a:lnTo>
                    <a:pt x="72" y="24"/>
                  </a:lnTo>
                  <a:lnTo>
                    <a:pt x="156" y="12"/>
                  </a:lnTo>
                  <a:lnTo>
                    <a:pt x="162" y="12"/>
                  </a:lnTo>
                  <a:lnTo>
                    <a:pt x="168" y="12"/>
                  </a:lnTo>
                  <a:lnTo>
                    <a:pt x="168" y="18"/>
                  </a:lnTo>
                  <a:lnTo>
                    <a:pt x="174" y="18"/>
                  </a:lnTo>
                  <a:lnTo>
                    <a:pt x="174" y="24"/>
                  </a:lnTo>
                  <a:lnTo>
                    <a:pt x="180" y="24"/>
                  </a:lnTo>
                  <a:lnTo>
                    <a:pt x="180" y="30"/>
                  </a:lnTo>
                  <a:lnTo>
                    <a:pt x="180" y="36"/>
                  </a:lnTo>
                  <a:lnTo>
                    <a:pt x="186" y="30"/>
                  </a:lnTo>
                  <a:lnTo>
                    <a:pt x="192" y="30"/>
                  </a:lnTo>
                  <a:lnTo>
                    <a:pt x="192" y="24"/>
                  </a:lnTo>
                  <a:lnTo>
                    <a:pt x="198" y="24"/>
                  </a:lnTo>
                  <a:lnTo>
                    <a:pt x="198" y="18"/>
                  </a:lnTo>
                  <a:lnTo>
                    <a:pt x="204" y="18"/>
                  </a:lnTo>
                  <a:lnTo>
                    <a:pt x="204" y="12"/>
                  </a:lnTo>
                  <a:lnTo>
                    <a:pt x="210" y="12"/>
                  </a:lnTo>
                  <a:lnTo>
                    <a:pt x="216" y="12"/>
                  </a:lnTo>
                  <a:lnTo>
                    <a:pt x="216" y="6"/>
                  </a:lnTo>
                  <a:lnTo>
                    <a:pt x="222" y="6"/>
                  </a:lnTo>
                  <a:lnTo>
                    <a:pt x="222" y="12"/>
                  </a:lnTo>
                  <a:lnTo>
                    <a:pt x="228" y="12"/>
                  </a:lnTo>
                  <a:lnTo>
                    <a:pt x="234" y="6"/>
                  </a:lnTo>
                  <a:lnTo>
                    <a:pt x="240" y="6"/>
                  </a:lnTo>
                  <a:lnTo>
                    <a:pt x="240" y="0"/>
                  </a:lnTo>
                  <a:lnTo>
                    <a:pt x="246" y="0"/>
                  </a:lnTo>
                  <a:lnTo>
                    <a:pt x="252" y="0"/>
                  </a:lnTo>
                  <a:lnTo>
                    <a:pt x="258" y="0"/>
                  </a:lnTo>
                  <a:lnTo>
                    <a:pt x="264" y="0"/>
                  </a:lnTo>
                  <a:close/>
                </a:path>
              </a:pathLst>
            </a:custGeom>
            <a:solidFill>
              <a:srgbClr val="FFE56F"/>
            </a:solidFill>
            <a:ln w="9525">
              <a:solidFill>
                <a:srgbClr val="808080"/>
              </a:solidFill>
              <a:prstDash val="solid"/>
              <a:round/>
              <a:headEnd/>
              <a:tailEnd/>
            </a:ln>
          </p:spPr>
          <p:txBody>
            <a:bodyPr/>
            <a:lstStyle/>
            <a:p>
              <a:endParaRPr lang="en-GB"/>
            </a:p>
          </p:txBody>
        </p:sp>
        <p:sp>
          <p:nvSpPr>
            <p:cNvPr id="22" name="Freeform 64"/>
            <p:cNvSpPr>
              <a:spLocks noChangeAspect="1"/>
            </p:cNvSpPr>
            <p:nvPr>
              <p:custDataLst>
                <p:tags r:id="rId8"/>
              </p:custDataLst>
            </p:nvPr>
          </p:nvSpPr>
          <p:spPr bwMode="auto">
            <a:xfrm>
              <a:off x="4272" y="2508"/>
              <a:ext cx="504" cy="408"/>
            </a:xfrm>
            <a:custGeom>
              <a:avLst/>
              <a:gdLst>
                <a:gd name="T0" fmla="*/ 2 w 816"/>
                <a:gd name="T1" fmla="*/ 53 h 630"/>
                <a:gd name="T2" fmla="*/ 6 w 816"/>
                <a:gd name="T3" fmla="*/ 55 h 630"/>
                <a:gd name="T4" fmla="*/ 12 w 816"/>
                <a:gd name="T5" fmla="*/ 59 h 630"/>
                <a:gd name="T6" fmla="*/ 20 w 816"/>
                <a:gd name="T7" fmla="*/ 59 h 630"/>
                <a:gd name="T8" fmla="*/ 23 w 816"/>
                <a:gd name="T9" fmla="*/ 56 h 630"/>
                <a:gd name="T10" fmla="*/ 28 w 816"/>
                <a:gd name="T11" fmla="*/ 25 h 630"/>
                <a:gd name="T12" fmla="*/ 30 w 816"/>
                <a:gd name="T13" fmla="*/ 30 h 630"/>
                <a:gd name="T14" fmla="*/ 30 w 816"/>
                <a:gd name="T15" fmla="*/ 38 h 630"/>
                <a:gd name="T16" fmla="*/ 36 w 816"/>
                <a:gd name="T17" fmla="*/ 41 h 630"/>
                <a:gd name="T18" fmla="*/ 41 w 816"/>
                <a:gd name="T19" fmla="*/ 37 h 630"/>
                <a:gd name="T20" fmla="*/ 46 w 816"/>
                <a:gd name="T21" fmla="*/ 30 h 630"/>
                <a:gd name="T22" fmla="*/ 49 w 816"/>
                <a:gd name="T23" fmla="*/ 27 h 630"/>
                <a:gd name="T24" fmla="*/ 57 w 816"/>
                <a:gd name="T25" fmla="*/ 30 h 630"/>
                <a:gd name="T26" fmla="*/ 63 w 816"/>
                <a:gd name="T27" fmla="*/ 32 h 630"/>
                <a:gd name="T28" fmla="*/ 69 w 816"/>
                <a:gd name="T29" fmla="*/ 23 h 630"/>
                <a:gd name="T30" fmla="*/ 74 w 816"/>
                <a:gd name="T31" fmla="*/ 20 h 630"/>
                <a:gd name="T32" fmla="*/ 76 w 816"/>
                <a:gd name="T33" fmla="*/ 12 h 630"/>
                <a:gd name="T34" fmla="*/ 79 w 816"/>
                <a:gd name="T35" fmla="*/ 10 h 630"/>
                <a:gd name="T36" fmla="*/ 82 w 816"/>
                <a:gd name="T37" fmla="*/ 8 h 630"/>
                <a:gd name="T38" fmla="*/ 87 w 816"/>
                <a:gd name="T39" fmla="*/ 4 h 630"/>
                <a:gd name="T40" fmla="*/ 91 w 816"/>
                <a:gd name="T41" fmla="*/ 0 h 630"/>
                <a:gd name="T42" fmla="*/ 99 w 816"/>
                <a:gd name="T43" fmla="*/ 2 h 630"/>
                <a:gd name="T44" fmla="*/ 106 w 816"/>
                <a:gd name="T45" fmla="*/ 2 h 630"/>
                <a:gd name="T46" fmla="*/ 112 w 816"/>
                <a:gd name="T47" fmla="*/ 18 h 630"/>
                <a:gd name="T48" fmla="*/ 112 w 816"/>
                <a:gd name="T49" fmla="*/ 30 h 630"/>
                <a:gd name="T50" fmla="*/ 108 w 816"/>
                <a:gd name="T51" fmla="*/ 32 h 630"/>
                <a:gd name="T52" fmla="*/ 104 w 816"/>
                <a:gd name="T53" fmla="*/ 40 h 630"/>
                <a:gd name="T54" fmla="*/ 109 w 816"/>
                <a:gd name="T55" fmla="*/ 45 h 630"/>
                <a:gd name="T56" fmla="*/ 119 w 816"/>
                <a:gd name="T57" fmla="*/ 42 h 630"/>
                <a:gd name="T58" fmla="*/ 116 w 816"/>
                <a:gd name="T59" fmla="*/ 53 h 630"/>
                <a:gd name="T60" fmla="*/ 111 w 816"/>
                <a:gd name="T61" fmla="*/ 59 h 630"/>
                <a:gd name="T62" fmla="*/ 105 w 816"/>
                <a:gd name="T63" fmla="*/ 67 h 630"/>
                <a:gd name="T64" fmla="*/ 103 w 816"/>
                <a:gd name="T65" fmla="*/ 73 h 630"/>
                <a:gd name="T66" fmla="*/ 98 w 816"/>
                <a:gd name="T67" fmla="*/ 80 h 630"/>
                <a:gd name="T68" fmla="*/ 93 w 816"/>
                <a:gd name="T69" fmla="*/ 85 h 630"/>
                <a:gd name="T70" fmla="*/ 89 w 816"/>
                <a:gd name="T71" fmla="*/ 90 h 630"/>
                <a:gd name="T72" fmla="*/ 85 w 816"/>
                <a:gd name="T73" fmla="*/ 93 h 630"/>
                <a:gd name="T74" fmla="*/ 78 w 816"/>
                <a:gd name="T75" fmla="*/ 98 h 630"/>
                <a:gd name="T76" fmla="*/ 74 w 816"/>
                <a:gd name="T77" fmla="*/ 100 h 630"/>
                <a:gd name="T78" fmla="*/ 66 w 816"/>
                <a:gd name="T79" fmla="*/ 102 h 630"/>
                <a:gd name="T80" fmla="*/ 61 w 816"/>
                <a:gd name="T81" fmla="*/ 104 h 630"/>
                <a:gd name="T82" fmla="*/ 55 w 816"/>
                <a:gd name="T83" fmla="*/ 104 h 630"/>
                <a:gd name="T84" fmla="*/ 48 w 816"/>
                <a:gd name="T85" fmla="*/ 104 h 630"/>
                <a:gd name="T86" fmla="*/ 46 w 816"/>
                <a:gd name="T87" fmla="*/ 104 h 630"/>
                <a:gd name="T88" fmla="*/ 38 w 816"/>
                <a:gd name="T89" fmla="*/ 106 h 630"/>
                <a:gd name="T90" fmla="*/ 35 w 816"/>
                <a:gd name="T91" fmla="*/ 106 h 630"/>
                <a:gd name="T92" fmla="*/ 28 w 816"/>
                <a:gd name="T93" fmla="*/ 109 h 630"/>
                <a:gd name="T94" fmla="*/ 22 w 816"/>
                <a:gd name="T95" fmla="*/ 111 h 630"/>
                <a:gd name="T96" fmla="*/ 19 w 816"/>
                <a:gd name="T97" fmla="*/ 106 h 630"/>
                <a:gd name="T98" fmla="*/ 15 w 816"/>
                <a:gd name="T99" fmla="*/ 104 h 630"/>
                <a:gd name="T100" fmla="*/ 14 w 816"/>
                <a:gd name="T101" fmla="*/ 106 h 630"/>
                <a:gd name="T102" fmla="*/ 14 w 816"/>
                <a:gd name="T103" fmla="*/ 102 h 630"/>
                <a:gd name="T104" fmla="*/ 12 w 816"/>
                <a:gd name="T105" fmla="*/ 96 h 630"/>
                <a:gd name="T106" fmla="*/ 9 w 816"/>
                <a:gd name="T107" fmla="*/ 94 h 630"/>
                <a:gd name="T108" fmla="*/ 12 w 816"/>
                <a:gd name="T109" fmla="*/ 93 h 630"/>
                <a:gd name="T110" fmla="*/ 14 w 816"/>
                <a:gd name="T111" fmla="*/ 84 h 630"/>
                <a:gd name="T112" fmla="*/ 9 w 816"/>
                <a:gd name="T113" fmla="*/ 77 h 630"/>
                <a:gd name="T114" fmla="*/ 6 w 816"/>
                <a:gd name="T115" fmla="*/ 70 h 630"/>
                <a:gd name="T116" fmla="*/ 2 w 816"/>
                <a:gd name="T117" fmla="*/ 60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16" h="630">
                  <a:moveTo>
                    <a:pt x="0" y="318"/>
                  </a:moveTo>
                  <a:lnTo>
                    <a:pt x="6" y="318"/>
                  </a:lnTo>
                  <a:lnTo>
                    <a:pt x="6" y="312"/>
                  </a:lnTo>
                  <a:lnTo>
                    <a:pt x="12" y="312"/>
                  </a:lnTo>
                  <a:lnTo>
                    <a:pt x="12" y="318"/>
                  </a:lnTo>
                  <a:lnTo>
                    <a:pt x="12" y="312"/>
                  </a:lnTo>
                  <a:lnTo>
                    <a:pt x="18" y="306"/>
                  </a:lnTo>
                  <a:lnTo>
                    <a:pt x="12" y="306"/>
                  </a:lnTo>
                  <a:lnTo>
                    <a:pt x="18" y="306"/>
                  </a:lnTo>
                  <a:lnTo>
                    <a:pt x="18" y="300"/>
                  </a:lnTo>
                  <a:lnTo>
                    <a:pt x="18" y="294"/>
                  </a:lnTo>
                  <a:lnTo>
                    <a:pt x="24" y="294"/>
                  </a:lnTo>
                  <a:lnTo>
                    <a:pt x="30" y="294"/>
                  </a:lnTo>
                  <a:lnTo>
                    <a:pt x="36" y="294"/>
                  </a:lnTo>
                  <a:lnTo>
                    <a:pt x="36" y="300"/>
                  </a:lnTo>
                  <a:lnTo>
                    <a:pt x="42" y="300"/>
                  </a:lnTo>
                  <a:lnTo>
                    <a:pt x="42" y="306"/>
                  </a:lnTo>
                  <a:lnTo>
                    <a:pt x="48" y="306"/>
                  </a:lnTo>
                  <a:lnTo>
                    <a:pt x="48" y="312"/>
                  </a:lnTo>
                  <a:lnTo>
                    <a:pt x="42" y="312"/>
                  </a:lnTo>
                  <a:lnTo>
                    <a:pt x="42" y="318"/>
                  </a:lnTo>
                  <a:lnTo>
                    <a:pt x="48" y="318"/>
                  </a:lnTo>
                  <a:lnTo>
                    <a:pt x="48" y="324"/>
                  </a:lnTo>
                  <a:lnTo>
                    <a:pt x="54" y="324"/>
                  </a:lnTo>
                  <a:lnTo>
                    <a:pt x="54" y="330"/>
                  </a:lnTo>
                  <a:lnTo>
                    <a:pt x="60" y="330"/>
                  </a:lnTo>
                  <a:lnTo>
                    <a:pt x="66" y="330"/>
                  </a:lnTo>
                  <a:lnTo>
                    <a:pt x="72" y="330"/>
                  </a:lnTo>
                  <a:lnTo>
                    <a:pt x="78" y="330"/>
                  </a:lnTo>
                  <a:lnTo>
                    <a:pt x="78" y="336"/>
                  </a:lnTo>
                  <a:lnTo>
                    <a:pt x="84" y="336"/>
                  </a:lnTo>
                  <a:lnTo>
                    <a:pt x="90" y="336"/>
                  </a:lnTo>
                  <a:lnTo>
                    <a:pt x="96" y="336"/>
                  </a:lnTo>
                  <a:lnTo>
                    <a:pt x="102" y="336"/>
                  </a:lnTo>
                  <a:lnTo>
                    <a:pt x="108" y="330"/>
                  </a:lnTo>
                  <a:lnTo>
                    <a:pt x="114" y="330"/>
                  </a:lnTo>
                  <a:lnTo>
                    <a:pt x="120" y="330"/>
                  </a:lnTo>
                  <a:lnTo>
                    <a:pt x="120" y="336"/>
                  </a:lnTo>
                  <a:lnTo>
                    <a:pt x="126" y="336"/>
                  </a:lnTo>
                  <a:lnTo>
                    <a:pt x="132" y="336"/>
                  </a:lnTo>
                  <a:lnTo>
                    <a:pt x="138" y="336"/>
                  </a:lnTo>
                  <a:lnTo>
                    <a:pt x="138" y="330"/>
                  </a:lnTo>
                  <a:lnTo>
                    <a:pt x="138" y="324"/>
                  </a:lnTo>
                  <a:lnTo>
                    <a:pt x="144" y="330"/>
                  </a:lnTo>
                  <a:lnTo>
                    <a:pt x="150" y="324"/>
                  </a:lnTo>
                  <a:lnTo>
                    <a:pt x="150" y="318"/>
                  </a:lnTo>
                  <a:lnTo>
                    <a:pt x="156" y="318"/>
                  </a:lnTo>
                  <a:lnTo>
                    <a:pt x="162" y="318"/>
                  </a:lnTo>
                  <a:lnTo>
                    <a:pt x="162" y="312"/>
                  </a:lnTo>
                  <a:lnTo>
                    <a:pt x="162" y="318"/>
                  </a:lnTo>
                  <a:lnTo>
                    <a:pt x="168" y="318"/>
                  </a:lnTo>
                  <a:lnTo>
                    <a:pt x="168" y="312"/>
                  </a:lnTo>
                  <a:lnTo>
                    <a:pt x="174" y="312"/>
                  </a:lnTo>
                  <a:lnTo>
                    <a:pt x="174" y="132"/>
                  </a:lnTo>
                  <a:lnTo>
                    <a:pt x="180" y="132"/>
                  </a:lnTo>
                  <a:lnTo>
                    <a:pt x="180" y="138"/>
                  </a:lnTo>
                  <a:lnTo>
                    <a:pt x="186" y="138"/>
                  </a:lnTo>
                  <a:lnTo>
                    <a:pt x="192" y="138"/>
                  </a:lnTo>
                  <a:lnTo>
                    <a:pt x="192" y="144"/>
                  </a:lnTo>
                  <a:lnTo>
                    <a:pt x="198" y="144"/>
                  </a:lnTo>
                  <a:lnTo>
                    <a:pt x="198" y="150"/>
                  </a:lnTo>
                  <a:lnTo>
                    <a:pt x="198" y="156"/>
                  </a:lnTo>
                  <a:lnTo>
                    <a:pt x="204" y="156"/>
                  </a:lnTo>
                  <a:lnTo>
                    <a:pt x="198" y="156"/>
                  </a:lnTo>
                  <a:lnTo>
                    <a:pt x="204" y="156"/>
                  </a:lnTo>
                  <a:lnTo>
                    <a:pt x="204" y="162"/>
                  </a:lnTo>
                  <a:lnTo>
                    <a:pt x="210" y="162"/>
                  </a:lnTo>
                  <a:lnTo>
                    <a:pt x="204" y="168"/>
                  </a:lnTo>
                  <a:lnTo>
                    <a:pt x="210" y="168"/>
                  </a:lnTo>
                  <a:lnTo>
                    <a:pt x="210" y="174"/>
                  </a:lnTo>
                  <a:lnTo>
                    <a:pt x="210" y="180"/>
                  </a:lnTo>
                  <a:lnTo>
                    <a:pt x="216" y="180"/>
                  </a:lnTo>
                  <a:lnTo>
                    <a:pt x="216" y="186"/>
                  </a:lnTo>
                  <a:lnTo>
                    <a:pt x="216" y="192"/>
                  </a:lnTo>
                  <a:lnTo>
                    <a:pt x="216" y="198"/>
                  </a:lnTo>
                  <a:lnTo>
                    <a:pt x="216" y="204"/>
                  </a:lnTo>
                  <a:lnTo>
                    <a:pt x="210" y="204"/>
                  </a:lnTo>
                  <a:lnTo>
                    <a:pt x="210" y="210"/>
                  </a:lnTo>
                  <a:lnTo>
                    <a:pt x="204" y="210"/>
                  </a:lnTo>
                  <a:lnTo>
                    <a:pt x="204" y="216"/>
                  </a:lnTo>
                  <a:lnTo>
                    <a:pt x="204" y="222"/>
                  </a:lnTo>
                  <a:lnTo>
                    <a:pt x="204" y="228"/>
                  </a:lnTo>
                  <a:lnTo>
                    <a:pt x="210" y="234"/>
                  </a:lnTo>
                  <a:lnTo>
                    <a:pt x="216" y="234"/>
                  </a:lnTo>
                  <a:lnTo>
                    <a:pt x="222" y="228"/>
                  </a:lnTo>
                  <a:lnTo>
                    <a:pt x="222" y="234"/>
                  </a:lnTo>
                  <a:lnTo>
                    <a:pt x="228" y="234"/>
                  </a:lnTo>
                  <a:lnTo>
                    <a:pt x="234" y="234"/>
                  </a:lnTo>
                  <a:lnTo>
                    <a:pt x="240" y="234"/>
                  </a:lnTo>
                  <a:lnTo>
                    <a:pt x="246" y="234"/>
                  </a:lnTo>
                  <a:lnTo>
                    <a:pt x="252" y="234"/>
                  </a:lnTo>
                  <a:lnTo>
                    <a:pt x="258" y="234"/>
                  </a:lnTo>
                  <a:lnTo>
                    <a:pt x="264" y="234"/>
                  </a:lnTo>
                  <a:lnTo>
                    <a:pt x="264" y="228"/>
                  </a:lnTo>
                  <a:lnTo>
                    <a:pt x="264" y="222"/>
                  </a:lnTo>
                  <a:lnTo>
                    <a:pt x="270" y="222"/>
                  </a:lnTo>
                  <a:lnTo>
                    <a:pt x="276" y="222"/>
                  </a:lnTo>
                  <a:lnTo>
                    <a:pt x="282" y="222"/>
                  </a:lnTo>
                  <a:lnTo>
                    <a:pt x="282" y="216"/>
                  </a:lnTo>
                  <a:lnTo>
                    <a:pt x="282" y="210"/>
                  </a:lnTo>
                  <a:lnTo>
                    <a:pt x="288" y="210"/>
                  </a:lnTo>
                  <a:lnTo>
                    <a:pt x="294" y="210"/>
                  </a:lnTo>
                  <a:lnTo>
                    <a:pt x="294" y="204"/>
                  </a:lnTo>
                  <a:lnTo>
                    <a:pt x="300" y="204"/>
                  </a:lnTo>
                  <a:lnTo>
                    <a:pt x="306" y="198"/>
                  </a:lnTo>
                  <a:lnTo>
                    <a:pt x="306" y="192"/>
                  </a:lnTo>
                  <a:lnTo>
                    <a:pt x="312" y="192"/>
                  </a:lnTo>
                  <a:lnTo>
                    <a:pt x="312" y="186"/>
                  </a:lnTo>
                  <a:lnTo>
                    <a:pt x="312" y="180"/>
                  </a:lnTo>
                  <a:lnTo>
                    <a:pt x="318" y="174"/>
                  </a:lnTo>
                  <a:lnTo>
                    <a:pt x="312" y="174"/>
                  </a:lnTo>
                  <a:lnTo>
                    <a:pt x="318" y="174"/>
                  </a:lnTo>
                  <a:lnTo>
                    <a:pt x="318" y="168"/>
                  </a:lnTo>
                  <a:lnTo>
                    <a:pt x="318" y="162"/>
                  </a:lnTo>
                  <a:lnTo>
                    <a:pt x="324" y="162"/>
                  </a:lnTo>
                  <a:lnTo>
                    <a:pt x="324" y="156"/>
                  </a:lnTo>
                  <a:lnTo>
                    <a:pt x="330" y="156"/>
                  </a:lnTo>
                  <a:lnTo>
                    <a:pt x="324" y="156"/>
                  </a:lnTo>
                  <a:lnTo>
                    <a:pt x="330" y="156"/>
                  </a:lnTo>
                  <a:lnTo>
                    <a:pt x="336" y="156"/>
                  </a:lnTo>
                  <a:lnTo>
                    <a:pt x="342" y="156"/>
                  </a:lnTo>
                  <a:lnTo>
                    <a:pt x="348" y="156"/>
                  </a:lnTo>
                  <a:lnTo>
                    <a:pt x="354" y="162"/>
                  </a:lnTo>
                  <a:lnTo>
                    <a:pt x="360" y="162"/>
                  </a:lnTo>
                  <a:lnTo>
                    <a:pt x="360" y="168"/>
                  </a:lnTo>
                  <a:lnTo>
                    <a:pt x="366" y="168"/>
                  </a:lnTo>
                  <a:lnTo>
                    <a:pt x="372" y="174"/>
                  </a:lnTo>
                  <a:lnTo>
                    <a:pt x="378" y="174"/>
                  </a:lnTo>
                  <a:lnTo>
                    <a:pt x="384" y="174"/>
                  </a:lnTo>
                  <a:lnTo>
                    <a:pt x="390" y="174"/>
                  </a:lnTo>
                  <a:lnTo>
                    <a:pt x="390" y="180"/>
                  </a:lnTo>
                  <a:lnTo>
                    <a:pt x="390" y="174"/>
                  </a:lnTo>
                  <a:lnTo>
                    <a:pt x="390" y="180"/>
                  </a:lnTo>
                  <a:lnTo>
                    <a:pt x="396" y="180"/>
                  </a:lnTo>
                  <a:lnTo>
                    <a:pt x="402" y="180"/>
                  </a:lnTo>
                  <a:lnTo>
                    <a:pt x="408" y="180"/>
                  </a:lnTo>
                  <a:lnTo>
                    <a:pt x="414" y="180"/>
                  </a:lnTo>
                  <a:lnTo>
                    <a:pt x="420" y="180"/>
                  </a:lnTo>
                  <a:lnTo>
                    <a:pt x="426" y="180"/>
                  </a:lnTo>
                  <a:lnTo>
                    <a:pt x="432" y="180"/>
                  </a:lnTo>
                  <a:lnTo>
                    <a:pt x="438" y="180"/>
                  </a:lnTo>
                  <a:lnTo>
                    <a:pt x="444" y="180"/>
                  </a:lnTo>
                  <a:lnTo>
                    <a:pt x="444" y="174"/>
                  </a:lnTo>
                  <a:lnTo>
                    <a:pt x="450" y="174"/>
                  </a:lnTo>
                  <a:lnTo>
                    <a:pt x="456" y="168"/>
                  </a:lnTo>
                  <a:lnTo>
                    <a:pt x="456" y="162"/>
                  </a:lnTo>
                  <a:lnTo>
                    <a:pt x="456" y="156"/>
                  </a:lnTo>
                  <a:lnTo>
                    <a:pt x="462" y="156"/>
                  </a:lnTo>
                  <a:lnTo>
                    <a:pt x="468" y="138"/>
                  </a:lnTo>
                  <a:lnTo>
                    <a:pt x="468" y="132"/>
                  </a:lnTo>
                  <a:lnTo>
                    <a:pt x="468" y="126"/>
                  </a:lnTo>
                  <a:lnTo>
                    <a:pt x="474" y="126"/>
                  </a:lnTo>
                  <a:lnTo>
                    <a:pt x="480" y="126"/>
                  </a:lnTo>
                  <a:lnTo>
                    <a:pt x="492" y="126"/>
                  </a:lnTo>
                  <a:lnTo>
                    <a:pt x="492" y="120"/>
                  </a:lnTo>
                  <a:lnTo>
                    <a:pt x="498" y="120"/>
                  </a:lnTo>
                  <a:lnTo>
                    <a:pt x="498" y="114"/>
                  </a:lnTo>
                  <a:lnTo>
                    <a:pt x="504" y="114"/>
                  </a:lnTo>
                  <a:lnTo>
                    <a:pt x="504" y="108"/>
                  </a:lnTo>
                  <a:lnTo>
                    <a:pt x="504" y="114"/>
                  </a:lnTo>
                  <a:lnTo>
                    <a:pt x="504" y="108"/>
                  </a:lnTo>
                  <a:lnTo>
                    <a:pt x="510" y="108"/>
                  </a:lnTo>
                  <a:lnTo>
                    <a:pt x="516" y="108"/>
                  </a:lnTo>
                  <a:lnTo>
                    <a:pt x="516" y="102"/>
                  </a:lnTo>
                  <a:lnTo>
                    <a:pt x="516" y="96"/>
                  </a:lnTo>
                  <a:lnTo>
                    <a:pt x="516" y="90"/>
                  </a:lnTo>
                  <a:lnTo>
                    <a:pt x="522" y="90"/>
                  </a:lnTo>
                  <a:lnTo>
                    <a:pt x="522" y="84"/>
                  </a:lnTo>
                  <a:lnTo>
                    <a:pt x="522" y="78"/>
                  </a:lnTo>
                  <a:lnTo>
                    <a:pt x="522" y="72"/>
                  </a:lnTo>
                  <a:lnTo>
                    <a:pt x="522" y="78"/>
                  </a:lnTo>
                  <a:lnTo>
                    <a:pt x="528" y="78"/>
                  </a:lnTo>
                  <a:lnTo>
                    <a:pt x="528" y="72"/>
                  </a:lnTo>
                  <a:lnTo>
                    <a:pt x="528" y="66"/>
                  </a:lnTo>
                  <a:lnTo>
                    <a:pt x="534" y="66"/>
                  </a:lnTo>
                  <a:lnTo>
                    <a:pt x="540" y="66"/>
                  </a:lnTo>
                  <a:lnTo>
                    <a:pt x="540" y="60"/>
                  </a:lnTo>
                  <a:lnTo>
                    <a:pt x="540" y="66"/>
                  </a:lnTo>
                  <a:lnTo>
                    <a:pt x="540" y="60"/>
                  </a:lnTo>
                  <a:lnTo>
                    <a:pt x="546" y="60"/>
                  </a:lnTo>
                  <a:lnTo>
                    <a:pt x="540" y="60"/>
                  </a:lnTo>
                  <a:lnTo>
                    <a:pt x="540" y="66"/>
                  </a:lnTo>
                  <a:lnTo>
                    <a:pt x="546" y="66"/>
                  </a:lnTo>
                  <a:lnTo>
                    <a:pt x="546" y="60"/>
                  </a:lnTo>
                  <a:lnTo>
                    <a:pt x="552" y="60"/>
                  </a:lnTo>
                  <a:lnTo>
                    <a:pt x="552" y="54"/>
                  </a:lnTo>
                  <a:lnTo>
                    <a:pt x="558" y="54"/>
                  </a:lnTo>
                  <a:lnTo>
                    <a:pt x="564" y="48"/>
                  </a:lnTo>
                  <a:lnTo>
                    <a:pt x="558" y="48"/>
                  </a:lnTo>
                  <a:lnTo>
                    <a:pt x="564" y="48"/>
                  </a:lnTo>
                  <a:lnTo>
                    <a:pt x="570" y="48"/>
                  </a:lnTo>
                  <a:lnTo>
                    <a:pt x="570" y="42"/>
                  </a:lnTo>
                  <a:lnTo>
                    <a:pt x="576" y="36"/>
                  </a:lnTo>
                  <a:lnTo>
                    <a:pt x="576" y="30"/>
                  </a:lnTo>
                  <a:lnTo>
                    <a:pt x="582" y="30"/>
                  </a:lnTo>
                  <a:lnTo>
                    <a:pt x="582" y="24"/>
                  </a:lnTo>
                  <a:lnTo>
                    <a:pt x="588" y="24"/>
                  </a:lnTo>
                  <a:lnTo>
                    <a:pt x="588" y="18"/>
                  </a:lnTo>
                  <a:lnTo>
                    <a:pt x="594" y="18"/>
                  </a:lnTo>
                  <a:lnTo>
                    <a:pt x="600" y="24"/>
                  </a:lnTo>
                  <a:lnTo>
                    <a:pt x="600" y="18"/>
                  </a:lnTo>
                  <a:lnTo>
                    <a:pt x="606" y="18"/>
                  </a:lnTo>
                  <a:lnTo>
                    <a:pt x="612" y="18"/>
                  </a:lnTo>
                  <a:lnTo>
                    <a:pt x="618" y="12"/>
                  </a:lnTo>
                  <a:lnTo>
                    <a:pt x="618" y="18"/>
                  </a:lnTo>
                  <a:lnTo>
                    <a:pt x="618" y="12"/>
                  </a:lnTo>
                  <a:lnTo>
                    <a:pt x="618" y="6"/>
                  </a:lnTo>
                  <a:lnTo>
                    <a:pt x="624" y="6"/>
                  </a:lnTo>
                  <a:lnTo>
                    <a:pt x="624" y="0"/>
                  </a:lnTo>
                  <a:lnTo>
                    <a:pt x="630" y="0"/>
                  </a:lnTo>
                  <a:lnTo>
                    <a:pt x="636" y="0"/>
                  </a:lnTo>
                  <a:lnTo>
                    <a:pt x="642" y="0"/>
                  </a:lnTo>
                  <a:lnTo>
                    <a:pt x="648" y="0"/>
                  </a:lnTo>
                  <a:lnTo>
                    <a:pt x="654" y="0"/>
                  </a:lnTo>
                  <a:lnTo>
                    <a:pt x="660" y="0"/>
                  </a:lnTo>
                  <a:lnTo>
                    <a:pt x="666" y="0"/>
                  </a:lnTo>
                  <a:lnTo>
                    <a:pt x="672" y="6"/>
                  </a:lnTo>
                  <a:lnTo>
                    <a:pt x="678" y="6"/>
                  </a:lnTo>
                  <a:lnTo>
                    <a:pt x="684" y="6"/>
                  </a:lnTo>
                  <a:lnTo>
                    <a:pt x="684" y="12"/>
                  </a:lnTo>
                  <a:lnTo>
                    <a:pt x="690" y="12"/>
                  </a:lnTo>
                  <a:lnTo>
                    <a:pt x="696" y="6"/>
                  </a:lnTo>
                  <a:lnTo>
                    <a:pt x="702" y="6"/>
                  </a:lnTo>
                  <a:lnTo>
                    <a:pt x="708" y="6"/>
                  </a:lnTo>
                  <a:lnTo>
                    <a:pt x="714" y="6"/>
                  </a:lnTo>
                  <a:lnTo>
                    <a:pt x="720" y="6"/>
                  </a:lnTo>
                  <a:lnTo>
                    <a:pt x="726" y="12"/>
                  </a:lnTo>
                  <a:lnTo>
                    <a:pt x="726" y="6"/>
                  </a:lnTo>
                  <a:lnTo>
                    <a:pt x="732" y="6"/>
                  </a:lnTo>
                  <a:lnTo>
                    <a:pt x="732" y="12"/>
                  </a:lnTo>
                  <a:lnTo>
                    <a:pt x="738" y="12"/>
                  </a:lnTo>
                  <a:lnTo>
                    <a:pt x="750" y="48"/>
                  </a:lnTo>
                  <a:lnTo>
                    <a:pt x="750" y="60"/>
                  </a:lnTo>
                  <a:lnTo>
                    <a:pt x="750" y="66"/>
                  </a:lnTo>
                  <a:lnTo>
                    <a:pt x="756" y="72"/>
                  </a:lnTo>
                  <a:lnTo>
                    <a:pt x="756" y="78"/>
                  </a:lnTo>
                  <a:lnTo>
                    <a:pt x="762" y="84"/>
                  </a:lnTo>
                  <a:lnTo>
                    <a:pt x="762" y="90"/>
                  </a:lnTo>
                  <a:lnTo>
                    <a:pt x="768" y="90"/>
                  </a:lnTo>
                  <a:lnTo>
                    <a:pt x="768" y="102"/>
                  </a:lnTo>
                  <a:lnTo>
                    <a:pt x="768" y="108"/>
                  </a:lnTo>
                  <a:lnTo>
                    <a:pt x="774" y="114"/>
                  </a:lnTo>
                  <a:lnTo>
                    <a:pt x="774" y="126"/>
                  </a:lnTo>
                  <a:lnTo>
                    <a:pt x="774" y="138"/>
                  </a:lnTo>
                  <a:lnTo>
                    <a:pt x="774" y="144"/>
                  </a:lnTo>
                  <a:lnTo>
                    <a:pt x="774" y="150"/>
                  </a:lnTo>
                  <a:lnTo>
                    <a:pt x="774" y="156"/>
                  </a:lnTo>
                  <a:lnTo>
                    <a:pt x="774" y="162"/>
                  </a:lnTo>
                  <a:lnTo>
                    <a:pt x="768" y="162"/>
                  </a:lnTo>
                  <a:lnTo>
                    <a:pt x="768" y="168"/>
                  </a:lnTo>
                  <a:lnTo>
                    <a:pt x="774" y="168"/>
                  </a:lnTo>
                  <a:lnTo>
                    <a:pt x="774" y="174"/>
                  </a:lnTo>
                  <a:lnTo>
                    <a:pt x="768" y="174"/>
                  </a:lnTo>
                  <a:lnTo>
                    <a:pt x="768" y="180"/>
                  </a:lnTo>
                  <a:lnTo>
                    <a:pt x="768" y="186"/>
                  </a:lnTo>
                  <a:lnTo>
                    <a:pt x="768" y="192"/>
                  </a:lnTo>
                  <a:lnTo>
                    <a:pt x="762" y="192"/>
                  </a:lnTo>
                  <a:lnTo>
                    <a:pt x="750" y="186"/>
                  </a:lnTo>
                  <a:lnTo>
                    <a:pt x="750" y="180"/>
                  </a:lnTo>
                  <a:lnTo>
                    <a:pt x="744" y="180"/>
                  </a:lnTo>
                  <a:lnTo>
                    <a:pt x="738" y="180"/>
                  </a:lnTo>
                  <a:lnTo>
                    <a:pt x="732" y="180"/>
                  </a:lnTo>
                  <a:lnTo>
                    <a:pt x="726" y="186"/>
                  </a:lnTo>
                  <a:lnTo>
                    <a:pt x="726" y="192"/>
                  </a:lnTo>
                  <a:lnTo>
                    <a:pt x="720" y="204"/>
                  </a:lnTo>
                  <a:lnTo>
                    <a:pt x="714" y="204"/>
                  </a:lnTo>
                  <a:lnTo>
                    <a:pt x="714" y="210"/>
                  </a:lnTo>
                  <a:lnTo>
                    <a:pt x="714" y="216"/>
                  </a:lnTo>
                  <a:lnTo>
                    <a:pt x="714" y="222"/>
                  </a:lnTo>
                  <a:lnTo>
                    <a:pt x="714" y="228"/>
                  </a:lnTo>
                  <a:lnTo>
                    <a:pt x="714" y="234"/>
                  </a:lnTo>
                  <a:lnTo>
                    <a:pt x="714" y="228"/>
                  </a:lnTo>
                  <a:lnTo>
                    <a:pt x="714" y="234"/>
                  </a:lnTo>
                  <a:lnTo>
                    <a:pt x="720" y="234"/>
                  </a:lnTo>
                  <a:lnTo>
                    <a:pt x="720" y="240"/>
                  </a:lnTo>
                  <a:lnTo>
                    <a:pt x="726" y="246"/>
                  </a:lnTo>
                  <a:lnTo>
                    <a:pt x="732" y="252"/>
                  </a:lnTo>
                  <a:lnTo>
                    <a:pt x="738" y="252"/>
                  </a:lnTo>
                  <a:lnTo>
                    <a:pt x="744" y="258"/>
                  </a:lnTo>
                  <a:lnTo>
                    <a:pt x="750" y="258"/>
                  </a:lnTo>
                  <a:lnTo>
                    <a:pt x="768" y="258"/>
                  </a:lnTo>
                  <a:lnTo>
                    <a:pt x="768" y="246"/>
                  </a:lnTo>
                  <a:lnTo>
                    <a:pt x="768" y="240"/>
                  </a:lnTo>
                  <a:lnTo>
                    <a:pt x="774" y="234"/>
                  </a:lnTo>
                  <a:lnTo>
                    <a:pt x="780" y="234"/>
                  </a:lnTo>
                  <a:lnTo>
                    <a:pt x="786" y="234"/>
                  </a:lnTo>
                  <a:lnTo>
                    <a:pt x="792" y="234"/>
                  </a:lnTo>
                  <a:lnTo>
                    <a:pt x="810" y="234"/>
                  </a:lnTo>
                  <a:lnTo>
                    <a:pt x="816" y="234"/>
                  </a:lnTo>
                  <a:lnTo>
                    <a:pt x="816" y="240"/>
                  </a:lnTo>
                  <a:lnTo>
                    <a:pt x="816" y="246"/>
                  </a:lnTo>
                  <a:lnTo>
                    <a:pt x="810" y="252"/>
                  </a:lnTo>
                  <a:lnTo>
                    <a:pt x="810" y="258"/>
                  </a:lnTo>
                  <a:lnTo>
                    <a:pt x="804" y="264"/>
                  </a:lnTo>
                  <a:lnTo>
                    <a:pt x="804" y="270"/>
                  </a:lnTo>
                  <a:lnTo>
                    <a:pt x="804" y="276"/>
                  </a:lnTo>
                  <a:lnTo>
                    <a:pt x="804" y="282"/>
                  </a:lnTo>
                  <a:lnTo>
                    <a:pt x="798" y="288"/>
                  </a:lnTo>
                  <a:lnTo>
                    <a:pt x="798" y="294"/>
                  </a:lnTo>
                  <a:lnTo>
                    <a:pt x="798" y="300"/>
                  </a:lnTo>
                  <a:lnTo>
                    <a:pt x="798" y="306"/>
                  </a:lnTo>
                  <a:lnTo>
                    <a:pt x="792" y="312"/>
                  </a:lnTo>
                  <a:lnTo>
                    <a:pt x="792" y="318"/>
                  </a:lnTo>
                  <a:lnTo>
                    <a:pt x="786" y="318"/>
                  </a:lnTo>
                  <a:lnTo>
                    <a:pt x="786" y="324"/>
                  </a:lnTo>
                  <a:lnTo>
                    <a:pt x="780" y="324"/>
                  </a:lnTo>
                  <a:lnTo>
                    <a:pt x="774" y="330"/>
                  </a:lnTo>
                  <a:lnTo>
                    <a:pt x="774" y="336"/>
                  </a:lnTo>
                  <a:lnTo>
                    <a:pt x="768" y="336"/>
                  </a:lnTo>
                  <a:lnTo>
                    <a:pt x="762" y="336"/>
                  </a:lnTo>
                  <a:lnTo>
                    <a:pt x="756" y="342"/>
                  </a:lnTo>
                  <a:lnTo>
                    <a:pt x="750" y="348"/>
                  </a:lnTo>
                  <a:lnTo>
                    <a:pt x="744" y="348"/>
                  </a:lnTo>
                  <a:lnTo>
                    <a:pt x="744" y="354"/>
                  </a:lnTo>
                  <a:lnTo>
                    <a:pt x="738" y="354"/>
                  </a:lnTo>
                  <a:lnTo>
                    <a:pt x="738" y="360"/>
                  </a:lnTo>
                  <a:lnTo>
                    <a:pt x="732" y="366"/>
                  </a:lnTo>
                  <a:lnTo>
                    <a:pt x="726" y="372"/>
                  </a:lnTo>
                  <a:lnTo>
                    <a:pt x="726" y="378"/>
                  </a:lnTo>
                  <a:lnTo>
                    <a:pt x="720" y="378"/>
                  </a:lnTo>
                  <a:lnTo>
                    <a:pt x="726" y="378"/>
                  </a:lnTo>
                  <a:lnTo>
                    <a:pt x="726" y="384"/>
                  </a:lnTo>
                  <a:lnTo>
                    <a:pt x="720" y="384"/>
                  </a:lnTo>
                  <a:lnTo>
                    <a:pt x="726" y="384"/>
                  </a:lnTo>
                  <a:lnTo>
                    <a:pt x="720" y="384"/>
                  </a:lnTo>
                  <a:lnTo>
                    <a:pt x="726" y="384"/>
                  </a:lnTo>
                  <a:lnTo>
                    <a:pt x="720" y="384"/>
                  </a:lnTo>
                  <a:lnTo>
                    <a:pt x="714" y="390"/>
                  </a:lnTo>
                  <a:lnTo>
                    <a:pt x="708" y="408"/>
                  </a:lnTo>
                  <a:lnTo>
                    <a:pt x="702" y="414"/>
                  </a:lnTo>
                  <a:lnTo>
                    <a:pt x="702" y="420"/>
                  </a:lnTo>
                  <a:lnTo>
                    <a:pt x="696" y="426"/>
                  </a:lnTo>
                  <a:lnTo>
                    <a:pt x="690" y="432"/>
                  </a:lnTo>
                  <a:lnTo>
                    <a:pt x="690" y="438"/>
                  </a:lnTo>
                  <a:lnTo>
                    <a:pt x="684" y="438"/>
                  </a:lnTo>
                  <a:lnTo>
                    <a:pt x="684" y="444"/>
                  </a:lnTo>
                  <a:lnTo>
                    <a:pt x="678" y="444"/>
                  </a:lnTo>
                  <a:lnTo>
                    <a:pt x="678" y="450"/>
                  </a:lnTo>
                  <a:lnTo>
                    <a:pt x="672" y="450"/>
                  </a:lnTo>
                  <a:lnTo>
                    <a:pt x="672" y="456"/>
                  </a:lnTo>
                  <a:lnTo>
                    <a:pt x="666" y="456"/>
                  </a:lnTo>
                  <a:lnTo>
                    <a:pt x="666" y="462"/>
                  </a:lnTo>
                  <a:lnTo>
                    <a:pt x="660" y="462"/>
                  </a:lnTo>
                  <a:lnTo>
                    <a:pt x="654" y="468"/>
                  </a:lnTo>
                  <a:lnTo>
                    <a:pt x="648" y="468"/>
                  </a:lnTo>
                  <a:lnTo>
                    <a:pt x="648" y="474"/>
                  </a:lnTo>
                  <a:lnTo>
                    <a:pt x="642" y="474"/>
                  </a:lnTo>
                  <a:lnTo>
                    <a:pt x="642" y="480"/>
                  </a:lnTo>
                  <a:lnTo>
                    <a:pt x="636" y="480"/>
                  </a:lnTo>
                  <a:lnTo>
                    <a:pt x="636" y="486"/>
                  </a:lnTo>
                  <a:lnTo>
                    <a:pt x="630" y="486"/>
                  </a:lnTo>
                  <a:lnTo>
                    <a:pt x="636" y="486"/>
                  </a:lnTo>
                  <a:lnTo>
                    <a:pt x="630" y="486"/>
                  </a:lnTo>
                  <a:lnTo>
                    <a:pt x="630" y="492"/>
                  </a:lnTo>
                  <a:lnTo>
                    <a:pt x="624" y="492"/>
                  </a:lnTo>
                  <a:lnTo>
                    <a:pt x="624" y="498"/>
                  </a:lnTo>
                  <a:lnTo>
                    <a:pt x="618" y="498"/>
                  </a:lnTo>
                  <a:lnTo>
                    <a:pt x="618" y="504"/>
                  </a:lnTo>
                  <a:lnTo>
                    <a:pt x="612" y="504"/>
                  </a:lnTo>
                  <a:lnTo>
                    <a:pt x="612" y="510"/>
                  </a:lnTo>
                  <a:lnTo>
                    <a:pt x="606" y="510"/>
                  </a:lnTo>
                  <a:lnTo>
                    <a:pt x="606" y="516"/>
                  </a:lnTo>
                  <a:lnTo>
                    <a:pt x="600" y="516"/>
                  </a:lnTo>
                  <a:lnTo>
                    <a:pt x="600" y="522"/>
                  </a:lnTo>
                  <a:lnTo>
                    <a:pt x="594" y="522"/>
                  </a:lnTo>
                  <a:lnTo>
                    <a:pt x="594" y="516"/>
                  </a:lnTo>
                  <a:lnTo>
                    <a:pt x="594" y="522"/>
                  </a:lnTo>
                  <a:lnTo>
                    <a:pt x="588" y="522"/>
                  </a:lnTo>
                  <a:lnTo>
                    <a:pt x="588" y="528"/>
                  </a:lnTo>
                  <a:lnTo>
                    <a:pt x="582" y="528"/>
                  </a:lnTo>
                  <a:lnTo>
                    <a:pt x="576" y="528"/>
                  </a:lnTo>
                  <a:lnTo>
                    <a:pt x="576" y="534"/>
                  </a:lnTo>
                  <a:lnTo>
                    <a:pt x="570" y="540"/>
                  </a:lnTo>
                  <a:lnTo>
                    <a:pt x="564" y="540"/>
                  </a:lnTo>
                  <a:lnTo>
                    <a:pt x="564" y="546"/>
                  </a:lnTo>
                  <a:lnTo>
                    <a:pt x="558" y="546"/>
                  </a:lnTo>
                  <a:lnTo>
                    <a:pt x="552" y="552"/>
                  </a:lnTo>
                  <a:lnTo>
                    <a:pt x="546" y="552"/>
                  </a:lnTo>
                  <a:lnTo>
                    <a:pt x="546" y="558"/>
                  </a:lnTo>
                  <a:lnTo>
                    <a:pt x="540" y="558"/>
                  </a:lnTo>
                  <a:lnTo>
                    <a:pt x="534" y="558"/>
                  </a:lnTo>
                  <a:lnTo>
                    <a:pt x="534" y="564"/>
                  </a:lnTo>
                  <a:lnTo>
                    <a:pt x="528" y="564"/>
                  </a:lnTo>
                  <a:lnTo>
                    <a:pt x="522" y="564"/>
                  </a:lnTo>
                  <a:lnTo>
                    <a:pt x="522" y="570"/>
                  </a:lnTo>
                  <a:lnTo>
                    <a:pt x="516" y="570"/>
                  </a:lnTo>
                  <a:lnTo>
                    <a:pt x="510" y="570"/>
                  </a:lnTo>
                  <a:lnTo>
                    <a:pt x="504" y="570"/>
                  </a:lnTo>
                  <a:lnTo>
                    <a:pt x="504" y="576"/>
                  </a:lnTo>
                  <a:lnTo>
                    <a:pt x="504" y="570"/>
                  </a:lnTo>
                  <a:lnTo>
                    <a:pt x="504" y="576"/>
                  </a:lnTo>
                  <a:lnTo>
                    <a:pt x="498" y="576"/>
                  </a:lnTo>
                  <a:lnTo>
                    <a:pt x="492" y="576"/>
                  </a:lnTo>
                  <a:lnTo>
                    <a:pt x="486" y="576"/>
                  </a:lnTo>
                  <a:lnTo>
                    <a:pt x="480" y="576"/>
                  </a:lnTo>
                  <a:lnTo>
                    <a:pt x="474" y="576"/>
                  </a:lnTo>
                  <a:lnTo>
                    <a:pt x="468" y="576"/>
                  </a:lnTo>
                  <a:lnTo>
                    <a:pt x="462" y="576"/>
                  </a:lnTo>
                  <a:lnTo>
                    <a:pt x="456" y="576"/>
                  </a:lnTo>
                  <a:lnTo>
                    <a:pt x="456" y="582"/>
                  </a:lnTo>
                  <a:lnTo>
                    <a:pt x="450" y="582"/>
                  </a:lnTo>
                  <a:lnTo>
                    <a:pt x="456" y="582"/>
                  </a:lnTo>
                  <a:lnTo>
                    <a:pt x="456" y="588"/>
                  </a:lnTo>
                  <a:lnTo>
                    <a:pt x="450" y="594"/>
                  </a:lnTo>
                  <a:lnTo>
                    <a:pt x="444" y="588"/>
                  </a:lnTo>
                  <a:lnTo>
                    <a:pt x="438" y="588"/>
                  </a:lnTo>
                  <a:lnTo>
                    <a:pt x="432" y="588"/>
                  </a:lnTo>
                  <a:lnTo>
                    <a:pt x="426" y="588"/>
                  </a:lnTo>
                  <a:lnTo>
                    <a:pt x="420" y="588"/>
                  </a:lnTo>
                  <a:lnTo>
                    <a:pt x="420" y="594"/>
                  </a:lnTo>
                  <a:lnTo>
                    <a:pt x="414" y="594"/>
                  </a:lnTo>
                  <a:lnTo>
                    <a:pt x="414" y="600"/>
                  </a:lnTo>
                  <a:lnTo>
                    <a:pt x="408" y="600"/>
                  </a:lnTo>
                  <a:lnTo>
                    <a:pt x="408" y="594"/>
                  </a:lnTo>
                  <a:lnTo>
                    <a:pt x="402" y="600"/>
                  </a:lnTo>
                  <a:lnTo>
                    <a:pt x="396" y="594"/>
                  </a:lnTo>
                  <a:lnTo>
                    <a:pt x="390" y="594"/>
                  </a:lnTo>
                  <a:lnTo>
                    <a:pt x="384" y="594"/>
                  </a:lnTo>
                  <a:lnTo>
                    <a:pt x="378" y="594"/>
                  </a:lnTo>
                  <a:lnTo>
                    <a:pt x="378" y="588"/>
                  </a:lnTo>
                  <a:lnTo>
                    <a:pt x="372" y="588"/>
                  </a:lnTo>
                  <a:lnTo>
                    <a:pt x="366" y="588"/>
                  </a:lnTo>
                  <a:lnTo>
                    <a:pt x="360" y="588"/>
                  </a:lnTo>
                  <a:lnTo>
                    <a:pt x="354" y="588"/>
                  </a:lnTo>
                  <a:lnTo>
                    <a:pt x="348" y="588"/>
                  </a:lnTo>
                  <a:lnTo>
                    <a:pt x="342" y="588"/>
                  </a:lnTo>
                  <a:lnTo>
                    <a:pt x="342" y="594"/>
                  </a:lnTo>
                  <a:lnTo>
                    <a:pt x="336" y="594"/>
                  </a:lnTo>
                  <a:lnTo>
                    <a:pt x="330" y="594"/>
                  </a:lnTo>
                  <a:lnTo>
                    <a:pt x="324" y="594"/>
                  </a:lnTo>
                  <a:lnTo>
                    <a:pt x="330" y="594"/>
                  </a:lnTo>
                  <a:lnTo>
                    <a:pt x="330" y="588"/>
                  </a:lnTo>
                  <a:lnTo>
                    <a:pt x="324" y="588"/>
                  </a:lnTo>
                  <a:lnTo>
                    <a:pt x="330" y="588"/>
                  </a:lnTo>
                  <a:lnTo>
                    <a:pt x="324" y="588"/>
                  </a:lnTo>
                  <a:lnTo>
                    <a:pt x="324" y="594"/>
                  </a:lnTo>
                  <a:lnTo>
                    <a:pt x="330" y="594"/>
                  </a:lnTo>
                  <a:lnTo>
                    <a:pt x="324" y="594"/>
                  </a:lnTo>
                  <a:lnTo>
                    <a:pt x="318" y="588"/>
                  </a:lnTo>
                  <a:lnTo>
                    <a:pt x="312" y="588"/>
                  </a:lnTo>
                  <a:lnTo>
                    <a:pt x="306" y="588"/>
                  </a:lnTo>
                  <a:lnTo>
                    <a:pt x="300" y="588"/>
                  </a:lnTo>
                  <a:lnTo>
                    <a:pt x="294" y="594"/>
                  </a:lnTo>
                  <a:lnTo>
                    <a:pt x="288" y="588"/>
                  </a:lnTo>
                  <a:lnTo>
                    <a:pt x="282" y="594"/>
                  </a:lnTo>
                  <a:lnTo>
                    <a:pt x="282" y="600"/>
                  </a:lnTo>
                  <a:lnTo>
                    <a:pt x="276" y="600"/>
                  </a:lnTo>
                  <a:lnTo>
                    <a:pt x="270" y="600"/>
                  </a:lnTo>
                  <a:lnTo>
                    <a:pt x="270" y="606"/>
                  </a:lnTo>
                  <a:lnTo>
                    <a:pt x="264" y="606"/>
                  </a:lnTo>
                  <a:lnTo>
                    <a:pt x="264" y="600"/>
                  </a:lnTo>
                  <a:lnTo>
                    <a:pt x="264" y="606"/>
                  </a:lnTo>
                  <a:lnTo>
                    <a:pt x="270" y="606"/>
                  </a:lnTo>
                  <a:lnTo>
                    <a:pt x="264" y="606"/>
                  </a:lnTo>
                  <a:lnTo>
                    <a:pt x="258" y="606"/>
                  </a:lnTo>
                  <a:lnTo>
                    <a:pt x="252" y="606"/>
                  </a:lnTo>
                  <a:lnTo>
                    <a:pt x="246" y="606"/>
                  </a:lnTo>
                  <a:lnTo>
                    <a:pt x="246" y="612"/>
                  </a:lnTo>
                  <a:lnTo>
                    <a:pt x="240" y="612"/>
                  </a:lnTo>
                  <a:lnTo>
                    <a:pt x="234" y="606"/>
                  </a:lnTo>
                  <a:lnTo>
                    <a:pt x="228" y="606"/>
                  </a:lnTo>
                  <a:lnTo>
                    <a:pt x="222" y="606"/>
                  </a:lnTo>
                  <a:lnTo>
                    <a:pt x="216" y="606"/>
                  </a:lnTo>
                  <a:lnTo>
                    <a:pt x="210" y="606"/>
                  </a:lnTo>
                  <a:lnTo>
                    <a:pt x="216" y="606"/>
                  </a:lnTo>
                  <a:lnTo>
                    <a:pt x="216" y="612"/>
                  </a:lnTo>
                  <a:lnTo>
                    <a:pt x="210" y="612"/>
                  </a:lnTo>
                  <a:lnTo>
                    <a:pt x="204" y="612"/>
                  </a:lnTo>
                  <a:lnTo>
                    <a:pt x="198" y="612"/>
                  </a:lnTo>
                  <a:lnTo>
                    <a:pt x="198" y="618"/>
                  </a:lnTo>
                  <a:lnTo>
                    <a:pt x="192" y="618"/>
                  </a:lnTo>
                  <a:lnTo>
                    <a:pt x="186" y="618"/>
                  </a:lnTo>
                  <a:lnTo>
                    <a:pt x="186" y="624"/>
                  </a:lnTo>
                  <a:lnTo>
                    <a:pt x="180" y="624"/>
                  </a:lnTo>
                  <a:lnTo>
                    <a:pt x="180" y="630"/>
                  </a:lnTo>
                  <a:lnTo>
                    <a:pt x="174" y="630"/>
                  </a:lnTo>
                  <a:lnTo>
                    <a:pt x="168" y="630"/>
                  </a:lnTo>
                  <a:lnTo>
                    <a:pt x="168" y="624"/>
                  </a:lnTo>
                  <a:lnTo>
                    <a:pt x="162" y="624"/>
                  </a:lnTo>
                  <a:lnTo>
                    <a:pt x="156" y="630"/>
                  </a:lnTo>
                  <a:lnTo>
                    <a:pt x="156" y="624"/>
                  </a:lnTo>
                  <a:lnTo>
                    <a:pt x="150" y="624"/>
                  </a:lnTo>
                  <a:lnTo>
                    <a:pt x="144" y="618"/>
                  </a:lnTo>
                  <a:lnTo>
                    <a:pt x="138" y="618"/>
                  </a:lnTo>
                  <a:lnTo>
                    <a:pt x="144" y="618"/>
                  </a:lnTo>
                  <a:lnTo>
                    <a:pt x="144" y="612"/>
                  </a:lnTo>
                  <a:lnTo>
                    <a:pt x="138" y="612"/>
                  </a:lnTo>
                  <a:lnTo>
                    <a:pt x="132" y="612"/>
                  </a:lnTo>
                  <a:lnTo>
                    <a:pt x="132" y="606"/>
                  </a:lnTo>
                  <a:lnTo>
                    <a:pt x="126" y="606"/>
                  </a:lnTo>
                  <a:lnTo>
                    <a:pt x="132" y="606"/>
                  </a:lnTo>
                  <a:lnTo>
                    <a:pt x="126" y="606"/>
                  </a:lnTo>
                  <a:lnTo>
                    <a:pt x="120" y="606"/>
                  </a:lnTo>
                  <a:lnTo>
                    <a:pt x="114" y="606"/>
                  </a:lnTo>
                  <a:lnTo>
                    <a:pt x="114" y="600"/>
                  </a:lnTo>
                  <a:lnTo>
                    <a:pt x="120" y="600"/>
                  </a:lnTo>
                  <a:lnTo>
                    <a:pt x="114" y="600"/>
                  </a:lnTo>
                  <a:lnTo>
                    <a:pt x="120" y="594"/>
                  </a:lnTo>
                  <a:lnTo>
                    <a:pt x="114" y="594"/>
                  </a:lnTo>
                  <a:lnTo>
                    <a:pt x="108" y="594"/>
                  </a:lnTo>
                  <a:lnTo>
                    <a:pt x="102" y="594"/>
                  </a:lnTo>
                  <a:lnTo>
                    <a:pt x="96" y="594"/>
                  </a:lnTo>
                  <a:lnTo>
                    <a:pt x="96" y="600"/>
                  </a:lnTo>
                  <a:lnTo>
                    <a:pt x="102" y="600"/>
                  </a:lnTo>
                  <a:lnTo>
                    <a:pt x="96" y="600"/>
                  </a:lnTo>
                  <a:lnTo>
                    <a:pt x="102" y="600"/>
                  </a:lnTo>
                  <a:lnTo>
                    <a:pt x="96" y="606"/>
                  </a:lnTo>
                  <a:lnTo>
                    <a:pt x="102" y="606"/>
                  </a:lnTo>
                  <a:lnTo>
                    <a:pt x="96" y="606"/>
                  </a:lnTo>
                  <a:lnTo>
                    <a:pt x="96" y="600"/>
                  </a:lnTo>
                  <a:lnTo>
                    <a:pt x="90" y="600"/>
                  </a:lnTo>
                  <a:lnTo>
                    <a:pt x="90" y="594"/>
                  </a:lnTo>
                  <a:lnTo>
                    <a:pt x="96" y="594"/>
                  </a:lnTo>
                  <a:lnTo>
                    <a:pt x="96" y="588"/>
                  </a:lnTo>
                  <a:lnTo>
                    <a:pt x="90" y="588"/>
                  </a:lnTo>
                  <a:lnTo>
                    <a:pt x="96" y="588"/>
                  </a:lnTo>
                  <a:lnTo>
                    <a:pt x="90" y="594"/>
                  </a:lnTo>
                  <a:lnTo>
                    <a:pt x="90" y="588"/>
                  </a:lnTo>
                  <a:lnTo>
                    <a:pt x="96" y="588"/>
                  </a:lnTo>
                  <a:lnTo>
                    <a:pt x="96" y="582"/>
                  </a:lnTo>
                  <a:lnTo>
                    <a:pt x="102" y="582"/>
                  </a:lnTo>
                  <a:lnTo>
                    <a:pt x="96" y="576"/>
                  </a:lnTo>
                  <a:lnTo>
                    <a:pt x="96" y="570"/>
                  </a:lnTo>
                  <a:lnTo>
                    <a:pt x="90" y="570"/>
                  </a:lnTo>
                  <a:lnTo>
                    <a:pt x="90" y="564"/>
                  </a:lnTo>
                  <a:lnTo>
                    <a:pt x="90" y="558"/>
                  </a:lnTo>
                  <a:lnTo>
                    <a:pt x="84" y="558"/>
                  </a:lnTo>
                  <a:lnTo>
                    <a:pt x="84" y="552"/>
                  </a:lnTo>
                  <a:lnTo>
                    <a:pt x="78" y="552"/>
                  </a:lnTo>
                  <a:lnTo>
                    <a:pt x="78" y="546"/>
                  </a:lnTo>
                  <a:lnTo>
                    <a:pt x="72" y="546"/>
                  </a:lnTo>
                  <a:lnTo>
                    <a:pt x="72" y="540"/>
                  </a:lnTo>
                  <a:lnTo>
                    <a:pt x="78" y="540"/>
                  </a:lnTo>
                  <a:lnTo>
                    <a:pt x="78" y="546"/>
                  </a:lnTo>
                  <a:lnTo>
                    <a:pt x="84" y="546"/>
                  </a:lnTo>
                  <a:lnTo>
                    <a:pt x="78" y="546"/>
                  </a:lnTo>
                  <a:lnTo>
                    <a:pt x="78" y="540"/>
                  </a:lnTo>
                  <a:lnTo>
                    <a:pt x="72" y="540"/>
                  </a:lnTo>
                  <a:lnTo>
                    <a:pt x="72" y="534"/>
                  </a:lnTo>
                  <a:lnTo>
                    <a:pt x="66" y="534"/>
                  </a:lnTo>
                  <a:lnTo>
                    <a:pt x="72" y="534"/>
                  </a:lnTo>
                  <a:lnTo>
                    <a:pt x="66" y="528"/>
                  </a:lnTo>
                  <a:lnTo>
                    <a:pt x="72" y="528"/>
                  </a:lnTo>
                  <a:lnTo>
                    <a:pt x="72" y="522"/>
                  </a:lnTo>
                  <a:lnTo>
                    <a:pt x="72" y="528"/>
                  </a:lnTo>
                  <a:lnTo>
                    <a:pt x="72" y="522"/>
                  </a:lnTo>
                  <a:lnTo>
                    <a:pt x="72" y="528"/>
                  </a:lnTo>
                  <a:lnTo>
                    <a:pt x="72" y="522"/>
                  </a:lnTo>
                  <a:lnTo>
                    <a:pt x="72" y="528"/>
                  </a:lnTo>
                  <a:lnTo>
                    <a:pt x="78" y="528"/>
                  </a:lnTo>
                  <a:lnTo>
                    <a:pt x="84" y="528"/>
                  </a:lnTo>
                  <a:lnTo>
                    <a:pt x="84" y="522"/>
                  </a:lnTo>
                  <a:lnTo>
                    <a:pt x="90" y="522"/>
                  </a:lnTo>
                  <a:lnTo>
                    <a:pt x="90" y="516"/>
                  </a:lnTo>
                  <a:lnTo>
                    <a:pt x="90" y="510"/>
                  </a:lnTo>
                  <a:lnTo>
                    <a:pt x="90" y="504"/>
                  </a:lnTo>
                  <a:lnTo>
                    <a:pt x="90" y="498"/>
                  </a:lnTo>
                  <a:lnTo>
                    <a:pt x="90" y="492"/>
                  </a:lnTo>
                  <a:lnTo>
                    <a:pt x="90" y="486"/>
                  </a:lnTo>
                  <a:lnTo>
                    <a:pt x="90" y="480"/>
                  </a:lnTo>
                  <a:lnTo>
                    <a:pt x="84" y="480"/>
                  </a:lnTo>
                  <a:lnTo>
                    <a:pt x="84" y="474"/>
                  </a:lnTo>
                  <a:lnTo>
                    <a:pt x="84" y="468"/>
                  </a:lnTo>
                  <a:lnTo>
                    <a:pt x="78" y="462"/>
                  </a:lnTo>
                  <a:lnTo>
                    <a:pt x="72" y="456"/>
                  </a:lnTo>
                  <a:lnTo>
                    <a:pt x="72" y="450"/>
                  </a:lnTo>
                  <a:lnTo>
                    <a:pt x="66" y="450"/>
                  </a:lnTo>
                  <a:lnTo>
                    <a:pt x="66" y="444"/>
                  </a:lnTo>
                  <a:lnTo>
                    <a:pt x="60" y="444"/>
                  </a:lnTo>
                  <a:lnTo>
                    <a:pt x="60" y="438"/>
                  </a:lnTo>
                  <a:lnTo>
                    <a:pt x="54" y="432"/>
                  </a:lnTo>
                  <a:lnTo>
                    <a:pt x="54" y="426"/>
                  </a:lnTo>
                  <a:lnTo>
                    <a:pt x="48" y="426"/>
                  </a:lnTo>
                  <a:lnTo>
                    <a:pt x="48" y="420"/>
                  </a:lnTo>
                  <a:lnTo>
                    <a:pt x="48" y="414"/>
                  </a:lnTo>
                  <a:lnTo>
                    <a:pt x="42" y="414"/>
                  </a:lnTo>
                  <a:lnTo>
                    <a:pt x="42" y="408"/>
                  </a:lnTo>
                  <a:lnTo>
                    <a:pt x="42" y="402"/>
                  </a:lnTo>
                  <a:lnTo>
                    <a:pt x="36" y="402"/>
                  </a:lnTo>
                  <a:lnTo>
                    <a:pt x="36" y="396"/>
                  </a:lnTo>
                  <a:lnTo>
                    <a:pt x="36" y="390"/>
                  </a:lnTo>
                  <a:lnTo>
                    <a:pt x="30" y="384"/>
                  </a:lnTo>
                  <a:lnTo>
                    <a:pt x="30" y="378"/>
                  </a:lnTo>
                  <a:lnTo>
                    <a:pt x="30" y="372"/>
                  </a:lnTo>
                  <a:lnTo>
                    <a:pt x="24" y="366"/>
                  </a:lnTo>
                  <a:lnTo>
                    <a:pt x="24" y="360"/>
                  </a:lnTo>
                  <a:lnTo>
                    <a:pt x="24" y="354"/>
                  </a:lnTo>
                  <a:lnTo>
                    <a:pt x="18" y="354"/>
                  </a:lnTo>
                  <a:lnTo>
                    <a:pt x="18" y="348"/>
                  </a:lnTo>
                  <a:lnTo>
                    <a:pt x="18" y="342"/>
                  </a:lnTo>
                  <a:lnTo>
                    <a:pt x="12" y="342"/>
                  </a:lnTo>
                  <a:lnTo>
                    <a:pt x="12" y="336"/>
                  </a:lnTo>
                  <a:lnTo>
                    <a:pt x="6" y="336"/>
                  </a:lnTo>
                  <a:lnTo>
                    <a:pt x="6" y="330"/>
                  </a:lnTo>
                  <a:lnTo>
                    <a:pt x="6" y="324"/>
                  </a:lnTo>
                  <a:lnTo>
                    <a:pt x="0" y="324"/>
                  </a:lnTo>
                  <a:lnTo>
                    <a:pt x="0" y="318"/>
                  </a:lnTo>
                  <a:close/>
                </a:path>
              </a:pathLst>
            </a:custGeom>
            <a:solidFill>
              <a:srgbClr val="FFE56F"/>
            </a:solidFill>
            <a:ln w="9525">
              <a:solidFill>
                <a:srgbClr val="808080"/>
              </a:solidFill>
              <a:prstDash val="solid"/>
              <a:round/>
              <a:headEnd/>
              <a:tailEnd/>
            </a:ln>
          </p:spPr>
          <p:txBody>
            <a:bodyPr/>
            <a:lstStyle/>
            <a:p>
              <a:endParaRPr lang="en-GB"/>
            </a:p>
          </p:txBody>
        </p:sp>
        <p:sp>
          <p:nvSpPr>
            <p:cNvPr id="23" name="Freeform 65"/>
            <p:cNvSpPr>
              <a:spLocks noChangeAspect="1"/>
            </p:cNvSpPr>
            <p:nvPr>
              <p:custDataLst>
                <p:tags r:id="rId9"/>
              </p:custDataLst>
            </p:nvPr>
          </p:nvSpPr>
          <p:spPr bwMode="auto">
            <a:xfrm>
              <a:off x="4595" y="2714"/>
              <a:ext cx="78" cy="66"/>
            </a:xfrm>
            <a:custGeom>
              <a:avLst/>
              <a:gdLst>
                <a:gd name="T0" fmla="*/ 15 w 126"/>
                <a:gd name="T1" fmla="*/ 12 h 102"/>
                <a:gd name="T2" fmla="*/ 15 w 126"/>
                <a:gd name="T3" fmla="*/ 10 h 102"/>
                <a:gd name="T4" fmla="*/ 17 w 126"/>
                <a:gd name="T5" fmla="*/ 10 h 102"/>
                <a:gd name="T6" fmla="*/ 17 w 126"/>
                <a:gd name="T7" fmla="*/ 7 h 102"/>
                <a:gd name="T8" fmla="*/ 19 w 126"/>
                <a:gd name="T9" fmla="*/ 6 h 102"/>
                <a:gd name="T10" fmla="*/ 17 w 126"/>
                <a:gd name="T11" fmla="*/ 5 h 102"/>
                <a:gd name="T12" fmla="*/ 15 w 126"/>
                <a:gd name="T13" fmla="*/ 4 h 102"/>
                <a:gd name="T14" fmla="*/ 14 w 126"/>
                <a:gd name="T15" fmla="*/ 3 h 102"/>
                <a:gd name="T16" fmla="*/ 14 w 126"/>
                <a:gd name="T17" fmla="*/ 2 h 102"/>
                <a:gd name="T18" fmla="*/ 12 w 126"/>
                <a:gd name="T19" fmla="*/ 1 h 102"/>
                <a:gd name="T20" fmla="*/ 12 w 126"/>
                <a:gd name="T21" fmla="*/ 0 h 102"/>
                <a:gd name="T22" fmla="*/ 11 w 126"/>
                <a:gd name="T23" fmla="*/ 1 h 102"/>
                <a:gd name="T24" fmla="*/ 11 w 126"/>
                <a:gd name="T25" fmla="*/ 1 h 102"/>
                <a:gd name="T26" fmla="*/ 9 w 126"/>
                <a:gd name="T27" fmla="*/ 1 h 102"/>
                <a:gd name="T28" fmla="*/ 7 w 126"/>
                <a:gd name="T29" fmla="*/ 2 h 102"/>
                <a:gd name="T30" fmla="*/ 7 w 126"/>
                <a:gd name="T31" fmla="*/ 3 h 102"/>
                <a:gd name="T32" fmla="*/ 7 w 126"/>
                <a:gd name="T33" fmla="*/ 3 h 102"/>
                <a:gd name="T34" fmla="*/ 6 w 126"/>
                <a:gd name="T35" fmla="*/ 3 h 102"/>
                <a:gd name="T36" fmla="*/ 6 w 126"/>
                <a:gd name="T37" fmla="*/ 3 h 102"/>
                <a:gd name="T38" fmla="*/ 6 w 126"/>
                <a:gd name="T39" fmla="*/ 5 h 102"/>
                <a:gd name="T40" fmla="*/ 4 w 126"/>
                <a:gd name="T41" fmla="*/ 6 h 102"/>
                <a:gd name="T42" fmla="*/ 4 w 126"/>
                <a:gd name="T43" fmla="*/ 7 h 102"/>
                <a:gd name="T44" fmla="*/ 2 w 126"/>
                <a:gd name="T45" fmla="*/ 8 h 102"/>
                <a:gd name="T46" fmla="*/ 1 w 126"/>
                <a:gd name="T47" fmla="*/ 8 h 102"/>
                <a:gd name="T48" fmla="*/ 0 w 126"/>
                <a:gd name="T49" fmla="*/ 10 h 102"/>
                <a:gd name="T50" fmla="*/ 1 w 126"/>
                <a:gd name="T51" fmla="*/ 10 h 102"/>
                <a:gd name="T52" fmla="*/ 2 w 126"/>
                <a:gd name="T53" fmla="*/ 14 h 102"/>
                <a:gd name="T54" fmla="*/ 2 w 126"/>
                <a:gd name="T55" fmla="*/ 14 h 102"/>
                <a:gd name="T56" fmla="*/ 4 w 126"/>
                <a:gd name="T57" fmla="*/ 15 h 102"/>
                <a:gd name="T58" fmla="*/ 2 w 126"/>
                <a:gd name="T59" fmla="*/ 16 h 102"/>
                <a:gd name="T60" fmla="*/ 4 w 126"/>
                <a:gd name="T61" fmla="*/ 16 h 102"/>
                <a:gd name="T62" fmla="*/ 6 w 126"/>
                <a:gd name="T63" fmla="*/ 17 h 102"/>
                <a:gd name="T64" fmla="*/ 6 w 126"/>
                <a:gd name="T65" fmla="*/ 18 h 102"/>
                <a:gd name="T66" fmla="*/ 7 w 126"/>
                <a:gd name="T67" fmla="*/ 18 h 102"/>
                <a:gd name="T68" fmla="*/ 9 w 126"/>
                <a:gd name="T69" fmla="*/ 17 h 102"/>
                <a:gd name="T70" fmla="*/ 9 w 126"/>
                <a:gd name="T71" fmla="*/ 16 h 102"/>
                <a:gd name="T72" fmla="*/ 9 w 126"/>
                <a:gd name="T73" fmla="*/ 15 h 102"/>
                <a:gd name="T74" fmla="*/ 12 w 126"/>
                <a:gd name="T75" fmla="*/ 14 h 102"/>
                <a:gd name="T76" fmla="*/ 14 w 126"/>
                <a:gd name="T77" fmla="*/ 14 h 102"/>
                <a:gd name="T78" fmla="*/ 14 w 126"/>
                <a:gd name="T79" fmla="*/ 12 h 1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6" h="102">
                  <a:moveTo>
                    <a:pt x="102" y="72"/>
                  </a:moveTo>
                  <a:lnTo>
                    <a:pt x="108" y="72"/>
                  </a:lnTo>
                  <a:lnTo>
                    <a:pt x="108" y="66"/>
                  </a:lnTo>
                  <a:lnTo>
                    <a:pt x="108" y="60"/>
                  </a:lnTo>
                  <a:lnTo>
                    <a:pt x="108" y="54"/>
                  </a:lnTo>
                  <a:lnTo>
                    <a:pt x="114" y="54"/>
                  </a:lnTo>
                  <a:lnTo>
                    <a:pt x="114" y="48"/>
                  </a:lnTo>
                  <a:lnTo>
                    <a:pt x="120" y="42"/>
                  </a:lnTo>
                  <a:lnTo>
                    <a:pt x="126" y="42"/>
                  </a:lnTo>
                  <a:lnTo>
                    <a:pt x="126" y="36"/>
                  </a:lnTo>
                  <a:lnTo>
                    <a:pt x="120" y="36"/>
                  </a:lnTo>
                  <a:lnTo>
                    <a:pt x="120" y="30"/>
                  </a:lnTo>
                  <a:lnTo>
                    <a:pt x="114" y="24"/>
                  </a:lnTo>
                  <a:lnTo>
                    <a:pt x="108" y="24"/>
                  </a:lnTo>
                  <a:lnTo>
                    <a:pt x="102" y="18"/>
                  </a:lnTo>
                  <a:lnTo>
                    <a:pt x="96" y="18"/>
                  </a:lnTo>
                  <a:lnTo>
                    <a:pt x="96" y="12"/>
                  </a:lnTo>
                  <a:lnTo>
                    <a:pt x="90" y="12"/>
                  </a:lnTo>
                  <a:lnTo>
                    <a:pt x="90" y="6"/>
                  </a:lnTo>
                  <a:lnTo>
                    <a:pt x="84" y="6"/>
                  </a:lnTo>
                  <a:lnTo>
                    <a:pt x="84" y="0"/>
                  </a:lnTo>
                  <a:lnTo>
                    <a:pt x="78" y="0"/>
                  </a:lnTo>
                  <a:lnTo>
                    <a:pt x="72" y="0"/>
                  </a:lnTo>
                  <a:lnTo>
                    <a:pt x="72" y="6"/>
                  </a:lnTo>
                  <a:lnTo>
                    <a:pt x="66" y="6"/>
                  </a:lnTo>
                  <a:lnTo>
                    <a:pt x="72" y="6"/>
                  </a:lnTo>
                  <a:lnTo>
                    <a:pt x="66" y="6"/>
                  </a:lnTo>
                  <a:lnTo>
                    <a:pt x="60" y="6"/>
                  </a:lnTo>
                  <a:lnTo>
                    <a:pt x="60" y="12"/>
                  </a:lnTo>
                  <a:lnTo>
                    <a:pt x="54" y="12"/>
                  </a:lnTo>
                  <a:lnTo>
                    <a:pt x="54" y="18"/>
                  </a:lnTo>
                  <a:lnTo>
                    <a:pt x="48" y="18"/>
                  </a:lnTo>
                  <a:lnTo>
                    <a:pt x="48" y="12"/>
                  </a:lnTo>
                  <a:lnTo>
                    <a:pt x="48" y="18"/>
                  </a:lnTo>
                  <a:lnTo>
                    <a:pt x="42" y="18"/>
                  </a:lnTo>
                  <a:lnTo>
                    <a:pt x="36" y="18"/>
                  </a:lnTo>
                  <a:lnTo>
                    <a:pt x="42" y="18"/>
                  </a:lnTo>
                  <a:lnTo>
                    <a:pt x="36" y="18"/>
                  </a:lnTo>
                  <a:lnTo>
                    <a:pt x="36" y="24"/>
                  </a:lnTo>
                  <a:lnTo>
                    <a:pt x="36" y="30"/>
                  </a:lnTo>
                  <a:lnTo>
                    <a:pt x="30" y="30"/>
                  </a:lnTo>
                  <a:lnTo>
                    <a:pt x="30" y="36"/>
                  </a:lnTo>
                  <a:lnTo>
                    <a:pt x="24" y="36"/>
                  </a:lnTo>
                  <a:lnTo>
                    <a:pt x="24" y="42"/>
                  </a:lnTo>
                  <a:lnTo>
                    <a:pt x="18" y="42"/>
                  </a:lnTo>
                  <a:lnTo>
                    <a:pt x="18" y="48"/>
                  </a:lnTo>
                  <a:lnTo>
                    <a:pt x="12" y="48"/>
                  </a:lnTo>
                  <a:lnTo>
                    <a:pt x="6" y="48"/>
                  </a:lnTo>
                  <a:lnTo>
                    <a:pt x="6" y="54"/>
                  </a:lnTo>
                  <a:lnTo>
                    <a:pt x="0" y="54"/>
                  </a:lnTo>
                  <a:lnTo>
                    <a:pt x="6" y="54"/>
                  </a:lnTo>
                  <a:lnTo>
                    <a:pt x="6" y="60"/>
                  </a:lnTo>
                  <a:lnTo>
                    <a:pt x="12" y="72"/>
                  </a:lnTo>
                  <a:lnTo>
                    <a:pt x="18" y="78"/>
                  </a:lnTo>
                  <a:lnTo>
                    <a:pt x="24" y="78"/>
                  </a:lnTo>
                  <a:lnTo>
                    <a:pt x="18" y="78"/>
                  </a:lnTo>
                  <a:lnTo>
                    <a:pt x="18" y="84"/>
                  </a:lnTo>
                  <a:lnTo>
                    <a:pt x="24" y="84"/>
                  </a:lnTo>
                  <a:lnTo>
                    <a:pt x="24" y="90"/>
                  </a:lnTo>
                  <a:lnTo>
                    <a:pt x="18" y="90"/>
                  </a:lnTo>
                  <a:lnTo>
                    <a:pt x="24" y="90"/>
                  </a:lnTo>
                  <a:lnTo>
                    <a:pt x="30" y="90"/>
                  </a:lnTo>
                  <a:lnTo>
                    <a:pt x="30" y="96"/>
                  </a:lnTo>
                  <a:lnTo>
                    <a:pt x="36" y="96"/>
                  </a:lnTo>
                  <a:lnTo>
                    <a:pt x="36" y="102"/>
                  </a:lnTo>
                  <a:lnTo>
                    <a:pt x="42" y="102"/>
                  </a:lnTo>
                  <a:lnTo>
                    <a:pt x="48" y="102"/>
                  </a:lnTo>
                  <a:lnTo>
                    <a:pt x="54" y="102"/>
                  </a:lnTo>
                  <a:lnTo>
                    <a:pt x="60" y="102"/>
                  </a:lnTo>
                  <a:lnTo>
                    <a:pt x="60" y="96"/>
                  </a:lnTo>
                  <a:lnTo>
                    <a:pt x="60" y="90"/>
                  </a:lnTo>
                  <a:lnTo>
                    <a:pt x="66" y="90"/>
                  </a:lnTo>
                  <a:lnTo>
                    <a:pt x="60" y="84"/>
                  </a:lnTo>
                  <a:lnTo>
                    <a:pt x="66" y="84"/>
                  </a:lnTo>
                  <a:lnTo>
                    <a:pt x="72" y="78"/>
                  </a:lnTo>
                  <a:lnTo>
                    <a:pt x="78" y="78"/>
                  </a:lnTo>
                  <a:lnTo>
                    <a:pt x="84" y="78"/>
                  </a:lnTo>
                  <a:lnTo>
                    <a:pt x="90" y="78"/>
                  </a:lnTo>
                  <a:lnTo>
                    <a:pt x="96" y="78"/>
                  </a:lnTo>
                  <a:lnTo>
                    <a:pt x="96" y="72"/>
                  </a:lnTo>
                  <a:lnTo>
                    <a:pt x="102" y="72"/>
                  </a:lnTo>
                  <a:close/>
                </a:path>
              </a:pathLst>
            </a:custGeom>
            <a:solidFill>
              <a:srgbClr val="FFE56F"/>
            </a:solidFill>
            <a:ln w="9525">
              <a:solidFill>
                <a:srgbClr val="808080"/>
              </a:solidFill>
              <a:prstDash val="solid"/>
              <a:round/>
              <a:headEnd/>
              <a:tailEnd/>
            </a:ln>
          </p:spPr>
          <p:txBody>
            <a:bodyPr/>
            <a:lstStyle/>
            <a:p>
              <a:endParaRPr lang="en-GB"/>
            </a:p>
          </p:txBody>
        </p:sp>
        <p:sp>
          <p:nvSpPr>
            <p:cNvPr id="24" name="Freeform 66"/>
            <p:cNvSpPr>
              <a:spLocks noChangeAspect="1"/>
            </p:cNvSpPr>
            <p:nvPr>
              <p:custDataLst>
                <p:tags r:id="rId10"/>
              </p:custDataLst>
            </p:nvPr>
          </p:nvSpPr>
          <p:spPr bwMode="auto">
            <a:xfrm>
              <a:off x="4128" y="2341"/>
              <a:ext cx="415" cy="385"/>
            </a:xfrm>
            <a:custGeom>
              <a:avLst/>
              <a:gdLst>
                <a:gd name="T0" fmla="*/ 1 w 672"/>
                <a:gd name="T1" fmla="*/ 2 h 594"/>
                <a:gd name="T2" fmla="*/ 6 w 672"/>
                <a:gd name="T3" fmla="*/ 3 h 594"/>
                <a:gd name="T4" fmla="*/ 7 w 672"/>
                <a:gd name="T5" fmla="*/ 1 h 594"/>
                <a:gd name="T6" fmla="*/ 12 w 672"/>
                <a:gd name="T7" fmla="*/ 0 h 594"/>
                <a:gd name="T8" fmla="*/ 14 w 672"/>
                <a:gd name="T9" fmla="*/ 2 h 594"/>
                <a:gd name="T10" fmla="*/ 15 w 672"/>
                <a:gd name="T11" fmla="*/ 4 h 594"/>
                <a:gd name="T12" fmla="*/ 38 w 672"/>
                <a:gd name="T13" fmla="*/ 4 h 594"/>
                <a:gd name="T14" fmla="*/ 49 w 672"/>
                <a:gd name="T15" fmla="*/ 5 h 594"/>
                <a:gd name="T16" fmla="*/ 52 w 672"/>
                <a:gd name="T17" fmla="*/ 8 h 594"/>
                <a:gd name="T18" fmla="*/ 56 w 672"/>
                <a:gd name="T19" fmla="*/ 8 h 594"/>
                <a:gd name="T20" fmla="*/ 56 w 672"/>
                <a:gd name="T21" fmla="*/ 8 h 594"/>
                <a:gd name="T22" fmla="*/ 57 w 672"/>
                <a:gd name="T23" fmla="*/ 8 h 594"/>
                <a:gd name="T24" fmla="*/ 61 w 672"/>
                <a:gd name="T25" fmla="*/ 8 h 594"/>
                <a:gd name="T26" fmla="*/ 64 w 672"/>
                <a:gd name="T27" fmla="*/ 8 h 594"/>
                <a:gd name="T28" fmla="*/ 66 w 672"/>
                <a:gd name="T29" fmla="*/ 8 h 594"/>
                <a:gd name="T30" fmla="*/ 80 w 672"/>
                <a:gd name="T31" fmla="*/ 6 h 594"/>
                <a:gd name="T32" fmla="*/ 91 w 672"/>
                <a:gd name="T33" fmla="*/ 5 h 594"/>
                <a:gd name="T34" fmla="*/ 94 w 672"/>
                <a:gd name="T35" fmla="*/ 5 h 594"/>
                <a:gd name="T36" fmla="*/ 97 w 672"/>
                <a:gd name="T37" fmla="*/ 8 h 594"/>
                <a:gd name="T38" fmla="*/ 94 w 672"/>
                <a:gd name="T39" fmla="*/ 8 h 594"/>
                <a:gd name="T40" fmla="*/ 91 w 672"/>
                <a:gd name="T41" fmla="*/ 8 h 594"/>
                <a:gd name="T42" fmla="*/ 89 w 672"/>
                <a:gd name="T43" fmla="*/ 10 h 594"/>
                <a:gd name="T44" fmla="*/ 86 w 672"/>
                <a:gd name="T45" fmla="*/ 12 h 594"/>
                <a:gd name="T46" fmla="*/ 85 w 672"/>
                <a:gd name="T47" fmla="*/ 10 h 594"/>
                <a:gd name="T48" fmla="*/ 70 w 672"/>
                <a:gd name="T49" fmla="*/ 12 h 594"/>
                <a:gd name="T50" fmla="*/ 59 w 672"/>
                <a:gd name="T51" fmla="*/ 69 h 594"/>
                <a:gd name="T52" fmla="*/ 57 w 672"/>
                <a:gd name="T53" fmla="*/ 100 h 594"/>
                <a:gd name="T54" fmla="*/ 55 w 672"/>
                <a:gd name="T55" fmla="*/ 104 h 594"/>
                <a:gd name="T56" fmla="*/ 52 w 672"/>
                <a:gd name="T57" fmla="*/ 105 h 594"/>
                <a:gd name="T58" fmla="*/ 49 w 672"/>
                <a:gd name="T59" fmla="*/ 105 h 594"/>
                <a:gd name="T60" fmla="*/ 45 w 672"/>
                <a:gd name="T61" fmla="*/ 104 h 594"/>
                <a:gd name="T62" fmla="*/ 42 w 672"/>
                <a:gd name="T63" fmla="*/ 102 h 594"/>
                <a:gd name="T64" fmla="*/ 41 w 672"/>
                <a:gd name="T65" fmla="*/ 100 h 594"/>
                <a:gd name="T66" fmla="*/ 40 w 672"/>
                <a:gd name="T67" fmla="*/ 97 h 594"/>
                <a:gd name="T68" fmla="*/ 36 w 672"/>
                <a:gd name="T69" fmla="*/ 100 h 594"/>
                <a:gd name="T70" fmla="*/ 36 w 672"/>
                <a:gd name="T71" fmla="*/ 100 h 594"/>
                <a:gd name="T72" fmla="*/ 33 w 672"/>
                <a:gd name="T73" fmla="*/ 102 h 594"/>
                <a:gd name="T74" fmla="*/ 30 w 672"/>
                <a:gd name="T75" fmla="*/ 99 h 594"/>
                <a:gd name="T76" fmla="*/ 28 w 672"/>
                <a:gd name="T77" fmla="*/ 95 h 594"/>
                <a:gd name="T78" fmla="*/ 25 w 672"/>
                <a:gd name="T79" fmla="*/ 91 h 594"/>
                <a:gd name="T80" fmla="*/ 25 w 672"/>
                <a:gd name="T81" fmla="*/ 87 h 594"/>
                <a:gd name="T82" fmla="*/ 23 w 672"/>
                <a:gd name="T83" fmla="*/ 85 h 594"/>
                <a:gd name="T84" fmla="*/ 25 w 672"/>
                <a:gd name="T85" fmla="*/ 82 h 594"/>
                <a:gd name="T86" fmla="*/ 23 w 672"/>
                <a:gd name="T87" fmla="*/ 80 h 594"/>
                <a:gd name="T88" fmla="*/ 22 w 672"/>
                <a:gd name="T89" fmla="*/ 77 h 594"/>
                <a:gd name="T90" fmla="*/ 22 w 672"/>
                <a:gd name="T91" fmla="*/ 74 h 594"/>
                <a:gd name="T92" fmla="*/ 22 w 672"/>
                <a:gd name="T93" fmla="*/ 71 h 594"/>
                <a:gd name="T94" fmla="*/ 21 w 672"/>
                <a:gd name="T95" fmla="*/ 67 h 594"/>
                <a:gd name="T96" fmla="*/ 19 w 672"/>
                <a:gd name="T97" fmla="*/ 62 h 594"/>
                <a:gd name="T98" fmla="*/ 20 w 672"/>
                <a:gd name="T99" fmla="*/ 58 h 594"/>
                <a:gd name="T100" fmla="*/ 20 w 672"/>
                <a:gd name="T101" fmla="*/ 55 h 594"/>
                <a:gd name="T102" fmla="*/ 20 w 672"/>
                <a:gd name="T103" fmla="*/ 53 h 594"/>
                <a:gd name="T104" fmla="*/ 19 w 672"/>
                <a:gd name="T105" fmla="*/ 47 h 594"/>
                <a:gd name="T106" fmla="*/ 17 w 672"/>
                <a:gd name="T107" fmla="*/ 43 h 594"/>
                <a:gd name="T108" fmla="*/ 15 w 672"/>
                <a:gd name="T109" fmla="*/ 40 h 594"/>
                <a:gd name="T110" fmla="*/ 14 w 672"/>
                <a:gd name="T111" fmla="*/ 36 h 594"/>
                <a:gd name="T112" fmla="*/ 12 w 672"/>
                <a:gd name="T113" fmla="*/ 33 h 594"/>
                <a:gd name="T114" fmla="*/ 9 w 672"/>
                <a:gd name="T115" fmla="*/ 27 h 594"/>
                <a:gd name="T116" fmla="*/ 7 w 672"/>
                <a:gd name="T117" fmla="*/ 23 h 594"/>
                <a:gd name="T118" fmla="*/ 6 w 672"/>
                <a:gd name="T119" fmla="*/ 17 h 594"/>
                <a:gd name="T120" fmla="*/ 1 w 672"/>
                <a:gd name="T121" fmla="*/ 14 h 594"/>
                <a:gd name="T122" fmla="*/ 0 w 672"/>
                <a:gd name="T123" fmla="*/ 8 h 594"/>
                <a:gd name="T124" fmla="*/ 0 w 672"/>
                <a:gd name="T125" fmla="*/ 3 h 5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2" h="594">
                  <a:moveTo>
                    <a:pt x="0" y="12"/>
                  </a:moveTo>
                  <a:lnTo>
                    <a:pt x="0" y="18"/>
                  </a:lnTo>
                  <a:lnTo>
                    <a:pt x="0" y="12"/>
                  </a:lnTo>
                  <a:lnTo>
                    <a:pt x="6" y="12"/>
                  </a:lnTo>
                  <a:lnTo>
                    <a:pt x="12" y="12"/>
                  </a:lnTo>
                  <a:lnTo>
                    <a:pt x="18" y="12"/>
                  </a:lnTo>
                  <a:lnTo>
                    <a:pt x="24" y="12"/>
                  </a:lnTo>
                  <a:lnTo>
                    <a:pt x="30" y="12"/>
                  </a:lnTo>
                  <a:lnTo>
                    <a:pt x="36" y="12"/>
                  </a:lnTo>
                  <a:lnTo>
                    <a:pt x="36" y="18"/>
                  </a:lnTo>
                  <a:lnTo>
                    <a:pt x="36" y="12"/>
                  </a:lnTo>
                  <a:lnTo>
                    <a:pt x="42" y="12"/>
                  </a:lnTo>
                  <a:lnTo>
                    <a:pt x="48" y="12"/>
                  </a:lnTo>
                  <a:lnTo>
                    <a:pt x="48" y="6"/>
                  </a:lnTo>
                  <a:lnTo>
                    <a:pt x="54" y="6"/>
                  </a:lnTo>
                  <a:lnTo>
                    <a:pt x="60" y="0"/>
                  </a:lnTo>
                  <a:lnTo>
                    <a:pt x="66" y="0"/>
                  </a:lnTo>
                  <a:lnTo>
                    <a:pt x="72" y="0"/>
                  </a:lnTo>
                  <a:lnTo>
                    <a:pt x="78" y="0"/>
                  </a:lnTo>
                  <a:lnTo>
                    <a:pt x="84" y="0"/>
                  </a:lnTo>
                  <a:lnTo>
                    <a:pt x="84" y="6"/>
                  </a:lnTo>
                  <a:lnTo>
                    <a:pt x="90" y="6"/>
                  </a:lnTo>
                  <a:lnTo>
                    <a:pt x="84" y="6"/>
                  </a:lnTo>
                  <a:lnTo>
                    <a:pt x="90" y="6"/>
                  </a:lnTo>
                  <a:lnTo>
                    <a:pt x="90" y="12"/>
                  </a:lnTo>
                  <a:lnTo>
                    <a:pt x="96" y="12"/>
                  </a:lnTo>
                  <a:lnTo>
                    <a:pt x="96" y="18"/>
                  </a:lnTo>
                  <a:lnTo>
                    <a:pt x="102" y="18"/>
                  </a:lnTo>
                  <a:lnTo>
                    <a:pt x="108" y="18"/>
                  </a:lnTo>
                  <a:lnTo>
                    <a:pt x="108" y="24"/>
                  </a:lnTo>
                  <a:lnTo>
                    <a:pt x="114" y="24"/>
                  </a:lnTo>
                  <a:lnTo>
                    <a:pt x="120" y="24"/>
                  </a:lnTo>
                  <a:lnTo>
                    <a:pt x="120" y="18"/>
                  </a:lnTo>
                  <a:lnTo>
                    <a:pt x="144" y="24"/>
                  </a:lnTo>
                  <a:lnTo>
                    <a:pt x="258" y="24"/>
                  </a:lnTo>
                  <a:lnTo>
                    <a:pt x="264" y="24"/>
                  </a:lnTo>
                  <a:lnTo>
                    <a:pt x="330" y="24"/>
                  </a:lnTo>
                  <a:lnTo>
                    <a:pt x="336" y="24"/>
                  </a:lnTo>
                  <a:lnTo>
                    <a:pt x="336" y="30"/>
                  </a:lnTo>
                  <a:lnTo>
                    <a:pt x="342" y="30"/>
                  </a:lnTo>
                  <a:lnTo>
                    <a:pt x="342" y="36"/>
                  </a:lnTo>
                  <a:lnTo>
                    <a:pt x="348" y="36"/>
                  </a:lnTo>
                  <a:lnTo>
                    <a:pt x="348" y="42"/>
                  </a:lnTo>
                  <a:lnTo>
                    <a:pt x="354" y="42"/>
                  </a:lnTo>
                  <a:lnTo>
                    <a:pt x="360" y="42"/>
                  </a:lnTo>
                  <a:lnTo>
                    <a:pt x="366" y="42"/>
                  </a:lnTo>
                  <a:lnTo>
                    <a:pt x="372" y="42"/>
                  </a:lnTo>
                  <a:lnTo>
                    <a:pt x="378" y="42"/>
                  </a:lnTo>
                  <a:lnTo>
                    <a:pt x="378" y="48"/>
                  </a:lnTo>
                  <a:lnTo>
                    <a:pt x="384" y="48"/>
                  </a:lnTo>
                  <a:lnTo>
                    <a:pt x="384" y="42"/>
                  </a:lnTo>
                  <a:lnTo>
                    <a:pt x="384" y="48"/>
                  </a:lnTo>
                  <a:lnTo>
                    <a:pt x="384" y="42"/>
                  </a:lnTo>
                  <a:lnTo>
                    <a:pt x="384" y="48"/>
                  </a:lnTo>
                  <a:lnTo>
                    <a:pt x="384" y="42"/>
                  </a:lnTo>
                  <a:lnTo>
                    <a:pt x="384" y="48"/>
                  </a:lnTo>
                  <a:lnTo>
                    <a:pt x="390" y="48"/>
                  </a:lnTo>
                  <a:lnTo>
                    <a:pt x="390" y="42"/>
                  </a:lnTo>
                  <a:lnTo>
                    <a:pt x="396" y="42"/>
                  </a:lnTo>
                  <a:lnTo>
                    <a:pt x="396" y="48"/>
                  </a:lnTo>
                  <a:lnTo>
                    <a:pt x="402" y="48"/>
                  </a:lnTo>
                  <a:lnTo>
                    <a:pt x="402" y="42"/>
                  </a:lnTo>
                  <a:lnTo>
                    <a:pt x="408" y="48"/>
                  </a:lnTo>
                  <a:lnTo>
                    <a:pt x="414" y="48"/>
                  </a:lnTo>
                  <a:lnTo>
                    <a:pt x="420" y="48"/>
                  </a:lnTo>
                  <a:lnTo>
                    <a:pt x="426" y="48"/>
                  </a:lnTo>
                  <a:lnTo>
                    <a:pt x="426" y="42"/>
                  </a:lnTo>
                  <a:lnTo>
                    <a:pt x="426" y="48"/>
                  </a:lnTo>
                  <a:lnTo>
                    <a:pt x="432" y="48"/>
                  </a:lnTo>
                  <a:lnTo>
                    <a:pt x="438" y="48"/>
                  </a:lnTo>
                  <a:lnTo>
                    <a:pt x="444" y="48"/>
                  </a:lnTo>
                  <a:lnTo>
                    <a:pt x="444" y="54"/>
                  </a:lnTo>
                  <a:lnTo>
                    <a:pt x="450" y="54"/>
                  </a:lnTo>
                  <a:lnTo>
                    <a:pt x="456" y="54"/>
                  </a:lnTo>
                  <a:lnTo>
                    <a:pt x="456" y="48"/>
                  </a:lnTo>
                  <a:lnTo>
                    <a:pt x="462" y="48"/>
                  </a:lnTo>
                  <a:lnTo>
                    <a:pt x="468" y="48"/>
                  </a:lnTo>
                  <a:lnTo>
                    <a:pt x="474" y="48"/>
                  </a:lnTo>
                  <a:lnTo>
                    <a:pt x="480" y="54"/>
                  </a:lnTo>
                  <a:lnTo>
                    <a:pt x="552" y="36"/>
                  </a:lnTo>
                  <a:lnTo>
                    <a:pt x="582" y="36"/>
                  </a:lnTo>
                  <a:lnTo>
                    <a:pt x="618" y="24"/>
                  </a:lnTo>
                  <a:lnTo>
                    <a:pt x="624" y="24"/>
                  </a:lnTo>
                  <a:lnTo>
                    <a:pt x="630" y="24"/>
                  </a:lnTo>
                  <a:lnTo>
                    <a:pt x="630" y="30"/>
                  </a:lnTo>
                  <a:lnTo>
                    <a:pt x="636" y="30"/>
                  </a:lnTo>
                  <a:lnTo>
                    <a:pt x="642" y="30"/>
                  </a:lnTo>
                  <a:lnTo>
                    <a:pt x="642" y="24"/>
                  </a:lnTo>
                  <a:lnTo>
                    <a:pt x="642" y="30"/>
                  </a:lnTo>
                  <a:lnTo>
                    <a:pt x="648" y="30"/>
                  </a:lnTo>
                  <a:lnTo>
                    <a:pt x="654" y="30"/>
                  </a:lnTo>
                  <a:lnTo>
                    <a:pt x="660" y="30"/>
                  </a:lnTo>
                  <a:lnTo>
                    <a:pt x="660" y="36"/>
                  </a:lnTo>
                  <a:lnTo>
                    <a:pt x="666" y="36"/>
                  </a:lnTo>
                  <a:lnTo>
                    <a:pt x="666" y="42"/>
                  </a:lnTo>
                  <a:lnTo>
                    <a:pt x="672" y="42"/>
                  </a:lnTo>
                  <a:lnTo>
                    <a:pt x="666" y="42"/>
                  </a:lnTo>
                  <a:lnTo>
                    <a:pt x="660" y="42"/>
                  </a:lnTo>
                  <a:lnTo>
                    <a:pt x="654" y="42"/>
                  </a:lnTo>
                  <a:lnTo>
                    <a:pt x="648" y="42"/>
                  </a:lnTo>
                  <a:lnTo>
                    <a:pt x="648" y="48"/>
                  </a:lnTo>
                  <a:lnTo>
                    <a:pt x="642" y="48"/>
                  </a:lnTo>
                  <a:lnTo>
                    <a:pt x="636" y="54"/>
                  </a:lnTo>
                  <a:lnTo>
                    <a:pt x="630" y="54"/>
                  </a:lnTo>
                  <a:lnTo>
                    <a:pt x="630" y="48"/>
                  </a:lnTo>
                  <a:lnTo>
                    <a:pt x="624" y="48"/>
                  </a:lnTo>
                  <a:lnTo>
                    <a:pt x="624" y="54"/>
                  </a:lnTo>
                  <a:lnTo>
                    <a:pt x="618" y="54"/>
                  </a:lnTo>
                  <a:lnTo>
                    <a:pt x="612" y="54"/>
                  </a:lnTo>
                  <a:lnTo>
                    <a:pt x="612" y="60"/>
                  </a:lnTo>
                  <a:lnTo>
                    <a:pt x="606" y="60"/>
                  </a:lnTo>
                  <a:lnTo>
                    <a:pt x="606" y="66"/>
                  </a:lnTo>
                  <a:lnTo>
                    <a:pt x="600" y="66"/>
                  </a:lnTo>
                  <a:lnTo>
                    <a:pt x="600" y="72"/>
                  </a:lnTo>
                  <a:lnTo>
                    <a:pt x="594" y="72"/>
                  </a:lnTo>
                  <a:lnTo>
                    <a:pt x="588" y="78"/>
                  </a:lnTo>
                  <a:lnTo>
                    <a:pt x="588" y="72"/>
                  </a:lnTo>
                  <a:lnTo>
                    <a:pt x="588" y="66"/>
                  </a:lnTo>
                  <a:lnTo>
                    <a:pt x="582" y="66"/>
                  </a:lnTo>
                  <a:lnTo>
                    <a:pt x="582" y="60"/>
                  </a:lnTo>
                  <a:lnTo>
                    <a:pt x="576" y="60"/>
                  </a:lnTo>
                  <a:lnTo>
                    <a:pt x="576" y="54"/>
                  </a:lnTo>
                  <a:lnTo>
                    <a:pt x="570" y="54"/>
                  </a:lnTo>
                  <a:lnTo>
                    <a:pt x="564" y="54"/>
                  </a:lnTo>
                  <a:lnTo>
                    <a:pt x="480" y="66"/>
                  </a:lnTo>
                  <a:lnTo>
                    <a:pt x="456" y="66"/>
                  </a:lnTo>
                  <a:lnTo>
                    <a:pt x="456" y="198"/>
                  </a:lnTo>
                  <a:lnTo>
                    <a:pt x="456" y="252"/>
                  </a:lnTo>
                  <a:lnTo>
                    <a:pt x="408" y="252"/>
                  </a:lnTo>
                  <a:lnTo>
                    <a:pt x="408" y="390"/>
                  </a:lnTo>
                  <a:lnTo>
                    <a:pt x="408" y="570"/>
                  </a:lnTo>
                  <a:lnTo>
                    <a:pt x="402" y="570"/>
                  </a:lnTo>
                  <a:lnTo>
                    <a:pt x="402" y="576"/>
                  </a:lnTo>
                  <a:lnTo>
                    <a:pt x="396" y="576"/>
                  </a:lnTo>
                  <a:lnTo>
                    <a:pt x="396" y="570"/>
                  </a:lnTo>
                  <a:lnTo>
                    <a:pt x="396" y="576"/>
                  </a:lnTo>
                  <a:lnTo>
                    <a:pt x="390" y="576"/>
                  </a:lnTo>
                  <a:lnTo>
                    <a:pt x="384" y="576"/>
                  </a:lnTo>
                  <a:lnTo>
                    <a:pt x="384" y="582"/>
                  </a:lnTo>
                  <a:lnTo>
                    <a:pt x="378" y="588"/>
                  </a:lnTo>
                  <a:lnTo>
                    <a:pt x="372" y="582"/>
                  </a:lnTo>
                  <a:lnTo>
                    <a:pt x="372" y="588"/>
                  </a:lnTo>
                  <a:lnTo>
                    <a:pt x="372" y="594"/>
                  </a:lnTo>
                  <a:lnTo>
                    <a:pt x="366" y="594"/>
                  </a:lnTo>
                  <a:lnTo>
                    <a:pt x="360" y="594"/>
                  </a:lnTo>
                  <a:lnTo>
                    <a:pt x="354" y="594"/>
                  </a:lnTo>
                  <a:lnTo>
                    <a:pt x="354" y="588"/>
                  </a:lnTo>
                  <a:lnTo>
                    <a:pt x="348" y="588"/>
                  </a:lnTo>
                  <a:lnTo>
                    <a:pt x="342" y="588"/>
                  </a:lnTo>
                  <a:lnTo>
                    <a:pt x="336" y="594"/>
                  </a:lnTo>
                  <a:lnTo>
                    <a:pt x="330" y="594"/>
                  </a:lnTo>
                  <a:lnTo>
                    <a:pt x="324" y="594"/>
                  </a:lnTo>
                  <a:lnTo>
                    <a:pt x="318" y="594"/>
                  </a:lnTo>
                  <a:lnTo>
                    <a:pt x="312" y="594"/>
                  </a:lnTo>
                  <a:lnTo>
                    <a:pt x="312" y="588"/>
                  </a:lnTo>
                  <a:lnTo>
                    <a:pt x="306" y="588"/>
                  </a:lnTo>
                  <a:lnTo>
                    <a:pt x="300" y="588"/>
                  </a:lnTo>
                  <a:lnTo>
                    <a:pt x="294" y="588"/>
                  </a:lnTo>
                  <a:lnTo>
                    <a:pt x="288" y="588"/>
                  </a:lnTo>
                  <a:lnTo>
                    <a:pt x="288" y="582"/>
                  </a:lnTo>
                  <a:lnTo>
                    <a:pt x="282" y="582"/>
                  </a:lnTo>
                  <a:lnTo>
                    <a:pt x="282" y="576"/>
                  </a:lnTo>
                  <a:lnTo>
                    <a:pt x="276" y="576"/>
                  </a:lnTo>
                  <a:lnTo>
                    <a:pt x="276" y="570"/>
                  </a:lnTo>
                  <a:lnTo>
                    <a:pt x="282" y="570"/>
                  </a:lnTo>
                  <a:lnTo>
                    <a:pt x="282" y="564"/>
                  </a:lnTo>
                  <a:lnTo>
                    <a:pt x="276" y="564"/>
                  </a:lnTo>
                  <a:lnTo>
                    <a:pt x="276" y="558"/>
                  </a:lnTo>
                  <a:lnTo>
                    <a:pt x="270" y="558"/>
                  </a:lnTo>
                  <a:lnTo>
                    <a:pt x="270" y="552"/>
                  </a:lnTo>
                  <a:lnTo>
                    <a:pt x="264" y="552"/>
                  </a:lnTo>
                  <a:lnTo>
                    <a:pt x="258" y="552"/>
                  </a:lnTo>
                  <a:lnTo>
                    <a:pt x="252" y="552"/>
                  </a:lnTo>
                  <a:lnTo>
                    <a:pt x="252" y="558"/>
                  </a:lnTo>
                  <a:lnTo>
                    <a:pt x="252" y="564"/>
                  </a:lnTo>
                  <a:lnTo>
                    <a:pt x="246" y="564"/>
                  </a:lnTo>
                  <a:lnTo>
                    <a:pt x="252" y="564"/>
                  </a:lnTo>
                  <a:lnTo>
                    <a:pt x="246" y="570"/>
                  </a:lnTo>
                  <a:lnTo>
                    <a:pt x="246" y="576"/>
                  </a:lnTo>
                  <a:lnTo>
                    <a:pt x="246" y="570"/>
                  </a:lnTo>
                  <a:lnTo>
                    <a:pt x="240" y="570"/>
                  </a:lnTo>
                  <a:lnTo>
                    <a:pt x="240" y="576"/>
                  </a:lnTo>
                  <a:lnTo>
                    <a:pt x="234" y="576"/>
                  </a:lnTo>
                  <a:lnTo>
                    <a:pt x="234" y="582"/>
                  </a:lnTo>
                  <a:lnTo>
                    <a:pt x="228" y="576"/>
                  </a:lnTo>
                  <a:lnTo>
                    <a:pt x="222" y="576"/>
                  </a:lnTo>
                  <a:lnTo>
                    <a:pt x="222" y="570"/>
                  </a:lnTo>
                  <a:lnTo>
                    <a:pt x="216" y="564"/>
                  </a:lnTo>
                  <a:lnTo>
                    <a:pt x="210" y="564"/>
                  </a:lnTo>
                  <a:lnTo>
                    <a:pt x="210" y="558"/>
                  </a:lnTo>
                  <a:lnTo>
                    <a:pt x="204" y="558"/>
                  </a:lnTo>
                  <a:lnTo>
                    <a:pt x="198" y="552"/>
                  </a:lnTo>
                  <a:lnTo>
                    <a:pt x="198" y="546"/>
                  </a:lnTo>
                  <a:lnTo>
                    <a:pt x="192" y="546"/>
                  </a:lnTo>
                  <a:lnTo>
                    <a:pt x="192" y="540"/>
                  </a:lnTo>
                  <a:lnTo>
                    <a:pt x="186" y="534"/>
                  </a:lnTo>
                  <a:lnTo>
                    <a:pt x="186" y="528"/>
                  </a:lnTo>
                  <a:lnTo>
                    <a:pt x="180" y="522"/>
                  </a:lnTo>
                  <a:lnTo>
                    <a:pt x="180" y="516"/>
                  </a:lnTo>
                  <a:lnTo>
                    <a:pt x="174" y="516"/>
                  </a:lnTo>
                  <a:lnTo>
                    <a:pt x="174" y="510"/>
                  </a:lnTo>
                  <a:lnTo>
                    <a:pt x="174" y="504"/>
                  </a:lnTo>
                  <a:lnTo>
                    <a:pt x="174" y="498"/>
                  </a:lnTo>
                  <a:lnTo>
                    <a:pt x="174" y="492"/>
                  </a:lnTo>
                  <a:lnTo>
                    <a:pt x="168" y="492"/>
                  </a:lnTo>
                  <a:lnTo>
                    <a:pt x="168" y="498"/>
                  </a:lnTo>
                  <a:lnTo>
                    <a:pt x="168" y="492"/>
                  </a:lnTo>
                  <a:lnTo>
                    <a:pt x="168" y="486"/>
                  </a:lnTo>
                  <a:lnTo>
                    <a:pt x="162" y="486"/>
                  </a:lnTo>
                  <a:lnTo>
                    <a:pt x="162" y="480"/>
                  </a:lnTo>
                  <a:lnTo>
                    <a:pt x="168" y="480"/>
                  </a:lnTo>
                  <a:lnTo>
                    <a:pt x="168" y="486"/>
                  </a:lnTo>
                  <a:lnTo>
                    <a:pt x="168" y="480"/>
                  </a:lnTo>
                  <a:lnTo>
                    <a:pt x="168" y="474"/>
                  </a:lnTo>
                  <a:lnTo>
                    <a:pt x="168" y="468"/>
                  </a:lnTo>
                  <a:lnTo>
                    <a:pt x="162" y="468"/>
                  </a:lnTo>
                  <a:lnTo>
                    <a:pt x="156" y="462"/>
                  </a:lnTo>
                  <a:lnTo>
                    <a:pt x="162" y="462"/>
                  </a:lnTo>
                  <a:lnTo>
                    <a:pt x="156" y="456"/>
                  </a:lnTo>
                  <a:lnTo>
                    <a:pt x="162" y="456"/>
                  </a:lnTo>
                  <a:lnTo>
                    <a:pt x="162" y="450"/>
                  </a:lnTo>
                  <a:lnTo>
                    <a:pt x="156" y="450"/>
                  </a:lnTo>
                  <a:lnTo>
                    <a:pt x="156" y="444"/>
                  </a:lnTo>
                  <a:lnTo>
                    <a:pt x="156" y="438"/>
                  </a:lnTo>
                  <a:lnTo>
                    <a:pt x="150" y="438"/>
                  </a:lnTo>
                  <a:lnTo>
                    <a:pt x="156" y="438"/>
                  </a:lnTo>
                  <a:lnTo>
                    <a:pt x="150" y="432"/>
                  </a:lnTo>
                  <a:lnTo>
                    <a:pt x="156" y="432"/>
                  </a:lnTo>
                  <a:lnTo>
                    <a:pt x="156" y="426"/>
                  </a:lnTo>
                  <a:lnTo>
                    <a:pt x="150" y="420"/>
                  </a:lnTo>
                  <a:lnTo>
                    <a:pt x="150" y="414"/>
                  </a:lnTo>
                  <a:lnTo>
                    <a:pt x="150" y="408"/>
                  </a:lnTo>
                  <a:lnTo>
                    <a:pt x="156" y="408"/>
                  </a:lnTo>
                  <a:lnTo>
                    <a:pt x="156" y="402"/>
                  </a:lnTo>
                  <a:lnTo>
                    <a:pt x="150" y="402"/>
                  </a:lnTo>
                  <a:lnTo>
                    <a:pt x="150" y="396"/>
                  </a:lnTo>
                  <a:lnTo>
                    <a:pt x="150" y="390"/>
                  </a:lnTo>
                  <a:lnTo>
                    <a:pt x="150" y="384"/>
                  </a:lnTo>
                  <a:lnTo>
                    <a:pt x="144" y="384"/>
                  </a:lnTo>
                  <a:lnTo>
                    <a:pt x="144" y="378"/>
                  </a:lnTo>
                  <a:lnTo>
                    <a:pt x="138" y="378"/>
                  </a:lnTo>
                  <a:lnTo>
                    <a:pt x="144" y="378"/>
                  </a:lnTo>
                  <a:lnTo>
                    <a:pt x="144" y="372"/>
                  </a:lnTo>
                  <a:lnTo>
                    <a:pt x="138" y="360"/>
                  </a:lnTo>
                  <a:lnTo>
                    <a:pt x="132" y="354"/>
                  </a:lnTo>
                  <a:lnTo>
                    <a:pt x="132" y="348"/>
                  </a:lnTo>
                  <a:lnTo>
                    <a:pt x="138" y="348"/>
                  </a:lnTo>
                  <a:lnTo>
                    <a:pt x="138" y="342"/>
                  </a:lnTo>
                  <a:lnTo>
                    <a:pt x="138" y="336"/>
                  </a:lnTo>
                  <a:lnTo>
                    <a:pt x="138" y="330"/>
                  </a:lnTo>
                  <a:lnTo>
                    <a:pt x="132" y="318"/>
                  </a:lnTo>
                  <a:lnTo>
                    <a:pt x="138" y="318"/>
                  </a:lnTo>
                  <a:lnTo>
                    <a:pt x="132" y="318"/>
                  </a:lnTo>
                  <a:lnTo>
                    <a:pt x="138" y="318"/>
                  </a:lnTo>
                  <a:lnTo>
                    <a:pt x="138" y="312"/>
                  </a:lnTo>
                  <a:lnTo>
                    <a:pt x="132" y="306"/>
                  </a:lnTo>
                  <a:lnTo>
                    <a:pt x="132" y="300"/>
                  </a:lnTo>
                  <a:lnTo>
                    <a:pt x="132" y="294"/>
                  </a:lnTo>
                  <a:lnTo>
                    <a:pt x="132" y="300"/>
                  </a:lnTo>
                  <a:lnTo>
                    <a:pt x="138" y="300"/>
                  </a:lnTo>
                  <a:lnTo>
                    <a:pt x="138" y="294"/>
                  </a:lnTo>
                  <a:lnTo>
                    <a:pt x="138" y="288"/>
                  </a:lnTo>
                  <a:lnTo>
                    <a:pt x="138" y="282"/>
                  </a:lnTo>
                  <a:lnTo>
                    <a:pt x="138" y="276"/>
                  </a:lnTo>
                  <a:lnTo>
                    <a:pt x="132" y="270"/>
                  </a:lnTo>
                  <a:lnTo>
                    <a:pt x="132" y="264"/>
                  </a:lnTo>
                  <a:lnTo>
                    <a:pt x="126" y="258"/>
                  </a:lnTo>
                  <a:lnTo>
                    <a:pt x="120" y="252"/>
                  </a:lnTo>
                  <a:lnTo>
                    <a:pt x="120" y="246"/>
                  </a:lnTo>
                  <a:lnTo>
                    <a:pt x="114" y="246"/>
                  </a:lnTo>
                  <a:lnTo>
                    <a:pt x="114" y="240"/>
                  </a:lnTo>
                  <a:lnTo>
                    <a:pt x="108" y="240"/>
                  </a:lnTo>
                  <a:lnTo>
                    <a:pt x="108" y="234"/>
                  </a:lnTo>
                  <a:lnTo>
                    <a:pt x="108" y="228"/>
                  </a:lnTo>
                  <a:lnTo>
                    <a:pt x="102" y="228"/>
                  </a:lnTo>
                  <a:lnTo>
                    <a:pt x="102" y="222"/>
                  </a:lnTo>
                  <a:lnTo>
                    <a:pt x="96" y="216"/>
                  </a:lnTo>
                  <a:lnTo>
                    <a:pt x="96" y="210"/>
                  </a:lnTo>
                  <a:lnTo>
                    <a:pt x="90" y="210"/>
                  </a:lnTo>
                  <a:lnTo>
                    <a:pt x="90" y="204"/>
                  </a:lnTo>
                  <a:lnTo>
                    <a:pt x="90" y="198"/>
                  </a:lnTo>
                  <a:lnTo>
                    <a:pt x="84" y="198"/>
                  </a:lnTo>
                  <a:lnTo>
                    <a:pt x="84" y="192"/>
                  </a:lnTo>
                  <a:lnTo>
                    <a:pt x="78" y="192"/>
                  </a:lnTo>
                  <a:lnTo>
                    <a:pt x="78" y="186"/>
                  </a:lnTo>
                  <a:lnTo>
                    <a:pt x="78" y="174"/>
                  </a:lnTo>
                  <a:lnTo>
                    <a:pt x="72" y="174"/>
                  </a:lnTo>
                  <a:lnTo>
                    <a:pt x="72" y="168"/>
                  </a:lnTo>
                  <a:lnTo>
                    <a:pt x="72" y="162"/>
                  </a:lnTo>
                  <a:lnTo>
                    <a:pt x="66" y="156"/>
                  </a:lnTo>
                  <a:lnTo>
                    <a:pt x="60" y="150"/>
                  </a:lnTo>
                  <a:lnTo>
                    <a:pt x="60" y="144"/>
                  </a:lnTo>
                  <a:lnTo>
                    <a:pt x="60" y="138"/>
                  </a:lnTo>
                  <a:lnTo>
                    <a:pt x="54" y="138"/>
                  </a:lnTo>
                  <a:lnTo>
                    <a:pt x="54" y="132"/>
                  </a:lnTo>
                  <a:lnTo>
                    <a:pt x="48" y="126"/>
                  </a:lnTo>
                  <a:lnTo>
                    <a:pt x="48" y="120"/>
                  </a:lnTo>
                  <a:lnTo>
                    <a:pt x="42" y="108"/>
                  </a:lnTo>
                  <a:lnTo>
                    <a:pt x="36" y="102"/>
                  </a:lnTo>
                  <a:lnTo>
                    <a:pt x="36" y="96"/>
                  </a:lnTo>
                  <a:lnTo>
                    <a:pt x="30" y="96"/>
                  </a:lnTo>
                  <a:lnTo>
                    <a:pt x="30" y="90"/>
                  </a:lnTo>
                  <a:lnTo>
                    <a:pt x="24" y="84"/>
                  </a:lnTo>
                  <a:lnTo>
                    <a:pt x="18" y="78"/>
                  </a:lnTo>
                  <a:lnTo>
                    <a:pt x="12" y="78"/>
                  </a:lnTo>
                  <a:lnTo>
                    <a:pt x="12" y="72"/>
                  </a:lnTo>
                  <a:lnTo>
                    <a:pt x="12" y="66"/>
                  </a:lnTo>
                  <a:lnTo>
                    <a:pt x="6" y="60"/>
                  </a:lnTo>
                  <a:lnTo>
                    <a:pt x="6" y="54"/>
                  </a:lnTo>
                  <a:lnTo>
                    <a:pt x="0" y="48"/>
                  </a:lnTo>
                  <a:lnTo>
                    <a:pt x="0" y="42"/>
                  </a:lnTo>
                  <a:lnTo>
                    <a:pt x="0" y="36"/>
                  </a:lnTo>
                  <a:lnTo>
                    <a:pt x="0" y="30"/>
                  </a:lnTo>
                  <a:lnTo>
                    <a:pt x="0" y="24"/>
                  </a:lnTo>
                  <a:lnTo>
                    <a:pt x="0" y="18"/>
                  </a:lnTo>
                  <a:lnTo>
                    <a:pt x="0" y="12"/>
                  </a:lnTo>
                  <a:close/>
                </a:path>
              </a:pathLst>
            </a:custGeom>
            <a:solidFill>
              <a:srgbClr val="FFE56F"/>
            </a:solidFill>
            <a:ln w="9525">
              <a:solidFill>
                <a:srgbClr val="808080"/>
              </a:solidFill>
              <a:prstDash val="solid"/>
              <a:round/>
              <a:headEnd/>
              <a:tailEnd/>
            </a:ln>
          </p:spPr>
          <p:txBody>
            <a:bodyPr/>
            <a:lstStyle/>
            <a:p>
              <a:endParaRPr lang="en-GB"/>
            </a:p>
          </p:txBody>
        </p:sp>
        <p:sp>
          <p:nvSpPr>
            <p:cNvPr id="25" name="Freeform 67"/>
            <p:cNvSpPr>
              <a:spLocks noChangeAspect="1"/>
            </p:cNvSpPr>
            <p:nvPr>
              <p:custDataLst>
                <p:tags r:id="rId11"/>
              </p:custDataLst>
            </p:nvPr>
          </p:nvSpPr>
          <p:spPr bwMode="auto">
            <a:xfrm>
              <a:off x="4713" y="2625"/>
              <a:ext cx="41" cy="50"/>
            </a:xfrm>
            <a:custGeom>
              <a:avLst/>
              <a:gdLst>
                <a:gd name="T0" fmla="*/ 8 w 66"/>
                <a:gd name="T1" fmla="*/ 1 h 78"/>
                <a:gd name="T2" fmla="*/ 9 w 66"/>
                <a:gd name="T3" fmla="*/ 2 h 78"/>
                <a:gd name="T4" fmla="*/ 9 w 66"/>
                <a:gd name="T5" fmla="*/ 3 h 78"/>
                <a:gd name="T6" fmla="*/ 9 w 66"/>
                <a:gd name="T7" fmla="*/ 4 h 78"/>
                <a:gd name="T8" fmla="*/ 9 w 66"/>
                <a:gd name="T9" fmla="*/ 5 h 78"/>
                <a:gd name="T10" fmla="*/ 10 w 66"/>
                <a:gd name="T11" fmla="*/ 6 h 78"/>
                <a:gd name="T12" fmla="*/ 10 w 66"/>
                <a:gd name="T13" fmla="*/ 9 h 78"/>
                <a:gd name="T14" fmla="*/ 9 w 66"/>
                <a:gd name="T15" fmla="*/ 9 h 78"/>
                <a:gd name="T16" fmla="*/ 8 w 66"/>
                <a:gd name="T17" fmla="*/ 10 h 78"/>
                <a:gd name="T18" fmla="*/ 8 w 66"/>
                <a:gd name="T19" fmla="*/ 11 h 78"/>
                <a:gd name="T20" fmla="*/ 8 w 66"/>
                <a:gd name="T21" fmla="*/ 13 h 78"/>
                <a:gd name="T22" fmla="*/ 6 w 66"/>
                <a:gd name="T23" fmla="*/ 13 h 78"/>
                <a:gd name="T24" fmla="*/ 4 w 66"/>
                <a:gd name="T25" fmla="*/ 13 h 78"/>
                <a:gd name="T26" fmla="*/ 4 w 66"/>
                <a:gd name="T27" fmla="*/ 12 h 78"/>
                <a:gd name="T28" fmla="*/ 2 w 66"/>
                <a:gd name="T29" fmla="*/ 12 h 78"/>
                <a:gd name="T30" fmla="*/ 1 w 66"/>
                <a:gd name="T31" fmla="*/ 11 h 78"/>
                <a:gd name="T32" fmla="*/ 1 w 66"/>
                <a:gd name="T33" fmla="*/ 10 h 78"/>
                <a:gd name="T34" fmla="*/ 1 w 66"/>
                <a:gd name="T35" fmla="*/ 9 h 78"/>
                <a:gd name="T36" fmla="*/ 0 w 66"/>
                <a:gd name="T37" fmla="*/ 9 h 78"/>
                <a:gd name="T38" fmla="*/ 0 w 66"/>
                <a:gd name="T39" fmla="*/ 8 h 78"/>
                <a:gd name="T40" fmla="*/ 0 w 66"/>
                <a:gd name="T41" fmla="*/ 9 h 78"/>
                <a:gd name="T42" fmla="*/ 0 w 66"/>
                <a:gd name="T43" fmla="*/ 8 h 78"/>
                <a:gd name="T44" fmla="*/ 0 w 66"/>
                <a:gd name="T45" fmla="*/ 7 h 78"/>
                <a:gd name="T46" fmla="*/ 0 w 66"/>
                <a:gd name="T47" fmla="*/ 6 h 78"/>
                <a:gd name="T48" fmla="*/ 0 w 66"/>
                <a:gd name="T49" fmla="*/ 5 h 78"/>
                <a:gd name="T50" fmla="*/ 0 w 66"/>
                <a:gd name="T51" fmla="*/ 4 h 78"/>
                <a:gd name="T52" fmla="*/ 1 w 66"/>
                <a:gd name="T53" fmla="*/ 4 h 78"/>
                <a:gd name="T54" fmla="*/ 1 w 66"/>
                <a:gd name="T55" fmla="*/ 2 h 78"/>
                <a:gd name="T56" fmla="*/ 1 w 66"/>
                <a:gd name="T57" fmla="*/ 1 h 78"/>
                <a:gd name="T58" fmla="*/ 2 w 66"/>
                <a:gd name="T59" fmla="*/ 0 h 78"/>
                <a:gd name="T60" fmla="*/ 4 w 66"/>
                <a:gd name="T61" fmla="*/ 0 h 78"/>
                <a:gd name="T62" fmla="*/ 4 w 66"/>
                <a:gd name="T63" fmla="*/ 0 h 78"/>
                <a:gd name="T64" fmla="*/ 6 w 66"/>
                <a:gd name="T65" fmla="*/ 0 h 78"/>
                <a:gd name="T66" fmla="*/ 6 w 66"/>
                <a:gd name="T67" fmla="*/ 1 h 78"/>
                <a:gd name="T68" fmla="*/ 7 w 66"/>
                <a:gd name="T69" fmla="*/ 2 h 78"/>
                <a:gd name="T70" fmla="*/ 8 w 66"/>
                <a:gd name="T71" fmla="*/ 2 h 78"/>
                <a:gd name="T72" fmla="*/ 8 w 66"/>
                <a:gd name="T73" fmla="*/ 1 h 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6" h="78">
                  <a:moveTo>
                    <a:pt x="54" y="6"/>
                  </a:moveTo>
                  <a:lnTo>
                    <a:pt x="60" y="12"/>
                  </a:lnTo>
                  <a:lnTo>
                    <a:pt x="60" y="18"/>
                  </a:lnTo>
                  <a:lnTo>
                    <a:pt x="60" y="24"/>
                  </a:lnTo>
                  <a:lnTo>
                    <a:pt x="60" y="30"/>
                  </a:lnTo>
                  <a:lnTo>
                    <a:pt x="66" y="36"/>
                  </a:lnTo>
                  <a:lnTo>
                    <a:pt x="66" y="54"/>
                  </a:lnTo>
                  <a:lnTo>
                    <a:pt x="60" y="54"/>
                  </a:lnTo>
                  <a:lnTo>
                    <a:pt x="54" y="60"/>
                  </a:lnTo>
                  <a:lnTo>
                    <a:pt x="54" y="66"/>
                  </a:lnTo>
                  <a:lnTo>
                    <a:pt x="54" y="78"/>
                  </a:lnTo>
                  <a:lnTo>
                    <a:pt x="36" y="78"/>
                  </a:lnTo>
                  <a:lnTo>
                    <a:pt x="30" y="78"/>
                  </a:lnTo>
                  <a:lnTo>
                    <a:pt x="24" y="72"/>
                  </a:lnTo>
                  <a:lnTo>
                    <a:pt x="18" y="72"/>
                  </a:lnTo>
                  <a:lnTo>
                    <a:pt x="12" y="66"/>
                  </a:lnTo>
                  <a:lnTo>
                    <a:pt x="6" y="60"/>
                  </a:lnTo>
                  <a:lnTo>
                    <a:pt x="6" y="54"/>
                  </a:lnTo>
                  <a:lnTo>
                    <a:pt x="0" y="54"/>
                  </a:lnTo>
                  <a:lnTo>
                    <a:pt x="0" y="48"/>
                  </a:lnTo>
                  <a:lnTo>
                    <a:pt x="0" y="54"/>
                  </a:lnTo>
                  <a:lnTo>
                    <a:pt x="0" y="48"/>
                  </a:lnTo>
                  <a:lnTo>
                    <a:pt x="0" y="42"/>
                  </a:lnTo>
                  <a:lnTo>
                    <a:pt x="0" y="36"/>
                  </a:lnTo>
                  <a:lnTo>
                    <a:pt x="0" y="30"/>
                  </a:lnTo>
                  <a:lnTo>
                    <a:pt x="0" y="24"/>
                  </a:lnTo>
                  <a:lnTo>
                    <a:pt x="6" y="24"/>
                  </a:lnTo>
                  <a:lnTo>
                    <a:pt x="12" y="12"/>
                  </a:lnTo>
                  <a:lnTo>
                    <a:pt x="12" y="6"/>
                  </a:lnTo>
                  <a:lnTo>
                    <a:pt x="18" y="0"/>
                  </a:lnTo>
                  <a:lnTo>
                    <a:pt x="24" y="0"/>
                  </a:lnTo>
                  <a:lnTo>
                    <a:pt x="30" y="0"/>
                  </a:lnTo>
                  <a:lnTo>
                    <a:pt x="36" y="0"/>
                  </a:lnTo>
                  <a:lnTo>
                    <a:pt x="36" y="6"/>
                  </a:lnTo>
                  <a:lnTo>
                    <a:pt x="48" y="12"/>
                  </a:lnTo>
                  <a:lnTo>
                    <a:pt x="54" y="12"/>
                  </a:lnTo>
                  <a:lnTo>
                    <a:pt x="54" y="6"/>
                  </a:lnTo>
                  <a:close/>
                </a:path>
              </a:pathLst>
            </a:custGeom>
            <a:solidFill>
              <a:srgbClr val="FFE56F"/>
            </a:solidFill>
            <a:ln w="9525">
              <a:solidFill>
                <a:srgbClr val="808080"/>
              </a:solidFill>
              <a:prstDash val="solid"/>
              <a:round/>
              <a:headEnd/>
              <a:tailEnd/>
            </a:ln>
          </p:spPr>
          <p:txBody>
            <a:bodyPr/>
            <a:lstStyle/>
            <a:p>
              <a:endParaRPr lang="en-GB"/>
            </a:p>
          </p:txBody>
        </p:sp>
        <p:sp>
          <p:nvSpPr>
            <p:cNvPr id="26" name="Freeform 68"/>
            <p:cNvSpPr>
              <a:spLocks noChangeAspect="1"/>
            </p:cNvSpPr>
            <p:nvPr>
              <p:custDataLst>
                <p:tags r:id="rId12"/>
              </p:custDataLst>
            </p:nvPr>
          </p:nvSpPr>
          <p:spPr bwMode="auto">
            <a:xfrm>
              <a:off x="4787" y="2162"/>
              <a:ext cx="97" cy="183"/>
            </a:xfrm>
            <a:custGeom>
              <a:avLst/>
              <a:gdLst>
                <a:gd name="T0" fmla="*/ 0 w 156"/>
                <a:gd name="T1" fmla="*/ 23 h 282"/>
                <a:gd name="T2" fmla="*/ 1 w 156"/>
                <a:gd name="T3" fmla="*/ 25 h 282"/>
                <a:gd name="T4" fmla="*/ 2 w 156"/>
                <a:gd name="T5" fmla="*/ 27 h 282"/>
                <a:gd name="T6" fmla="*/ 4 w 156"/>
                <a:gd name="T7" fmla="*/ 28 h 282"/>
                <a:gd name="T8" fmla="*/ 6 w 156"/>
                <a:gd name="T9" fmla="*/ 27 h 282"/>
                <a:gd name="T10" fmla="*/ 9 w 156"/>
                <a:gd name="T11" fmla="*/ 27 h 282"/>
                <a:gd name="T12" fmla="*/ 10 w 156"/>
                <a:gd name="T13" fmla="*/ 29 h 282"/>
                <a:gd name="T14" fmla="*/ 10 w 156"/>
                <a:gd name="T15" fmla="*/ 31 h 282"/>
                <a:gd name="T16" fmla="*/ 10 w 156"/>
                <a:gd name="T17" fmla="*/ 34 h 282"/>
                <a:gd name="T18" fmla="*/ 10 w 156"/>
                <a:gd name="T19" fmla="*/ 35 h 282"/>
                <a:gd name="T20" fmla="*/ 9 w 156"/>
                <a:gd name="T21" fmla="*/ 37 h 282"/>
                <a:gd name="T22" fmla="*/ 7 w 156"/>
                <a:gd name="T23" fmla="*/ 38 h 282"/>
                <a:gd name="T24" fmla="*/ 8 w 156"/>
                <a:gd name="T25" fmla="*/ 40 h 282"/>
                <a:gd name="T26" fmla="*/ 8 w 156"/>
                <a:gd name="T27" fmla="*/ 42 h 282"/>
                <a:gd name="T28" fmla="*/ 9 w 156"/>
                <a:gd name="T29" fmla="*/ 43 h 282"/>
                <a:gd name="T30" fmla="*/ 10 w 156"/>
                <a:gd name="T31" fmla="*/ 45 h 282"/>
                <a:gd name="T32" fmla="*/ 12 w 156"/>
                <a:gd name="T33" fmla="*/ 45 h 282"/>
                <a:gd name="T34" fmla="*/ 12 w 156"/>
                <a:gd name="T35" fmla="*/ 48 h 282"/>
                <a:gd name="T36" fmla="*/ 14 w 156"/>
                <a:gd name="T37" fmla="*/ 49 h 282"/>
                <a:gd name="T38" fmla="*/ 15 w 156"/>
                <a:gd name="T39" fmla="*/ 50 h 282"/>
                <a:gd name="T40" fmla="*/ 15 w 156"/>
                <a:gd name="T41" fmla="*/ 47 h 282"/>
                <a:gd name="T42" fmla="*/ 14 w 156"/>
                <a:gd name="T43" fmla="*/ 45 h 282"/>
                <a:gd name="T44" fmla="*/ 15 w 156"/>
                <a:gd name="T45" fmla="*/ 43 h 282"/>
                <a:gd name="T46" fmla="*/ 17 w 156"/>
                <a:gd name="T47" fmla="*/ 42 h 282"/>
                <a:gd name="T48" fmla="*/ 19 w 156"/>
                <a:gd name="T49" fmla="*/ 40 h 282"/>
                <a:gd name="T50" fmla="*/ 19 w 156"/>
                <a:gd name="T51" fmla="*/ 33 h 282"/>
                <a:gd name="T52" fmla="*/ 17 w 156"/>
                <a:gd name="T53" fmla="*/ 25 h 282"/>
                <a:gd name="T54" fmla="*/ 14 w 156"/>
                <a:gd name="T55" fmla="*/ 20 h 282"/>
                <a:gd name="T56" fmla="*/ 10 w 156"/>
                <a:gd name="T57" fmla="*/ 18 h 282"/>
                <a:gd name="T58" fmla="*/ 10 w 156"/>
                <a:gd name="T59" fmla="*/ 16 h 282"/>
                <a:gd name="T60" fmla="*/ 9 w 156"/>
                <a:gd name="T61" fmla="*/ 13 h 282"/>
                <a:gd name="T62" fmla="*/ 9 w 156"/>
                <a:gd name="T63" fmla="*/ 8 h 282"/>
                <a:gd name="T64" fmla="*/ 9 w 156"/>
                <a:gd name="T65" fmla="*/ 6 h 282"/>
                <a:gd name="T66" fmla="*/ 10 w 156"/>
                <a:gd name="T67" fmla="*/ 2 h 282"/>
                <a:gd name="T68" fmla="*/ 15 w 156"/>
                <a:gd name="T69" fmla="*/ 1 h 282"/>
                <a:gd name="T70" fmla="*/ 16 w 156"/>
                <a:gd name="T71" fmla="*/ 1 h 282"/>
                <a:gd name="T72" fmla="*/ 17 w 156"/>
                <a:gd name="T73" fmla="*/ 1 h 282"/>
                <a:gd name="T74" fmla="*/ 17 w 156"/>
                <a:gd name="T75" fmla="*/ 2 h 282"/>
                <a:gd name="T76" fmla="*/ 18 w 156"/>
                <a:gd name="T77" fmla="*/ 1 h 282"/>
                <a:gd name="T78" fmla="*/ 20 w 156"/>
                <a:gd name="T79" fmla="*/ 0 h 282"/>
                <a:gd name="T80" fmla="*/ 22 w 156"/>
                <a:gd name="T81" fmla="*/ 1 h 282"/>
                <a:gd name="T82" fmla="*/ 22 w 156"/>
                <a:gd name="T83" fmla="*/ 2 h 282"/>
                <a:gd name="T84" fmla="*/ 23 w 156"/>
                <a:gd name="T85" fmla="*/ 2 h 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6" h="282">
                  <a:moveTo>
                    <a:pt x="0" y="132"/>
                  </a:moveTo>
                  <a:lnTo>
                    <a:pt x="0" y="126"/>
                  </a:lnTo>
                  <a:lnTo>
                    <a:pt x="0" y="132"/>
                  </a:lnTo>
                  <a:lnTo>
                    <a:pt x="0" y="138"/>
                  </a:lnTo>
                  <a:lnTo>
                    <a:pt x="6" y="138"/>
                  </a:lnTo>
                  <a:lnTo>
                    <a:pt x="6" y="144"/>
                  </a:lnTo>
                  <a:lnTo>
                    <a:pt x="12" y="144"/>
                  </a:lnTo>
                  <a:lnTo>
                    <a:pt x="12" y="150"/>
                  </a:lnTo>
                  <a:lnTo>
                    <a:pt x="18" y="150"/>
                  </a:lnTo>
                  <a:lnTo>
                    <a:pt x="18" y="156"/>
                  </a:lnTo>
                  <a:lnTo>
                    <a:pt x="24" y="156"/>
                  </a:lnTo>
                  <a:lnTo>
                    <a:pt x="30" y="156"/>
                  </a:lnTo>
                  <a:lnTo>
                    <a:pt x="30" y="150"/>
                  </a:lnTo>
                  <a:lnTo>
                    <a:pt x="36" y="150"/>
                  </a:lnTo>
                  <a:lnTo>
                    <a:pt x="42" y="150"/>
                  </a:lnTo>
                  <a:lnTo>
                    <a:pt x="48" y="150"/>
                  </a:lnTo>
                  <a:lnTo>
                    <a:pt x="54" y="150"/>
                  </a:lnTo>
                  <a:lnTo>
                    <a:pt x="60" y="150"/>
                  </a:lnTo>
                  <a:lnTo>
                    <a:pt x="60" y="156"/>
                  </a:lnTo>
                  <a:lnTo>
                    <a:pt x="66" y="156"/>
                  </a:lnTo>
                  <a:lnTo>
                    <a:pt x="66" y="162"/>
                  </a:lnTo>
                  <a:lnTo>
                    <a:pt x="60" y="162"/>
                  </a:lnTo>
                  <a:lnTo>
                    <a:pt x="66" y="168"/>
                  </a:lnTo>
                  <a:lnTo>
                    <a:pt x="66" y="174"/>
                  </a:lnTo>
                  <a:lnTo>
                    <a:pt x="66" y="180"/>
                  </a:lnTo>
                  <a:lnTo>
                    <a:pt x="66" y="186"/>
                  </a:lnTo>
                  <a:lnTo>
                    <a:pt x="66" y="192"/>
                  </a:lnTo>
                  <a:lnTo>
                    <a:pt x="66" y="198"/>
                  </a:lnTo>
                  <a:lnTo>
                    <a:pt x="66" y="192"/>
                  </a:lnTo>
                  <a:lnTo>
                    <a:pt x="66" y="198"/>
                  </a:lnTo>
                  <a:lnTo>
                    <a:pt x="60" y="198"/>
                  </a:lnTo>
                  <a:lnTo>
                    <a:pt x="60" y="204"/>
                  </a:lnTo>
                  <a:lnTo>
                    <a:pt x="60" y="210"/>
                  </a:lnTo>
                  <a:lnTo>
                    <a:pt x="54" y="210"/>
                  </a:lnTo>
                  <a:lnTo>
                    <a:pt x="54" y="216"/>
                  </a:lnTo>
                  <a:lnTo>
                    <a:pt x="48" y="216"/>
                  </a:lnTo>
                  <a:lnTo>
                    <a:pt x="48" y="222"/>
                  </a:lnTo>
                  <a:lnTo>
                    <a:pt x="54" y="222"/>
                  </a:lnTo>
                  <a:lnTo>
                    <a:pt x="54" y="228"/>
                  </a:lnTo>
                  <a:lnTo>
                    <a:pt x="60" y="228"/>
                  </a:lnTo>
                  <a:lnTo>
                    <a:pt x="60" y="234"/>
                  </a:lnTo>
                  <a:lnTo>
                    <a:pt x="54" y="234"/>
                  </a:lnTo>
                  <a:lnTo>
                    <a:pt x="54" y="240"/>
                  </a:lnTo>
                  <a:lnTo>
                    <a:pt x="60" y="240"/>
                  </a:lnTo>
                  <a:lnTo>
                    <a:pt x="60" y="246"/>
                  </a:lnTo>
                  <a:lnTo>
                    <a:pt x="60" y="240"/>
                  </a:lnTo>
                  <a:lnTo>
                    <a:pt x="66" y="246"/>
                  </a:lnTo>
                  <a:lnTo>
                    <a:pt x="66" y="252"/>
                  </a:lnTo>
                  <a:lnTo>
                    <a:pt x="72" y="252"/>
                  </a:lnTo>
                  <a:lnTo>
                    <a:pt x="72" y="258"/>
                  </a:lnTo>
                  <a:lnTo>
                    <a:pt x="78" y="258"/>
                  </a:lnTo>
                  <a:lnTo>
                    <a:pt x="78" y="264"/>
                  </a:lnTo>
                  <a:lnTo>
                    <a:pt x="84" y="264"/>
                  </a:lnTo>
                  <a:lnTo>
                    <a:pt x="84" y="270"/>
                  </a:lnTo>
                  <a:lnTo>
                    <a:pt x="90" y="270"/>
                  </a:lnTo>
                  <a:lnTo>
                    <a:pt x="96" y="270"/>
                  </a:lnTo>
                  <a:lnTo>
                    <a:pt x="96" y="276"/>
                  </a:lnTo>
                  <a:lnTo>
                    <a:pt x="90" y="276"/>
                  </a:lnTo>
                  <a:lnTo>
                    <a:pt x="90" y="282"/>
                  </a:lnTo>
                  <a:lnTo>
                    <a:pt x="102" y="282"/>
                  </a:lnTo>
                  <a:lnTo>
                    <a:pt x="102" y="276"/>
                  </a:lnTo>
                  <a:lnTo>
                    <a:pt x="102" y="270"/>
                  </a:lnTo>
                  <a:lnTo>
                    <a:pt x="102" y="264"/>
                  </a:lnTo>
                  <a:lnTo>
                    <a:pt x="96" y="264"/>
                  </a:lnTo>
                  <a:lnTo>
                    <a:pt x="96" y="258"/>
                  </a:lnTo>
                  <a:lnTo>
                    <a:pt x="96" y="252"/>
                  </a:lnTo>
                  <a:lnTo>
                    <a:pt x="102" y="252"/>
                  </a:lnTo>
                  <a:lnTo>
                    <a:pt x="102" y="246"/>
                  </a:lnTo>
                  <a:lnTo>
                    <a:pt x="102" y="240"/>
                  </a:lnTo>
                  <a:lnTo>
                    <a:pt x="102" y="234"/>
                  </a:lnTo>
                  <a:lnTo>
                    <a:pt x="108" y="234"/>
                  </a:lnTo>
                  <a:lnTo>
                    <a:pt x="114" y="234"/>
                  </a:lnTo>
                  <a:lnTo>
                    <a:pt x="120" y="234"/>
                  </a:lnTo>
                  <a:lnTo>
                    <a:pt x="126" y="234"/>
                  </a:lnTo>
                  <a:lnTo>
                    <a:pt x="126" y="228"/>
                  </a:lnTo>
                  <a:lnTo>
                    <a:pt x="126" y="222"/>
                  </a:lnTo>
                  <a:lnTo>
                    <a:pt x="126" y="198"/>
                  </a:lnTo>
                  <a:lnTo>
                    <a:pt x="126" y="186"/>
                  </a:lnTo>
                  <a:lnTo>
                    <a:pt x="132" y="174"/>
                  </a:lnTo>
                  <a:lnTo>
                    <a:pt x="132" y="162"/>
                  </a:lnTo>
                  <a:lnTo>
                    <a:pt x="114" y="144"/>
                  </a:lnTo>
                  <a:lnTo>
                    <a:pt x="108" y="138"/>
                  </a:lnTo>
                  <a:lnTo>
                    <a:pt x="96" y="120"/>
                  </a:lnTo>
                  <a:lnTo>
                    <a:pt x="90" y="114"/>
                  </a:lnTo>
                  <a:lnTo>
                    <a:pt x="84" y="108"/>
                  </a:lnTo>
                  <a:lnTo>
                    <a:pt x="78" y="102"/>
                  </a:lnTo>
                  <a:lnTo>
                    <a:pt x="66" y="102"/>
                  </a:lnTo>
                  <a:lnTo>
                    <a:pt x="66" y="96"/>
                  </a:lnTo>
                  <a:lnTo>
                    <a:pt x="60" y="96"/>
                  </a:lnTo>
                  <a:lnTo>
                    <a:pt x="66" y="90"/>
                  </a:lnTo>
                  <a:lnTo>
                    <a:pt x="66" y="84"/>
                  </a:lnTo>
                  <a:lnTo>
                    <a:pt x="60" y="78"/>
                  </a:lnTo>
                  <a:lnTo>
                    <a:pt x="60" y="72"/>
                  </a:lnTo>
                  <a:lnTo>
                    <a:pt x="60" y="66"/>
                  </a:lnTo>
                  <a:lnTo>
                    <a:pt x="60" y="60"/>
                  </a:lnTo>
                  <a:lnTo>
                    <a:pt x="60" y="48"/>
                  </a:lnTo>
                  <a:lnTo>
                    <a:pt x="54" y="42"/>
                  </a:lnTo>
                  <a:lnTo>
                    <a:pt x="60" y="42"/>
                  </a:lnTo>
                  <a:lnTo>
                    <a:pt x="60" y="36"/>
                  </a:lnTo>
                  <a:lnTo>
                    <a:pt x="60" y="30"/>
                  </a:lnTo>
                  <a:lnTo>
                    <a:pt x="66" y="18"/>
                  </a:lnTo>
                  <a:lnTo>
                    <a:pt x="66" y="12"/>
                  </a:lnTo>
                  <a:lnTo>
                    <a:pt x="66" y="6"/>
                  </a:lnTo>
                  <a:lnTo>
                    <a:pt x="84" y="6"/>
                  </a:lnTo>
                  <a:lnTo>
                    <a:pt x="102" y="6"/>
                  </a:lnTo>
                  <a:lnTo>
                    <a:pt x="108" y="6"/>
                  </a:lnTo>
                  <a:lnTo>
                    <a:pt x="108" y="12"/>
                  </a:lnTo>
                  <a:lnTo>
                    <a:pt x="108" y="6"/>
                  </a:lnTo>
                  <a:lnTo>
                    <a:pt x="108" y="12"/>
                  </a:lnTo>
                  <a:lnTo>
                    <a:pt x="108" y="6"/>
                  </a:lnTo>
                  <a:lnTo>
                    <a:pt x="114" y="6"/>
                  </a:lnTo>
                  <a:lnTo>
                    <a:pt x="114" y="12"/>
                  </a:lnTo>
                  <a:lnTo>
                    <a:pt x="114" y="6"/>
                  </a:lnTo>
                  <a:lnTo>
                    <a:pt x="114" y="12"/>
                  </a:lnTo>
                  <a:lnTo>
                    <a:pt x="120" y="6"/>
                  </a:lnTo>
                  <a:lnTo>
                    <a:pt x="120" y="12"/>
                  </a:lnTo>
                  <a:lnTo>
                    <a:pt x="120" y="6"/>
                  </a:lnTo>
                  <a:lnTo>
                    <a:pt x="126" y="6"/>
                  </a:lnTo>
                  <a:lnTo>
                    <a:pt x="126" y="0"/>
                  </a:lnTo>
                  <a:lnTo>
                    <a:pt x="132" y="0"/>
                  </a:lnTo>
                  <a:lnTo>
                    <a:pt x="132" y="6"/>
                  </a:lnTo>
                  <a:lnTo>
                    <a:pt x="138" y="6"/>
                  </a:lnTo>
                  <a:lnTo>
                    <a:pt x="144" y="6"/>
                  </a:lnTo>
                  <a:lnTo>
                    <a:pt x="144" y="12"/>
                  </a:lnTo>
                  <a:lnTo>
                    <a:pt x="144" y="18"/>
                  </a:lnTo>
                  <a:lnTo>
                    <a:pt x="150" y="12"/>
                  </a:lnTo>
                  <a:lnTo>
                    <a:pt x="150" y="18"/>
                  </a:lnTo>
                  <a:lnTo>
                    <a:pt x="150" y="12"/>
                  </a:lnTo>
                  <a:lnTo>
                    <a:pt x="156" y="12"/>
                  </a:lnTo>
                </a:path>
              </a:pathLst>
            </a:custGeom>
            <a:solidFill>
              <a:srgbClr val="FFE56F"/>
            </a:solidFill>
            <a:ln w="9525">
              <a:solidFill>
                <a:srgbClr val="808080"/>
              </a:solidFill>
              <a:prstDash val="solid"/>
              <a:round/>
              <a:headEnd/>
              <a:tailEnd/>
            </a:ln>
          </p:spPr>
          <p:txBody>
            <a:bodyPr/>
            <a:lstStyle/>
            <a:p>
              <a:endParaRPr lang="en-GB"/>
            </a:p>
          </p:txBody>
        </p:sp>
        <p:sp>
          <p:nvSpPr>
            <p:cNvPr id="27" name="Freeform 69"/>
            <p:cNvSpPr>
              <a:spLocks noChangeAspect="1"/>
            </p:cNvSpPr>
            <p:nvPr>
              <p:custDataLst>
                <p:tags r:id="rId13"/>
              </p:custDataLst>
            </p:nvPr>
          </p:nvSpPr>
          <p:spPr bwMode="auto">
            <a:xfrm>
              <a:off x="5092" y="2178"/>
              <a:ext cx="226" cy="443"/>
            </a:xfrm>
            <a:custGeom>
              <a:avLst/>
              <a:gdLst>
                <a:gd name="T0" fmla="*/ 9 w 366"/>
                <a:gd name="T1" fmla="*/ 65 h 684"/>
                <a:gd name="T2" fmla="*/ 7 w 366"/>
                <a:gd name="T3" fmla="*/ 63 h 684"/>
                <a:gd name="T4" fmla="*/ 6 w 366"/>
                <a:gd name="T5" fmla="*/ 57 h 684"/>
                <a:gd name="T6" fmla="*/ 6 w 366"/>
                <a:gd name="T7" fmla="*/ 51 h 684"/>
                <a:gd name="T8" fmla="*/ 6 w 366"/>
                <a:gd name="T9" fmla="*/ 47 h 684"/>
                <a:gd name="T10" fmla="*/ 7 w 366"/>
                <a:gd name="T11" fmla="*/ 43 h 684"/>
                <a:gd name="T12" fmla="*/ 9 w 366"/>
                <a:gd name="T13" fmla="*/ 40 h 684"/>
                <a:gd name="T14" fmla="*/ 14 w 366"/>
                <a:gd name="T15" fmla="*/ 37 h 684"/>
                <a:gd name="T16" fmla="*/ 15 w 366"/>
                <a:gd name="T17" fmla="*/ 36 h 684"/>
                <a:gd name="T18" fmla="*/ 17 w 366"/>
                <a:gd name="T19" fmla="*/ 37 h 684"/>
                <a:gd name="T20" fmla="*/ 19 w 366"/>
                <a:gd name="T21" fmla="*/ 34 h 684"/>
                <a:gd name="T22" fmla="*/ 22 w 366"/>
                <a:gd name="T23" fmla="*/ 34 h 684"/>
                <a:gd name="T24" fmla="*/ 23 w 366"/>
                <a:gd name="T25" fmla="*/ 35 h 684"/>
                <a:gd name="T26" fmla="*/ 25 w 366"/>
                <a:gd name="T27" fmla="*/ 32 h 684"/>
                <a:gd name="T28" fmla="*/ 28 w 366"/>
                <a:gd name="T29" fmla="*/ 30 h 684"/>
                <a:gd name="T30" fmla="*/ 28 w 366"/>
                <a:gd name="T31" fmla="*/ 30 h 684"/>
                <a:gd name="T32" fmla="*/ 30 w 366"/>
                <a:gd name="T33" fmla="*/ 27 h 684"/>
                <a:gd name="T34" fmla="*/ 31 w 366"/>
                <a:gd name="T35" fmla="*/ 25 h 684"/>
                <a:gd name="T36" fmla="*/ 32 w 366"/>
                <a:gd name="T37" fmla="*/ 25 h 684"/>
                <a:gd name="T38" fmla="*/ 33 w 366"/>
                <a:gd name="T39" fmla="*/ 21 h 684"/>
                <a:gd name="T40" fmla="*/ 35 w 366"/>
                <a:gd name="T41" fmla="*/ 21 h 684"/>
                <a:gd name="T42" fmla="*/ 35 w 366"/>
                <a:gd name="T43" fmla="*/ 18 h 684"/>
                <a:gd name="T44" fmla="*/ 35 w 366"/>
                <a:gd name="T45" fmla="*/ 15 h 684"/>
                <a:gd name="T46" fmla="*/ 38 w 366"/>
                <a:gd name="T47" fmla="*/ 15 h 684"/>
                <a:gd name="T48" fmla="*/ 40 w 366"/>
                <a:gd name="T49" fmla="*/ 12 h 684"/>
                <a:gd name="T50" fmla="*/ 42 w 366"/>
                <a:gd name="T51" fmla="*/ 10 h 684"/>
                <a:gd name="T52" fmla="*/ 40 w 366"/>
                <a:gd name="T53" fmla="*/ 4 h 684"/>
                <a:gd name="T54" fmla="*/ 43 w 366"/>
                <a:gd name="T55" fmla="*/ 2 h 684"/>
                <a:gd name="T56" fmla="*/ 43 w 366"/>
                <a:gd name="T57" fmla="*/ 0 h 684"/>
                <a:gd name="T58" fmla="*/ 44 w 366"/>
                <a:gd name="T59" fmla="*/ 3 h 684"/>
                <a:gd name="T60" fmla="*/ 45 w 366"/>
                <a:gd name="T61" fmla="*/ 3 h 684"/>
                <a:gd name="T62" fmla="*/ 47 w 366"/>
                <a:gd name="T63" fmla="*/ 7 h 684"/>
                <a:gd name="T64" fmla="*/ 49 w 366"/>
                <a:gd name="T65" fmla="*/ 10 h 684"/>
                <a:gd name="T66" fmla="*/ 51 w 366"/>
                <a:gd name="T67" fmla="*/ 18 h 684"/>
                <a:gd name="T68" fmla="*/ 51 w 366"/>
                <a:gd name="T69" fmla="*/ 27 h 684"/>
                <a:gd name="T70" fmla="*/ 52 w 366"/>
                <a:gd name="T71" fmla="*/ 32 h 684"/>
                <a:gd name="T72" fmla="*/ 49 w 366"/>
                <a:gd name="T73" fmla="*/ 34 h 684"/>
                <a:gd name="T74" fmla="*/ 47 w 366"/>
                <a:gd name="T75" fmla="*/ 32 h 684"/>
                <a:gd name="T76" fmla="*/ 48 w 366"/>
                <a:gd name="T77" fmla="*/ 38 h 684"/>
                <a:gd name="T78" fmla="*/ 48 w 366"/>
                <a:gd name="T79" fmla="*/ 43 h 684"/>
                <a:gd name="T80" fmla="*/ 45 w 366"/>
                <a:gd name="T81" fmla="*/ 51 h 684"/>
                <a:gd name="T82" fmla="*/ 44 w 366"/>
                <a:gd name="T83" fmla="*/ 58 h 684"/>
                <a:gd name="T84" fmla="*/ 40 w 366"/>
                <a:gd name="T85" fmla="*/ 72 h 684"/>
                <a:gd name="T86" fmla="*/ 38 w 366"/>
                <a:gd name="T87" fmla="*/ 84 h 684"/>
                <a:gd name="T88" fmla="*/ 34 w 366"/>
                <a:gd name="T89" fmla="*/ 94 h 684"/>
                <a:gd name="T90" fmla="*/ 32 w 366"/>
                <a:gd name="T91" fmla="*/ 102 h 684"/>
                <a:gd name="T92" fmla="*/ 30 w 366"/>
                <a:gd name="T93" fmla="*/ 111 h 684"/>
                <a:gd name="T94" fmla="*/ 27 w 366"/>
                <a:gd name="T95" fmla="*/ 115 h 684"/>
                <a:gd name="T96" fmla="*/ 19 w 366"/>
                <a:gd name="T97" fmla="*/ 119 h 684"/>
                <a:gd name="T98" fmla="*/ 14 w 366"/>
                <a:gd name="T99" fmla="*/ 119 h 684"/>
                <a:gd name="T100" fmla="*/ 7 w 366"/>
                <a:gd name="T101" fmla="*/ 115 h 684"/>
                <a:gd name="T102" fmla="*/ 4 w 366"/>
                <a:gd name="T103" fmla="*/ 109 h 684"/>
                <a:gd name="T104" fmla="*/ 4 w 366"/>
                <a:gd name="T105" fmla="*/ 100 h 684"/>
                <a:gd name="T106" fmla="*/ 1 w 366"/>
                <a:gd name="T107" fmla="*/ 94 h 684"/>
                <a:gd name="T108" fmla="*/ 1 w 366"/>
                <a:gd name="T109" fmla="*/ 87 h 684"/>
                <a:gd name="T110" fmla="*/ 2 w 366"/>
                <a:gd name="T111" fmla="*/ 84 h 684"/>
                <a:gd name="T112" fmla="*/ 2 w 366"/>
                <a:gd name="T113" fmla="*/ 84 h 684"/>
                <a:gd name="T114" fmla="*/ 6 w 366"/>
                <a:gd name="T115" fmla="*/ 82 h 684"/>
                <a:gd name="T116" fmla="*/ 6 w 366"/>
                <a:gd name="T117" fmla="*/ 78 h 684"/>
                <a:gd name="T118" fmla="*/ 9 w 366"/>
                <a:gd name="T119" fmla="*/ 73 h 6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6" h="684">
                  <a:moveTo>
                    <a:pt x="60" y="390"/>
                  </a:moveTo>
                  <a:lnTo>
                    <a:pt x="60" y="384"/>
                  </a:lnTo>
                  <a:lnTo>
                    <a:pt x="60" y="390"/>
                  </a:lnTo>
                  <a:lnTo>
                    <a:pt x="66" y="390"/>
                  </a:lnTo>
                  <a:lnTo>
                    <a:pt x="60" y="390"/>
                  </a:lnTo>
                  <a:lnTo>
                    <a:pt x="60" y="384"/>
                  </a:lnTo>
                  <a:lnTo>
                    <a:pt x="66" y="384"/>
                  </a:lnTo>
                  <a:lnTo>
                    <a:pt x="66" y="378"/>
                  </a:lnTo>
                  <a:lnTo>
                    <a:pt x="66" y="372"/>
                  </a:lnTo>
                  <a:lnTo>
                    <a:pt x="60" y="372"/>
                  </a:lnTo>
                  <a:lnTo>
                    <a:pt x="60" y="366"/>
                  </a:lnTo>
                  <a:lnTo>
                    <a:pt x="54" y="360"/>
                  </a:lnTo>
                  <a:lnTo>
                    <a:pt x="54" y="366"/>
                  </a:lnTo>
                  <a:lnTo>
                    <a:pt x="54" y="360"/>
                  </a:lnTo>
                  <a:lnTo>
                    <a:pt x="60" y="360"/>
                  </a:lnTo>
                  <a:lnTo>
                    <a:pt x="54" y="360"/>
                  </a:lnTo>
                  <a:lnTo>
                    <a:pt x="54" y="354"/>
                  </a:lnTo>
                  <a:lnTo>
                    <a:pt x="54" y="360"/>
                  </a:lnTo>
                  <a:lnTo>
                    <a:pt x="54" y="354"/>
                  </a:lnTo>
                  <a:lnTo>
                    <a:pt x="54" y="348"/>
                  </a:lnTo>
                  <a:lnTo>
                    <a:pt x="54" y="354"/>
                  </a:lnTo>
                  <a:lnTo>
                    <a:pt x="54" y="348"/>
                  </a:lnTo>
                  <a:lnTo>
                    <a:pt x="54" y="342"/>
                  </a:lnTo>
                  <a:lnTo>
                    <a:pt x="54" y="336"/>
                  </a:lnTo>
                  <a:lnTo>
                    <a:pt x="48" y="336"/>
                  </a:lnTo>
                  <a:lnTo>
                    <a:pt x="48" y="330"/>
                  </a:lnTo>
                  <a:lnTo>
                    <a:pt x="42" y="324"/>
                  </a:lnTo>
                  <a:lnTo>
                    <a:pt x="42" y="318"/>
                  </a:lnTo>
                  <a:lnTo>
                    <a:pt x="42" y="312"/>
                  </a:lnTo>
                  <a:lnTo>
                    <a:pt x="42" y="306"/>
                  </a:lnTo>
                  <a:lnTo>
                    <a:pt x="42" y="300"/>
                  </a:lnTo>
                  <a:lnTo>
                    <a:pt x="42" y="294"/>
                  </a:lnTo>
                  <a:lnTo>
                    <a:pt x="42" y="288"/>
                  </a:lnTo>
                  <a:lnTo>
                    <a:pt x="42" y="294"/>
                  </a:lnTo>
                  <a:lnTo>
                    <a:pt x="42" y="288"/>
                  </a:lnTo>
                  <a:lnTo>
                    <a:pt x="36" y="288"/>
                  </a:lnTo>
                  <a:lnTo>
                    <a:pt x="36" y="282"/>
                  </a:lnTo>
                  <a:lnTo>
                    <a:pt x="42" y="288"/>
                  </a:lnTo>
                  <a:lnTo>
                    <a:pt x="42" y="282"/>
                  </a:lnTo>
                  <a:lnTo>
                    <a:pt x="36" y="282"/>
                  </a:lnTo>
                  <a:lnTo>
                    <a:pt x="42" y="282"/>
                  </a:lnTo>
                  <a:lnTo>
                    <a:pt x="36" y="282"/>
                  </a:lnTo>
                  <a:lnTo>
                    <a:pt x="36" y="276"/>
                  </a:lnTo>
                  <a:lnTo>
                    <a:pt x="42" y="276"/>
                  </a:lnTo>
                  <a:lnTo>
                    <a:pt x="42" y="270"/>
                  </a:lnTo>
                  <a:lnTo>
                    <a:pt x="42" y="264"/>
                  </a:lnTo>
                  <a:lnTo>
                    <a:pt x="42" y="270"/>
                  </a:lnTo>
                  <a:lnTo>
                    <a:pt x="48" y="264"/>
                  </a:lnTo>
                  <a:lnTo>
                    <a:pt x="48" y="258"/>
                  </a:lnTo>
                  <a:lnTo>
                    <a:pt x="54" y="258"/>
                  </a:lnTo>
                  <a:lnTo>
                    <a:pt x="48" y="258"/>
                  </a:lnTo>
                  <a:lnTo>
                    <a:pt x="54" y="258"/>
                  </a:lnTo>
                  <a:lnTo>
                    <a:pt x="54" y="252"/>
                  </a:lnTo>
                  <a:lnTo>
                    <a:pt x="54" y="246"/>
                  </a:lnTo>
                  <a:lnTo>
                    <a:pt x="54" y="252"/>
                  </a:lnTo>
                  <a:lnTo>
                    <a:pt x="54" y="246"/>
                  </a:lnTo>
                  <a:lnTo>
                    <a:pt x="60" y="246"/>
                  </a:lnTo>
                  <a:lnTo>
                    <a:pt x="60" y="240"/>
                  </a:lnTo>
                  <a:lnTo>
                    <a:pt x="66" y="240"/>
                  </a:lnTo>
                  <a:lnTo>
                    <a:pt x="66" y="234"/>
                  </a:lnTo>
                  <a:lnTo>
                    <a:pt x="60" y="234"/>
                  </a:lnTo>
                  <a:lnTo>
                    <a:pt x="66" y="234"/>
                  </a:lnTo>
                  <a:lnTo>
                    <a:pt x="66" y="228"/>
                  </a:lnTo>
                  <a:lnTo>
                    <a:pt x="60" y="222"/>
                  </a:lnTo>
                  <a:lnTo>
                    <a:pt x="60" y="216"/>
                  </a:lnTo>
                  <a:lnTo>
                    <a:pt x="66" y="216"/>
                  </a:lnTo>
                  <a:lnTo>
                    <a:pt x="72" y="216"/>
                  </a:lnTo>
                  <a:lnTo>
                    <a:pt x="78" y="216"/>
                  </a:lnTo>
                  <a:lnTo>
                    <a:pt x="84" y="216"/>
                  </a:lnTo>
                  <a:lnTo>
                    <a:pt x="90" y="216"/>
                  </a:lnTo>
                  <a:lnTo>
                    <a:pt x="90" y="210"/>
                  </a:lnTo>
                  <a:lnTo>
                    <a:pt x="96" y="210"/>
                  </a:lnTo>
                  <a:lnTo>
                    <a:pt x="96" y="204"/>
                  </a:lnTo>
                  <a:lnTo>
                    <a:pt x="102" y="204"/>
                  </a:lnTo>
                  <a:lnTo>
                    <a:pt x="102" y="198"/>
                  </a:lnTo>
                  <a:lnTo>
                    <a:pt x="102" y="204"/>
                  </a:lnTo>
                  <a:lnTo>
                    <a:pt x="108" y="204"/>
                  </a:lnTo>
                  <a:lnTo>
                    <a:pt x="108" y="210"/>
                  </a:lnTo>
                  <a:lnTo>
                    <a:pt x="102" y="210"/>
                  </a:lnTo>
                  <a:lnTo>
                    <a:pt x="108" y="210"/>
                  </a:lnTo>
                  <a:lnTo>
                    <a:pt x="108" y="204"/>
                  </a:lnTo>
                  <a:lnTo>
                    <a:pt x="114" y="204"/>
                  </a:lnTo>
                  <a:lnTo>
                    <a:pt x="108" y="204"/>
                  </a:lnTo>
                  <a:lnTo>
                    <a:pt x="114" y="204"/>
                  </a:lnTo>
                  <a:lnTo>
                    <a:pt x="120" y="204"/>
                  </a:lnTo>
                  <a:lnTo>
                    <a:pt x="120" y="210"/>
                  </a:lnTo>
                  <a:lnTo>
                    <a:pt x="120" y="204"/>
                  </a:lnTo>
                  <a:lnTo>
                    <a:pt x="120" y="210"/>
                  </a:lnTo>
                  <a:lnTo>
                    <a:pt x="120" y="204"/>
                  </a:lnTo>
                  <a:lnTo>
                    <a:pt x="120" y="210"/>
                  </a:lnTo>
                  <a:lnTo>
                    <a:pt x="120" y="204"/>
                  </a:lnTo>
                  <a:lnTo>
                    <a:pt x="120" y="198"/>
                  </a:lnTo>
                  <a:lnTo>
                    <a:pt x="126" y="192"/>
                  </a:lnTo>
                  <a:lnTo>
                    <a:pt x="126" y="198"/>
                  </a:lnTo>
                  <a:lnTo>
                    <a:pt x="126" y="192"/>
                  </a:lnTo>
                  <a:lnTo>
                    <a:pt x="126" y="198"/>
                  </a:lnTo>
                  <a:lnTo>
                    <a:pt x="132" y="192"/>
                  </a:lnTo>
                  <a:lnTo>
                    <a:pt x="132" y="198"/>
                  </a:lnTo>
                  <a:lnTo>
                    <a:pt x="132" y="192"/>
                  </a:lnTo>
                  <a:lnTo>
                    <a:pt x="138" y="192"/>
                  </a:lnTo>
                  <a:lnTo>
                    <a:pt x="138" y="198"/>
                  </a:lnTo>
                  <a:lnTo>
                    <a:pt x="144" y="198"/>
                  </a:lnTo>
                  <a:lnTo>
                    <a:pt x="144" y="192"/>
                  </a:lnTo>
                  <a:lnTo>
                    <a:pt x="144" y="198"/>
                  </a:lnTo>
                  <a:lnTo>
                    <a:pt x="138" y="198"/>
                  </a:lnTo>
                  <a:lnTo>
                    <a:pt x="138" y="192"/>
                  </a:lnTo>
                  <a:lnTo>
                    <a:pt x="144" y="192"/>
                  </a:lnTo>
                  <a:lnTo>
                    <a:pt x="150" y="192"/>
                  </a:lnTo>
                  <a:lnTo>
                    <a:pt x="150" y="198"/>
                  </a:lnTo>
                  <a:lnTo>
                    <a:pt x="156" y="198"/>
                  </a:lnTo>
                  <a:lnTo>
                    <a:pt x="156" y="204"/>
                  </a:lnTo>
                  <a:lnTo>
                    <a:pt x="162" y="204"/>
                  </a:lnTo>
                  <a:lnTo>
                    <a:pt x="156" y="204"/>
                  </a:lnTo>
                  <a:lnTo>
                    <a:pt x="162" y="204"/>
                  </a:lnTo>
                  <a:lnTo>
                    <a:pt x="168" y="204"/>
                  </a:lnTo>
                  <a:lnTo>
                    <a:pt x="162" y="204"/>
                  </a:lnTo>
                  <a:lnTo>
                    <a:pt x="162" y="198"/>
                  </a:lnTo>
                  <a:lnTo>
                    <a:pt x="162" y="204"/>
                  </a:lnTo>
                  <a:lnTo>
                    <a:pt x="168" y="204"/>
                  </a:lnTo>
                  <a:lnTo>
                    <a:pt x="162" y="198"/>
                  </a:lnTo>
                  <a:lnTo>
                    <a:pt x="156" y="198"/>
                  </a:lnTo>
                  <a:lnTo>
                    <a:pt x="156" y="192"/>
                  </a:lnTo>
                  <a:lnTo>
                    <a:pt x="156" y="186"/>
                  </a:lnTo>
                  <a:lnTo>
                    <a:pt x="162" y="186"/>
                  </a:lnTo>
                  <a:lnTo>
                    <a:pt x="162" y="180"/>
                  </a:lnTo>
                  <a:lnTo>
                    <a:pt x="168" y="180"/>
                  </a:lnTo>
                  <a:lnTo>
                    <a:pt x="162" y="180"/>
                  </a:lnTo>
                  <a:lnTo>
                    <a:pt x="168" y="180"/>
                  </a:lnTo>
                  <a:lnTo>
                    <a:pt x="168" y="174"/>
                  </a:lnTo>
                  <a:lnTo>
                    <a:pt x="174" y="174"/>
                  </a:lnTo>
                  <a:lnTo>
                    <a:pt x="180" y="168"/>
                  </a:lnTo>
                  <a:lnTo>
                    <a:pt x="186" y="168"/>
                  </a:lnTo>
                  <a:lnTo>
                    <a:pt x="186" y="162"/>
                  </a:lnTo>
                  <a:lnTo>
                    <a:pt x="186" y="168"/>
                  </a:lnTo>
                  <a:lnTo>
                    <a:pt x="192" y="168"/>
                  </a:lnTo>
                  <a:lnTo>
                    <a:pt x="192" y="174"/>
                  </a:lnTo>
                  <a:lnTo>
                    <a:pt x="186" y="180"/>
                  </a:lnTo>
                  <a:lnTo>
                    <a:pt x="192" y="180"/>
                  </a:lnTo>
                  <a:lnTo>
                    <a:pt x="192" y="186"/>
                  </a:lnTo>
                  <a:lnTo>
                    <a:pt x="192" y="180"/>
                  </a:lnTo>
                  <a:lnTo>
                    <a:pt x="198" y="180"/>
                  </a:lnTo>
                  <a:lnTo>
                    <a:pt x="204" y="174"/>
                  </a:lnTo>
                  <a:lnTo>
                    <a:pt x="198" y="174"/>
                  </a:lnTo>
                  <a:lnTo>
                    <a:pt x="198" y="168"/>
                  </a:lnTo>
                  <a:lnTo>
                    <a:pt x="192" y="168"/>
                  </a:lnTo>
                  <a:lnTo>
                    <a:pt x="198" y="168"/>
                  </a:lnTo>
                  <a:lnTo>
                    <a:pt x="192" y="168"/>
                  </a:lnTo>
                  <a:lnTo>
                    <a:pt x="198" y="168"/>
                  </a:lnTo>
                  <a:lnTo>
                    <a:pt x="192" y="168"/>
                  </a:lnTo>
                  <a:lnTo>
                    <a:pt x="192" y="162"/>
                  </a:lnTo>
                  <a:lnTo>
                    <a:pt x="198" y="162"/>
                  </a:lnTo>
                  <a:lnTo>
                    <a:pt x="198" y="156"/>
                  </a:lnTo>
                  <a:lnTo>
                    <a:pt x="204" y="156"/>
                  </a:lnTo>
                  <a:lnTo>
                    <a:pt x="198" y="156"/>
                  </a:lnTo>
                  <a:lnTo>
                    <a:pt x="204" y="156"/>
                  </a:lnTo>
                  <a:lnTo>
                    <a:pt x="204" y="150"/>
                  </a:lnTo>
                  <a:lnTo>
                    <a:pt x="210" y="150"/>
                  </a:lnTo>
                  <a:lnTo>
                    <a:pt x="204" y="150"/>
                  </a:lnTo>
                  <a:lnTo>
                    <a:pt x="210" y="144"/>
                  </a:lnTo>
                  <a:lnTo>
                    <a:pt x="210" y="138"/>
                  </a:lnTo>
                  <a:lnTo>
                    <a:pt x="216" y="138"/>
                  </a:lnTo>
                  <a:lnTo>
                    <a:pt x="216" y="144"/>
                  </a:lnTo>
                  <a:lnTo>
                    <a:pt x="216" y="150"/>
                  </a:lnTo>
                  <a:lnTo>
                    <a:pt x="210" y="156"/>
                  </a:lnTo>
                  <a:lnTo>
                    <a:pt x="210" y="162"/>
                  </a:lnTo>
                  <a:lnTo>
                    <a:pt x="216" y="162"/>
                  </a:lnTo>
                  <a:lnTo>
                    <a:pt x="216" y="156"/>
                  </a:lnTo>
                  <a:lnTo>
                    <a:pt x="216" y="150"/>
                  </a:lnTo>
                  <a:lnTo>
                    <a:pt x="222" y="150"/>
                  </a:lnTo>
                  <a:lnTo>
                    <a:pt x="222" y="144"/>
                  </a:lnTo>
                  <a:lnTo>
                    <a:pt x="222" y="138"/>
                  </a:lnTo>
                  <a:lnTo>
                    <a:pt x="228" y="138"/>
                  </a:lnTo>
                  <a:lnTo>
                    <a:pt x="228" y="132"/>
                  </a:lnTo>
                  <a:lnTo>
                    <a:pt x="228" y="126"/>
                  </a:lnTo>
                  <a:lnTo>
                    <a:pt x="222" y="126"/>
                  </a:lnTo>
                  <a:lnTo>
                    <a:pt x="228" y="126"/>
                  </a:lnTo>
                  <a:lnTo>
                    <a:pt x="222" y="126"/>
                  </a:lnTo>
                  <a:lnTo>
                    <a:pt x="228" y="120"/>
                  </a:lnTo>
                  <a:lnTo>
                    <a:pt x="228" y="114"/>
                  </a:lnTo>
                  <a:lnTo>
                    <a:pt x="228" y="120"/>
                  </a:lnTo>
                  <a:lnTo>
                    <a:pt x="228" y="114"/>
                  </a:lnTo>
                  <a:lnTo>
                    <a:pt x="234" y="120"/>
                  </a:lnTo>
                  <a:lnTo>
                    <a:pt x="234" y="114"/>
                  </a:lnTo>
                  <a:lnTo>
                    <a:pt x="240" y="114"/>
                  </a:lnTo>
                  <a:lnTo>
                    <a:pt x="234" y="114"/>
                  </a:lnTo>
                  <a:lnTo>
                    <a:pt x="234" y="108"/>
                  </a:lnTo>
                  <a:lnTo>
                    <a:pt x="240" y="108"/>
                  </a:lnTo>
                  <a:lnTo>
                    <a:pt x="240" y="114"/>
                  </a:lnTo>
                  <a:lnTo>
                    <a:pt x="240" y="120"/>
                  </a:lnTo>
                  <a:lnTo>
                    <a:pt x="240" y="126"/>
                  </a:lnTo>
                  <a:lnTo>
                    <a:pt x="240" y="120"/>
                  </a:lnTo>
                  <a:lnTo>
                    <a:pt x="240" y="114"/>
                  </a:lnTo>
                  <a:lnTo>
                    <a:pt x="246" y="114"/>
                  </a:lnTo>
                  <a:lnTo>
                    <a:pt x="240" y="114"/>
                  </a:lnTo>
                  <a:lnTo>
                    <a:pt x="240" y="108"/>
                  </a:lnTo>
                  <a:lnTo>
                    <a:pt x="234" y="108"/>
                  </a:lnTo>
                  <a:lnTo>
                    <a:pt x="234" y="102"/>
                  </a:lnTo>
                  <a:lnTo>
                    <a:pt x="240" y="102"/>
                  </a:lnTo>
                  <a:lnTo>
                    <a:pt x="234" y="102"/>
                  </a:lnTo>
                  <a:lnTo>
                    <a:pt x="234" y="96"/>
                  </a:lnTo>
                  <a:lnTo>
                    <a:pt x="234" y="90"/>
                  </a:lnTo>
                  <a:lnTo>
                    <a:pt x="234" y="84"/>
                  </a:lnTo>
                  <a:lnTo>
                    <a:pt x="240" y="84"/>
                  </a:lnTo>
                  <a:lnTo>
                    <a:pt x="234" y="84"/>
                  </a:lnTo>
                  <a:lnTo>
                    <a:pt x="240" y="84"/>
                  </a:lnTo>
                  <a:lnTo>
                    <a:pt x="240" y="78"/>
                  </a:lnTo>
                  <a:lnTo>
                    <a:pt x="240" y="84"/>
                  </a:lnTo>
                  <a:lnTo>
                    <a:pt x="246" y="84"/>
                  </a:lnTo>
                  <a:lnTo>
                    <a:pt x="246" y="90"/>
                  </a:lnTo>
                  <a:lnTo>
                    <a:pt x="252" y="96"/>
                  </a:lnTo>
                  <a:lnTo>
                    <a:pt x="258" y="96"/>
                  </a:lnTo>
                  <a:lnTo>
                    <a:pt x="258" y="90"/>
                  </a:lnTo>
                  <a:lnTo>
                    <a:pt x="258" y="84"/>
                  </a:lnTo>
                  <a:lnTo>
                    <a:pt x="264" y="84"/>
                  </a:lnTo>
                  <a:lnTo>
                    <a:pt x="264" y="78"/>
                  </a:lnTo>
                  <a:lnTo>
                    <a:pt x="264" y="84"/>
                  </a:lnTo>
                  <a:lnTo>
                    <a:pt x="270" y="84"/>
                  </a:lnTo>
                  <a:lnTo>
                    <a:pt x="270" y="78"/>
                  </a:lnTo>
                  <a:lnTo>
                    <a:pt x="264" y="84"/>
                  </a:lnTo>
                  <a:lnTo>
                    <a:pt x="264" y="78"/>
                  </a:lnTo>
                  <a:lnTo>
                    <a:pt x="264" y="72"/>
                  </a:lnTo>
                  <a:lnTo>
                    <a:pt x="264" y="78"/>
                  </a:lnTo>
                  <a:lnTo>
                    <a:pt x="270" y="78"/>
                  </a:lnTo>
                  <a:lnTo>
                    <a:pt x="276" y="78"/>
                  </a:lnTo>
                  <a:lnTo>
                    <a:pt x="276" y="72"/>
                  </a:lnTo>
                  <a:lnTo>
                    <a:pt x="282" y="72"/>
                  </a:lnTo>
                  <a:lnTo>
                    <a:pt x="276" y="72"/>
                  </a:lnTo>
                  <a:lnTo>
                    <a:pt x="282" y="72"/>
                  </a:lnTo>
                  <a:lnTo>
                    <a:pt x="282" y="66"/>
                  </a:lnTo>
                  <a:lnTo>
                    <a:pt x="282" y="60"/>
                  </a:lnTo>
                  <a:lnTo>
                    <a:pt x="282" y="54"/>
                  </a:lnTo>
                  <a:lnTo>
                    <a:pt x="288" y="54"/>
                  </a:lnTo>
                  <a:lnTo>
                    <a:pt x="282" y="54"/>
                  </a:lnTo>
                  <a:lnTo>
                    <a:pt x="288" y="54"/>
                  </a:lnTo>
                  <a:lnTo>
                    <a:pt x="288" y="48"/>
                  </a:lnTo>
                  <a:lnTo>
                    <a:pt x="288" y="42"/>
                  </a:lnTo>
                  <a:lnTo>
                    <a:pt x="282" y="42"/>
                  </a:lnTo>
                  <a:lnTo>
                    <a:pt x="282" y="36"/>
                  </a:lnTo>
                  <a:lnTo>
                    <a:pt x="282" y="30"/>
                  </a:lnTo>
                  <a:lnTo>
                    <a:pt x="282" y="36"/>
                  </a:lnTo>
                  <a:lnTo>
                    <a:pt x="282" y="30"/>
                  </a:lnTo>
                  <a:lnTo>
                    <a:pt x="276" y="30"/>
                  </a:lnTo>
                  <a:lnTo>
                    <a:pt x="276" y="24"/>
                  </a:lnTo>
                  <a:lnTo>
                    <a:pt x="282" y="24"/>
                  </a:lnTo>
                  <a:lnTo>
                    <a:pt x="282" y="30"/>
                  </a:lnTo>
                  <a:lnTo>
                    <a:pt x="288" y="30"/>
                  </a:lnTo>
                  <a:lnTo>
                    <a:pt x="288" y="24"/>
                  </a:lnTo>
                  <a:lnTo>
                    <a:pt x="288" y="18"/>
                  </a:lnTo>
                  <a:lnTo>
                    <a:pt x="294" y="18"/>
                  </a:lnTo>
                  <a:lnTo>
                    <a:pt x="300" y="18"/>
                  </a:lnTo>
                  <a:lnTo>
                    <a:pt x="294" y="18"/>
                  </a:lnTo>
                  <a:lnTo>
                    <a:pt x="294" y="12"/>
                  </a:lnTo>
                  <a:lnTo>
                    <a:pt x="300" y="12"/>
                  </a:lnTo>
                  <a:lnTo>
                    <a:pt x="294" y="12"/>
                  </a:lnTo>
                  <a:lnTo>
                    <a:pt x="300" y="12"/>
                  </a:lnTo>
                  <a:lnTo>
                    <a:pt x="294" y="12"/>
                  </a:lnTo>
                  <a:lnTo>
                    <a:pt x="294" y="6"/>
                  </a:lnTo>
                  <a:lnTo>
                    <a:pt x="300" y="6"/>
                  </a:lnTo>
                  <a:lnTo>
                    <a:pt x="300" y="12"/>
                  </a:lnTo>
                  <a:lnTo>
                    <a:pt x="300" y="6"/>
                  </a:lnTo>
                  <a:lnTo>
                    <a:pt x="300" y="0"/>
                  </a:lnTo>
                  <a:lnTo>
                    <a:pt x="300" y="6"/>
                  </a:lnTo>
                  <a:lnTo>
                    <a:pt x="300" y="0"/>
                  </a:lnTo>
                  <a:lnTo>
                    <a:pt x="306" y="6"/>
                  </a:lnTo>
                  <a:lnTo>
                    <a:pt x="300" y="6"/>
                  </a:lnTo>
                  <a:lnTo>
                    <a:pt x="306" y="6"/>
                  </a:lnTo>
                  <a:lnTo>
                    <a:pt x="306" y="12"/>
                  </a:lnTo>
                  <a:lnTo>
                    <a:pt x="306" y="18"/>
                  </a:lnTo>
                  <a:lnTo>
                    <a:pt x="306" y="12"/>
                  </a:lnTo>
                  <a:lnTo>
                    <a:pt x="306" y="18"/>
                  </a:lnTo>
                  <a:lnTo>
                    <a:pt x="306" y="12"/>
                  </a:lnTo>
                  <a:lnTo>
                    <a:pt x="300" y="12"/>
                  </a:lnTo>
                  <a:lnTo>
                    <a:pt x="300" y="18"/>
                  </a:lnTo>
                  <a:lnTo>
                    <a:pt x="306" y="18"/>
                  </a:lnTo>
                  <a:lnTo>
                    <a:pt x="300" y="18"/>
                  </a:lnTo>
                  <a:lnTo>
                    <a:pt x="300" y="24"/>
                  </a:lnTo>
                  <a:lnTo>
                    <a:pt x="300" y="18"/>
                  </a:lnTo>
                  <a:lnTo>
                    <a:pt x="306" y="18"/>
                  </a:lnTo>
                  <a:lnTo>
                    <a:pt x="312" y="18"/>
                  </a:lnTo>
                  <a:lnTo>
                    <a:pt x="312" y="24"/>
                  </a:lnTo>
                  <a:lnTo>
                    <a:pt x="318" y="24"/>
                  </a:lnTo>
                  <a:lnTo>
                    <a:pt x="312" y="24"/>
                  </a:lnTo>
                  <a:lnTo>
                    <a:pt x="318" y="24"/>
                  </a:lnTo>
                  <a:lnTo>
                    <a:pt x="318" y="30"/>
                  </a:lnTo>
                  <a:lnTo>
                    <a:pt x="318" y="24"/>
                  </a:lnTo>
                  <a:lnTo>
                    <a:pt x="318" y="30"/>
                  </a:lnTo>
                  <a:lnTo>
                    <a:pt x="318" y="36"/>
                  </a:lnTo>
                  <a:lnTo>
                    <a:pt x="324" y="42"/>
                  </a:lnTo>
                  <a:lnTo>
                    <a:pt x="324" y="48"/>
                  </a:lnTo>
                  <a:lnTo>
                    <a:pt x="324" y="42"/>
                  </a:lnTo>
                  <a:lnTo>
                    <a:pt x="330" y="42"/>
                  </a:lnTo>
                  <a:lnTo>
                    <a:pt x="330" y="48"/>
                  </a:lnTo>
                  <a:lnTo>
                    <a:pt x="330" y="54"/>
                  </a:lnTo>
                  <a:lnTo>
                    <a:pt x="330" y="48"/>
                  </a:lnTo>
                  <a:lnTo>
                    <a:pt x="330" y="54"/>
                  </a:lnTo>
                  <a:lnTo>
                    <a:pt x="336" y="54"/>
                  </a:lnTo>
                  <a:lnTo>
                    <a:pt x="336" y="60"/>
                  </a:lnTo>
                  <a:lnTo>
                    <a:pt x="336" y="66"/>
                  </a:lnTo>
                  <a:lnTo>
                    <a:pt x="336" y="72"/>
                  </a:lnTo>
                  <a:lnTo>
                    <a:pt x="342" y="72"/>
                  </a:lnTo>
                  <a:lnTo>
                    <a:pt x="342" y="78"/>
                  </a:lnTo>
                  <a:lnTo>
                    <a:pt x="342" y="84"/>
                  </a:lnTo>
                  <a:lnTo>
                    <a:pt x="342" y="90"/>
                  </a:lnTo>
                  <a:lnTo>
                    <a:pt x="348" y="90"/>
                  </a:lnTo>
                  <a:lnTo>
                    <a:pt x="348" y="96"/>
                  </a:lnTo>
                  <a:lnTo>
                    <a:pt x="348" y="102"/>
                  </a:lnTo>
                  <a:lnTo>
                    <a:pt x="348" y="108"/>
                  </a:lnTo>
                  <a:lnTo>
                    <a:pt x="348" y="114"/>
                  </a:lnTo>
                  <a:lnTo>
                    <a:pt x="348" y="120"/>
                  </a:lnTo>
                  <a:lnTo>
                    <a:pt x="348" y="126"/>
                  </a:lnTo>
                  <a:lnTo>
                    <a:pt x="348" y="132"/>
                  </a:lnTo>
                  <a:lnTo>
                    <a:pt x="348" y="138"/>
                  </a:lnTo>
                  <a:lnTo>
                    <a:pt x="348" y="144"/>
                  </a:lnTo>
                  <a:lnTo>
                    <a:pt x="354" y="144"/>
                  </a:lnTo>
                  <a:lnTo>
                    <a:pt x="354" y="150"/>
                  </a:lnTo>
                  <a:lnTo>
                    <a:pt x="354" y="156"/>
                  </a:lnTo>
                  <a:lnTo>
                    <a:pt x="360" y="156"/>
                  </a:lnTo>
                  <a:lnTo>
                    <a:pt x="360" y="162"/>
                  </a:lnTo>
                  <a:lnTo>
                    <a:pt x="360" y="168"/>
                  </a:lnTo>
                  <a:lnTo>
                    <a:pt x="366" y="168"/>
                  </a:lnTo>
                  <a:lnTo>
                    <a:pt x="360" y="168"/>
                  </a:lnTo>
                  <a:lnTo>
                    <a:pt x="366" y="168"/>
                  </a:lnTo>
                  <a:lnTo>
                    <a:pt x="360" y="174"/>
                  </a:lnTo>
                  <a:lnTo>
                    <a:pt x="360" y="180"/>
                  </a:lnTo>
                  <a:lnTo>
                    <a:pt x="360" y="186"/>
                  </a:lnTo>
                  <a:lnTo>
                    <a:pt x="354" y="186"/>
                  </a:lnTo>
                  <a:lnTo>
                    <a:pt x="360" y="192"/>
                  </a:lnTo>
                  <a:lnTo>
                    <a:pt x="354" y="192"/>
                  </a:lnTo>
                  <a:lnTo>
                    <a:pt x="354" y="198"/>
                  </a:lnTo>
                  <a:lnTo>
                    <a:pt x="348" y="204"/>
                  </a:lnTo>
                  <a:lnTo>
                    <a:pt x="342" y="198"/>
                  </a:lnTo>
                  <a:lnTo>
                    <a:pt x="342" y="192"/>
                  </a:lnTo>
                  <a:lnTo>
                    <a:pt x="336" y="192"/>
                  </a:lnTo>
                  <a:lnTo>
                    <a:pt x="336" y="186"/>
                  </a:lnTo>
                  <a:lnTo>
                    <a:pt x="336" y="180"/>
                  </a:lnTo>
                  <a:lnTo>
                    <a:pt x="336" y="174"/>
                  </a:lnTo>
                  <a:lnTo>
                    <a:pt x="330" y="174"/>
                  </a:lnTo>
                  <a:lnTo>
                    <a:pt x="330" y="180"/>
                  </a:lnTo>
                  <a:lnTo>
                    <a:pt x="324" y="174"/>
                  </a:lnTo>
                  <a:lnTo>
                    <a:pt x="330" y="174"/>
                  </a:lnTo>
                  <a:lnTo>
                    <a:pt x="324" y="174"/>
                  </a:lnTo>
                  <a:lnTo>
                    <a:pt x="324" y="180"/>
                  </a:lnTo>
                  <a:lnTo>
                    <a:pt x="318" y="180"/>
                  </a:lnTo>
                  <a:lnTo>
                    <a:pt x="318" y="186"/>
                  </a:lnTo>
                  <a:lnTo>
                    <a:pt x="324" y="186"/>
                  </a:lnTo>
                  <a:lnTo>
                    <a:pt x="324" y="192"/>
                  </a:lnTo>
                  <a:lnTo>
                    <a:pt x="324" y="198"/>
                  </a:lnTo>
                  <a:lnTo>
                    <a:pt x="324" y="204"/>
                  </a:lnTo>
                  <a:lnTo>
                    <a:pt x="324" y="210"/>
                  </a:lnTo>
                  <a:lnTo>
                    <a:pt x="330" y="210"/>
                  </a:lnTo>
                  <a:lnTo>
                    <a:pt x="330" y="216"/>
                  </a:lnTo>
                  <a:lnTo>
                    <a:pt x="330" y="210"/>
                  </a:lnTo>
                  <a:lnTo>
                    <a:pt x="330" y="216"/>
                  </a:lnTo>
                  <a:lnTo>
                    <a:pt x="330" y="222"/>
                  </a:lnTo>
                  <a:lnTo>
                    <a:pt x="330" y="228"/>
                  </a:lnTo>
                  <a:lnTo>
                    <a:pt x="330" y="234"/>
                  </a:lnTo>
                  <a:lnTo>
                    <a:pt x="330" y="240"/>
                  </a:lnTo>
                  <a:lnTo>
                    <a:pt x="324" y="240"/>
                  </a:lnTo>
                  <a:lnTo>
                    <a:pt x="324" y="246"/>
                  </a:lnTo>
                  <a:lnTo>
                    <a:pt x="330" y="246"/>
                  </a:lnTo>
                  <a:lnTo>
                    <a:pt x="324" y="246"/>
                  </a:lnTo>
                  <a:lnTo>
                    <a:pt x="318" y="252"/>
                  </a:lnTo>
                  <a:lnTo>
                    <a:pt x="318" y="258"/>
                  </a:lnTo>
                  <a:lnTo>
                    <a:pt x="312" y="258"/>
                  </a:lnTo>
                  <a:lnTo>
                    <a:pt x="312" y="264"/>
                  </a:lnTo>
                  <a:lnTo>
                    <a:pt x="312" y="270"/>
                  </a:lnTo>
                  <a:lnTo>
                    <a:pt x="312" y="276"/>
                  </a:lnTo>
                  <a:lnTo>
                    <a:pt x="312" y="282"/>
                  </a:lnTo>
                  <a:lnTo>
                    <a:pt x="312" y="288"/>
                  </a:lnTo>
                  <a:lnTo>
                    <a:pt x="318" y="288"/>
                  </a:lnTo>
                  <a:lnTo>
                    <a:pt x="312" y="294"/>
                  </a:lnTo>
                  <a:lnTo>
                    <a:pt x="312" y="300"/>
                  </a:lnTo>
                  <a:lnTo>
                    <a:pt x="312" y="306"/>
                  </a:lnTo>
                  <a:lnTo>
                    <a:pt x="312" y="312"/>
                  </a:lnTo>
                  <a:lnTo>
                    <a:pt x="306" y="312"/>
                  </a:lnTo>
                  <a:lnTo>
                    <a:pt x="306" y="318"/>
                  </a:lnTo>
                  <a:lnTo>
                    <a:pt x="306" y="324"/>
                  </a:lnTo>
                  <a:lnTo>
                    <a:pt x="306" y="330"/>
                  </a:lnTo>
                  <a:lnTo>
                    <a:pt x="300" y="336"/>
                  </a:lnTo>
                  <a:lnTo>
                    <a:pt x="300" y="342"/>
                  </a:lnTo>
                  <a:lnTo>
                    <a:pt x="288" y="366"/>
                  </a:lnTo>
                  <a:lnTo>
                    <a:pt x="288" y="372"/>
                  </a:lnTo>
                  <a:lnTo>
                    <a:pt x="288" y="378"/>
                  </a:lnTo>
                  <a:lnTo>
                    <a:pt x="282" y="384"/>
                  </a:lnTo>
                  <a:lnTo>
                    <a:pt x="282" y="396"/>
                  </a:lnTo>
                  <a:lnTo>
                    <a:pt x="276" y="402"/>
                  </a:lnTo>
                  <a:lnTo>
                    <a:pt x="276" y="408"/>
                  </a:lnTo>
                  <a:lnTo>
                    <a:pt x="276" y="414"/>
                  </a:lnTo>
                  <a:lnTo>
                    <a:pt x="270" y="420"/>
                  </a:lnTo>
                  <a:lnTo>
                    <a:pt x="270" y="432"/>
                  </a:lnTo>
                  <a:lnTo>
                    <a:pt x="264" y="438"/>
                  </a:lnTo>
                  <a:lnTo>
                    <a:pt x="264" y="444"/>
                  </a:lnTo>
                  <a:lnTo>
                    <a:pt x="264" y="450"/>
                  </a:lnTo>
                  <a:lnTo>
                    <a:pt x="258" y="462"/>
                  </a:lnTo>
                  <a:lnTo>
                    <a:pt x="258" y="468"/>
                  </a:lnTo>
                  <a:lnTo>
                    <a:pt x="258" y="474"/>
                  </a:lnTo>
                  <a:lnTo>
                    <a:pt x="252" y="480"/>
                  </a:lnTo>
                  <a:lnTo>
                    <a:pt x="252" y="486"/>
                  </a:lnTo>
                  <a:lnTo>
                    <a:pt x="252" y="492"/>
                  </a:lnTo>
                  <a:lnTo>
                    <a:pt x="246" y="498"/>
                  </a:lnTo>
                  <a:lnTo>
                    <a:pt x="246" y="504"/>
                  </a:lnTo>
                  <a:lnTo>
                    <a:pt x="240" y="516"/>
                  </a:lnTo>
                  <a:lnTo>
                    <a:pt x="234" y="522"/>
                  </a:lnTo>
                  <a:lnTo>
                    <a:pt x="234" y="528"/>
                  </a:lnTo>
                  <a:lnTo>
                    <a:pt x="234" y="534"/>
                  </a:lnTo>
                  <a:lnTo>
                    <a:pt x="234" y="540"/>
                  </a:lnTo>
                  <a:lnTo>
                    <a:pt x="234" y="546"/>
                  </a:lnTo>
                  <a:lnTo>
                    <a:pt x="228" y="552"/>
                  </a:lnTo>
                  <a:lnTo>
                    <a:pt x="228" y="558"/>
                  </a:lnTo>
                  <a:lnTo>
                    <a:pt x="228" y="564"/>
                  </a:lnTo>
                  <a:lnTo>
                    <a:pt x="228" y="570"/>
                  </a:lnTo>
                  <a:lnTo>
                    <a:pt x="222" y="570"/>
                  </a:lnTo>
                  <a:lnTo>
                    <a:pt x="222" y="576"/>
                  </a:lnTo>
                  <a:lnTo>
                    <a:pt x="222" y="582"/>
                  </a:lnTo>
                  <a:lnTo>
                    <a:pt x="222" y="588"/>
                  </a:lnTo>
                  <a:lnTo>
                    <a:pt x="222" y="594"/>
                  </a:lnTo>
                  <a:lnTo>
                    <a:pt x="216" y="594"/>
                  </a:lnTo>
                  <a:lnTo>
                    <a:pt x="216" y="606"/>
                  </a:lnTo>
                  <a:lnTo>
                    <a:pt x="210" y="612"/>
                  </a:lnTo>
                  <a:lnTo>
                    <a:pt x="210" y="618"/>
                  </a:lnTo>
                  <a:lnTo>
                    <a:pt x="204" y="618"/>
                  </a:lnTo>
                  <a:lnTo>
                    <a:pt x="204" y="624"/>
                  </a:lnTo>
                  <a:lnTo>
                    <a:pt x="204" y="630"/>
                  </a:lnTo>
                  <a:lnTo>
                    <a:pt x="204" y="636"/>
                  </a:lnTo>
                  <a:lnTo>
                    <a:pt x="198" y="636"/>
                  </a:lnTo>
                  <a:lnTo>
                    <a:pt x="198" y="642"/>
                  </a:lnTo>
                  <a:lnTo>
                    <a:pt x="198" y="648"/>
                  </a:lnTo>
                  <a:lnTo>
                    <a:pt x="198" y="654"/>
                  </a:lnTo>
                  <a:lnTo>
                    <a:pt x="192" y="648"/>
                  </a:lnTo>
                  <a:lnTo>
                    <a:pt x="192" y="654"/>
                  </a:lnTo>
                  <a:lnTo>
                    <a:pt x="186" y="654"/>
                  </a:lnTo>
                  <a:lnTo>
                    <a:pt x="180" y="654"/>
                  </a:lnTo>
                  <a:lnTo>
                    <a:pt x="180" y="660"/>
                  </a:lnTo>
                  <a:lnTo>
                    <a:pt x="174" y="660"/>
                  </a:lnTo>
                  <a:lnTo>
                    <a:pt x="168" y="660"/>
                  </a:lnTo>
                  <a:lnTo>
                    <a:pt x="162" y="660"/>
                  </a:lnTo>
                  <a:lnTo>
                    <a:pt x="156" y="660"/>
                  </a:lnTo>
                  <a:lnTo>
                    <a:pt x="150" y="666"/>
                  </a:lnTo>
                  <a:lnTo>
                    <a:pt x="144" y="666"/>
                  </a:lnTo>
                  <a:lnTo>
                    <a:pt x="138" y="666"/>
                  </a:lnTo>
                  <a:lnTo>
                    <a:pt x="132" y="672"/>
                  </a:lnTo>
                  <a:lnTo>
                    <a:pt x="126" y="672"/>
                  </a:lnTo>
                  <a:lnTo>
                    <a:pt x="126" y="678"/>
                  </a:lnTo>
                  <a:lnTo>
                    <a:pt x="120" y="678"/>
                  </a:lnTo>
                  <a:lnTo>
                    <a:pt x="114" y="678"/>
                  </a:lnTo>
                  <a:lnTo>
                    <a:pt x="108" y="678"/>
                  </a:lnTo>
                  <a:lnTo>
                    <a:pt x="102" y="678"/>
                  </a:lnTo>
                  <a:lnTo>
                    <a:pt x="102" y="684"/>
                  </a:lnTo>
                  <a:lnTo>
                    <a:pt x="96" y="684"/>
                  </a:lnTo>
                  <a:lnTo>
                    <a:pt x="96" y="678"/>
                  </a:lnTo>
                  <a:lnTo>
                    <a:pt x="90" y="678"/>
                  </a:lnTo>
                  <a:lnTo>
                    <a:pt x="90" y="672"/>
                  </a:lnTo>
                  <a:lnTo>
                    <a:pt x="84" y="672"/>
                  </a:lnTo>
                  <a:lnTo>
                    <a:pt x="78" y="666"/>
                  </a:lnTo>
                  <a:lnTo>
                    <a:pt x="66" y="666"/>
                  </a:lnTo>
                  <a:lnTo>
                    <a:pt x="60" y="666"/>
                  </a:lnTo>
                  <a:lnTo>
                    <a:pt x="60" y="660"/>
                  </a:lnTo>
                  <a:lnTo>
                    <a:pt x="54" y="660"/>
                  </a:lnTo>
                  <a:lnTo>
                    <a:pt x="48" y="654"/>
                  </a:lnTo>
                  <a:lnTo>
                    <a:pt x="42" y="654"/>
                  </a:lnTo>
                  <a:lnTo>
                    <a:pt x="42" y="648"/>
                  </a:lnTo>
                  <a:lnTo>
                    <a:pt x="42" y="642"/>
                  </a:lnTo>
                  <a:lnTo>
                    <a:pt x="36" y="642"/>
                  </a:lnTo>
                  <a:lnTo>
                    <a:pt x="36" y="636"/>
                  </a:lnTo>
                  <a:lnTo>
                    <a:pt x="36" y="630"/>
                  </a:lnTo>
                  <a:lnTo>
                    <a:pt x="30" y="624"/>
                  </a:lnTo>
                  <a:lnTo>
                    <a:pt x="24" y="624"/>
                  </a:lnTo>
                  <a:lnTo>
                    <a:pt x="24" y="618"/>
                  </a:lnTo>
                  <a:lnTo>
                    <a:pt x="24" y="612"/>
                  </a:lnTo>
                  <a:lnTo>
                    <a:pt x="24" y="606"/>
                  </a:lnTo>
                  <a:lnTo>
                    <a:pt x="24" y="600"/>
                  </a:lnTo>
                  <a:lnTo>
                    <a:pt x="24" y="594"/>
                  </a:lnTo>
                  <a:lnTo>
                    <a:pt x="24" y="588"/>
                  </a:lnTo>
                  <a:lnTo>
                    <a:pt x="24" y="582"/>
                  </a:lnTo>
                  <a:lnTo>
                    <a:pt x="30" y="582"/>
                  </a:lnTo>
                  <a:lnTo>
                    <a:pt x="30" y="576"/>
                  </a:lnTo>
                  <a:lnTo>
                    <a:pt x="30" y="570"/>
                  </a:lnTo>
                  <a:lnTo>
                    <a:pt x="24" y="570"/>
                  </a:lnTo>
                  <a:lnTo>
                    <a:pt x="24" y="564"/>
                  </a:lnTo>
                  <a:lnTo>
                    <a:pt x="24" y="558"/>
                  </a:lnTo>
                  <a:lnTo>
                    <a:pt x="18" y="558"/>
                  </a:lnTo>
                  <a:lnTo>
                    <a:pt x="18" y="552"/>
                  </a:lnTo>
                  <a:lnTo>
                    <a:pt x="12" y="552"/>
                  </a:lnTo>
                  <a:lnTo>
                    <a:pt x="12" y="546"/>
                  </a:lnTo>
                  <a:lnTo>
                    <a:pt x="6" y="540"/>
                  </a:lnTo>
                  <a:lnTo>
                    <a:pt x="6" y="534"/>
                  </a:lnTo>
                  <a:lnTo>
                    <a:pt x="6" y="528"/>
                  </a:lnTo>
                  <a:lnTo>
                    <a:pt x="6" y="522"/>
                  </a:lnTo>
                  <a:lnTo>
                    <a:pt x="6" y="516"/>
                  </a:lnTo>
                  <a:lnTo>
                    <a:pt x="0" y="516"/>
                  </a:lnTo>
                  <a:lnTo>
                    <a:pt x="6" y="516"/>
                  </a:lnTo>
                  <a:lnTo>
                    <a:pt x="6" y="510"/>
                  </a:lnTo>
                  <a:lnTo>
                    <a:pt x="6" y="504"/>
                  </a:lnTo>
                  <a:lnTo>
                    <a:pt x="6" y="498"/>
                  </a:lnTo>
                  <a:lnTo>
                    <a:pt x="6" y="492"/>
                  </a:lnTo>
                  <a:lnTo>
                    <a:pt x="12" y="486"/>
                  </a:lnTo>
                  <a:lnTo>
                    <a:pt x="18" y="486"/>
                  </a:lnTo>
                  <a:lnTo>
                    <a:pt x="12" y="486"/>
                  </a:lnTo>
                  <a:lnTo>
                    <a:pt x="18" y="486"/>
                  </a:lnTo>
                  <a:lnTo>
                    <a:pt x="18" y="480"/>
                  </a:lnTo>
                  <a:lnTo>
                    <a:pt x="12" y="480"/>
                  </a:lnTo>
                  <a:lnTo>
                    <a:pt x="18" y="480"/>
                  </a:lnTo>
                  <a:lnTo>
                    <a:pt x="12" y="480"/>
                  </a:lnTo>
                  <a:lnTo>
                    <a:pt x="18" y="480"/>
                  </a:lnTo>
                  <a:lnTo>
                    <a:pt x="12" y="480"/>
                  </a:lnTo>
                  <a:lnTo>
                    <a:pt x="12" y="474"/>
                  </a:lnTo>
                  <a:lnTo>
                    <a:pt x="18" y="474"/>
                  </a:lnTo>
                  <a:lnTo>
                    <a:pt x="12" y="474"/>
                  </a:lnTo>
                  <a:lnTo>
                    <a:pt x="18" y="474"/>
                  </a:lnTo>
                  <a:lnTo>
                    <a:pt x="12" y="474"/>
                  </a:lnTo>
                  <a:lnTo>
                    <a:pt x="18" y="474"/>
                  </a:lnTo>
                  <a:lnTo>
                    <a:pt x="18" y="468"/>
                  </a:lnTo>
                  <a:lnTo>
                    <a:pt x="18" y="474"/>
                  </a:lnTo>
                  <a:lnTo>
                    <a:pt x="18" y="468"/>
                  </a:lnTo>
                  <a:lnTo>
                    <a:pt x="18" y="474"/>
                  </a:lnTo>
                  <a:lnTo>
                    <a:pt x="18" y="468"/>
                  </a:lnTo>
                  <a:lnTo>
                    <a:pt x="24" y="468"/>
                  </a:lnTo>
                  <a:lnTo>
                    <a:pt x="18" y="468"/>
                  </a:lnTo>
                  <a:lnTo>
                    <a:pt x="24" y="468"/>
                  </a:lnTo>
                  <a:lnTo>
                    <a:pt x="30" y="468"/>
                  </a:lnTo>
                  <a:lnTo>
                    <a:pt x="30" y="462"/>
                  </a:lnTo>
                  <a:lnTo>
                    <a:pt x="36" y="462"/>
                  </a:lnTo>
                  <a:lnTo>
                    <a:pt x="36" y="456"/>
                  </a:lnTo>
                  <a:lnTo>
                    <a:pt x="36" y="450"/>
                  </a:lnTo>
                  <a:lnTo>
                    <a:pt x="36" y="444"/>
                  </a:lnTo>
                  <a:lnTo>
                    <a:pt x="42" y="438"/>
                  </a:lnTo>
                  <a:lnTo>
                    <a:pt x="42" y="444"/>
                  </a:lnTo>
                  <a:lnTo>
                    <a:pt x="36" y="444"/>
                  </a:lnTo>
                  <a:lnTo>
                    <a:pt x="42" y="444"/>
                  </a:lnTo>
                  <a:lnTo>
                    <a:pt x="42" y="438"/>
                  </a:lnTo>
                  <a:lnTo>
                    <a:pt x="42" y="444"/>
                  </a:lnTo>
                  <a:lnTo>
                    <a:pt x="42" y="438"/>
                  </a:lnTo>
                  <a:lnTo>
                    <a:pt x="48" y="432"/>
                  </a:lnTo>
                  <a:lnTo>
                    <a:pt x="48" y="426"/>
                  </a:lnTo>
                  <a:lnTo>
                    <a:pt x="48" y="432"/>
                  </a:lnTo>
                  <a:lnTo>
                    <a:pt x="48" y="426"/>
                  </a:lnTo>
                  <a:lnTo>
                    <a:pt x="54" y="426"/>
                  </a:lnTo>
                  <a:lnTo>
                    <a:pt x="54" y="420"/>
                  </a:lnTo>
                  <a:lnTo>
                    <a:pt x="54" y="414"/>
                  </a:lnTo>
                  <a:lnTo>
                    <a:pt x="60" y="414"/>
                  </a:lnTo>
                  <a:lnTo>
                    <a:pt x="60" y="408"/>
                  </a:lnTo>
                  <a:lnTo>
                    <a:pt x="66" y="408"/>
                  </a:lnTo>
                  <a:lnTo>
                    <a:pt x="66" y="402"/>
                  </a:lnTo>
                  <a:lnTo>
                    <a:pt x="66" y="396"/>
                  </a:lnTo>
                  <a:lnTo>
                    <a:pt x="60" y="396"/>
                  </a:lnTo>
                  <a:lnTo>
                    <a:pt x="66" y="396"/>
                  </a:lnTo>
                  <a:lnTo>
                    <a:pt x="60" y="396"/>
                  </a:lnTo>
                  <a:lnTo>
                    <a:pt x="60" y="390"/>
                  </a:lnTo>
                  <a:close/>
                </a:path>
              </a:pathLst>
            </a:custGeom>
            <a:solidFill>
              <a:srgbClr val="FFE56F"/>
            </a:solidFill>
            <a:ln w="9525">
              <a:solidFill>
                <a:srgbClr val="808080"/>
              </a:solidFill>
              <a:prstDash val="solid"/>
              <a:round/>
              <a:headEnd/>
              <a:tailEnd/>
            </a:ln>
          </p:spPr>
          <p:txBody>
            <a:bodyPr/>
            <a:lstStyle/>
            <a:p>
              <a:endParaRPr lang="en-GB"/>
            </a:p>
          </p:txBody>
        </p:sp>
        <p:sp>
          <p:nvSpPr>
            <p:cNvPr id="28" name="Freeform 70"/>
            <p:cNvSpPr>
              <a:spLocks noChangeAspect="1"/>
            </p:cNvSpPr>
            <p:nvPr>
              <p:custDataLst>
                <p:tags r:id="rId14"/>
              </p:custDataLst>
            </p:nvPr>
          </p:nvSpPr>
          <p:spPr bwMode="auto">
            <a:xfrm>
              <a:off x="4769" y="2096"/>
              <a:ext cx="100" cy="249"/>
            </a:xfrm>
            <a:custGeom>
              <a:avLst/>
              <a:gdLst>
                <a:gd name="T0" fmla="*/ 4 w 162"/>
                <a:gd name="T1" fmla="*/ 1 h 384"/>
                <a:gd name="T2" fmla="*/ 6 w 162"/>
                <a:gd name="T3" fmla="*/ 2 h 384"/>
                <a:gd name="T4" fmla="*/ 9 w 162"/>
                <a:gd name="T5" fmla="*/ 3 h 384"/>
                <a:gd name="T6" fmla="*/ 10 w 162"/>
                <a:gd name="T7" fmla="*/ 1 h 384"/>
                <a:gd name="T8" fmla="*/ 12 w 162"/>
                <a:gd name="T9" fmla="*/ 3 h 384"/>
                <a:gd name="T10" fmla="*/ 14 w 162"/>
                <a:gd name="T11" fmla="*/ 6 h 384"/>
                <a:gd name="T12" fmla="*/ 14 w 162"/>
                <a:gd name="T13" fmla="*/ 10 h 384"/>
                <a:gd name="T14" fmla="*/ 14 w 162"/>
                <a:gd name="T15" fmla="*/ 15 h 384"/>
                <a:gd name="T16" fmla="*/ 15 w 162"/>
                <a:gd name="T17" fmla="*/ 17 h 384"/>
                <a:gd name="T18" fmla="*/ 14 w 162"/>
                <a:gd name="T19" fmla="*/ 19 h 384"/>
                <a:gd name="T20" fmla="*/ 14 w 162"/>
                <a:gd name="T21" fmla="*/ 25 h 384"/>
                <a:gd name="T22" fmla="*/ 14 w 162"/>
                <a:gd name="T23" fmla="*/ 29 h 384"/>
                <a:gd name="T24" fmla="*/ 14 w 162"/>
                <a:gd name="T25" fmla="*/ 33 h 384"/>
                <a:gd name="T26" fmla="*/ 14 w 162"/>
                <a:gd name="T27" fmla="*/ 36 h 384"/>
                <a:gd name="T28" fmla="*/ 19 w 162"/>
                <a:gd name="T29" fmla="*/ 39 h 384"/>
                <a:gd name="T30" fmla="*/ 23 w 162"/>
                <a:gd name="T31" fmla="*/ 49 h 384"/>
                <a:gd name="T32" fmla="*/ 22 w 162"/>
                <a:gd name="T33" fmla="*/ 58 h 384"/>
                <a:gd name="T34" fmla="*/ 20 w 162"/>
                <a:gd name="T35" fmla="*/ 59 h 384"/>
                <a:gd name="T36" fmla="*/ 19 w 162"/>
                <a:gd name="T37" fmla="*/ 63 h 384"/>
                <a:gd name="T38" fmla="*/ 19 w 162"/>
                <a:gd name="T39" fmla="*/ 65 h 384"/>
                <a:gd name="T40" fmla="*/ 17 w 162"/>
                <a:gd name="T41" fmla="*/ 67 h 384"/>
                <a:gd name="T42" fmla="*/ 17 w 162"/>
                <a:gd name="T43" fmla="*/ 65 h 384"/>
                <a:gd name="T44" fmla="*/ 15 w 162"/>
                <a:gd name="T45" fmla="*/ 64 h 384"/>
                <a:gd name="T46" fmla="*/ 14 w 162"/>
                <a:gd name="T47" fmla="*/ 62 h 384"/>
                <a:gd name="T48" fmla="*/ 12 w 162"/>
                <a:gd name="T49" fmla="*/ 60 h 384"/>
                <a:gd name="T50" fmla="*/ 12 w 162"/>
                <a:gd name="T51" fmla="*/ 58 h 384"/>
                <a:gd name="T52" fmla="*/ 12 w 162"/>
                <a:gd name="T53" fmla="*/ 56 h 384"/>
                <a:gd name="T54" fmla="*/ 14 w 162"/>
                <a:gd name="T55" fmla="*/ 53 h 384"/>
                <a:gd name="T56" fmla="*/ 14 w 162"/>
                <a:gd name="T57" fmla="*/ 52 h 384"/>
                <a:gd name="T58" fmla="*/ 14 w 162"/>
                <a:gd name="T59" fmla="*/ 47 h 384"/>
                <a:gd name="T60" fmla="*/ 14 w 162"/>
                <a:gd name="T61" fmla="*/ 45 h 384"/>
                <a:gd name="T62" fmla="*/ 10 w 162"/>
                <a:gd name="T63" fmla="*/ 45 h 384"/>
                <a:gd name="T64" fmla="*/ 7 w 162"/>
                <a:gd name="T65" fmla="*/ 45 h 384"/>
                <a:gd name="T66" fmla="*/ 6 w 162"/>
                <a:gd name="T67" fmla="*/ 43 h 384"/>
                <a:gd name="T68" fmla="*/ 4 w 162"/>
                <a:gd name="T69" fmla="*/ 42 h 384"/>
                <a:gd name="T70" fmla="*/ 2 w 162"/>
                <a:gd name="T71" fmla="*/ 40 h 384"/>
                <a:gd name="T72" fmla="*/ 1 w 162"/>
                <a:gd name="T73" fmla="*/ 39 h 384"/>
                <a:gd name="T74" fmla="*/ 1 w 162"/>
                <a:gd name="T75" fmla="*/ 38 h 384"/>
                <a:gd name="T76" fmla="*/ 0 w 162"/>
                <a:gd name="T77" fmla="*/ 37 h 384"/>
                <a:gd name="T78" fmla="*/ 1 w 162"/>
                <a:gd name="T79" fmla="*/ 34 h 384"/>
                <a:gd name="T80" fmla="*/ 2 w 162"/>
                <a:gd name="T81" fmla="*/ 30 h 384"/>
                <a:gd name="T82" fmla="*/ 2 w 162"/>
                <a:gd name="T83" fmla="*/ 29 h 384"/>
                <a:gd name="T84" fmla="*/ 6 w 162"/>
                <a:gd name="T85" fmla="*/ 27 h 384"/>
                <a:gd name="T86" fmla="*/ 6 w 162"/>
                <a:gd name="T87" fmla="*/ 25 h 384"/>
                <a:gd name="T88" fmla="*/ 4 w 162"/>
                <a:gd name="T89" fmla="*/ 22 h 384"/>
                <a:gd name="T90" fmla="*/ 4 w 162"/>
                <a:gd name="T91" fmla="*/ 19 h 384"/>
                <a:gd name="T92" fmla="*/ 4 w 162"/>
                <a:gd name="T93" fmla="*/ 17 h 384"/>
                <a:gd name="T94" fmla="*/ 4 w 162"/>
                <a:gd name="T95" fmla="*/ 15 h 384"/>
                <a:gd name="T96" fmla="*/ 6 w 162"/>
                <a:gd name="T97" fmla="*/ 12 h 384"/>
                <a:gd name="T98" fmla="*/ 7 w 162"/>
                <a:gd name="T99" fmla="*/ 10 h 384"/>
                <a:gd name="T100" fmla="*/ 6 w 162"/>
                <a:gd name="T101" fmla="*/ 6 h 384"/>
                <a:gd name="T102" fmla="*/ 4 w 162"/>
                <a:gd name="T103" fmla="*/ 4 h 384"/>
                <a:gd name="T104" fmla="*/ 4 w 162"/>
                <a:gd name="T105" fmla="*/ 3 h 384"/>
                <a:gd name="T106" fmla="*/ 1 w 162"/>
                <a:gd name="T107" fmla="*/ 1 h 3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2" h="384">
                  <a:moveTo>
                    <a:pt x="12" y="0"/>
                  </a:moveTo>
                  <a:lnTo>
                    <a:pt x="18" y="0"/>
                  </a:lnTo>
                  <a:lnTo>
                    <a:pt x="18" y="6"/>
                  </a:lnTo>
                  <a:lnTo>
                    <a:pt x="24" y="6"/>
                  </a:lnTo>
                  <a:lnTo>
                    <a:pt x="30" y="6"/>
                  </a:lnTo>
                  <a:lnTo>
                    <a:pt x="36" y="6"/>
                  </a:lnTo>
                  <a:lnTo>
                    <a:pt x="36" y="12"/>
                  </a:lnTo>
                  <a:lnTo>
                    <a:pt x="42" y="12"/>
                  </a:lnTo>
                  <a:lnTo>
                    <a:pt x="48" y="12"/>
                  </a:lnTo>
                  <a:lnTo>
                    <a:pt x="54" y="12"/>
                  </a:lnTo>
                  <a:lnTo>
                    <a:pt x="60" y="12"/>
                  </a:lnTo>
                  <a:lnTo>
                    <a:pt x="60" y="18"/>
                  </a:lnTo>
                  <a:lnTo>
                    <a:pt x="66" y="18"/>
                  </a:lnTo>
                  <a:lnTo>
                    <a:pt x="66" y="12"/>
                  </a:lnTo>
                  <a:lnTo>
                    <a:pt x="66" y="6"/>
                  </a:lnTo>
                  <a:lnTo>
                    <a:pt x="72" y="6"/>
                  </a:lnTo>
                  <a:lnTo>
                    <a:pt x="72" y="12"/>
                  </a:lnTo>
                  <a:lnTo>
                    <a:pt x="78" y="12"/>
                  </a:lnTo>
                  <a:lnTo>
                    <a:pt x="78" y="18"/>
                  </a:lnTo>
                  <a:lnTo>
                    <a:pt x="84" y="18"/>
                  </a:lnTo>
                  <a:lnTo>
                    <a:pt x="84" y="24"/>
                  </a:lnTo>
                  <a:lnTo>
                    <a:pt x="90" y="30"/>
                  </a:lnTo>
                  <a:lnTo>
                    <a:pt x="96" y="36"/>
                  </a:lnTo>
                  <a:lnTo>
                    <a:pt x="90" y="36"/>
                  </a:lnTo>
                  <a:lnTo>
                    <a:pt x="96" y="42"/>
                  </a:lnTo>
                  <a:lnTo>
                    <a:pt x="96" y="48"/>
                  </a:lnTo>
                  <a:lnTo>
                    <a:pt x="96" y="54"/>
                  </a:lnTo>
                  <a:lnTo>
                    <a:pt x="96" y="60"/>
                  </a:lnTo>
                  <a:lnTo>
                    <a:pt x="96" y="66"/>
                  </a:lnTo>
                  <a:lnTo>
                    <a:pt x="96" y="72"/>
                  </a:lnTo>
                  <a:lnTo>
                    <a:pt x="96" y="78"/>
                  </a:lnTo>
                  <a:lnTo>
                    <a:pt x="96" y="84"/>
                  </a:lnTo>
                  <a:lnTo>
                    <a:pt x="96" y="90"/>
                  </a:lnTo>
                  <a:lnTo>
                    <a:pt x="102" y="90"/>
                  </a:lnTo>
                  <a:lnTo>
                    <a:pt x="102" y="96"/>
                  </a:lnTo>
                  <a:lnTo>
                    <a:pt x="108" y="96"/>
                  </a:lnTo>
                  <a:lnTo>
                    <a:pt x="108" y="102"/>
                  </a:lnTo>
                  <a:lnTo>
                    <a:pt x="114" y="102"/>
                  </a:lnTo>
                  <a:lnTo>
                    <a:pt x="114" y="108"/>
                  </a:lnTo>
                  <a:lnTo>
                    <a:pt x="96" y="108"/>
                  </a:lnTo>
                  <a:lnTo>
                    <a:pt x="96" y="114"/>
                  </a:lnTo>
                  <a:lnTo>
                    <a:pt x="96" y="120"/>
                  </a:lnTo>
                  <a:lnTo>
                    <a:pt x="90" y="132"/>
                  </a:lnTo>
                  <a:lnTo>
                    <a:pt x="90" y="138"/>
                  </a:lnTo>
                  <a:lnTo>
                    <a:pt x="90" y="144"/>
                  </a:lnTo>
                  <a:lnTo>
                    <a:pt x="84" y="144"/>
                  </a:lnTo>
                  <a:lnTo>
                    <a:pt x="90" y="150"/>
                  </a:lnTo>
                  <a:lnTo>
                    <a:pt x="90" y="162"/>
                  </a:lnTo>
                  <a:lnTo>
                    <a:pt x="90" y="168"/>
                  </a:lnTo>
                  <a:lnTo>
                    <a:pt x="90" y="174"/>
                  </a:lnTo>
                  <a:lnTo>
                    <a:pt x="90" y="180"/>
                  </a:lnTo>
                  <a:lnTo>
                    <a:pt x="96" y="186"/>
                  </a:lnTo>
                  <a:lnTo>
                    <a:pt x="96" y="192"/>
                  </a:lnTo>
                  <a:lnTo>
                    <a:pt x="90" y="198"/>
                  </a:lnTo>
                  <a:lnTo>
                    <a:pt x="96" y="198"/>
                  </a:lnTo>
                  <a:lnTo>
                    <a:pt x="96" y="204"/>
                  </a:lnTo>
                  <a:lnTo>
                    <a:pt x="108" y="204"/>
                  </a:lnTo>
                  <a:lnTo>
                    <a:pt x="114" y="210"/>
                  </a:lnTo>
                  <a:lnTo>
                    <a:pt x="120" y="216"/>
                  </a:lnTo>
                  <a:lnTo>
                    <a:pt x="126" y="222"/>
                  </a:lnTo>
                  <a:lnTo>
                    <a:pt x="138" y="240"/>
                  </a:lnTo>
                  <a:lnTo>
                    <a:pt x="144" y="246"/>
                  </a:lnTo>
                  <a:lnTo>
                    <a:pt x="162" y="264"/>
                  </a:lnTo>
                  <a:lnTo>
                    <a:pt x="162" y="276"/>
                  </a:lnTo>
                  <a:lnTo>
                    <a:pt x="156" y="288"/>
                  </a:lnTo>
                  <a:lnTo>
                    <a:pt x="156" y="300"/>
                  </a:lnTo>
                  <a:lnTo>
                    <a:pt x="156" y="324"/>
                  </a:lnTo>
                  <a:lnTo>
                    <a:pt x="156" y="330"/>
                  </a:lnTo>
                  <a:lnTo>
                    <a:pt x="156" y="336"/>
                  </a:lnTo>
                  <a:lnTo>
                    <a:pt x="150" y="336"/>
                  </a:lnTo>
                  <a:lnTo>
                    <a:pt x="144" y="336"/>
                  </a:lnTo>
                  <a:lnTo>
                    <a:pt x="138" y="336"/>
                  </a:lnTo>
                  <a:lnTo>
                    <a:pt x="132" y="336"/>
                  </a:lnTo>
                  <a:lnTo>
                    <a:pt x="132" y="342"/>
                  </a:lnTo>
                  <a:lnTo>
                    <a:pt x="132" y="348"/>
                  </a:lnTo>
                  <a:lnTo>
                    <a:pt x="132" y="354"/>
                  </a:lnTo>
                  <a:lnTo>
                    <a:pt x="126" y="354"/>
                  </a:lnTo>
                  <a:lnTo>
                    <a:pt x="126" y="360"/>
                  </a:lnTo>
                  <a:lnTo>
                    <a:pt x="126" y="366"/>
                  </a:lnTo>
                  <a:lnTo>
                    <a:pt x="132" y="366"/>
                  </a:lnTo>
                  <a:lnTo>
                    <a:pt x="132" y="372"/>
                  </a:lnTo>
                  <a:lnTo>
                    <a:pt x="132" y="378"/>
                  </a:lnTo>
                  <a:lnTo>
                    <a:pt x="132" y="384"/>
                  </a:lnTo>
                  <a:lnTo>
                    <a:pt x="120" y="384"/>
                  </a:lnTo>
                  <a:lnTo>
                    <a:pt x="120" y="378"/>
                  </a:lnTo>
                  <a:lnTo>
                    <a:pt x="126" y="378"/>
                  </a:lnTo>
                  <a:lnTo>
                    <a:pt x="126" y="372"/>
                  </a:lnTo>
                  <a:lnTo>
                    <a:pt x="120" y="372"/>
                  </a:lnTo>
                  <a:lnTo>
                    <a:pt x="114" y="372"/>
                  </a:lnTo>
                  <a:lnTo>
                    <a:pt x="114" y="366"/>
                  </a:lnTo>
                  <a:lnTo>
                    <a:pt x="108" y="366"/>
                  </a:lnTo>
                  <a:lnTo>
                    <a:pt x="108" y="360"/>
                  </a:lnTo>
                  <a:lnTo>
                    <a:pt x="102" y="360"/>
                  </a:lnTo>
                  <a:lnTo>
                    <a:pt x="102" y="354"/>
                  </a:lnTo>
                  <a:lnTo>
                    <a:pt x="96" y="354"/>
                  </a:lnTo>
                  <a:lnTo>
                    <a:pt x="96" y="348"/>
                  </a:lnTo>
                  <a:lnTo>
                    <a:pt x="90" y="342"/>
                  </a:lnTo>
                  <a:lnTo>
                    <a:pt x="90" y="348"/>
                  </a:lnTo>
                  <a:lnTo>
                    <a:pt x="90" y="342"/>
                  </a:lnTo>
                  <a:lnTo>
                    <a:pt x="84" y="342"/>
                  </a:lnTo>
                  <a:lnTo>
                    <a:pt x="84" y="336"/>
                  </a:lnTo>
                  <a:lnTo>
                    <a:pt x="90" y="336"/>
                  </a:lnTo>
                  <a:lnTo>
                    <a:pt x="90" y="330"/>
                  </a:lnTo>
                  <a:lnTo>
                    <a:pt x="84" y="330"/>
                  </a:lnTo>
                  <a:lnTo>
                    <a:pt x="84" y="324"/>
                  </a:lnTo>
                  <a:lnTo>
                    <a:pt x="78" y="324"/>
                  </a:lnTo>
                  <a:lnTo>
                    <a:pt x="78" y="318"/>
                  </a:lnTo>
                  <a:lnTo>
                    <a:pt x="84" y="318"/>
                  </a:lnTo>
                  <a:lnTo>
                    <a:pt x="84" y="312"/>
                  </a:lnTo>
                  <a:lnTo>
                    <a:pt x="90" y="312"/>
                  </a:lnTo>
                  <a:lnTo>
                    <a:pt x="90" y="306"/>
                  </a:lnTo>
                  <a:lnTo>
                    <a:pt x="90" y="300"/>
                  </a:lnTo>
                  <a:lnTo>
                    <a:pt x="96" y="300"/>
                  </a:lnTo>
                  <a:lnTo>
                    <a:pt x="96" y="294"/>
                  </a:lnTo>
                  <a:lnTo>
                    <a:pt x="96" y="300"/>
                  </a:lnTo>
                  <a:lnTo>
                    <a:pt x="96" y="294"/>
                  </a:lnTo>
                  <a:lnTo>
                    <a:pt x="96" y="288"/>
                  </a:lnTo>
                  <a:lnTo>
                    <a:pt x="96" y="282"/>
                  </a:lnTo>
                  <a:lnTo>
                    <a:pt x="96" y="276"/>
                  </a:lnTo>
                  <a:lnTo>
                    <a:pt x="96" y="270"/>
                  </a:lnTo>
                  <a:lnTo>
                    <a:pt x="90" y="264"/>
                  </a:lnTo>
                  <a:lnTo>
                    <a:pt x="96" y="264"/>
                  </a:lnTo>
                  <a:lnTo>
                    <a:pt x="96" y="258"/>
                  </a:lnTo>
                  <a:lnTo>
                    <a:pt x="90" y="258"/>
                  </a:lnTo>
                  <a:lnTo>
                    <a:pt x="90" y="252"/>
                  </a:lnTo>
                  <a:lnTo>
                    <a:pt x="84" y="252"/>
                  </a:lnTo>
                  <a:lnTo>
                    <a:pt x="78" y="252"/>
                  </a:lnTo>
                  <a:lnTo>
                    <a:pt x="72" y="252"/>
                  </a:lnTo>
                  <a:lnTo>
                    <a:pt x="66" y="252"/>
                  </a:lnTo>
                  <a:lnTo>
                    <a:pt x="60" y="252"/>
                  </a:lnTo>
                  <a:lnTo>
                    <a:pt x="60" y="258"/>
                  </a:lnTo>
                  <a:lnTo>
                    <a:pt x="54" y="258"/>
                  </a:lnTo>
                  <a:lnTo>
                    <a:pt x="48" y="258"/>
                  </a:lnTo>
                  <a:lnTo>
                    <a:pt x="48" y="252"/>
                  </a:lnTo>
                  <a:lnTo>
                    <a:pt x="42" y="252"/>
                  </a:lnTo>
                  <a:lnTo>
                    <a:pt x="42" y="246"/>
                  </a:lnTo>
                  <a:lnTo>
                    <a:pt x="36" y="246"/>
                  </a:lnTo>
                  <a:lnTo>
                    <a:pt x="36" y="240"/>
                  </a:lnTo>
                  <a:lnTo>
                    <a:pt x="30" y="240"/>
                  </a:lnTo>
                  <a:lnTo>
                    <a:pt x="30" y="234"/>
                  </a:lnTo>
                  <a:lnTo>
                    <a:pt x="30" y="228"/>
                  </a:lnTo>
                  <a:lnTo>
                    <a:pt x="30" y="234"/>
                  </a:lnTo>
                  <a:lnTo>
                    <a:pt x="24" y="228"/>
                  </a:lnTo>
                  <a:lnTo>
                    <a:pt x="18" y="228"/>
                  </a:lnTo>
                  <a:lnTo>
                    <a:pt x="18" y="234"/>
                  </a:lnTo>
                  <a:lnTo>
                    <a:pt x="18" y="228"/>
                  </a:lnTo>
                  <a:lnTo>
                    <a:pt x="12" y="228"/>
                  </a:lnTo>
                  <a:lnTo>
                    <a:pt x="12" y="222"/>
                  </a:lnTo>
                  <a:lnTo>
                    <a:pt x="6" y="222"/>
                  </a:lnTo>
                  <a:lnTo>
                    <a:pt x="6" y="216"/>
                  </a:lnTo>
                  <a:lnTo>
                    <a:pt x="12" y="216"/>
                  </a:lnTo>
                  <a:lnTo>
                    <a:pt x="6" y="216"/>
                  </a:lnTo>
                  <a:lnTo>
                    <a:pt x="6" y="210"/>
                  </a:lnTo>
                  <a:lnTo>
                    <a:pt x="6" y="216"/>
                  </a:lnTo>
                  <a:lnTo>
                    <a:pt x="6" y="210"/>
                  </a:lnTo>
                  <a:lnTo>
                    <a:pt x="0" y="210"/>
                  </a:lnTo>
                  <a:lnTo>
                    <a:pt x="6" y="210"/>
                  </a:lnTo>
                  <a:lnTo>
                    <a:pt x="12" y="204"/>
                  </a:lnTo>
                  <a:lnTo>
                    <a:pt x="12" y="198"/>
                  </a:lnTo>
                  <a:lnTo>
                    <a:pt x="12" y="192"/>
                  </a:lnTo>
                  <a:lnTo>
                    <a:pt x="18" y="192"/>
                  </a:lnTo>
                  <a:lnTo>
                    <a:pt x="18" y="186"/>
                  </a:lnTo>
                  <a:lnTo>
                    <a:pt x="18" y="180"/>
                  </a:lnTo>
                  <a:lnTo>
                    <a:pt x="18" y="174"/>
                  </a:lnTo>
                  <a:lnTo>
                    <a:pt x="12" y="174"/>
                  </a:lnTo>
                  <a:lnTo>
                    <a:pt x="12" y="168"/>
                  </a:lnTo>
                  <a:lnTo>
                    <a:pt x="18" y="168"/>
                  </a:lnTo>
                  <a:lnTo>
                    <a:pt x="18" y="162"/>
                  </a:lnTo>
                  <a:lnTo>
                    <a:pt x="24" y="162"/>
                  </a:lnTo>
                  <a:lnTo>
                    <a:pt x="30" y="162"/>
                  </a:lnTo>
                  <a:lnTo>
                    <a:pt x="30" y="156"/>
                  </a:lnTo>
                  <a:lnTo>
                    <a:pt x="36" y="156"/>
                  </a:lnTo>
                  <a:lnTo>
                    <a:pt x="42" y="156"/>
                  </a:lnTo>
                  <a:lnTo>
                    <a:pt x="42" y="150"/>
                  </a:lnTo>
                  <a:lnTo>
                    <a:pt x="36" y="150"/>
                  </a:lnTo>
                  <a:lnTo>
                    <a:pt x="36" y="144"/>
                  </a:lnTo>
                  <a:lnTo>
                    <a:pt x="30" y="144"/>
                  </a:lnTo>
                  <a:lnTo>
                    <a:pt x="30" y="138"/>
                  </a:lnTo>
                  <a:lnTo>
                    <a:pt x="30" y="132"/>
                  </a:lnTo>
                  <a:lnTo>
                    <a:pt x="30" y="126"/>
                  </a:lnTo>
                  <a:lnTo>
                    <a:pt x="36" y="120"/>
                  </a:lnTo>
                  <a:lnTo>
                    <a:pt x="30" y="120"/>
                  </a:lnTo>
                  <a:lnTo>
                    <a:pt x="30" y="114"/>
                  </a:lnTo>
                  <a:lnTo>
                    <a:pt x="30" y="108"/>
                  </a:lnTo>
                  <a:lnTo>
                    <a:pt x="30" y="114"/>
                  </a:lnTo>
                  <a:lnTo>
                    <a:pt x="30" y="108"/>
                  </a:lnTo>
                  <a:lnTo>
                    <a:pt x="30" y="102"/>
                  </a:lnTo>
                  <a:lnTo>
                    <a:pt x="30" y="96"/>
                  </a:lnTo>
                  <a:lnTo>
                    <a:pt x="36" y="96"/>
                  </a:lnTo>
                  <a:lnTo>
                    <a:pt x="36" y="90"/>
                  </a:lnTo>
                  <a:lnTo>
                    <a:pt x="36" y="84"/>
                  </a:lnTo>
                  <a:lnTo>
                    <a:pt x="30" y="84"/>
                  </a:lnTo>
                  <a:lnTo>
                    <a:pt x="30" y="78"/>
                  </a:lnTo>
                  <a:lnTo>
                    <a:pt x="36" y="72"/>
                  </a:lnTo>
                  <a:lnTo>
                    <a:pt x="42" y="72"/>
                  </a:lnTo>
                  <a:lnTo>
                    <a:pt x="42" y="66"/>
                  </a:lnTo>
                  <a:lnTo>
                    <a:pt x="48" y="66"/>
                  </a:lnTo>
                  <a:lnTo>
                    <a:pt x="48" y="60"/>
                  </a:lnTo>
                  <a:lnTo>
                    <a:pt x="54" y="60"/>
                  </a:lnTo>
                  <a:lnTo>
                    <a:pt x="48" y="60"/>
                  </a:lnTo>
                  <a:lnTo>
                    <a:pt x="48" y="54"/>
                  </a:lnTo>
                  <a:lnTo>
                    <a:pt x="42" y="48"/>
                  </a:lnTo>
                  <a:lnTo>
                    <a:pt x="42" y="42"/>
                  </a:lnTo>
                  <a:lnTo>
                    <a:pt x="36" y="36"/>
                  </a:lnTo>
                  <a:lnTo>
                    <a:pt x="30" y="36"/>
                  </a:lnTo>
                  <a:lnTo>
                    <a:pt x="36" y="30"/>
                  </a:lnTo>
                  <a:lnTo>
                    <a:pt x="36" y="24"/>
                  </a:lnTo>
                  <a:lnTo>
                    <a:pt x="30" y="24"/>
                  </a:lnTo>
                  <a:lnTo>
                    <a:pt x="30" y="18"/>
                  </a:lnTo>
                  <a:lnTo>
                    <a:pt x="30" y="12"/>
                  </a:lnTo>
                  <a:lnTo>
                    <a:pt x="24" y="12"/>
                  </a:lnTo>
                  <a:lnTo>
                    <a:pt x="24" y="18"/>
                  </a:lnTo>
                  <a:lnTo>
                    <a:pt x="18" y="18"/>
                  </a:lnTo>
                  <a:lnTo>
                    <a:pt x="18" y="12"/>
                  </a:lnTo>
                  <a:lnTo>
                    <a:pt x="18" y="6"/>
                  </a:lnTo>
                  <a:lnTo>
                    <a:pt x="12" y="6"/>
                  </a:lnTo>
                  <a:lnTo>
                    <a:pt x="12" y="0"/>
                  </a:lnTo>
                  <a:close/>
                </a:path>
              </a:pathLst>
            </a:custGeom>
            <a:solidFill>
              <a:srgbClr val="FFE56F"/>
            </a:solidFill>
            <a:ln w="9525">
              <a:solidFill>
                <a:srgbClr val="808080"/>
              </a:solidFill>
              <a:prstDash val="solid"/>
              <a:round/>
              <a:headEnd/>
              <a:tailEnd/>
            </a:ln>
          </p:spPr>
          <p:txBody>
            <a:bodyPr/>
            <a:lstStyle/>
            <a:p>
              <a:endParaRPr lang="en-GB"/>
            </a:p>
          </p:txBody>
        </p:sp>
        <p:grpSp>
          <p:nvGrpSpPr>
            <p:cNvPr id="29" name="Group 71"/>
            <p:cNvGrpSpPr>
              <a:grpSpLocks/>
            </p:cNvGrpSpPr>
            <p:nvPr>
              <p:custDataLst>
                <p:tags r:id="rId15"/>
              </p:custDataLst>
            </p:nvPr>
          </p:nvGrpSpPr>
          <p:grpSpPr bwMode="auto">
            <a:xfrm>
              <a:off x="4665" y="1828"/>
              <a:ext cx="341" cy="346"/>
              <a:chOff x="4697" y="2040"/>
              <a:chExt cx="341" cy="346"/>
            </a:xfrm>
          </p:grpSpPr>
          <p:sp>
            <p:nvSpPr>
              <p:cNvPr id="87" name="Freeform 72"/>
              <p:cNvSpPr>
                <a:spLocks noChangeAspect="1"/>
              </p:cNvSpPr>
              <p:nvPr>
                <p:custDataLst>
                  <p:tags r:id="rId73"/>
                </p:custDataLst>
              </p:nvPr>
            </p:nvSpPr>
            <p:spPr bwMode="auto">
              <a:xfrm>
                <a:off x="4697" y="2040"/>
                <a:ext cx="341" cy="346"/>
              </a:xfrm>
              <a:custGeom>
                <a:avLst/>
                <a:gdLst>
                  <a:gd name="T0" fmla="*/ 4 w 552"/>
                  <a:gd name="T1" fmla="*/ 30 h 534"/>
                  <a:gd name="T2" fmla="*/ 7 w 552"/>
                  <a:gd name="T3" fmla="*/ 27 h 534"/>
                  <a:gd name="T4" fmla="*/ 9 w 552"/>
                  <a:gd name="T5" fmla="*/ 21 h 534"/>
                  <a:gd name="T6" fmla="*/ 12 w 552"/>
                  <a:gd name="T7" fmla="*/ 19 h 534"/>
                  <a:gd name="T8" fmla="*/ 9 w 552"/>
                  <a:gd name="T9" fmla="*/ 16 h 534"/>
                  <a:gd name="T10" fmla="*/ 9 w 552"/>
                  <a:gd name="T11" fmla="*/ 12 h 534"/>
                  <a:gd name="T12" fmla="*/ 12 w 552"/>
                  <a:gd name="T13" fmla="*/ 10 h 534"/>
                  <a:gd name="T14" fmla="*/ 12 w 552"/>
                  <a:gd name="T15" fmla="*/ 6 h 534"/>
                  <a:gd name="T16" fmla="*/ 9 w 552"/>
                  <a:gd name="T17" fmla="*/ 2 h 534"/>
                  <a:gd name="T18" fmla="*/ 14 w 552"/>
                  <a:gd name="T19" fmla="*/ 0 h 534"/>
                  <a:gd name="T20" fmla="*/ 42 w 552"/>
                  <a:gd name="T21" fmla="*/ 5 h 534"/>
                  <a:gd name="T22" fmla="*/ 61 w 552"/>
                  <a:gd name="T23" fmla="*/ 17 h 534"/>
                  <a:gd name="T24" fmla="*/ 62 w 552"/>
                  <a:gd name="T25" fmla="*/ 23 h 534"/>
                  <a:gd name="T26" fmla="*/ 72 w 552"/>
                  <a:gd name="T27" fmla="*/ 34 h 534"/>
                  <a:gd name="T28" fmla="*/ 70 w 552"/>
                  <a:gd name="T29" fmla="*/ 35 h 534"/>
                  <a:gd name="T30" fmla="*/ 70 w 552"/>
                  <a:gd name="T31" fmla="*/ 37 h 534"/>
                  <a:gd name="T32" fmla="*/ 70 w 552"/>
                  <a:gd name="T33" fmla="*/ 40 h 534"/>
                  <a:gd name="T34" fmla="*/ 69 w 552"/>
                  <a:gd name="T35" fmla="*/ 47 h 534"/>
                  <a:gd name="T36" fmla="*/ 70 w 552"/>
                  <a:gd name="T37" fmla="*/ 47 h 534"/>
                  <a:gd name="T38" fmla="*/ 72 w 552"/>
                  <a:gd name="T39" fmla="*/ 50 h 534"/>
                  <a:gd name="T40" fmla="*/ 74 w 552"/>
                  <a:gd name="T41" fmla="*/ 53 h 534"/>
                  <a:gd name="T42" fmla="*/ 72 w 552"/>
                  <a:gd name="T43" fmla="*/ 55 h 534"/>
                  <a:gd name="T44" fmla="*/ 72 w 552"/>
                  <a:gd name="T45" fmla="*/ 59 h 534"/>
                  <a:gd name="T46" fmla="*/ 72 w 552"/>
                  <a:gd name="T47" fmla="*/ 62 h 534"/>
                  <a:gd name="T48" fmla="*/ 72 w 552"/>
                  <a:gd name="T49" fmla="*/ 67 h 534"/>
                  <a:gd name="T50" fmla="*/ 74 w 552"/>
                  <a:gd name="T51" fmla="*/ 69 h 534"/>
                  <a:gd name="T52" fmla="*/ 74 w 552"/>
                  <a:gd name="T53" fmla="*/ 71 h 534"/>
                  <a:gd name="T54" fmla="*/ 74 w 552"/>
                  <a:gd name="T55" fmla="*/ 71 h 534"/>
                  <a:gd name="T56" fmla="*/ 75 w 552"/>
                  <a:gd name="T57" fmla="*/ 75 h 534"/>
                  <a:gd name="T58" fmla="*/ 75 w 552"/>
                  <a:gd name="T59" fmla="*/ 78 h 534"/>
                  <a:gd name="T60" fmla="*/ 78 w 552"/>
                  <a:gd name="T61" fmla="*/ 80 h 534"/>
                  <a:gd name="T62" fmla="*/ 78 w 552"/>
                  <a:gd name="T63" fmla="*/ 82 h 534"/>
                  <a:gd name="T64" fmla="*/ 80 w 552"/>
                  <a:gd name="T65" fmla="*/ 82 h 534"/>
                  <a:gd name="T66" fmla="*/ 77 w 552"/>
                  <a:gd name="T67" fmla="*/ 86 h 534"/>
                  <a:gd name="T68" fmla="*/ 72 w 552"/>
                  <a:gd name="T69" fmla="*/ 89 h 534"/>
                  <a:gd name="T70" fmla="*/ 69 w 552"/>
                  <a:gd name="T71" fmla="*/ 90 h 534"/>
                  <a:gd name="T72" fmla="*/ 64 w 552"/>
                  <a:gd name="T73" fmla="*/ 90 h 534"/>
                  <a:gd name="T74" fmla="*/ 61 w 552"/>
                  <a:gd name="T75" fmla="*/ 92 h 534"/>
                  <a:gd name="T76" fmla="*/ 59 w 552"/>
                  <a:gd name="T77" fmla="*/ 93 h 534"/>
                  <a:gd name="T78" fmla="*/ 54 w 552"/>
                  <a:gd name="T79" fmla="*/ 92 h 534"/>
                  <a:gd name="T80" fmla="*/ 51 w 552"/>
                  <a:gd name="T81" fmla="*/ 93 h 534"/>
                  <a:gd name="T82" fmla="*/ 49 w 552"/>
                  <a:gd name="T83" fmla="*/ 92 h 534"/>
                  <a:gd name="T84" fmla="*/ 46 w 552"/>
                  <a:gd name="T85" fmla="*/ 92 h 534"/>
                  <a:gd name="T86" fmla="*/ 46 w 552"/>
                  <a:gd name="T87" fmla="*/ 92 h 534"/>
                  <a:gd name="T88" fmla="*/ 43 w 552"/>
                  <a:gd name="T89" fmla="*/ 92 h 534"/>
                  <a:gd name="T90" fmla="*/ 40 w 552"/>
                  <a:gd name="T91" fmla="*/ 89 h 534"/>
                  <a:gd name="T92" fmla="*/ 38 w 552"/>
                  <a:gd name="T93" fmla="*/ 84 h 534"/>
                  <a:gd name="T94" fmla="*/ 38 w 552"/>
                  <a:gd name="T95" fmla="*/ 78 h 534"/>
                  <a:gd name="T96" fmla="*/ 35 w 552"/>
                  <a:gd name="T97" fmla="*/ 74 h 534"/>
                  <a:gd name="T98" fmla="*/ 33 w 552"/>
                  <a:gd name="T99" fmla="*/ 75 h 534"/>
                  <a:gd name="T100" fmla="*/ 28 w 552"/>
                  <a:gd name="T101" fmla="*/ 74 h 534"/>
                  <a:gd name="T102" fmla="*/ 25 w 552"/>
                  <a:gd name="T103" fmla="*/ 72 h 534"/>
                  <a:gd name="T104" fmla="*/ 20 w 552"/>
                  <a:gd name="T105" fmla="*/ 71 h 534"/>
                  <a:gd name="T106" fmla="*/ 17 w 552"/>
                  <a:gd name="T107" fmla="*/ 69 h 534"/>
                  <a:gd name="T108" fmla="*/ 14 w 552"/>
                  <a:gd name="T109" fmla="*/ 67 h 534"/>
                  <a:gd name="T110" fmla="*/ 11 w 552"/>
                  <a:gd name="T111" fmla="*/ 62 h 534"/>
                  <a:gd name="T112" fmla="*/ 7 w 552"/>
                  <a:gd name="T113" fmla="*/ 53 h 534"/>
                  <a:gd name="T114" fmla="*/ 2 w 552"/>
                  <a:gd name="T115" fmla="*/ 47 h 534"/>
                  <a:gd name="T116" fmla="*/ 2 w 552"/>
                  <a:gd name="T117" fmla="*/ 40 h 534"/>
                  <a:gd name="T118" fmla="*/ 0 w 552"/>
                  <a:gd name="T119" fmla="*/ 34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2" h="534">
                    <a:moveTo>
                      <a:pt x="6" y="168"/>
                    </a:moveTo>
                    <a:lnTo>
                      <a:pt x="18" y="168"/>
                    </a:lnTo>
                    <a:lnTo>
                      <a:pt x="24" y="168"/>
                    </a:lnTo>
                    <a:lnTo>
                      <a:pt x="24" y="174"/>
                    </a:lnTo>
                    <a:lnTo>
                      <a:pt x="24" y="168"/>
                    </a:lnTo>
                    <a:lnTo>
                      <a:pt x="30" y="168"/>
                    </a:lnTo>
                    <a:lnTo>
                      <a:pt x="30" y="162"/>
                    </a:lnTo>
                    <a:lnTo>
                      <a:pt x="36" y="162"/>
                    </a:lnTo>
                    <a:lnTo>
                      <a:pt x="36" y="156"/>
                    </a:lnTo>
                    <a:lnTo>
                      <a:pt x="42" y="156"/>
                    </a:lnTo>
                    <a:lnTo>
                      <a:pt x="42" y="150"/>
                    </a:lnTo>
                    <a:lnTo>
                      <a:pt x="48" y="150"/>
                    </a:lnTo>
                    <a:lnTo>
                      <a:pt x="48" y="144"/>
                    </a:lnTo>
                    <a:lnTo>
                      <a:pt x="54" y="138"/>
                    </a:lnTo>
                    <a:lnTo>
                      <a:pt x="54" y="132"/>
                    </a:lnTo>
                    <a:lnTo>
                      <a:pt x="60" y="126"/>
                    </a:lnTo>
                    <a:lnTo>
                      <a:pt x="60" y="120"/>
                    </a:lnTo>
                    <a:lnTo>
                      <a:pt x="66" y="120"/>
                    </a:lnTo>
                    <a:lnTo>
                      <a:pt x="72" y="120"/>
                    </a:lnTo>
                    <a:lnTo>
                      <a:pt x="66" y="120"/>
                    </a:lnTo>
                    <a:lnTo>
                      <a:pt x="66" y="114"/>
                    </a:lnTo>
                    <a:lnTo>
                      <a:pt x="72" y="114"/>
                    </a:lnTo>
                    <a:lnTo>
                      <a:pt x="78" y="114"/>
                    </a:lnTo>
                    <a:lnTo>
                      <a:pt x="78" y="108"/>
                    </a:lnTo>
                    <a:lnTo>
                      <a:pt x="78" y="102"/>
                    </a:lnTo>
                    <a:lnTo>
                      <a:pt x="78" y="96"/>
                    </a:lnTo>
                    <a:lnTo>
                      <a:pt x="72" y="96"/>
                    </a:lnTo>
                    <a:lnTo>
                      <a:pt x="66" y="96"/>
                    </a:lnTo>
                    <a:lnTo>
                      <a:pt x="60" y="96"/>
                    </a:lnTo>
                    <a:lnTo>
                      <a:pt x="60" y="90"/>
                    </a:lnTo>
                    <a:lnTo>
                      <a:pt x="54" y="90"/>
                    </a:lnTo>
                    <a:lnTo>
                      <a:pt x="60" y="90"/>
                    </a:lnTo>
                    <a:lnTo>
                      <a:pt x="60" y="84"/>
                    </a:lnTo>
                    <a:lnTo>
                      <a:pt x="54" y="84"/>
                    </a:lnTo>
                    <a:lnTo>
                      <a:pt x="60" y="78"/>
                    </a:lnTo>
                    <a:lnTo>
                      <a:pt x="60" y="72"/>
                    </a:lnTo>
                    <a:lnTo>
                      <a:pt x="66" y="72"/>
                    </a:lnTo>
                    <a:lnTo>
                      <a:pt x="66" y="66"/>
                    </a:lnTo>
                    <a:lnTo>
                      <a:pt x="66" y="72"/>
                    </a:lnTo>
                    <a:lnTo>
                      <a:pt x="72" y="66"/>
                    </a:lnTo>
                    <a:lnTo>
                      <a:pt x="78" y="66"/>
                    </a:lnTo>
                    <a:lnTo>
                      <a:pt x="78" y="60"/>
                    </a:lnTo>
                    <a:lnTo>
                      <a:pt x="78" y="54"/>
                    </a:lnTo>
                    <a:lnTo>
                      <a:pt x="78" y="48"/>
                    </a:lnTo>
                    <a:lnTo>
                      <a:pt x="72" y="48"/>
                    </a:lnTo>
                    <a:lnTo>
                      <a:pt x="72" y="42"/>
                    </a:lnTo>
                    <a:lnTo>
                      <a:pt x="78" y="42"/>
                    </a:lnTo>
                    <a:lnTo>
                      <a:pt x="78" y="36"/>
                    </a:lnTo>
                    <a:lnTo>
                      <a:pt x="78" y="30"/>
                    </a:lnTo>
                    <a:lnTo>
                      <a:pt x="72" y="24"/>
                    </a:lnTo>
                    <a:lnTo>
                      <a:pt x="72" y="18"/>
                    </a:lnTo>
                    <a:lnTo>
                      <a:pt x="66" y="18"/>
                    </a:lnTo>
                    <a:lnTo>
                      <a:pt x="66" y="12"/>
                    </a:lnTo>
                    <a:lnTo>
                      <a:pt x="60" y="12"/>
                    </a:lnTo>
                    <a:lnTo>
                      <a:pt x="60" y="6"/>
                    </a:lnTo>
                    <a:lnTo>
                      <a:pt x="60" y="0"/>
                    </a:lnTo>
                    <a:lnTo>
                      <a:pt x="66" y="0"/>
                    </a:lnTo>
                    <a:lnTo>
                      <a:pt x="72" y="0"/>
                    </a:lnTo>
                    <a:lnTo>
                      <a:pt x="78" y="0"/>
                    </a:lnTo>
                    <a:lnTo>
                      <a:pt x="90" y="0"/>
                    </a:lnTo>
                    <a:lnTo>
                      <a:pt x="96" y="0"/>
                    </a:lnTo>
                    <a:lnTo>
                      <a:pt x="114" y="0"/>
                    </a:lnTo>
                    <a:lnTo>
                      <a:pt x="228" y="0"/>
                    </a:lnTo>
                    <a:lnTo>
                      <a:pt x="234" y="0"/>
                    </a:lnTo>
                    <a:lnTo>
                      <a:pt x="240" y="0"/>
                    </a:lnTo>
                    <a:lnTo>
                      <a:pt x="288" y="30"/>
                    </a:lnTo>
                    <a:lnTo>
                      <a:pt x="324" y="48"/>
                    </a:lnTo>
                    <a:lnTo>
                      <a:pt x="348" y="60"/>
                    </a:lnTo>
                    <a:lnTo>
                      <a:pt x="366" y="72"/>
                    </a:lnTo>
                    <a:lnTo>
                      <a:pt x="384" y="84"/>
                    </a:lnTo>
                    <a:lnTo>
                      <a:pt x="408" y="96"/>
                    </a:lnTo>
                    <a:lnTo>
                      <a:pt x="414" y="96"/>
                    </a:lnTo>
                    <a:lnTo>
                      <a:pt x="420" y="102"/>
                    </a:lnTo>
                    <a:lnTo>
                      <a:pt x="420" y="114"/>
                    </a:lnTo>
                    <a:lnTo>
                      <a:pt x="414" y="120"/>
                    </a:lnTo>
                    <a:lnTo>
                      <a:pt x="414" y="126"/>
                    </a:lnTo>
                    <a:lnTo>
                      <a:pt x="420" y="126"/>
                    </a:lnTo>
                    <a:lnTo>
                      <a:pt x="426" y="132"/>
                    </a:lnTo>
                    <a:lnTo>
                      <a:pt x="432" y="138"/>
                    </a:lnTo>
                    <a:lnTo>
                      <a:pt x="456" y="156"/>
                    </a:lnTo>
                    <a:lnTo>
                      <a:pt x="468" y="162"/>
                    </a:lnTo>
                    <a:lnTo>
                      <a:pt x="492" y="180"/>
                    </a:lnTo>
                    <a:lnTo>
                      <a:pt x="492" y="186"/>
                    </a:lnTo>
                    <a:lnTo>
                      <a:pt x="492" y="192"/>
                    </a:lnTo>
                    <a:lnTo>
                      <a:pt x="486" y="192"/>
                    </a:lnTo>
                    <a:lnTo>
                      <a:pt x="492" y="192"/>
                    </a:lnTo>
                    <a:lnTo>
                      <a:pt x="492" y="198"/>
                    </a:lnTo>
                    <a:lnTo>
                      <a:pt x="486" y="198"/>
                    </a:lnTo>
                    <a:lnTo>
                      <a:pt x="492" y="198"/>
                    </a:lnTo>
                    <a:lnTo>
                      <a:pt x="486" y="198"/>
                    </a:lnTo>
                    <a:lnTo>
                      <a:pt x="486" y="204"/>
                    </a:lnTo>
                    <a:lnTo>
                      <a:pt x="486" y="198"/>
                    </a:lnTo>
                    <a:lnTo>
                      <a:pt x="492" y="198"/>
                    </a:lnTo>
                    <a:lnTo>
                      <a:pt x="492" y="204"/>
                    </a:lnTo>
                    <a:lnTo>
                      <a:pt x="486" y="204"/>
                    </a:lnTo>
                    <a:lnTo>
                      <a:pt x="486" y="210"/>
                    </a:lnTo>
                    <a:lnTo>
                      <a:pt x="486" y="216"/>
                    </a:lnTo>
                    <a:lnTo>
                      <a:pt x="480" y="216"/>
                    </a:lnTo>
                    <a:lnTo>
                      <a:pt x="480" y="222"/>
                    </a:lnTo>
                    <a:lnTo>
                      <a:pt x="486" y="222"/>
                    </a:lnTo>
                    <a:lnTo>
                      <a:pt x="480" y="222"/>
                    </a:lnTo>
                    <a:lnTo>
                      <a:pt x="480" y="228"/>
                    </a:lnTo>
                    <a:lnTo>
                      <a:pt x="480" y="234"/>
                    </a:lnTo>
                    <a:lnTo>
                      <a:pt x="474" y="240"/>
                    </a:lnTo>
                    <a:lnTo>
                      <a:pt x="474" y="246"/>
                    </a:lnTo>
                    <a:lnTo>
                      <a:pt x="474" y="252"/>
                    </a:lnTo>
                    <a:lnTo>
                      <a:pt x="474" y="258"/>
                    </a:lnTo>
                    <a:lnTo>
                      <a:pt x="474" y="264"/>
                    </a:lnTo>
                    <a:lnTo>
                      <a:pt x="474" y="270"/>
                    </a:lnTo>
                    <a:lnTo>
                      <a:pt x="474" y="264"/>
                    </a:lnTo>
                    <a:lnTo>
                      <a:pt x="474" y="270"/>
                    </a:lnTo>
                    <a:lnTo>
                      <a:pt x="474" y="264"/>
                    </a:lnTo>
                    <a:lnTo>
                      <a:pt x="474" y="270"/>
                    </a:lnTo>
                    <a:lnTo>
                      <a:pt x="480" y="270"/>
                    </a:lnTo>
                    <a:lnTo>
                      <a:pt x="486" y="270"/>
                    </a:lnTo>
                    <a:lnTo>
                      <a:pt x="480" y="270"/>
                    </a:lnTo>
                    <a:lnTo>
                      <a:pt x="486" y="270"/>
                    </a:lnTo>
                    <a:lnTo>
                      <a:pt x="486" y="276"/>
                    </a:lnTo>
                    <a:lnTo>
                      <a:pt x="492" y="276"/>
                    </a:lnTo>
                    <a:lnTo>
                      <a:pt x="492" y="282"/>
                    </a:lnTo>
                    <a:lnTo>
                      <a:pt x="498" y="282"/>
                    </a:lnTo>
                    <a:lnTo>
                      <a:pt x="498" y="288"/>
                    </a:lnTo>
                    <a:lnTo>
                      <a:pt x="504" y="288"/>
                    </a:lnTo>
                    <a:lnTo>
                      <a:pt x="504" y="294"/>
                    </a:lnTo>
                    <a:lnTo>
                      <a:pt x="510" y="294"/>
                    </a:lnTo>
                    <a:lnTo>
                      <a:pt x="510" y="300"/>
                    </a:lnTo>
                    <a:lnTo>
                      <a:pt x="510" y="306"/>
                    </a:lnTo>
                    <a:lnTo>
                      <a:pt x="504" y="306"/>
                    </a:lnTo>
                    <a:lnTo>
                      <a:pt x="504" y="312"/>
                    </a:lnTo>
                    <a:lnTo>
                      <a:pt x="504" y="306"/>
                    </a:lnTo>
                    <a:lnTo>
                      <a:pt x="504" y="312"/>
                    </a:lnTo>
                    <a:lnTo>
                      <a:pt x="498" y="312"/>
                    </a:lnTo>
                    <a:lnTo>
                      <a:pt x="498" y="318"/>
                    </a:lnTo>
                    <a:lnTo>
                      <a:pt x="498" y="312"/>
                    </a:lnTo>
                    <a:lnTo>
                      <a:pt x="498" y="318"/>
                    </a:lnTo>
                    <a:lnTo>
                      <a:pt x="498" y="324"/>
                    </a:lnTo>
                    <a:lnTo>
                      <a:pt x="498" y="330"/>
                    </a:lnTo>
                    <a:lnTo>
                      <a:pt x="498" y="336"/>
                    </a:lnTo>
                    <a:lnTo>
                      <a:pt x="504" y="336"/>
                    </a:lnTo>
                    <a:lnTo>
                      <a:pt x="504" y="342"/>
                    </a:lnTo>
                    <a:lnTo>
                      <a:pt x="504" y="348"/>
                    </a:lnTo>
                    <a:lnTo>
                      <a:pt x="504" y="354"/>
                    </a:lnTo>
                    <a:lnTo>
                      <a:pt x="498" y="360"/>
                    </a:lnTo>
                    <a:lnTo>
                      <a:pt x="498" y="354"/>
                    </a:lnTo>
                    <a:lnTo>
                      <a:pt x="498" y="360"/>
                    </a:lnTo>
                    <a:lnTo>
                      <a:pt x="498" y="366"/>
                    </a:lnTo>
                    <a:lnTo>
                      <a:pt x="498" y="372"/>
                    </a:lnTo>
                    <a:lnTo>
                      <a:pt x="498" y="378"/>
                    </a:lnTo>
                    <a:lnTo>
                      <a:pt x="504" y="384"/>
                    </a:lnTo>
                    <a:lnTo>
                      <a:pt x="498" y="384"/>
                    </a:lnTo>
                    <a:lnTo>
                      <a:pt x="504" y="384"/>
                    </a:lnTo>
                    <a:lnTo>
                      <a:pt x="504" y="390"/>
                    </a:lnTo>
                    <a:lnTo>
                      <a:pt x="510" y="390"/>
                    </a:lnTo>
                    <a:lnTo>
                      <a:pt x="510" y="396"/>
                    </a:lnTo>
                    <a:lnTo>
                      <a:pt x="510" y="390"/>
                    </a:lnTo>
                    <a:lnTo>
                      <a:pt x="504" y="390"/>
                    </a:lnTo>
                    <a:lnTo>
                      <a:pt x="504" y="396"/>
                    </a:lnTo>
                    <a:lnTo>
                      <a:pt x="510" y="390"/>
                    </a:lnTo>
                    <a:lnTo>
                      <a:pt x="510" y="396"/>
                    </a:lnTo>
                    <a:lnTo>
                      <a:pt x="504" y="396"/>
                    </a:lnTo>
                    <a:lnTo>
                      <a:pt x="510" y="396"/>
                    </a:lnTo>
                    <a:lnTo>
                      <a:pt x="510" y="402"/>
                    </a:lnTo>
                    <a:lnTo>
                      <a:pt x="504" y="402"/>
                    </a:lnTo>
                    <a:lnTo>
                      <a:pt x="510" y="402"/>
                    </a:lnTo>
                    <a:lnTo>
                      <a:pt x="510" y="396"/>
                    </a:lnTo>
                    <a:lnTo>
                      <a:pt x="510" y="402"/>
                    </a:lnTo>
                    <a:lnTo>
                      <a:pt x="516" y="402"/>
                    </a:lnTo>
                    <a:lnTo>
                      <a:pt x="510" y="402"/>
                    </a:lnTo>
                    <a:lnTo>
                      <a:pt x="516" y="408"/>
                    </a:lnTo>
                    <a:lnTo>
                      <a:pt x="516" y="414"/>
                    </a:lnTo>
                    <a:lnTo>
                      <a:pt x="510" y="414"/>
                    </a:lnTo>
                    <a:lnTo>
                      <a:pt x="510" y="420"/>
                    </a:lnTo>
                    <a:lnTo>
                      <a:pt x="516" y="420"/>
                    </a:lnTo>
                    <a:lnTo>
                      <a:pt x="516" y="426"/>
                    </a:lnTo>
                    <a:lnTo>
                      <a:pt x="522" y="432"/>
                    </a:lnTo>
                    <a:lnTo>
                      <a:pt x="516" y="432"/>
                    </a:lnTo>
                    <a:lnTo>
                      <a:pt x="522" y="432"/>
                    </a:lnTo>
                    <a:lnTo>
                      <a:pt x="522" y="438"/>
                    </a:lnTo>
                    <a:lnTo>
                      <a:pt x="522" y="444"/>
                    </a:lnTo>
                    <a:lnTo>
                      <a:pt x="516" y="444"/>
                    </a:lnTo>
                    <a:lnTo>
                      <a:pt x="522" y="444"/>
                    </a:lnTo>
                    <a:lnTo>
                      <a:pt x="528" y="444"/>
                    </a:lnTo>
                    <a:lnTo>
                      <a:pt x="528" y="450"/>
                    </a:lnTo>
                    <a:lnTo>
                      <a:pt x="534" y="450"/>
                    </a:lnTo>
                    <a:lnTo>
                      <a:pt x="528" y="456"/>
                    </a:lnTo>
                    <a:lnTo>
                      <a:pt x="534" y="456"/>
                    </a:lnTo>
                    <a:lnTo>
                      <a:pt x="534" y="450"/>
                    </a:lnTo>
                    <a:lnTo>
                      <a:pt x="534" y="456"/>
                    </a:lnTo>
                    <a:lnTo>
                      <a:pt x="540" y="456"/>
                    </a:lnTo>
                    <a:lnTo>
                      <a:pt x="540" y="462"/>
                    </a:lnTo>
                    <a:lnTo>
                      <a:pt x="540" y="456"/>
                    </a:lnTo>
                    <a:lnTo>
                      <a:pt x="540" y="462"/>
                    </a:lnTo>
                    <a:lnTo>
                      <a:pt x="546" y="462"/>
                    </a:lnTo>
                    <a:lnTo>
                      <a:pt x="546" y="456"/>
                    </a:lnTo>
                    <a:lnTo>
                      <a:pt x="540" y="456"/>
                    </a:lnTo>
                    <a:lnTo>
                      <a:pt x="546" y="456"/>
                    </a:lnTo>
                    <a:lnTo>
                      <a:pt x="546" y="462"/>
                    </a:lnTo>
                    <a:lnTo>
                      <a:pt x="552" y="462"/>
                    </a:lnTo>
                    <a:lnTo>
                      <a:pt x="552" y="468"/>
                    </a:lnTo>
                    <a:lnTo>
                      <a:pt x="552" y="474"/>
                    </a:lnTo>
                    <a:lnTo>
                      <a:pt x="546" y="474"/>
                    </a:lnTo>
                    <a:lnTo>
                      <a:pt x="540" y="480"/>
                    </a:lnTo>
                    <a:lnTo>
                      <a:pt x="534" y="486"/>
                    </a:lnTo>
                    <a:lnTo>
                      <a:pt x="528" y="486"/>
                    </a:lnTo>
                    <a:lnTo>
                      <a:pt x="522" y="492"/>
                    </a:lnTo>
                    <a:lnTo>
                      <a:pt x="516" y="492"/>
                    </a:lnTo>
                    <a:lnTo>
                      <a:pt x="510" y="492"/>
                    </a:lnTo>
                    <a:lnTo>
                      <a:pt x="510" y="498"/>
                    </a:lnTo>
                    <a:lnTo>
                      <a:pt x="504" y="498"/>
                    </a:lnTo>
                    <a:lnTo>
                      <a:pt x="498" y="504"/>
                    </a:lnTo>
                    <a:lnTo>
                      <a:pt x="492" y="504"/>
                    </a:lnTo>
                    <a:lnTo>
                      <a:pt x="486" y="504"/>
                    </a:lnTo>
                    <a:lnTo>
                      <a:pt x="480" y="504"/>
                    </a:lnTo>
                    <a:lnTo>
                      <a:pt x="474" y="504"/>
                    </a:lnTo>
                    <a:lnTo>
                      <a:pt x="474" y="510"/>
                    </a:lnTo>
                    <a:lnTo>
                      <a:pt x="468" y="510"/>
                    </a:lnTo>
                    <a:lnTo>
                      <a:pt x="462" y="510"/>
                    </a:lnTo>
                    <a:lnTo>
                      <a:pt x="462" y="516"/>
                    </a:lnTo>
                    <a:lnTo>
                      <a:pt x="456" y="516"/>
                    </a:lnTo>
                    <a:lnTo>
                      <a:pt x="450" y="516"/>
                    </a:lnTo>
                    <a:lnTo>
                      <a:pt x="450" y="510"/>
                    </a:lnTo>
                    <a:lnTo>
                      <a:pt x="444" y="510"/>
                    </a:lnTo>
                    <a:lnTo>
                      <a:pt x="438" y="510"/>
                    </a:lnTo>
                    <a:lnTo>
                      <a:pt x="432" y="510"/>
                    </a:lnTo>
                    <a:lnTo>
                      <a:pt x="426" y="510"/>
                    </a:lnTo>
                    <a:lnTo>
                      <a:pt x="426" y="516"/>
                    </a:lnTo>
                    <a:lnTo>
                      <a:pt x="426" y="522"/>
                    </a:lnTo>
                    <a:lnTo>
                      <a:pt x="420" y="522"/>
                    </a:lnTo>
                    <a:lnTo>
                      <a:pt x="420" y="528"/>
                    </a:lnTo>
                    <a:lnTo>
                      <a:pt x="414" y="528"/>
                    </a:lnTo>
                    <a:lnTo>
                      <a:pt x="408" y="528"/>
                    </a:lnTo>
                    <a:lnTo>
                      <a:pt x="408" y="534"/>
                    </a:lnTo>
                    <a:lnTo>
                      <a:pt x="402" y="534"/>
                    </a:lnTo>
                    <a:lnTo>
                      <a:pt x="402" y="528"/>
                    </a:lnTo>
                    <a:lnTo>
                      <a:pt x="396" y="528"/>
                    </a:lnTo>
                    <a:lnTo>
                      <a:pt x="390" y="528"/>
                    </a:lnTo>
                    <a:lnTo>
                      <a:pt x="384" y="522"/>
                    </a:lnTo>
                    <a:lnTo>
                      <a:pt x="384" y="528"/>
                    </a:lnTo>
                    <a:lnTo>
                      <a:pt x="378" y="528"/>
                    </a:lnTo>
                    <a:lnTo>
                      <a:pt x="372" y="522"/>
                    </a:lnTo>
                    <a:lnTo>
                      <a:pt x="372" y="528"/>
                    </a:lnTo>
                    <a:lnTo>
                      <a:pt x="366" y="528"/>
                    </a:lnTo>
                    <a:lnTo>
                      <a:pt x="366" y="534"/>
                    </a:lnTo>
                    <a:lnTo>
                      <a:pt x="360" y="534"/>
                    </a:lnTo>
                    <a:lnTo>
                      <a:pt x="360" y="528"/>
                    </a:lnTo>
                    <a:lnTo>
                      <a:pt x="354" y="528"/>
                    </a:lnTo>
                    <a:lnTo>
                      <a:pt x="348" y="528"/>
                    </a:lnTo>
                    <a:lnTo>
                      <a:pt x="348" y="534"/>
                    </a:lnTo>
                    <a:lnTo>
                      <a:pt x="348" y="528"/>
                    </a:lnTo>
                    <a:lnTo>
                      <a:pt x="342" y="534"/>
                    </a:lnTo>
                    <a:lnTo>
                      <a:pt x="342" y="528"/>
                    </a:lnTo>
                    <a:lnTo>
                      <a:pt x="342" y="522"/>
                    </a:lnTo>
                    <a:lnTo>
                      <a:pt x="336" y="522"/>
                    </a:lnTo>
                    <a:lnTo>
                      <a:pt x="330" y="522"/>
                    </a:lnTo>
                    <a:lnTo>
                      <a:pt x="330" y="516"/>
                    </a:lnTo>
                    <a:lnTo>
                      <a:pt x="324" y="516"/>
                    </a:lnTo>
                    <a:lnTo>
                      <a:pt x="324" y="522"/>
                    </a:lnTo>
                    <a:lnTo>
                      <a:pt x="318" y="522"/>
                    </a:lnTo>
                    <a:lnTo>
                      <a:pt x="318" y="528"/>
                    </a:lnTo>
                    <a:lnTo>
                      <a:pt x="318" y="522"/>
                    </a:lnTo>
                    <a:lnTo>
                      <a:pt x="312" y="528"/>
                    </a:lnTo>
                    <a:lnTo>
                      <a:pt x="312" y="522"/>
                    </a:lnTo>
                    <a:lnTo>
                      <a:pt x="312" y="528"/>
                    </a:lnTo>
                    <a:lnTo>
                      <a:pt x="312" y="522"/>
                    </a:lnTo>
                    <a:lnTo>
                      <a:pt x="306" y="522"/>
                    </a:lnTo>
                    <a:lnTo>
                      <a:pt x="306" y="528"/>
                    </a:lnTo>
                    <a:lnTo>
                      <a:pt x="306" y="522"/>
                    </a:lnTo>
                    <a:lnTo>
                      <a:pt x="306" y="528"/>
                    </a:lnTo>
                    <a:lnTo>
                      <a:pt x="306" y="522"/>
                    </a:lnTo>
                    <a:lnTo>
                      <a:pt x="300" y="522"/>
                    </a:lnTo>
                    <a:lnTo>
                      <a:pt x="282" y="522"/>
                    </a:lnTo>
                    <a:lnTo>
                      <a:pt x="282" y="516"/>
                    </a:lnTo>
                    <a:lnTo>
                      <a:pt x="276" y="516"/>
                    </a:lnTo>
                    <a:lnTo>
                      <a:pt x="276" y="510"/>
                    </a:lnTo>
                    <a:lnTo>
                      <a:pt x="270" y="510"/>
                    </a:lnTo>
                    <a:lnTo>
                      <a:pt x="270" y="504"/>
                    </a:lnTo>
                    <a:lnTo>
                      <a:pt x="264" y="504"/>
                    </a:lnTo>
                    <a:lnTo>
                      <a:pt x="264" y="498"/>
                    </a:lnTo>
                    <a:lnTo>
                      <a:pt x="264" y="492"/>
                    </a:lnTo>
                    <a:lnTo>
                      <a:pt x="264" y="486"/>
                    </a:lnTo>
                    <a:lnTo>
                      <a:pt x="264" y="480"/>
                    </a:lnTo>
                    <a:lnTo>
                      <a:pt x="264" y="474"/>
                    </a:lnTo>
                    <a:lnTo>
                      <a:pt x="264" y="468"/>
                    </a:lnTo>
                    <a:lnTo>
                      <a:pt x="264" y="462"/>
                    </a:lnTo>
                    <a:lnTo>
                      <a:pt x="264" y="456"/>
                    </a:lnTo>
                    <a:lnTo>
                      <a:pt x="258" y="450"/>
                    </a:lnTo>
                    <a:lnTo>
                      <a:pt x="264" y="450"/>
                    </a:lnTo>
                    <a:lnTo>
                      <a:pt x="258" y="444"/>
                    </a:lnTo>
                    <a:lnTo>
                      <a:pt x="252" y="438"/>
                    </a:lnTo>
                    <a:lnTo>
                      <a:pt x="252" y="432"/>
                    </a:lnTo>
                    <a:lnTo>
                      <a:pt x="246" y="432"/>
                    </a:lnTo>
                    <a:lnTo>
                      <a:pt x="246" y="426"/>
                    </a:lnTo>
                    <a:lnTo>
                      <a:pt x="240" y="426"/>
                    </a:lnTo>
                    <a:lnTo>
                      <a:pt x="240" y="420"/>
                    </a:lnTo>
                    <a:lnTo>
                      <a:pt x="234" y="420"/>
                    </a:lnTo>
                    <a:lnTo>
                      <a:pt x="234" y="426"/>
                    </a:lnTo>
                    <a:lnTo>
                      <a:pt x="234" y="432"/>
                    </a:lnTo>
                    <a:lnTo>
                      <a:pt x="228" y="432"/>
                    </a:lnTo>
                    <a:lnTo>
                      <a:pt x="228" y="426"/>
                    </a:lnTo>
                    <a:lnTo>
                      <a:pt x="222" y="426"/>
                    </a:lnTo>
                    <a:lnTo>
                      <a:pt x="216" y="426"/>
                    </a:lnTo>
                    <a:lnTo>
                      <a:pt x="210" y="426"/>
                    </a:lnTo>
                    <a:lnTo>
                      <a:pt x="204" y="426"/>
                    </a:lnTo>
                    <a:lnTo>
                      <a:pt x="204" y="420"/>
                    </a:lnTo>
                    <a:lnTo>
                      <a:pt x="198" y="420"/>
                    </a:lnTo>
                    <a:lnTo>
                      <a:pt x="192" y="420"/>
                    </a:lnTo>
                    <a:lnTo>
                      <a:pt x="186" y="420"/>
                    </a:lnTo>
                    <a:lnTo>
                      <a:pt x="186" y="414"/>
                    </a:lnTo>
                    <a:lnTo>
                      <a:pt x="180" y="414"/>
                    </a:lnTo>
                    <a:lnTo>
                      <a:pt x="174" y="414"/>
                    </a:lnTo>
                    <a:lnTo>
                      <a:pt x="174" y="408"/>
                    </a:lnTo>
                    <a:lnTo>
                      <a:pt x="168" y="408"/>
                    </a:lnTo>
                    <a:lnTo>
                      <a:pt x="162" y="408"/>
                    </a:lnTo>
                    <a:lnTo>
                      <a:pt x="162" y="402"/>
                    </a:lnTo>
                    <a:lnTo>
                      <a:pt x="156" y="402"/>
                    </a:lnTo>
                    <a:lnTo>
                      <a:pt x="150" y="402"/>
                    </a:lnTo>
                    <a:lnTo>
                      <a:pt x="144" y="402"/>
                    </a:lnTo>
                    <a:lnTo>
                      <a:pt x="138" y="402"/>
                    </a:lnTo>
                    <a:lnTo>
                      <a:pt x="132" y="402"/>
                    </a:lnTo>
                    <a:lnTo>
                      <a:pt x="132" y="396"/>
                    </a:lnTo>
                    <a:lnTo>
                      <a:pt x="132" y="390"/>
                    </a:lnTo>
                    <a:lnTo>
                      <a:pt x="126" y="390"/>
                    </a:lnTo>
                    <a:lnTo>
                      <a:pt x="120" y="390"/>
                    </a:lnTo>
                    <a:lnTo>
                      <a:pt x="114" y="390"/>
                    </a:lnTo>
                    <a:lnTo>
                      <a:pt x="114" y="384"/>
                    </a:lnTo>
                    <a:lnTo>
                      <a:pt x="114" y="378"/>
                    </a:lnTo>
                    <a:lnTo>
                      <a:pt x="108" y="378"/>
                    </a:lnTo>
                    <a:lnTo>
                      <a:pt x="102" y="378"/>
                    </a:lnTo>
                    <a:lnTo>
                      <a:pt x="96" y="378"/>
                    </a:lnTo>
                    <a:lnTo>
                      <a:pt x="90" y="378"/>
                    </a:lnTo>
                    <a:lnTo>
                      <a:pt x="84" y="378"/>
                    </a:lnTo>
                    <a:lnTo>
                      <a:pt x="78" y="366"/>
                    </a:lnTo>
                    <a:lnTo>
                      <a:pt x="78" y="360"/>
                    </a:lnTo>
                    <a:lnTo>
                      <a:pt x="72" y="360"/>
                    </a:lnTo>
                    <a:lnTo>
                      <a:pt x="72" y="354"/>
                    </a:lnTo>
                    <a:lnTo>
                      <a:pt x="72" y="348"/>
                    </a:lnTo>
                    <a:lnTo>
                      <a:pt x="66" y="348"/>
                    </a:lnTo>
                    <a:lnTo>
                      <a:pt x="66" y="342"/>
                    </a:lnTo>
                    <a:lnTo>
                      <a:pt x="60" y="330"/>
                    </a:lnTo>
                    <a:lnTo>
                      <a:pt x="54" y="318"/>
                    </a:lnTo>
                    <a:lnTo>
                      <a:pt x="54" y="312"/>
                    </a:lnTo>
                    <a:lnTo>
                      <a:pt x="48" y="300"/>
                    </a:lnTo>
                    <a:lnTo>
                      <a:pt x="42" y="294"/>
                    </a:lnTo>
                    <a:lnTo>
                      <a:pt x="42" y="288"/>
                    </a:lnTo>
                    <a:lnTo>
                      <a:pt x="30" y="282"/>
                    </a:lnTo>
                    <a:lnTo>
                      <a:pt x="24" y="276"/>
                    </a:lnTo>
                    <a:lnTo>
                      <a:pt x="18" y="270"/>
                    </a:lnTo>
                    <a:lnTo>
                      <a:pt x="18" y="264"/>
                    </a:lnTo>
                    <a:lnTo>
                      <a:pt x="18" y="258"/>
                    </a:lnTo>
                    <a:lnTo>
                      <a:pt x="12" y="252"/>
                    </a:lnTo>
                    <a:lnTo>
                      <a:pt x="12" y="246"/>
                    </a:lnTo>
                    <a:lnTo>
                      <a:pt x="18" y="240"/>
                    </a:lnTo>
                    <a:lnTo>
                      <a:pt x="18" y="234"/>
                    </a:lnTo>
                    <a:lnTo>
                      <a:pt x="18" y="228"/>
                    </a:lnTo>
                    <a:lnTo>
                      <a:pt x="12" y="228"/>
                    </a:lnTo>
                    <a:lnTo>
                      <a:pt x="12" y="216"/>
                    </a:lnTo>
                    <a:lnTo>
                      <a:pt x="6" y="210"/>
                    </a:lnTo>
                    <a:lnTo>
                      <a:pt x="6" y="204"/>
                    </a:lnTo>
                    <a:lnTo>
                      <a:pt x="6" y="198"/>
                    </a:lnTo>
                    <a:lnTo>
                      <a:pt x="0" y="192"/>
                    </a:lnTo>
                    <a:lnTo>
                      <a:pt x="0" y="186"/>
                    </a:lnTo>
                    <a:lnTo>
                      <a:pt x="0" y="180"/>
                    </a:lnTo>
                    <a:lnTo>
                      <a:pt x="6" y="174"/>
                    </a:lnTo>
                    <a:lnTo>
                      <a:pt x="6" y="168"/>
                    </a:lnTo>
                    <a:close/>
                  </a:path>
                </a:pathLst>
              </a:custGeom>
              <a:solidFill>
                <a:srgbClr val="D5CB99"/>
              </a:solidFill>
              <a:ln w="9525">
                <a:solidFill>
                  <a:srgbClr val="808080"/>
                </a:solidFill>
                <a:prstDash val="solid"/>
                <a:round/>
                <a:headEnd/>
                <a:tailEnd/>
              </a:ln>
            </p:spPr>
            <p:txBody>
              <a:bodyPr/>
              <a:lstStyle/>
              <a:p>
                <a:endParaRPr lang="en-GB"/>
              </a:p>
            </p:txBody>
          </p:sp>
          <p:sp>
            <p:nvSpPr>
              <p:cNvPr id="88" name="Freeform 73"/>
              <p:cNvSpPr>
                <a:spLocks noChangeAspect="1"/>
              </p:cNvSpPr>
              <p:nvPr>
                <p:custDataLst>
                  <p:tags r:id="rId74"/>
                </p:custDataLst>
              </p:nvPr>
            </p:nvSpPr>
            <p:spPr bwMode="auto">
              <a:xfrm>
                <a:off x="5013" y="2253"/>
                <a:ext cx="10" cy="12"/>
              </a:xfrm>
              <a:custGeom>
                <a:avLst/>
                <a:gdLst>
                  <a:gd name="T0" fmla="*/ 1 w 18"/>
                  <a:gd name="T1" fmla="*/ 1 h 18"/>
                  <a:gd name="T2" fmla="*/ 2 w 18"/>
                  <a:gd name="T3" fmla="*/ 1 h 18"/>
                  <a:gd name="T4" fmla="*/ 1 w 18"/>
                  <a:gd name="T5" fmla="*/ 1 h 18"/>
                  <a:gd name="T6" fmla="*/ 2 w 18"/>
                  <a:gd name="T7" fmla="*/ 0 h 18"/>
                  <a:gd name="T8" fmla="*/ 2 w 18"/>
                  <a:gd name="T9" fmla="*/ 1 h 18"/>
                  <a:gd name="T10" fmla="*/ 1 w 18"/>
                  <a:gd name="T11" fmla="*/ 2 h 18"/>
                  <a:gd name="T12" fmla="*/ 2 w 18"/>
                  <a:gd name="T13" fmla="*/ 2 h 18"/>
                  <a:gd name="T14" fmla="*/ 1 w 18"/>
                  <a:gd name="T15" fmla="*/ 2 h 18"/>
                  <a:gd name="T16" fmla="*/ 1 w 18"/>
                  <a:gd name="T17" fmla="*/ 2 h 18"/>
                  <a:gd name="T18" fmla="*/ 1 w 18"/>
                  <a:gd name="T19" fmla="*/ 3 h 18"/>
                  <a:gd name="T20" fmla="*/ 1 w 18"/>
                  <a:gd name="T21" fmla="*/ 3 h 18"/>
                  <a:gd name="T22" fmla="*/ 0 w 18"/>
                  <a:gd name="T23" fmla="*/ 2 h 18"/>
                  <a:gd name="T24" fmla="*/ 1 w 18"/>
                  <a:gd name="T25" fmla="*/ 2 h 18"/>
                  <a:gd name="T26" fmla="*/ 1 w 18"/>
                  <a:gd name="T27" fmla="*/ 1 h 18"/>
                  <a:gd name="T28" fmla="*/ 1 w 18"/>
                  <a:gd name="T29" fmla="*/ 2 h 18"/>
                  <a:gd name="T30" fmla="*/ 1 w 18"/>
                  <a:gd name="T31" fmla="*/ 1 h 18"/>
                  <a:gd name="T32" fmla="*/ 1 w 18"/>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8">
                    <a:moveTo>
                      <a:pt x="12" y="6"/>
                    </a:moveTo>
                    <a:lnTo>
                      <a:pt x="18" y="6"/>
                    </a:lnTo>
                    <a:lnTo>
                      <a:pt x="12" y="6"/>
                    </a:lnTo>
                    <a:lnTo>
                      <a:pt x="18" y="0"/>
                    </a:lnTo>
                    <a:lnTo>
                      <a:pt x="18" y="6"/>
                    </a:lnTo>
                    <a:lnTo>
                      <a:pt x="12" y="12"/>
                    </a:lnTo>
                    <a:lnTo>
                      <a:pt x="18" y="12"/>
                    </a:lnTo>
                    <a:lnTo>
                      <a:pt x="12" y="12"/>
                    </a:lnTo>
                    <a:lnTo>
                      <a:pt x="6" y="12"/>
                    </a:lnTo>
                    <a:lnTo>
                      <a:pt x="12" y="18"/>
                    </a:lnTo>
                    <a:lnTo>
                      <a:pt x="6" y="18"/>
                    </a:lnTo>
                    <a:lnTo>
                      <a:pt x="0" y="12"/>
                    </a:lnTo>
                    <a:lnTo>
                      <a:pt x="6" y="12"/>
                    </a:lnTo>
                    <a:lnTo>
                      <a:pt x="6" y="6"/>
                    </a:lnTo>
                    <a:lnTo>
                      <a:pt x="6" y="12"/>
                    </a:lnTo>
                    <a:lnTo>
                      <a:pt x="6" y="6"/>
                    </a:lnTo>
                    <a:lnTo>
                      <a:pt x="12" y="6"/>
                    </a:lnTo>
                    <a:close/>
                  </a:path>
                </a:pathLst>
              </a:custGeom>
              <a:solidFill>
                <a:srgbClr val="D5CB99"/>
              </a:solidFill>
              <a:ln w="9525">
                <a:solidFill>
                  <a:srgbClr val="808080"/>
                </a:solidFill>
                <a:prstDash val="solid"/>
                <a:round/>
                <a:headEnd/>
                <a:tailEnd/>
              </a:ln>
            </p:spPr>
            <p:txBody>
              <a:bodyPr/>
              <a:lstStyle/>
              <a:p>
                <a:endParaRPr lang="en-GB"/>
              </a:p>
            </p:txBody>
          </p:sp>
          <p:sp>
            <p:nvSpPr>
              <p:cNvPr id="89" name="Freeform 74"/>
              <p:cNvSpPr>
                <a:spLocks noChangeAspect="1"/>
              </p:cNvSpPr>
              <p:nvPr>
                <p:custDataLst>
                  <p:tags r:id="rId75"/>
                </p:custDataLst>
              </p:nvPr>
            </p:nvSpPr>
            <p:spPr bwMode="auto">
              <a:xfrm>
                <a:off x="5016" y="2164"/>
                <a:ext cx="7" cy="19"/>
              </a:xfrm>
              <a:custGeom>
                <a:avLst/>
                <a:gdLst>
                  <a:gd name="T0" fmla="*/ 1 w 12"/>
                  <a:gd name="T1" fmla="*/ 1 h 30"/>
                  <a:gd name="T2" fmla="*/ 1 w 12"/>
                  <a:gd name="T3" fmla="*/ 1 h 30"/>
                  <a:gd name="T4" fmla="*/ 1 w 12"/>
                  <a:gd name="T5" fmla="*/ 2 h 30"/>
                  <a:gd name="T6" fmla="*/ 1 w 12"/>
                  <a:gd name="T7" fmla="*/ 2 h 30"/>
                  <a:gd name="T8" fmla="*/ 1 w 12"/>
                  <a:gd name="T9" fmla="*/ 3 h 30"/>
                  <a:gd name="T10" fmla="*/ 1 w 12"/>
                  <a:gd name="T11" fmla="*/ 3 h 30"/>
                  <a:gd name="T12" fmla="*/ 1 w 12"/>
                  <a:gd name="T13" fmla="*/ 4 h 30"/>
                  <a:gd name="T14" fmla="*/ 1 w 12"/>
                  <a:gd name="T15" fmla="*/ 5 h 30"/>
                  <a:gd name="T16" fmla="*/ 1 w 12"/>
                  <a:gd name="T17" fmla="*/ 4 h 30"/>
                  <a:gd name="T18" fmla="*/ 0 w 12"/>
                  <a:gd name="T19" fmla="*/ 4 h 30"/>
                  <a:gd name="T20" fmla="*/ 0 w 12"/>
                  <a:gd name="T21" fmla="*/ 5 h 30"/>
                  <a:gd name="T22" fmla="*/ 0 w 12"/>
                  <a:gd name="T23" fmla="*/ 4 h 30"/>
                  <a:gd name="T24" fmla="*/ 0 w 12"/>
                  <a:gd name="T25" fmla="*/ 5 h 30"/>
                  <a:gd name="T26" fmla="*/ 0 w 12"/>
                  <a:gd name="T27" fmla="*/ 4 h 30"/>
                  <a:gd name="T28" fmla="*/ 0 w 12"/>
                  <a:gd name="T29" fmla="*/ 3 h 30"/>
                  <a:gd name="T30" fmla="*/ 0 w 12"/>
                  <a:gd name="T31" fmla="*/ 4 h 30"/>
                  <a:gd name="T32" fmla="*/ 0 w 12"/>
                  <a:gd name="T33" fmla="*/ 3 h 30"/>
                  <a:gd name="T34" fmla="*/ 1 w 12"/>
                  <a:gd name="T35" fmla="*/ 3 h 30"/>
                  <a:gd name="T36" fmla="*/ 0 w 12"/>
                  <a:gd name="T37" fmla="*/ 3 h 30"/>
                  <a:gd name="T38" fmla="*/ 1 w 12"/>
                  <a:gd name="T39" fmla="*/ 3 h 30"/>
                  <a:gd name="T40" fmla="*/ 1 w 12"/>
                  <a:gd name="T41" fmla="*/ 2 h 30"/>
                  <a:gd name="T42" fmla="*/ 0 w 12"/>
                  <a:gd name="T43" fmla="*/ 2 h 30"/>
                  <a:gd name="T44" fmla="*/ 1 w 12"/>
                  <a:gd name="T45" fmla="*/ 2 h 30"/>
                  <a:gd name="T46" fmla="*/ 0 w 12"/>
                  <a:gd name="T47" fmla="*/ 2 h 30"/>
                  <a:gd name="T48" fmla="*/ 0 w 12"/>
                  <a:gd name="T49" fmla="*/ 1 h 30"/>
                  <a:gd name="T50" fmla="*/ 0 w 12"/>
                  <a:gd name="T51" fmla="*/ 0 h 30"/>
                  <a:gd name="T52" fmla="*/ 1 w 12"/>
                  <a:gd name="T53" fmla="*/ 0 h 30"/>
                  <a:gd name="T54" fmla="*/ 1 w 12"/>
                  <a:gd name="T55" fmla="*/ 1 h 30"/>
                  <a:gd name="T56" fmla="*/ 1 w 12"/>
                  <a:gd name="T57" fmla="*/ 0 h 30"/>
                  <a:gd name="T58" fmla="*/ 1 w 12"/>
                  <a:gd name="T59" fmla="*/ 1 h 30"/>
                  <a:gd name="T60" fmla="*/ 1 w 12"/>
                  <a:gd name="T61" fmla="*/ 1 h 30"/>
                  <a:gd name="T62" fmla="*/ 1 w 12"/>
                  <a:gd name="T63" fmla="*/ 0 h 30"/>
                  <a:gd name="T64" fmla="*/ 1 w 12"/>
                  <a:gd name="T65" fmla="*/ 1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30">
                    <a:moveTo>
                      <a:pt x="12" y="6"/>
                    </a:moveTo>
                    <a:lnTo>
                      <a:pt x="6" y="6"/>
                    </a:lnTo>
                    <a:lnTo>
                      <a:pt x="6" y="12"/>
                    </a:lnTo>
                    <a:lnTo>
                      <a:pt x="12" y="12"/>
                    </a:lnTo>
                    <a:lnTo>
                      <a:pt x="12" y="18"/>
                    </a:lnTo>
                    <a:lnTo>
                      <a:pt x="6" y="18"/>
                    </a:lnTo>
                    <a:lnTo>
                      <a:pt x="6" y="24"/>
                    </a:lnTo>
                    <a:lnTo>
                      <a:pt x="6" y="30"/>
                    </a:lnTo>
                    <a:lnTo>
                      <a:pt x="6" y="24"/>
                    </a:lnTo>
                    <a:lnTo>
                      <a:pt x="0" y="24"/>
                    </a:lnTo>
                    <a:lnTo>
                      <a:pt x="0" y="30"/>
                    </a:lnTo>
                    <a:lnTo>
                      <a:pt x="0" y="24"/>
                    </a:lnTo>
                    <a:lnTo>
                      <a:pt x="0" y="30"/>
                    </a:lnTo>
                    <a:lnTo>
                      <a:pt x="0" y="24"/>
                    </a:lnTo>
                    <a:lnTo>
                      <a:pt x="0" y="18"/>
                    </a:lnTo>
                    <a:lnTo>
                      <a:pt x="0" y="24"/>
                    </a:lnTo>
                    <a:lnTo>
                      <a:pt x="0" y="18"/>
                    </a:lnTo>
                    <a:lnTo>
                      <a:pt x="6" y="18"/>
                    </a:lnTo>
                    <a:lnTo>
                      <a:pt x="0" y="18"/>
                    </a:lnTo>
                    <a:lnTo>
                      <a:pt x="6" y="18"/>
                    </a:lnTo>
                    <a:lnTo>
                      <a:pt x="6" y="12"/>
                    </a:lnTo>
                    <a:lnTo>
                      <a:pt x="0" y="12"/>
                    </a:lnTo>
                    <a:lnTo>
                      <a:pt x="6" y="12"/>
                    </a:lnTo>
                    <a:lnTo>
                      <a:pt x="0" y="12"/>
                    </a:lnTo>
                    <a:lnTo>
                      <a:pt x="0" y="6"/>
                    </a:lnTo>
                    <a:lnTo>
                      <a:pt x="0" y="0"/>
                    </a:lnTo>
                    <a:lnTo>
                      <a:pt x="6" y="0"/>
                    </a:lnTo>
                    <a:lnTo>
                      <a:pt x="6" y="6"/>
                    </a:lnTo>
                    <a:lnTo>
                      <a:pt x="6" y="0"/>
                    </a:lnTo>
                    <a:lnTo>
                      <a:pt x="6" y="6"/>
                    </a:lnTo>
                    <a:lnTo>
                      <a:pt x="12" y="6"/>
                    </a:lnTo>
                    <a:lnTo>
                      <a:pt x="12" y="0"/>
                    </a:lnTo>
                    <a:lnTo>
                      <a:pt x="12" y="6"/>
                    </a:lnTo>
                    <a:close/>
                  </a:path>
                </a:pathLst>
              </a:custGeom>
              <a:solidFill>
                <a:srgbClr val="D5CB99"/>
              </a:solidFill>
              <a:ln w="9525">
                <a:solidFill>
                  <a:srgbClr val="808080"/>
                </a:solidFill>
                <a:prstDash val="solid"/>
                <a:round/>
                <a:headEnd/>
                <a:tailEnd/>
              </a:ln>
            </p:spPr>
            <p:txBody>
              <a:bodyPr/>
              <a:lstStyle/>
              <a:p>
                <a:endParaRPr lang="en-GB"/>
              </a:p>
            </p:txBody>
          </p:sp>
          <p:sp>
            <p:nvSpPr>
              <p:cNvPr id="90" name="Freeform 75"/>
              <p:cNvSpPr>
                <a:spLocks noChangeAspect="1"/>
              </p:cNvSpPr>
              <p:nvPr>
                <p:custDataLst>
                  <p:tags r:id="rId76"/>
                </p:custDataLst>
              </p:nvPr>
            </p:nvSpPr>
            <p:spPr bwMode="auto">
              <a:xfrm>
                <a:off x="5001" y="2192"/>
                <a:ext cx="12" cy="23"/>
              </a:xfrm>
              <a:custGeom>
                <a:avLst/>
                <a:gdLst>
                  <a:gd name="T0" fmla="*/ 0 w 18"/>
                  <a:gd name="T1" fmla="*/ 2 h 36"/>
                  <a:gd name="T2" fmla="*/ 0 w 18"/>
                  <a:gd name="T3" fmla="*/ 1 h 36"/>
                  <a:gd name="T4" fmla="*/ 1 w 18"/>
                  <a:gd name="T5" fmla="*/ 1 h 36"/>
                  <a:gd name="T6" fmla="*/ 1 w 18"/>
                  <a:gd name="T7" fmla="*/ 0 h 36"/>
                  <a:gd name="T8" fmla="*/ 1 w 18"/>
                  <a:gd name="T9" fmla="*/ 1 h 36"/>
                  <a:gd name="T10" fmla="*/ 2 w 18"/>
                  <a:gd name="T11" fmla="*/ 2 h 36"/>
                  <a:gd name="T12" fmla="*/ 2 w 18"/>
                  <a:gd name="T13" fmla="*/ 3 h 36"/>
                  <a:gd name="T14" fmla="*/ 2 w 18"/>
                  <a:gd name="T15" fmla="*/ 4 h 36"/>
                  <a:gd name="T16" fmla="*/ 3 w 18"/>
                  <a:gd name="T17" fmla="*/ 4 h 36"/>
                  <a:gd name="T18" fmla="*/ 3 w 18"/>
                  <a:gd name="T19" fmla="*/ 3 h 36"/>
                  <a:gd name="T20" fmla="*/ 3 w 18"/>
                  <a:gd name="T21" fmla="*/ 4 h 36"/>
                  <a:gd name="T22" fmla="*/ 3 w 18"/>
                  <a:gd name="T23" fmla="*/ 5 h 36"/>
                  <a:gd name="T24" fmla="*/ 3 w 18"/>
                  <a:gd name="T25" fmla="*/ 6 h 36"/>
                  <a:gd name="T26" fmla="*/ 2 w 18"/>
                  <a:gd name="T27" fmla="*/ 6 h 36"/>
                  <a:gd name="T28" fmla="*/ 2 w 18"/>
                  <a:gd name="T29" fmla="*/ 5 h 36"/>
                  <a:gd name="T30" fmla="*/ 1 w 18"/>
                  <a:gd name="T31" fmla="*/ 5 h 36"/>
                  <a:gd name="T32" fmla="*/ 1 w 18"/>
                  <a:gd name="T33" fmla="*/ 4 h 36"/>
                  <a:gd name="T34" fmla="*/ 1 w 18"/>
                  <a:gd name="T35" fmla="*/ 5 h 36"/>
                  <a:gd name="T36" fmla="*/ 0 w 18"/>
                  <a:gd name="T37" fmla="*/ 4 h 36"/>
                  <a:gd name="T38" fmla="*/ 0 w 18"/>
                  <a:gd name="T39" fmla="*/ 3 h 36"/>
                  <a:gd name="T40" fmla="*/ 0 w 18"/>
                  <a:gd name="T41" fmla="*/ 2 h 36"/>
                  <a:gd name="T42" fmla="*/ 0 w 18"/>
                  <a:gd name="T43" fmla="*/ 1 h 36"/>
                  <a:gd name="T44" fmla="*/ 0 w 18"/>
                  <a:gd name="T45" fmla="*/ 2 h 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 h="36">
                    <a:moveTo>
                      <a:pt x="0" y="12"/>
                    </a:moveTo>
                    <a:lnTo>
                      <a:pt x="0" y="6"/>
                    </a:lnTo>
                    <a:lnTo>
                      <a:pt x="6" y="6"/>
                    </a:lnTo>
                    <a:lnTo>
                      <a:pt x="6" y="0"/>
                    </a:lnTo>
                    <a:lnTo>
                      <a:pt x="6" y="6"/>
                    </a:lnTo>
                    <a:lnTo>
                      <a:pt x="12" y="12"/>
                    </a:lnTo>
                    <a:lnTo>
                      <a:pt x="12" y="18"/>
                    </a:lnTo>
                    <a:lnTo>
                      <a:pt x="12" y="24"/>
                    </a:lnTo>
                    <a:lnTo>
                      <a:pt x="18" y="24"/>
                    </a:lnTo>
                    <a:lnTo>
                      <a:pt x="18" y="18"/>
                    </a:lnTo>
                    <a:lnTo>
                      <a:pt x="18" y="24"/>
                    </a:lnTo>
                    <a:lnTo>
                      <a:pt x="18" y="30"/>
                    </a:lnTo>
                    <a:lnTo>
                      <a:pt x="18" y="36"/>
                    </a:lnTo>
                    <a:lnTo>
                      <a:pt x="12" y="36"/>
                    </a:lnTo>
                    <a:lnTo>
                      <a:pt x="12" y="30"/>
                    </a:lnTo>
                    <a:lnTo>
                      <a:pt x="6" y="30"/>
                    </a:lnTo>
                    <a:lnTo>
                      <a:pt x="6" y="24"/>
                    </a:lnTo>
                    <a:lnTo>
                      <a:pt x="6" y="30"/>
                    </a:lnTo>
                    <a:lnTo>
                      <a:pt x="0" y="24"/>
                    </a:lnTo>
                    <a:lnTo>
                      <a:pt x="0" y="18"/>
                    </a:lnTo>
                    <a:lnTo>
                      <a:pt x="0" y="12"/>
                    </a:lnTo>
                    <a:lnTo>
                      <a:pt x="0" y="6"/>
                    </a:lnTo>
                    <a:lnTo>
                      <a:pt x="0" y="12"/>
                    </a:lnTo>
                    <a:close/>
                  </a:path>
                </a:pathLst>
              </a:custGeom>
              <a:solidFill>
                <a:srgbClr val="D5CB99"/>
              </a:solidFill>
              <a:ln w="9525">
                <a:solidFill>
                  <a:srgbClr val="808080"/>
                </a:solidFill>
                <a:prstDash val="solid"/>
                <a:round/>
                <a:headEnd/>
                <a:tailEnd/>
              </a:ln>
            </p:spPr>
            <p:txBody>
              <a:bodyPr/>
              <a:lstStyle/>
              <a:p>
                <a:endParaRPr lang="en-GB"/>
              </a:p>
            </p:txBody>
          </p:sp>
        </p:grpSp>
        <p:sp>
          <p:nvSpPr>
            <p:cNvPr id="30" name="Freeform 76"/>
            <p:cNvSpPr>
              <a:spLocks noChangeAspect="1"/>
            </p:cNvSpPr>
            <p:nvPr>
              <p:custDataLst>
                <p:tags r:id="rId16"/>
              </p:custDataLst>
            </p:nvPr>
          </p:nvSpPr>
          <p:spPr bwMode="auto">
            <a:xfrm>
              <a:off x="5521" y="2324"/>
              <a:ext cx="15" cy="21"/>
            </a:xfrm>
            <a:custGeom>
              <a:avLst/>
              <a:gdLst>
                <a:gd name="T0" fmla="*/ 2 w 24"/>
                <a:gd name="T1" fmla="*/ 0 h 30"/>
                <a:gd name="T2" fmla="*/ 3 w 24"/>
                <a:gd name="T3" fmla="*/ 0 h 30"/>
                <a:gd name="T4" fmla="*/ 3 w 24"/>
                <a:gd name="T5" fmla="*/ 1 h 30"/>
                <a:gd name="T6" fmla="*/ 4 w 24"/>
                <a:gd name="T7" fmla="*/ 1 h 30"/>
                <a:gd name="T8" fmla="*/ 4 w 24"/>
                <a:gd name="T9" fmla="*/ 3 h 30"/>
                <a:gd name="T10" fmla="*/ 4 w 24"/>
                <a:gd name="T11" fmla="*/ 1 h 30"/>
                <a:gd name="T12" fmla="*/ 4 w 24"/>
                <a:gd name="T13" fmla="*/ 3 h 30"/>
                <a:gd name="T14" fmla="*/ 4 w 24"/>
                <a:gd name="T15" fmla="*/ 4 h 30"/>
                <a:gd name="T16" fmla="*/ 3 w 24"/>
                <a:gd name="T17" fmla="*/ 4 h 30"/>
                <a:gd name="T18" fmla="*/ 3 w 24"/>
                <a:gd name="T19" fmla="*/ 6 h 30"/>
                <a:gd name="T20" fmla="*/ 2 w 24"/>
                <a:gd name="T21" fmla="*/ 6 h 30"/>
                <a:gd name="T22" fmla="*/ 2 w 24"/>
                <a:gd name="T23" fmla="*/ 8 h 30"/>
                <a:gd name="T24" fmla="*/ 1 w 24"/>
                <a:gd name="T25" fmla="*/ 6 h 30"/>
                <a:gd name="T26" fmla="*/ 0 w 24"/>
                <a:gd name="T27" fmla="*/ 6 h 30"/>
                <a:gd name="T28" fmla="*/ 1 w 24"/>
                <a:gd name="T29" fmla="*/ 6 h 30"/>
                <a:gd name="T30" fmla="*/ 0 w 24"/>
                <a:gd name="T31" fmla="*/ 4 h 30"/>
                <a:gd name="T32" fmla="*/ 1 w 24"/>
                <a:gd name="T33" fmla="*/ 4 h 30"/>
                <a:gd name="T34" fmla="*/ 0 w 24"/>
                <a:gd name="T35" fmla="*/ 4 h 30"/>
                <a:gd name="T36" fmla="*/ 1 w 24"/>
                <a:gd name="T37" fmla="*/ 4 h 30"/>
                <a:gd name="T38" fmla="*/ 0 w 24"/>
                <a:gd name="T39" fmla="*/ 4 h 30"/>
                <a:gd name="T40" fmla="*/ 1 w 24"/>
                <a:gd name="T41" fmla="*/ 4 h 30"/>
                <a:gd name="T42" fmla="*/ 0 w 24"/>
                <a:gd name="T43" fmla="*/ 4 h 30"/>
                <a:gd name="T44" fmla="*/ 1 w 24"/>
                <a:gd name="T45" fmla="*/ 3 h 30"/>
                <a:gd name="T46" fmla="*/ 2 w 24"/>
                <a:gd name="T47" fmla="*/ 1 h 30"/>
                <a:gd name="T48" fmla="*/ 2 w 24"/>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30">
                  <a:moveTo>
                    <a:pt x="12" y="0"/>
                  </a:moveTo>
                  <a:lnTo>
                    <a:pt x="18" y="0"/>
                  </a:lnTo>
                  <a:lnTo>
                    <a:pt x="18" y="6"/>
                  </a:lnTo>
                  <a:lnTo>
                    <a:pt x="24" y="6"/>
                  </a:lnTo>
                  <a:lnTo>
                    <a:pt x="24" y="12"/>
                  </a:lnTo>
                  <a:lnTo>
                    <a:pt x="24" y="6"/>
                  </a:lnTo>
                  <a:lnTo>
                    <a:pt x="24" y="12"/>
                  </a:lnTo>
                  <a:lnTo>
                    <a:pt x="24" y="18"/>
                  </a:lnTo>
                  <a:lnTo>
                    <a:pt x="18" y="18"/>
                  </a:lnTo>
                  <a:lnTo>
                    <a:pt x="18" y="24"/>
                  </a:lnTo>
                  <a:lnTo>
                    <a:pt x="12" y="24"/>
                  </a:lnTo>
                  <a:lnTo>
                    <a:pt x="12" y="30"/>
                  </a:lnTo>
                  <a:lnTo>
                    <a:pt x="6" y="24"/>
                  </a:lnTo>
                  <a:lnTo>
                    <a:pt x="0" y="24"/>
                  </a:lnTo>
                  <a:lnTo>
                    <a:pt x="6" y="24"/>
                  </a:lnTo>
                  <a:lnTo>
                    <a:pt x="0" y="18"/>
                  </a:lnTo>
                  <a:lnTo>
                    <a:pt x="6" y="18"/>
                  </a:lnTo>
                  <a:lnTo>
                    <a:pt x="0" y="18"/>
                  </a:lnTo>
                  <a:lnTo>
                    <a:pt x="6" y="18"/>
                  </a:lnTo>
                  <a:lnTo>
                    <a:pt x="0" y="18"/>
                  </a:lnTo>
                  <a:lnTo>
                    <a:pt x="6" y="18"/>
                  </a:lnTo>
                  <a:lnTo>
                    <a:pt x="0" y="18"/>
                  </a:lnTo>
                  <a:lnTo>
                    <a:pt x="6" y="12"/>
                  </a:lnTo>
                  <a:lnTo>
                    <a:pt x="12" y="6"/>
                  </a:lnTo>
                  <a:lnTo>
                    <a:pt x="12" y="0"/>
                  </a:lnTo>
                  <a:close/>
                </a:path>
              </a:pathLst>
            </a:custGeom>
            <a:solidFill>
              <a:srgbClr val="FFE56F"/>
            </a:solidFill>
            <a:ln w="9525">
              <a:solidFill>
                <a:srgbClr val="808080"/>
              </a:solidFill>
              <a:prstDash val="solid"/>
              <a:round/>
              <a:headEnd/>
              <a:tailEnd/>
            </a:ln>
          </p:spPr>
          <p:txBody>
            <a:bodyPr/>
            <a:lstStyle/>
            <a:p>
              <a:endParaRPr lang="en-GB"/>
            </a:p>
          </p:txBody>
        </p:sp>
        <p:sp>
          <p:nvSpPr>
            <p:cNvPr id="31" name="Freeform 77"/>
            <p:cNvSpPr>
              <a:spLocks noChangeAspect="1"/>
            </p:cNvSpPr>
            <p:nvPr>
              <p:custDataLst>
                <p:tags r:id="rId17"/>
              </p:custDataLst>
            </p:nvPr>
          </p:nvSpPr>
          <p:spPr bwMode="auto">
            <a:xfrm>
              <a:off x="5463" y="2466"/>
              <a:ext cx="17" cy="18"/>
            </a:xfrm>
            <a:custGeom>
              <a:avLst/>
              <a:gdLst>
                <a:gd name="T0" fmla="*/ 0 w 30"/>
                <a:gd name="T1" fmla="*/ 1 h 30"/>
                <a:gd name="T2" fmla="*/ 1 w 30"/>
                <a:gd name="T3" fmla="*/ 1 h 30"/>
                <a:gd name="T4" fmla="*/ 1 w 30"/>
                <a:gd name="T5" fmla="*/ 0 h 30"/>
                <a:gd name="T6" fmla="*/ 1 w 30"/>
                <a:gd name="T7" fmla="*/ 0 h 30"/>
                <a:gd name="T8" fmla="*/ 2 w 30"/>
                <a:gd name="T9" fmla="*/ 0 h 30"/>
                <a:gd name="T10" fmla="*/ 2 w 30"/>
                <a:gd name="T11" fmla="*/ 1 h 30"/>
                <a:gd name="T12" fmla="*/ 3 w 30"/>
                <a:gd name="T13" fmla="*/ 1 h 30"/>
                <a:gd name="T14" fmla="*/ 3 w 30"/>
                <a:gd name="T15" fmla="*/ 1 h 30"/>
                <a:gd name="T16" fmla="*/ 3 w 30"/>
                <a:gd name="T17" fmla="*/ 2 h 30"/>
                <a:gd name="T18" fmla="*/ 3 w 30"/>
                <a:gd name="T19" fmla="*/ 3 h 30"/>
                <a:gd name="T20" fmla="*/ 3 w 30"/>
                <a:gd name="T21" fmla="*/ 3 h 30"/>
                <a:gd name="T22" fmla="*/ 2 w 30"/>
                <a:gd name="T23" fmla="*/ 4 h 30"/>
                <a:gd name="T24" fmla="*/ 2 w 30"/>
                <a:gd name="T25" fmla="*/ 3 h 30"/>
                <a:gd name="T26" fmla="*/ 2 w 30"/>
                <a:gd name="T27" fmla="*/ 4 h 30"/>
                <a:gd name="T28" fmla="*/ 2 w 30"/>
                <a:gd name="T29" fmla="*/ 3 h 30"/>
                <a:gd name="T30" fmla="*/ 1 w 30"/>
                <a:gd name="T31" fmla="*/ 3 h 30"/>
                <a:gd name="T32" fmla="*/ 1 w 30"/>
                <a:gd name="T33" fmla="*/ 3 h 30"/>
                <a:gd name="T34" fmla="*/ 1 w 30"/>
                <a:gd name="T35" fmla="*/ 2 h 30"/>
                <a:gd name="T36" fmla="*/ 0 w 30"/>
                <a:gd name="T37" fmla="*/ 2 h 30"/>
                <a:gd name="T38" fmla="*/ 0 w 30"/>
                <a:gd name="T39" fmla="*/ 1 h 30"/>
                <a:gd name="T40" fmla="*/ 0 w 30"/>
                <a:gd name="T41" fmla="*/ 1 h 30"/>
                <a:gd name="T42" fmla="*/ 1 w 30"/>
                <a:gd name="T43" fmla="*/ 1 h 30"/>
                <a:gd name="T44" fmla="*/ 0 w 30"/>
                <a:gd name="T45" fmla="*/ 1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30">
                  <a:moveTo>
                    <a:pt x="0" y="6"/>
                  </a:moveTo>
                  <a:lnTo>
                    <a:pt x="6" y="6"/>
                  </a:lnTo>
                  <a:lnTo>
                    <a:pt x="6" y="0"/>
                  </a:lnTo>
                  <a:lnTo>
                    <a:pt x="12" y="0"/>
                  </a:lnTo>
                  <a:lnTo>
                    <a:pt x="18" y="0"/>
                  </a:lnTo>
                  <a:lnTo>
                    <a:pt x="18" y="6"/>
                  </a:lnTo>
                  <a:lnTo>
                    <a:pt x="24" y="6"/>
                  </a:lnTo>
                  <a:lnTo>
                    <a:pt x="24" y="12"/>
                  </a:lnTo>
                  <a:lnTo>
                    <a:pt x="30" y="18"/>
                  </a:lnTo>
                  <a:lnTo>
                    <a:pt x="30" y="24"/>
                  </a:lnTo>
                  <a:lnTo>
                    <a:pt x="24" y="24"/>
                  </a:lnTo>
                  <a:lnTo>
                    <a:pt x="18" y="30"/>
                  </a:lnTo>
                  <a:lnTo>
                    <a:pt x="18" y="24"/>
                  </a:lnTo>
                  <a:lnTo>
                    <a:pt x="18" y="30"/>
                  </a:lnTo>
                  <a:lnTo>
                    <a:pt x="18" y="24"/>
                  </a:lnTo>
                  <a:lnTo>
                    <a:pt x="12" y="24"/>
                  </a:lnTo>
                  <a:lnTo>
                    <a:pt x="6" y="24"/>
                  </a:lnTo>
                  <a:lnTo>
                    <a:pt x="6" y="18"/>
                  </a:lnTo>
                  <a:lnTo>
                    <a:pt x="0" y="18"/>
                  </a:lnTo>
                  <a:lnTo>
                    <a:pt x="0" y="12"/>
                  </a:lnTo>
                  <a:lnTo>
                    <a:pt x="0" y="6"/>
                  </a:lnTo>
                  <a:lnTo>
                    <a:pt x="6" y="6"/>
                  </a:lnTo>
                  <a:lnTo>
                    <a:pt x="0" y="6"/>
                  </a:lnTo>
                  <a:close/>
                </a:path>
              </a:pathLst>
            </a:custGeom>
            <a:solidFill>
              <a:srgbClr val="FFE56F"/>
            </a:solidFill>
            <a:ln w="9525">
              <a:solidFill>
                <a:srgbClr val="808080"/>
              </a:solidFill>
              <a:prstDash val="solid"/>
              <a:round/>
              <a:headEnd/>
              <a:tailEnd/>
            </a:ln>
          </p:spPr>
          <p:txBody>
            <a:bodyPr/>
            <a:lstStyle/>
            <a:p>
              <a:endParaRPr lang="en-GB"/>
            </a:p>
          </p:txBody>
        </p:sp>
        <p:grpSp>
          <p:nvGrpSpPr>
            <p:cNvPr id="32" name="Group 78"/>
            <p:cNvGrpSpPr>
              <a:grpSpLocks noChangeAspect="1"/>
            </p:cNvGrpSpPr>
            <p:nvPr>
              <p:custDataLst>
                <p:tags r:id="rId18"/>
              </p:custDataLst>
            </p:nvPr>
          </p:nvGrpSpPr>
          <p:grpSpPr bwMode="auto">
            <a:xfrm>
              <a:off x="5466" y="1917"/>
              <a:ext cx="29" cy="109"/>
              <a:chOff x="4396" y="2524"/>
              <a:chExt cx="40" cy="143"/>
            </a:xfrm>
          </p:grpSpPr>
          <p:sp>
            <p:nvSpPr>
              <p:cNvPr id="80" name="Freeform 79"/>
              <p:cNvSpPr>
                <a:spLocks noChangeAspect="1"/>
              </p:cNvSpPr>
              <p:nvPr>
                <p:custDataLst>
                  <p:tags r:id="rId66"/>
                </p:custDataLst>
              </p:nvPr>
            </p:nvSpPr>
            <p:spPr bwMode="auto">
              <a:xfrm>
                <a:off x="4396" y="2555"/>
                <a:ext cx="5" cy="10"/>
              </a:xfrm>
              <a:custGeom>
                <a:avLst/>
                <a:gdLst>
                  <a:gd name="T0" fmla="*/ 3 w 6"/>
                  <a:gd name="T1" fmla="*/ 6 h 12"/>
                  <a:gd name="T2" fmla="*/ 3 w 6"/>
                  <a:gd name="T3" fmla="*/ 3 h 12"/>
                  <a:gd name="T4" fmla="*/ 0 w 6"/>
                  <a:gd name="T5" fmla="*/ 3 h 12"/>
                  <a:gd name="T6" fmla="*/ 3 w 6"/>
                  <a:gd name="T7" fmla="*/ 0 h 12"/>
                  <a:gd name="T8" fmla="*/ 3 w 6"/>
                  <a:gd name="T9" fmla="*/ 3 h 12"/>
                  <a:gd name="T10" fmla="*/ 3 w 6"/>
                  <a:gd name="T11" fmla="*/ 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2">
                    <a:moveTo>
                      <a:pt x="6" y="12"/>
                    </a:moveTo>
                    <a:lnTo>
                      <a:pt x="6" y="6"/>
                    </a:lnTo>
                    <a:lnTo>
                      <a:pt x="0" y="6"/>
                    </a:lnTo>
                    <a:lnTo>
                      <a:pt x="6" y="0"/>
                    </a:lnTo>
                    <a:lnTo>
                      <a:pt x="6" y="6"/>
                    </a:lnTo>
                    <a:lnTo>
                      <a:pt x="6" y="12"/>
                    </a:lnTo>
                    <a:close/>
                  </a:path>
                </a:pathLst>
              </a:custGeom>
              <a:solidFill>
                <a:srgbClr val="FFE56F"/>
              </a:solidFill>
              <a:ln w="9525">
                <a:solidFill>
                  <a:srgbClr val="808080"/>
                </a:solidFill>
                <a:prstDash val="solid"/>
                <a:round/>
                <a:headEnd/>
                <a:tailEnd/>
              </a:ln>
            </p:spPr>
            <p:txBody>
              <a:bodyPr/>
              <a:lstStyle/>
              <a:p>
                <a:endParaRPr lang="en-GB"/>
              </a:p>
            </p:txBody>
          </p:sp>
          <p:sp>
            <p:nvSpPr>
              <p:cNvPr id="81" name="Freeform 80"/>
              <p:cNvSpPr>
                <a:spLocks noChangeAspect="1"/>
              </p:cNvSpPr>
              <p:nvPr>
                <p:custDataLst>
                  <p:tags r:id="rId67"/>
                </p:custDataLst>
              </p:nvPr>
            </p:nvSpPr>
            <p:spPr bwMode="auto">
              <a:xfrm>
                <a:off x="4406" y="2524"/>
                <a:ext cx="5" cy="0"/>
              </a:xfrm>
              <a:custGeom>
                <a:avLst/>
                <a:gdLst>
                  <a:gd name="T0" fmla="*/ 0 w 6"/>
                  <a:gd name="T1" fmla="*/ 3 w 6"/>
                  <a:gd name="T2" fmla="*/ 0 w 6"/>
                  <a:gd name="T3" fmla="*/ 0 60000 65536"/>
                  <a:gd name="T4" fmla="*/ 0 60000 65536"/>
                  <a:gd name="T5" fmla="*/ 0 60000 65536"/>
                </a:gdLst>
                <a:ahLst/>
                <a:cxnLst>
                  <a:cxn ang="T3">
                    <a:pos x="T0" y="0"/>
                  </a:cxn>
                  <a:cxn ang="T4">
                    <a:pos x="T1" y="0"/>
                  </a:cxn>
                  <a:cxn ang="T5">
                    <a:pos x="T2" y="0"/>
                  </a:cxn>
                </a:cxnLst>
                <a:rect l="0" t="0" r="r" b="b"/>
                <a:pathLst>
                  <a:path w="6">
                    <a:moveTo>
                      <a:pt x="0" y="0"/>
                    </a:moveTo>
                    <a:lnTo>
                      <a:pt x="6" y="0"/>
                    </a:lnTo>
                    <a:lnTo>
                      <a:pt x="0" y="0"/>
                    </a:lnTo>
                    <a:close/>
                  </a:path>
                </a:pathLst>
              </a:custGeom>
              <a:solidFill>
                <a:srgbClr val="FFE56F"/>
              </a:solidFill>
              <a:ln w="9525">
                <a:solidFill>
                  <a:srgbClr val="808080"/>
                </a:solidFill>
                <a:prstDash val="solid"/>
                <a:round/>
                <a:headEnd/>
                <a:tailEnd/>
              </a:ln>
            </p:spPr>
            <p:txBody>
              <a:bodyPr/>
              <a:lstStyle/>
              <a:p>
                <a:endParaRPr lang="en-GB"/>
              </a:p>
            </p:txBody>
          </p:sp>
          <p:sp>
            <p:nvSpPr>
              <p:cNvPr id="82" name="Freeform 81"/>
              <p:cNvSpPr>
                <a:spLocks noChangeAspect="1"/>
              </p:cNvSpPr>
              <p:nvPr>
                <p:custDataLst>
                  <p:tags r:id="rId68"/>
                </p:custDataLst>
              </p:nvPr>
            </p:nvSpPr>
            <p:spPr bwMode="auto">
              <a:xfrm>
                <a:off x="4411" y="2544"/>
                <a:ext cx="0" cy="5"/>
              </a:xfrm>
              <a:custGeom>
                <a:avLst/>
                <a:gdLst>
                  <a:gd name="T0" fmla="*/ 0 h 6"/>
                  <a:gd name="T1" fmla="*/ 3 h 6"/>
                  <a:gd name="T2" fmla="*/ 0 h 6"/>
                  <a:gd name="T3" fmla="*/ 0 60000 65536"/>
                  <a:gd name="T4" fmla="*/ 0 60000 65536"/>
                  <a:gd name="T5" fmla="*/ 0 60000 65536"/>
                </a:gdLst>
                <a:ahLst/>
                <a:cxnLst>
                  <a:cxn ang="T3">
                    <a:pos x="0" y="T0"/>
                  </a:cxn>
                  <a:cxn ang="T4">
                    <a:pos x="0" y="T1"/>
                  </a:cxn>
                  <a:cxn ang="T5">
                    <a:pos x="0" y="T2"/>
                  </a:cxn>
                </a:cxnLst>
                <a:rect l="0" t="0" r="r" b="b"/>
                <a:pathLst>
                  <a:path h="6">
                    <a:moveTo>
                      <a:pt x="0" y="0"/>
                    </a:moveTo>
                    <a:lnTo>
                      <a:pt x="0" y="6"/>
                    </a:lnTo>
                    <a:lnTo>
                      <a:pt x="0" y="0"/>
                    </a:lnTo>
                    <a:close/>
                  </a:path>
                </a:pathLst>
              </a:custGeom>
              <a:solidFill>
                <a:srgbClr val="FFE56F"/>
              </a:solidFill>
              <a:ln w="9525">
                <a:solidFill>
                  <a:srgbClr val="808080"/>
                </a:solidFill>
                <a:prstDash val="solid"/>
                <a:round/>
                <a:headEnd/>
                <a:tailEnd/>
              </a:ln>
            </p:spPr>
            <p:txBody>
              <a:bodyPr/>
              <a:lstStyle/>
              <a:p>
                <a:endParaRPr lang="en-GB"/>
              </a:p>
            </p:txBody>
          </p:sp>
          <p:sp>
            <p:nvSpPr>
              <p:cNvPr id="83" name="Freeform 82"/>
              <p:cNvSpPr>
                <a:spLocks noChangeAspect="1"/>
              </p:cNvSpPr>
              <p:nvPr>
                <p:custDataLst>
                  <p:tags r:id="rId69"/>
                </p:custDataLst>
              </p:nvPr>
            </p:nvSpPr>
            <p:spPr bwMode="auto">
              <a:xfrm>
                <a:off x="4431" y="2662"/>
                <a:ext cx="5" cy="5"/>
              </a:xfrm>
              <a:custGeom>
                <a:avLst/>
                <a:gdLst>
                  <a:gd name="T0" fmla="*/ 0 w 6"/>
                  <a:gd name="T1" fmla="*/ 3 h 6"/>
                  <a:gd name="T2" fmla="*/ 0 w 6"/>
                  <a:gd name="T3" fmla="*/ 0 h 6"/>
                  <a:gd name="T4" fmla="*/ 3 w 6"/>
                  <a:gd name="T5" fmla="*/ 0 h 6"/>
                  <a:gd name="T6" fmla="*/ 0 w 6"/>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0" y="0"/>
                    </a:lnTo>
                    <a:lnTo>
                      <a:pt x="6" y="0"/>
                    </a:lnTo>
                    <a:lnTo>
                      <a:pt x="0" y="6"/>
                    </a:lnTo>
                    <a:close/>
                  </a:path>
                </a:pathLst>
              </a:custGeom>
              <a:solidFill>
                <a:srgbClr val="FFE56F"/>
              </a:solidFill>
              <a:ln w="9525">
                <a:solidFill>
                  <a:srgbClr val="808080"/>
                </a:solidFill>
                <a:prstDash val="solid"/>
                <a:round/>
                <a:headEnd/>
                <a:tailEnd/>
              </a:ln>
            </p:spPr>
            <p:txBody>
              <a:bodyPr/>
              <a:lstStyle/>
              <a:p>
                <a:endParaRPr lang="en-GB"/>
              </a:p>
            </p:txBody>
          </p:sp>
          <p:sp>
            <p:nvSpPr>
              <p:cNvPr id="84" name="Freeform 83"/>
              <p:cNvSpPr>
                <a:spLocks noChangeAspect="1"/>
              </p:cNvSpPr>
              <p:nvPr>
                <p:custDataLst>
                  <p:tags r:id="rId70"/>
                </p:custDataLst>
              </p:nvPr>
            </p:nvSpPr>
            <p:spPr bwMode="auto">
              <a:xfrm>
                <a:off x="4421" y="2555"/>
                <a:ext cx="0" cy="5"/>
              </a:xfrm>
              <a:custGeom>
                <a:avLst/>
                <a:gdLst>
                  <a:gd name="T0" fmla="*/ 0 h 6"/>
                  <a:gd name="T1" fmla="*/ 3 h 6"/>
                  <a:gd name="T2" fmla="*/ 0 h 6"/>
                  <a:gd name="T3" fmla="*/ 0 60000 65536"/>
                  <a:gd name="T4" fmla="*/ 0 60000 65536"/>
                  <a:gd name="T5" fmla="*/ 0 60000 65536"/>
                </a:gdLst>
                <a:ahLst/>
                <a:cxnLst>
                  <a:cxn ang="T3">
                    <a:pos x="0" y="T0"/>
                  </a:cxn>
                  <a:cxn ang="T4">
                    <a:pos x="0" y="T1"/>
                  </a:cxn>
                  <a:cxn ang="T5">
                    <a:pos x="0" y="T2"/>
                  </a:cxn>
                </a:cxnLst>
                <a:rect l="0" t="0" r="r" b="b"/>
                <a:pathLst>
                  <a:path h="6">
                    <a:moveTo>
                      <a:pt x="0" y="0"/>
                    </a:moveTo>
                    <a:lnTo>
                      <a:pt x="0" y="6"/>
                    </a:lnTo>
                    <a:lnTo>
                      <a:pt x="0" y="0"/>
                    </a:lnTo>
                    <a:close/>
                  </a:path>
                </a:pathLst>
              </a:custGeom>
              <a:solidFill>
                <a:srgbClr val="FFE56F"/>
              </a:solidFill>
              <a:ln w="9525">
                <a:solidFill>
                  <a:srgbClr val="808080"/>
                </a:solidFill>
                <a:prstDash val="solid"/>
                <a:round/>
                <a:headEnd/>
                <a:tailEnd/>
              </a:ln>
            </p:spPr>
            <p:txBody>
              <a:bodyPr/>
              <a:lstStyle/>
              <a:p>
                <a:endParaRPr lang="en-GB"/>
              </a:p>
            </p:txBody>
          </p:sp>
          <p:sp>
            <p:nvSpPr>
              <p:cNvPr id="85" name="Freeform 84"/>
              <p:cNvSpPr>
                <a:spLocks noChangeAspect="1"/>
              </p:cNvSpPr>
              <p:nvPr>
                <p:custDataLst>
                  <p:tags r:id="rId71"/>
                </p:custDataLst>
              </p:nvPr>
            </p:nvSpPr>
            <p:spPr bwMode="auto">
              <a:xfrm>
                <a:off x="4416" y="2544"/>
                <a:ext cx="5" cy="5"/>
              </a:xfrm>
              <a:custGeom>
                <a:avLst/>
                <a:gdLst>
                  <a:gd name="T0" fmla="*/ 0 w 6"/>
                  <a:gd name="T1" fmla="*/ 3 h 6"/>
                  <a:gd name="T2" fmla="*/ 0 w 6"/>
                  <a:gd name="T3" fmla="*/ 0 h 6"/>
                  <a:gd name="T4" fmla="*/ 3 w 6"/>
                  <a:gd name="T5" fmla="*/ 3 h 6"/>
                  <a:gd name="T6" fmla="*/ 0 w 6"/>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0" y="6"/>
                    </a:moveTo>
                    <a:lnTo>
                      <a:pt x="0" y="0"/>
                    </a:lnTo>
                    <a:lnTo>
                      <a:pt x="6" y="6"/>
                    </a:lnTo>
                    <a:lnTo>
                      <a:pt x="0" y="6"/>
                    </a:lnTo>
                    <a:close/>
                  </a:path>
                </a:pathLst>
              </a:custGeom>
              <a:solidFill>
                <a:srgbClr val="FFE56F"/>
              </a:solidFill>
              <a:ln w="9525">
                <a:solidFill>
                  <a:srgbClr val="808080"/>
                </a:solidFill>
                <a:prstDash val="solid"/>
                <a:round/>
                <a:headEnd/>
                <a:tailEnd/>
              </a:ln>
            </p:spPr>
            <p:txBody>
              <a:bodyPr/>
              <a:lstStyle/>
              <a:p>
                <a:endParaRPr lang="en-GB"/>
              </a:p>
            </p:txBody>
          </p:sp>
          <p:sp>
            <p:nvSpPr>
              <p:cNvPr id="86" name="Freeform 85"/>
              <p:cNvSpPr>
                <a:spLocks noChangeAspect="1"/>
              </p:cNvSpPr>
              <p:nvPr>
                <p:custDataLst>
                  <p:tags r:id="rId72"/>
                </p:custDataLst>
              </p:nvPr>
            </p:nvSpPr>
            <p:spPr bwMode="auto">
              <a:xfrm>
                <a:off x="4416" y="2544"/>
                <a:ext cx="0" cy="5"/>
              </a:xfrm>
              <a:custGeom>
                <a:avLst/>
                <a:gdLst>
                  <a:gd name="T0" fmla="*/ 0 h 6"/>
                  <a:gd name="T1" fmla="*/ 3 h 6"/>
                  <a:gd name="T2" fmla="*/ 0 h 6"/>
                  <a:gd name="T3" fmla="*/ 0 60000 65536"/>
                  <a:gd name="T4" fmla="*/ 0 60000 65536"/>
                  <a:gd name="T5" fmla="*/ 0 60000 65536"/>
                </a:gdLst>
                <a:ahLst/>
                <a:cxnLst>
                  <a:cxn ang="T3">
                    <a:pos x="0" y="T0"/>
                  </a:cxn>
                  <a:cxn ang="T4">
                    <a:pos x="0" y="T1"/>
                  </a:cxn>
                  <a:cxn ang="T5">
                    <a:pos x="0" y="T2"/>
                  </a:cxn>
                </a:cxnLst>
                <a:rect l="0" t="0" r="r" b="b"/>
                <a:pathLst>
                  <a:path h="6">
                    <a:moveTo>
                      <a:pt x="0" y="0"/>
                    </a:moveTo>
                    <a:lnTo>
                      <a:pt x="0" y="6"/>
                    </a:lnTo>
                    <a:lnTo>
                      <a:pt x="0" y="0"/>
                    </a:lnTo>
                    <a:close/>
                  </a:path>
                </a:pathLst>
              </a:custGeom>
              <a:solidFill>
                <a:srgbClr val="FFE56F"/>
              </a:solidFill>
              <a:ln w="9525">
                <a:solidFill>
                  <a:srgbClr val="808080"/>
                </a:solidFill>
                <a:prstDash val="solid"/>
                <a:round/>
                <a:headEnd/>
                <a:tailEnd/>
              </a:ln>
            </p:spPr>
            <p:txBody>
              <a:bodyPr/>
              <a:lstStyle/>
              <a:p>
                <a:endParaRPr lang="en-GB"/>
              </a:p>
            </p:txBody>
          </p:sp>
        </p:grpSp>
        <p:sp>
          <p:nvSpPr>
            <p:cNvPr id="33" name="Freeform 86"/>
            <p:cNvSpPr>
              <a:spLocks noChangeAspect="1"/>
            </p:cNvSpPr>
            <p:nvPr>
              <p:custDataLst>
                <p:tags r:id="rId19"/>
              </p:custDataLst>
            </p:nvPr>
          </p:nvSpPr>
          <p:spPr bwMode="auto">
            <a:xfrm>
              <a:off x="3362" y="632"/>
              <a:ext cx="373" cy="270"/>
            </a:xfrm>
            <a:custGeom>
              <a:avLst/>
              <a:gdLst>
                <a:gd name="T0" fmla="*/ 1 w 600"/>
                <a:gd name="T1" fmla="*/ 72 h 414"/>
                <a:gd name="T2" fmla="*/ 6 w 600"/>
                <a:gd name="T3" fmla="*/ 70 h 414"/>
                <a:gd name="T4" fmla="*/ 10 w 600"/>
                <a:gd name="T5" fmla="*/ 69 h 414"/>
                <a:gd name="T6" fmla="*/ 14 w 600"/>
                <a:gd name="T7" fmla="*/ 67 h 414"/>
                <a:gd name="T8" fmla="*/ 15 w 600"/>
                <a:gd name="T9" fmla="*/ 64 h 414"/>
                <a:gd name="T10" fmla="*/ 20 w 600"/>
                <a:gd name="T11" fmla="*/ 62 h 414"/>
                <a:gd name="T12" fmla="*/ 22 w 600"/>
                <a:gd name="T13" fmla="*/ 59 h 414"/>
                <a:gd name="T14" fmla="*/ 23 w 600"/>
                <a:gd name="T15" fmla="*/ 55 h 414"/>
                <a:gd name="T16" fmla="*/ 26 w 600"/>
                <a:gd name="T17" fmla="*/ 51 h 414"/>
                <a:gd name="T18" fmla="*/ 24 w 600"/>
                <a:gd name="T19" fmla="*/ 48 h 414"/>
                <a:gd name="T20" fmla="*/ 24 w 600"/>
                <a:gd name="T21" fmla="*/ 42 h 414"/>
                <a:gd name="T22" fmla="*/ 25 w 600"/>
                <a:gd name="T23" fmla="*/ 39 h 414"/>
                <a:gd name="T24" fmla="*/ 28 w 600"/>
                <a:gd name="T25" fmla="*/ 35 h 414"/>
                <a:gd name="T26" fmla="*/ 29 w 600"/>
                <a:gd name="T27" fmla="*/ 31 h 414"/>
                <a:gd name="T28" fmla="*/ 32 w 600"/>
                <a:gd name="T29" fmla="*/ 27 h 414"/>
                <a:gd name="T30" fmla="*/ 35 w 600"/>
                <a:gd name="T31" fmla="*/ 24 h 414"/>
                <a:gd name="T32" fmla="*/ 39 w 600"/>
                <a:gd name="T33" fmla="*/ 22 h 414"/>
                <a:gd name="T34" fmla="*/ 42 w 600"/>
                <a:gd name="T35" fmla="*/ 20 h 414"/>
                <a:gd name="T36" fmla="*/ 45 w 600"/>
                <a:gd name="T37" fmla="*/ 19 h 414"/>
                <a:gd name="T38" fmla="*/ 48 w 600"/>
                <a:gd name="T39" fmla="*/ 15 h 414"/>
                <a:gd name="T40" fmla="*/ 50 w 600"/>
                <a:gd name="T41" fmla="*/ 10 h 414"/>
                <a:gd name="T42" fmla="*/ 52 w 600"/>
                <a:gd name="T43" fmla="*/ 5 h 414"/>
                <a:gd name="T44" fmla="*/ 53 w 600"/>
                <a:gd name="T45" fmla="*/ 1 h 414"/>
                <a:gd name="T46" fmla="*/ 58 w 600"/>
                <a:gd name="T47" fmla="*/ 0 h 414"/>
                <a:gd name="T48" fmla="*/ 59 w 600"/>
                <a:gd name="T49" fmla="*/ 3 h 414"/>
                <a:gd name="T50" fmla="*/ 62 w 600"/>
                <a:gd name="T51" fmla="*/ 7 h 414"/>
                <a:gd name="T52" fmla="*/ 65 w 600"/>
                <a:gd name="T53" fmla="*/ 7 h 414"/>
                <a:gd name="T54" fmla="*/ 70 w 600"/>
                <a:gd name="T55" fmla="*/ 7 h 414"/>
                <a:gd name="T56" fmla="*/ 73 w 600"/>
                <a:gd name="T57" fmla="*/ 7 h 414"/>
                <a:gd name="T58" fmla="*/ 76 w 600"/>
                <a:gd name="T59" fmla="*/ 7 h 414"/>
                <a:gd name="T60" fmla="*/ 75 w 600"/>
                <a:gd name="T61" fmla="*/ 7 h 414"/>
                <a:gd name="T62" fmla="*/ 76 w 600"/>
                <a:gd name="T63" fmla="*/ 7 h 414"/>
                <a:gd name="T64" fmla="*/ 80 w 600"/>
                <a:gd name="T65" fmla="*/ 8 h 414"/>
                <a:gd name="T66" fmla="*/ 82 w 600"/>
                <a:gd name="T67" fmla="*/ 10 h 414"/>
                <a:gd name="T68" fmla="*/ 85 w 600"/>
                <a:gd name="T69" fmla="*/ 13 h 414"/>
                <a:gd name="T70" fmla="*/ 85 w 600"/>
                <a:gd name="T71" fmla="*/ 19 h 414"/>
                <a:gd name="T72" fmla="*/ 85 w 600"/>
                <a:gd name="T73" fmla="*/ 22 h 414"/>
                <a:gd name="T74" fmla="*/ 86 w 600"/>
                <a:gd name="T75" fmla="*/ 26 h 414"/>
                <a:gd name="T76" fmla="*/ 90 w 600"/>
                <a:gd name="T77" fmla="*/ 31 h 414"/>
                <a:gd name="T78" fmla="*/ 88 w 600"/>
                <a:gd name="T79" fmla="*/ 35 h 414"/>
                <a:gd name="T80" fmla="*/ 86 w 600"/>
                <a:gd name="T81" fmla="*/ 34 h 414"/>
                <a:gd name="T82" fmla="*/ 81 w 600"/>
                <a:gd name="T83" fmla="*/ 34 h 414"/>
                <a:gd name="T84" fmla="*/ 76 w 600"/>
                <a:gd name="T85" fmla="*/ 35 h 414"/>
                <a:gd name="T86" fmla="*/ 76 w 600"/>
                <a:gd name="T87" fmla="*/ 38 h 414"/>
                <a:gd name="T88" fmla="*/ 71 w 600"/>
                <a:gd name="T89" fmla="*/ 39 h 414"/>
                <a:gd name="T90" fmla="*/ 69 w 600"/>
                <a:gd name="T91" fmla="*/ 42 h 414"/>
                <a:gd name="T92" fmla="*/ 71 w 600"/>
                <a:gd name="T93" fmla="*/ 46 h 414"/>
                <a:gd name="T94" fmla="*/ 67 w 600"/>
                <a:gd name="T95" fmla="*/ 47 h 414"/>
                <a:gd name="T96" fmla="*/ 63 w 600"/>
                <a:gd name="T97" fmla="*/ 48 h 414"/>
                <a:gd name="T98" fmla="*/ 61 w 600"/>
                <a:gd name="T99" fmla="*/ 51 h 414"/>
                <a:gd name="T100" fmla="*/ 58 w 600"/>
                <a:gd name="T101" fmla="*/ 53 h 414"/>
                <a:gd name="T102" fmla="*/ 55 w 600"/>
                <a:gd name="T103" fmla="*/ 55 h 414"/>
                <a:gd name="T104" fmla="*/ 50 w 600"/>
                <a:gd name="T105" fmla="*/ 56 h 414"/>
                <a:gd name="T106" fmla="*/ 47 w 600"/>
                <a:gd name="T107" fmla="*/ 56 h 414"/>
                <a:gd name="T108" fmla="*/ 43 w 600"/>
                <a:gd name="T109" fmla="*/ 57 h 414"/>
                <a:gd name="T110" fmla="*/ 40 w 600"/>
                <a:gd name="T111" fmla="*/ 59 h 414"/>
                <a:gd name="T112" fmla="*/ 37 w 600"/>
                <a:gd name="T113" fmla="*/ 62 h 414"/>
                <a:gd name="T114" fmla="*/ 33 w 600"/>
                <a:gd name="T115" fmla="*/ 65 h 414"/>
                <a:gd name="T116" fmla="*/ 0 w 600"/>
                <a:gd name="T117" fmla="*/ 74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00" h="414">
                  <a:moveTo>
                    <a:pt x="0" y="408"/>
                  </a:moveTo>
                  <a:lnTo>
                    <a:pt x="6" y="408"/>
                  </a:lnTo>
                  <a:lnTo>
                    <a:pt x="6" y="402"/>
                  </a:lnTo>
                  <a:lnTo>
                    <a:pt x="6" y="396"/>
                  </a:lnTo>
                  <a:lnTo>
                    <a:pt x="12" y="396"/>
                  </a:lnTo>
                  <a:lnTo>
                    <a:pt x="18" y="396"/>
                  </a:lnTo>
                  <a:lnTo>
                    <a:pt x="24" y="396"/>
                  </a:lnTo>
                  <a:lnTo>
                    <a:pt x="30" y="396"/>
                  </a:lnTo>
                  <a:lnTo>
                    <a:pt x="36" y="390"/>
                  </a:lnTo>
                  <a:lnTo>
                    <a:pt x="42" y="390"/>
                  </a:lnTo>
                  <a:lnTo>
                    <a:pt x="42" y="396"/>
                  </a:lnTo>
                  <a:lnTo>
                    <a:pt x="42" y="390"/>
                  </a:lnTo>
                  <a:lnTo>
                    <a:pt x="54" y="390"/>
                  </a:lnTo>
                  <a:lnTo>
                    <a:pt x="60" y="384"/>
                  </a:lnTo>
                  <a:lnTo>
                    <a:pt x="66" y="384"/>
                  </a:lnTo>
                  <a:lnTo>
                    <a:pt x="72" y="384"/>
                  </a:lnTo>
                  <a:lnTo>
                    <a:pt x="78" y="378"/>
                  </a:lnTo>
                  <a:lnTo>
                    <a:pt x="84" y="378"/>
                  </a:lnTo>
                  <a:lnTo>
                    <a:pt x="84" y="372"/>
                  </a:lnTo>
                  <a:lnTo>
                    <a:pt x="90" y="372"/>
                  </a:lnTo>
                  <a:lnTo>
                    <a:pt x="90" y="366"/>
                  </a:lnTo>
                  <a:lnTo>
                    <a:pt x="96" y="366"/>
                  </a:lnTo>
                  <a:lnTo>
                    <a:pt x="96" y="360"/>
                  </a:lnTo>
                  <a:lnTo>
                    <a:pt x="102" y="360"/>
                  </a:lnTo>
                  <a:lnTo>
                    <a:pt x="102" y="354"/>
                  </a:lnTo>
                  <a:lnTo>
                    <a:pt x="114" y="354"/>
                  </a:lnTo>
                  <a:lnTo>
                    <a:pt x="120" y="348"/>
                  </a:lnTo>
                  <a:lnTo>
                    <a:pt x="126" y="348"/>
                  </a:lnTo>
                  <a:lnTo>
                    <a:pt x="126" y="342"/>
                  </a:lnTo>
                  <a:lnTo>
                    <a:pt x="132" y="342"/>
                  </a:lnTo>
                  <a:lnTo>
                    <a:pt x="132" y="336"/>
                  </a:lnTo>
                  <a:lnTo>
                    <a:pt x="138" y="336"/>
                  </a:lnTo>
                  <a:lnTo>
                    <a:pt x="138" y="330"/>
                  </a:lnTo>
                  <a:lnTo>
                    <a:pt x="144" y="330"/>
                  </a:lnTo>
                  <a:lnTo>
                    <a:pt x="144" y="324"/>
                  </a:lnTo>
                  <a:lnTo>
                    <a:pt x="150" y="324"/>
                  </a:lnTo>
                  <a:lnTo>
                    <a:pt x="150" y="318"/>
                  </a:lnTo>
                  <a:lnTo>
                    <a:pt x="156" y="318"/>
                  </a:lnTo>
                  <a:lnTo>
                    <a:pt x="156" y="312"/>
                  </a:lnTo>
                  <a:lnTo>
                    <a:pt x="156" y="306"/>
                  </a:lnTo>
                  <a:lnTo>
                    <a:pt x="162" y="306"/>
                  </a:lnTo>
                  <a:lnTo>
                    <a:pt x="168" y="300"/>
                  </a:lnTo>
                  <a:lnTo>
                    <a:pt x="168" y="294"/>
                  </a:lnTo>
                  <a:lnTo>
                    <a:pt x="174" y="288"/>
                  </a:lnTo>
                  <a:lnTo>
                    <a:pt x="174" y="282"/>
                  </a:lnTo>
                  <a:lnTo>
                    <a:pt x="174" y="276"/>
                  </a:lnTo>
                  <a:lnTo>
                    <a:pt x="174" y="270"/>
                  </a:lnTo>
                  <a:lnTo>
                    <a:pt x="168" y="270"/>
                  </a:lnTo>
                  <a:lnTo>
                    <a:pt x="168" y="264"/>
                  </a:lnTo>
                  <a:lnTo>
                    <a:pt x="162" y="264"/>
                  </a:lnTo>
                  <a:lnTo>
                    <a:pt x="162" y="258"/>
                  </a:lnTo>
                  <a:lnTo>
                    <a:pt x="162" y="252"/>
                  </a:lnTo>
                  <a:lnTo>
                    <a:pt x="162" y="246"/>
                  </a:lnTo>
                  <a:lnTo>
                    <a:pt x="162" y="240"/>
                  </a:lnTo>
                  <a:lnTo>
                    <a:pt x="162" y="234"/>
                  </a:lnTo>
                  <a:lnTo>
                    <a:pt x="168" y="228"/>
                  </a:lnTo>
                  <a:lnTo>
                    <a:pt x="162" y="228"/>
                  </a:lnTo>
                  <a:lnTo>
                    <a:pt x="162" y="222"/>
                  </a:lnTo>
                  <a:lnTo>
                    <a:pt x="168" y="222"/>
                  </a:lnTo>
                  <a:lnTo>
                    <a:pt x="168" y="216"/>
                  </a:lnTo>
                  <a:lnTo>
                    <a:pt x="174" y="210"/>
                  </a:lnTo>
                  <a:lnTo>
                    <a:pt x="174" y="204"/>
                  </a:lnTo>
                  <a:lnTo>
                    <a:pt x="180" y="204"/>
                  </a:lnTo>
                  <a:lnTo>
                    <a:pt x="186" y="198"/>
                  </a:lnTo>
                  <a:lnTo>
                    <a:pt x="186" y="192"/>
                  </a:lnTo>
                  <a:lnTo>
                    <a:pt x="192" y="192"/>
                  </a:lnTo>
                  <a:lnTo>
                    <a:pt x="192" y="186"/>
                  </a:lnTo>
                  <a:lnTo>
                    <a:pt x="192" y="180"/>
                  </a:lnTo>
                  <a:lnTo>
                    <a:pt x="192" y="174"/>
                  </a:lnTo>
                  <a:lnTo>
                    <a:pt x="192" y="168"/>
                  </a:lnTo>
                  <a:lnTo>
                    <a:pt x="198" y="162"/>
                  </a:lnTo>
                  <a:lnTo>
                    <a:pt x="204" y="156"/>
                  </a:lnTo>
                  <a:lnTo>
                    <a:pt x="210" y="156"/>
                  </a:lnTo>
                  <a:lnTo>
                    <a:pt x="210" y="150"/>
                  </a:lnTo>
                  <a:lnTo>
                    <a:pt x="216" y="150"/>
                  </a:lnTo>
                  <a:lnTo>
                    <a:pt x="216" y="144"/>
                  </a:lnTo>
                  <a:lnTo>
                    <a:pt x="222" y="144"/>
                  </a:lnTo>
                  <a:lnTo>
                    <a:pt x="222" y="138"/>
                  </a:lnTo>
                  <a:lnTo>
                    <a:pt x="228" y="132"/>
                  </a:lnTo>
                  <a:lnTo>
                    <a:pt x="234" y="132"/>
                  </a:lnTo>
                  <a:lnTo>
                    <a:pt x="240" y="132"/>
                  </a:lnTo>
                  <a:lnTo>
                    <a:pt x="240" y="126"/>
                  </a:lnTo>
                  <a:lnTo>
                    <a:pt x="246" y="126"/>
                  </a:lnTo>
                  <a:lnTo>
                    <a:pt x="252" y="120"/>
                  </a:lnTo>
                  <a:lnTo>
                    <a:pt x="258" y="120"/>
                  </a:lnTo>
                  <a:lnTo>
                    <a:pt x="264" y="120"/>
                  </a:lnTo>
                  <a:lnTo>
                    <a:pt x="270" y="114"/>
                  </a:lnTo>
                  <a:lnTo>
                    <a:pt x="276" y="114"/>
                  </a:lnTo>
                  <a:lnTo>
                    <a:pt x="282" y="114"/>
                  </a:lnTo>
                  <a:lnTo>
                    <a:pt x="282" y="108"/>
                  </a:lnTo>
                  <a:lnTo>
                    <a:pt x="288" y="108"/>
                  </a:lnTo>
                  <a:lnTo>
                    <a:pt x="294" y="108"/>
                  </a:lnTo>
                  <a:lnTo>
                    <a:pt x="294" y="102"/>
                  </a:lnTo>
                  <a:lnTo>
                    <a:pt x="300" y="102"/>
                  </a:lnTo>
                  <a:lnTo>
                    <a:pt x="306" y="102"/>
                  </a:lnTo>
                  <a:lnTo>
                    <a:pt x="312" y="96"/>
                  </a:lnTo>
                  <a:lnTo>
                    <a:pt x="312" y="90"/>
                  </a:lnTo>
                  <a:lnTo>
                    <a:pt x="318" y="90"/>
                  </a:lnTo>
                  <a:lnTo>
                    <a:pt x="318" y="84"/>
                  </a:lnTo>
                  <a:lnTo>
                    <a:pt x="324" y="84"/>
                  </a:lnTo>
                  <a:lnTo>
                    <a:pt x="318" y="84"/>
                  </a:lnTo>
                  <a:lnTo>
                    <a:pt x="324" y="78"/>
                  </a:lnTo>
                  <a:lnTo>
                    <a:pt x="330" y="72"/>
                  </a:lnTo>
                  <a:lnTo>
                    <a:pt x="336" y="66"/>
                  </a:lnTo>
                  <a:lnTo>
                    <a:pt x="336" y="60"/>
                  </a:lnTo>
                  <a:lnTo>
                    <a:pt x="336" y="54"/>
                  </a:lnTo>
                  <a:lnTo>
                    <a:pt x="342" y="54"/>
                  </a:lnTo>
                  <a:lnTo>
                    <a:pt x="342" y="42"/>
                  </a:lnTo>
                  <a:lnTo>
                    <a:pt x="348" y="36"/>
                  </a:lnTo>
                  <a:lnTo>
                    <a:pt x="348" y="30"/>
                  </a:lnTo>
                  <a:lnTo>
                    <a:pt x="348" y="24"/>
                  </a:lnTo>
                  <a:lnTo>
                    <a:pt x="354" y="24"/>
                  </a:lnTo>
                  <a:lnTo>
                    <a:pt x="354" y="18"/>
                  </a:lnTo>
                  <a:lnTo>
                    <a:pt x="354" y="12"/>
                  </a:lnTo>
                  <a:lnTo>
                    <a:pt x="360" y="6"/>
                  </a:lnTo>
                  <a:lnTo>
                    <a:pt x="366" y="6"/>
                  </a:lnTo>
                  <a:lnTo>
                    <a:pt x="372" y="6"/>
                  </a:lnTo>
                  <a:lnTo>
                    <a:pt x="378" y="6"/>
                  </a:lnTo>
                  <a:lnTo>
                    <a:pt x="378" y="0"/>
                  </a:lnTo>
                  <a:lnTo>
                    <a:pt x="384" y="0"/>
                  </a:lnTo>
                  <a:lnTo>
                    <a:pt x="384" y="6"/>
                  </a:lnTo>
                  <a:lnTo>
                    <a:pt x="384" y="12"/>
                  </a:lnTo>
                  <a:lnTo>
                    <a:pt x="390" y="12"/>
                  </a:lnTo>
                  <a:lnTo>
                    <a:pt x="390" y="18"/>
                  </a:lnTo>
                  <a:lnTo>
                    <a:pt x="396" y="18"/>
                  </a:lnTo>
                  <a:lnTo>
                    <a:pt x="396" y="24"/>
                  </a:lnTo>
                  <a:lnTo>
                    <a:pt x="402" y="24"/>
                  </a:lnTo>
                  <a:lnTo>
                    <a:pt x="402" y="30"/>
                  </a:lnTo>
                  <a:lnTo>
                    <a:pt x="408" y="30"/>
                  </a:lnTo>
                  <a:lnTo>
                    <a:pt x="414" y="36"/>
                  </a:lnTo>
                  <a:lnTo>
                    <a:pt x="420" y="36"/>
                  </a:lnTo>
                  <a:lnTo>
                    <a:pt x="426" y="36"/>
                  </a:lnTo>
                  <a:lnTo>
                    <a:pt x="432" y="36"/>
                  </a:lnTo>
                  <a:lnTo>
                    <a:pt x="438" y="42"/>
                  </a:lnTo>
                  <a:lnTo>
                    <a:pt x="438" y="36"/>
                  </a:lnTo>
                  <a:lnTo>
                    <a:pt x="444" y="36"/>
                  </a:lnTo>
                  <a:lnTo>
                    <a:pt x="450" y="36"/>
                  </a:lnTo>
                  <a:lnTo>
                    <a:pt x="456" y="36"/>
                  </a:lnTo>
                  <a:lnTo>
                    <a:pt x="462" y="36"/>
                  </a:lnTo>
                  <a:lnTo>
                    <a:pt x="468" y="36"/>
                  </a:lnTo>
                  <a:lnTo>
                    <a:pt x="468" y="30"/>
                  </a:lnTo>
                  <a:lnTo>
                    <a:pt x="474" y="36"/>
                  </a:lnTo>
                  <a:lnTo>
                    <a:pt x="480" y="36"/>
                  </a:lnTo>
                  <a:lnTo>
                    <a:pt x="486" y="36"/>
                  </a:lnTo>
                  <a:lnTo>
                    <a:pt x="492" y="36"/>
                  </a:lnTo>
                  <a:lnTo>
                    <a:pt x="498" y="36"/>
                  </a:lnTo>
                  <a:lnTo>
                    <a:pt x="498" y="30"/>
                  </a:lnTo>
                  <a:lnTo>
                    <a:pt x="504" y="24"/>
                  </a:lnTo>
                  <a:lnTo>
                    <a:pt x="504" y="30"/>
                  </a:lnTo>
                  <a:lnTo>
                    <a:pt x="510" y="36"/>
                  </a:lnTo>
                  <a:lnTo>
                    <a:pt x="504" y="36"/>
                  </a:lnTo>
                  <a:lnTo>
                    <a:pt x="504" y="30"/>
                  </a:lnTo>
                  <a:lnTo>
                    <a:pt x="504" y="36"/>
                  </a:lnTo>
                  <a:lnTo>
                    <a:pt x="510" y="36"/>
                  </a:lnTo>
                  <a:lnTo>
                    <a:pt x="504" y="36"/>
                  </a:lnTo>
                  <a:lnTo>
                    <a:pt x="510" y="36"/>
                  </a:lnTo>
                  <a:lnTo>
                    <a:pt x="510" y="42"/>
                  </a:lnTo>
                  <a:lnTo>
                    <a:pt x="516" y="42"/>
                  </a:lnTo>
                  <a:lnTo>
                    <a:pt x="516" y="36"/>
                  </a:lnTo>
                  <a:lnTo>
                    <a:pt x="510" y="36"/>
                  </a:lnTo>
                  <a:lnTo>
                    <a:pt x="516" y="42"/>
                  </a:lnTo>
                  <a:lnTo>
                    <a:pt x="522" y="42"/>
                  </a:lnTo>
                  <a:lnTo>
                    <a:pt x="528" y="42"/>
                  </a:lnTo>
                  <a:lnTo>
                    <a:pt x="534" y="36"/>
                  </a:lnTo>
                  <a:lnTo>
                    <a:pt x="534" y="42"/>
                  </a:lnTo>
                  <a:lnTo>
                    <a:pt x="540" y="42"/>
                  </a:lnTo>
                  <a:lnTo>
                    <a:pt x="546" y="42"/>
                  </a:lnTo>
                  <a:lnTo>
                    <a:pt x="546" y="48"/>
                  </a:lnTo>
                  <a:lnTo>
                    <a:pt x="552" y="48"/>
                  </a:lnTo>
                  <a:lnTo>
                    <a:pt x="552" y="54"/>
                  </a:lnTo>
                  <a:lnTo>
                    <a:pt x="558" y="54"/>
                  </a:lnTo>
                  <a:lnTo>
                    <a:pt x="564" y="60"/>
                  </a:lnTo>
                  <a:lnTo>
                    <a:pt x="558" y="66"/>
                  </a:lnTo>
                  <a:lnTo>
                    <a:pt x="564" y="66"/>
                  </a:lnTo>
                  <a:lnTo>
                    <a:pt x="564" y="72"/>
                  </a:lnTo>
                  <a:lnTo>
                    <a:pt x="570" y="72"/>
                  </a:lnTo>
                  <a:lnTo>
                    <a:pt x="564" y="78"/>
                  </a:lnTo>
                  <a:lnTo>
                    <a:pt x="570" y="90"/>
                  </a:lnTo>
                  <a:lnTo>
                    <a:pt x="570" y="96"/>
                  </a:lnTo>
                  <a:lnTo>
                    <a:pt x="570" y="102"/>
                  </a:lnTo>
                  <a:lnTo>
                    <a:pt x="570" y="108"/>
                  </a:lnTo>
                  <a:lnTo>
                    <a:pt x="564" y="108"/>
                  </a:lnTo>
                  <a:lnTo>
                    <a:pt x="564" y="114"/>
                  </a:lnTo>
                  <a:lnTo>
                    <a:pt x="570" y="114"/>
                  </a:lnTo>
                  <a:lnTo>
                    <a:pt x="570" y="120"/>
                  </a:lnTo>
                  <a:lnTo>
                    <a:pt x="570" y="126"/>
                  </a:lnTo>
                  <a:lnTo>
                    <a:pt x="570" y="132"/>
                  </a:lnTo>
                  <a:lnTo>
                    <a:pt x="570" y="138"/>
                  </a:lnTo>
                  <a:lnTo>
                    <a:pt x="576" y="138"/>
                  </a:lnTo>
                  <a:lnTo>
                    <a:pt x="576" y="144"/>
                  </a:lnTo>
                  <a:lnTo>
                    <a:pt x="576" y="150"/>
                  </a:lnTo>
                  <a:lnTo>
                    <a:pt x="582" y="156"/>
                  </a:lnTo>
                  <a:lnTo>
                    <a:pt x="588" y="162"/>
                  </a:lnTo>
                  <a:lnTo>
                    <a:pt x="600" y="168"/>
                  </a:lnTo>
                  <a:lnTo>
                    <a:pt x="600" y="174"/>
                  </a:lnTo>
                  <a:lnTo>
                    <a:pt x="594" y="174"/>
                  </a:lnTo>
                  <a:lnTo>
                    <a:pt x="588" y="180"/>
                  </a:lnTo>
                  <a:lnTo>
                    <a:pt x="588" y="186"/>
                  </a:lnTo>
                  <a:lnTo>
                    <a:pt x="594" y="186"/>
                  </a:lnTo>
                  <a:lnTo>
                    <a:pt x="594" y="192"/>
                  </a:lnTo>
                  <a:lnTo>
                    <a:pt x="588" y="192"/>
                  </a:lnTo>
                  <a:lnTo>
                    <a:pt x="582" y="192"/>
                  </a:lnTo>
                  <a:lnTo>
                    <a:pt x="582" y="186"/>
                  </a:lnTo>
                  <a:lnTo>
                    <a:pt x="576" y="192"/>
                  </a:lnTo>
                  <a:lnTo>
                    <a:pt x="576" y="186"/>
                  </a:lnTo>
                  <a:lnTo>
                    <a:pt x="570" y="192"/>
                  </a:lnTo>
                  <a:lnTo>
                    <a:pt x="564" y="186"/>
                  </a:lnTo>
                  <a:lnTo>
                    <a:pt x="558" y="186"/>
                  </a:lnTo>
                  <a:lnTo>
                    <a:pt x="552" y="186"/>
                  </a:lnTo>
                  <a:lnTo>
                    <a:pt x="546" y="186"/>
                  </a:lnTo>
                  <a:lnTo>
                    <a:pt x="540" y="186"/>
                  </a:lnTo>
                  <a:lnTo>
                    <a:pt x="534" y="186"/>
                  </a:lnTo>
                  <a:lnTo>
                    <a:pt x="528" y="186"/>
                  </a:lnTo>
                  <a:lnTo>
                    <a:pt x="522" y="192"/>
                  </a:lnTo>
                  <a:lnTo>
                    <a:pt x="510" y="192"/>
                  </a:lnTo>
                  <a:lnTo>
                    <a:pt x="504" y="192"/>
                  </a:lnTo>
                  <a:lnTo>
                    <a:pt x="504" y="198"/>
                  </a:lnTo>
                  <a:lnTo>
                    <a:pt x="510" y="198"/>
                  </a:lnTo>
                  <a:lnTo>
                    <a:pt x="510" y="204"/>
                  </a:lnTo>
                  <a:lnTo>
                    <a:pt x="510" y="210"/>
                  </a:lnTo>
                  <a:lnTo>
                    <a:pt x="504" y="210"/>
                  </a:lnTo>
                  <a:lnTo>
                    <a:pt x="498" y="210"/>
                  </a:lnTo>
                  <a:lnTo>
                    <a:pt x="492" y="210"/>
                  </a:lnTo>
                  <a:lnTo>
                    <a:pt x="486" y="210"/>
                  </a:lnTo>
                  <a:lnTo>
                    <a:pt x="474" y="216"/>
                  </a:lnTo>
                  <a:lnTo>
                    <a:pt x="468" y="216"/>
                  </a:lnTo>
                  <a:lnTo>
                    <a:pt x="468" y="222"/>
                  </a:lnTo>
                  <a:lnTo>
                    <a:pt x="468" y="228"/>
                  </a:lnTo>
                  <a:lnTo>
                    <a:pt x="462" y="228"/>
                  </a:lnTo>
                  <a:lnTo>
                    <a:pt x="462" y="234"/>
                  </a:lnTo>
                  <a:lnTo>
                    <a:pt x="462" y="240"/>
                  </a:lnTo>
                  <a:lnTo>
                    <a:pt x="468" y="240"/>
                  </a:lnTo>
                  <a:lnTo>
                    <a:pt x="474" y="240"/>
                  </a:lnTo>
                  <a:lnTo>
                    <a:pt x="474" y="246"/>
                  </a:lnTo>
                  <a:lnTo>
                    <a:pt x="474" y="252"/>
                  </a:lnTo>
                  <a:lnTo>
                    <a:pt x="468" y="252"/>
                  </a:lnTo>
                  <a:lnTo>
                    <a:pt x="462" y="252"/>
                  </a:lnTo>
                  <a:lnTo>
                    <a:pt x="456" y="252"/>
                  </a:lnTo>
                  <a:lnTo>
                    <a:pt x="450" y="252"/>
                  </a:lnTo>
                  <a:lnTo>
                    <a:pt x="444" y="258"/>
                  </a:lnTo>
                  <a:lnTo>
                    <a:pt x="438" y="258"/>
                  </a:lnTo>
                  <a:lnTo>
                    <a:pt x="432" y="258"/>
                  </a:lnTo>
                  <a:lnTo>
                    <a:pt x="426" y="258"/>
                  </a:lnTo>
                  <a:lnTo>
                    <a:pt x="420" y="258"/>
                  </a:lnTo>
                  <a:lnTo>
                    <a:pt x="420" y="264"/>
                  </a:lnTo>
                  <a:lnTo>
                    <a:pt x="414" y="264"/>
                  </a:lnTo>
                  <a:lnTo>
                    <a:pt x="408" y="264"/>
                  </a:lnTo>
                  <a:lnTo>
                    <a:pt x="408" y="270"/>
                  </a:lnTo>
                  <a:lnTo>
                    <a:pt x="408" y="276"/>
                  </a:lnTo>
                  <a:lnTo>
                    <a:pt x="408" y="282"/>
                  </a:lnTo>
                  <a:lnTo>
                    <a:pt x="402" y="282"/>
                  </a:lnTo>
                  <a:lnTo>
                    <a:pt x="402" y="288"/>
                  </a:lnTo>
                  <a:lnTo>
                    <a:pt x="402" y="294"/>
                  </a:lnTo>
                  <a:lnTo>
                    <a:pt x="396" y="294"/>
                  </a:lnTo>
                  <a:lnTo>
                    <a:pt x="390" y="294"/>
                  </a:lnTo>
                  <a:lnTo>
                    <a:pt x="390" y="300"/>
                  </a:lnTo>
                  <a:lnTo>
                    <a:pt x="384" y="300"/>
                  </a:lnTo>
                  <a:lnTo>
                    <a:pt x="378" y="300"/>
                  </a:lnTo>
                  <a:lnTo>
                    <a:pt x="372" y="306"/>
                  </a:lnTo>
                  <a:lnTo>
                    <a:pt x="366" y="306"/>
                  </a:lnTo>
                  <a:lnTo>
                    <a:pt x="360" y="306"/>
                  </a:lnTo>
                  <a:lnTo>
                    <a:pt x="354" y="306"/>
                  </a:lnTo>
                  <a:lnTo>
                    <a:pt x="348" y="312"/>
                  </a:lnTo>
                  <a:lnTo>
                    <a:pt x="342" y="312"/>
                  </a:lnTo>
                  <a:lnTo>
                    <a:pt x="336" y="312"/>
                  </a:lnTo>
                  <a:lnTo>
                    <a:pt x="330" y="312"/>
                  </a:lnTo>
                  <a:lnTo>
                    <a:pt x="330" y="318"/>
                  </a:lnTo>
                  <a:lnTo>
                    <a:pt x="324" y="318"/>
                  </a:lnTo>
                  <a:lnTo>
                    <a:pt x="318" y="318"/>
                  </a:lnTo>
                  <a:lnTo>
                    <a:pt x="312" y="312"/>
                  </a:lnTo>
                  <a:lnTo>
                    <a:pt x="306" y="312"/>
                  </a:lnTo>
                  <a:lnTo>
                    <a:pt x="300" y="312"/>
                  </a:lnTo>
                  <a:lnTo>
                    <a:pt x="294" y="312"/>
                  </a:lnTo>
                  <a:lnTo>
                    <a:pt x="294" y="318"/>
                  </a:lnTo>
                  <a:lnTo>
                    <a:pt x="288" y="318"/>
                  </a:lnTo>
                  <a:lnTo>
                    <a:pt x="288" y="324"/>
                  </a:lnTo>
                  <a:lnTo>
                    <a:pt x="282" y="324"/>
                  </a:lnTo>
                  <a:lnTo>
                    <a:pt x="276" y="324"/>
                  </a:lnTo>
                  <a:lnTo>
                    <a:pt x="270" y="324"/>
                  </a:lnTo>
                  <a:lnTo>
                    <a:pt x="270" y="330"/>
                  </a:lnTo>
                  <a:lnTo>
                    <a:pt x="264" y="330"/>
                  </a:lnTo>
                  <a:lnTo>
                    <a:pt x="264" y="336"/>
                  </a:lnTo>
                  <a:lnTo>
                    <a:pt x="258" y="336"/>
                  </a:lnTo>
                  <a:lnTo>
                    <a:pt x="252" y="342"/>
                  </a:lnTo>
                  <a:lnTo>
                    <a:pt x="246" y="342"/>
                  </a:lnTo>
                  <a:lnTo>
                    <a:pt x="240" y="348"/>
                  </a:lnTo>
                  <a:lnTo>
                    <a:pt x="234" y="348"/>
                  </a:lnTo>
                  <a:lnTo>
                    <a:pt x="234" y="354"/>
                  </a:lnTo>
                  <a:lnTo>
                    <a:pt x="228" y="354"/>
                  </a:lnTo>
                  <a:lnTo>
                    <a:pt x="222" y="360"/>
                  </a:lnTo>
                  <a:lnTo>
                    <a:pt x="222" y="414"/>
                  </a:lnTo>
                  <a:lnTo>
                    <a:pt x="150" y="408"/>
                  </a:lnTo>
                  <a:lnTo>
                    <a:pt x="78" y="408"/>
                  </a:lnTo>
                  <a:lnTo>
                    <a:pt x="66" y="408"/>
                  </a:lnTo>
                  <a:lnTo>
                    <a:pt x="0" y="408"/>
                  </a:lnTo>
                  <a:close/>
                </a:path>
              </a:pathLst>
            </a:custGeom>
            <a:solidFill>
              <a:srgbClr val="E2E2E2"/>
            </a:solidFill>
            <a:ln w="9525">
              <a:solidFill>
                <a:srgbClr val="808080"/>
              </a:solidFill>
              <a:prstDash val="solid"/>
              <a:round/>
              <a:headEnd/>
              <a:tailEnd/>
            </a:ln>
          </p:spPr>
          <p:txBody>
            <a:bodyPr/>
            <a:lstStyle/>
            <a:p>
              <a:endParaRPr lang="en-GB"/>
            </a:p>
          </p:txBody>
        </p:sp>
        <p:sp>
          <p:nvSpPr>
            <p:cNvPr id="34" name="Freeform 87"/>
            <p:cNvSpPr>
              <a:spLocks noChangeAspect="1"/>
            </p:cNvSpPr>
            <p:nvPr>
              <p:custDataLst>
                <p:tags r:id="rId20"/>
              </p:custDataLst>
            </p:nvPr>
          </p:nvSpPr>
          <p:spPr bwMode="auto">
            <a:xfrm>
              <a:off x="3240" y="911"/>
              <a:ext cx="378" cy="407"/>
            </a:xfrm>
            <a:custGeom>
              <a:avLst/>
              <a:gdLst>
                <a:gd name="T0" fmla="*/ 82 w 612"/>
                <a:gd name="T1" fmla="*/ 14 h 624"/>
                <a:gd name="T2" fmla="*/ 76 w 612"/>
                <a:gd name="T3" fmla="*/ 20 h 624"/>
                <a:gd name="T4" fmla="*/ 78 w 612"/>
                <a:gd name="T5" fmla="*/ 35 h 624"/>
                <a:gd name="T6" fmla="*/ 78 w 612"/>
                <a:gd name="T7" fmla="*/ 41 h 624"/>
                <a:gd name="T8" fmla="*/ 80 w 612"/>
                <a:gd name="T9" fmla="*/ 64 h 624"/>
                <a:gd name="T10" fmla="*/ 82 w 612"/>
                <a:gd name="T11" fmla="*/ 72 h 624"/>
                <a:gd name="T12" fmla="*/ 83 w 612"/>
                <a:gd name="T13" fmla="*/ 93 h 624"/>
                <a:gd name="T14" fmla="*/ 83 w 612"/>
                <a:gd name="T15" fmla="*/ 106 h 624"/>
                <a:gd name="T16" fmla="*/ 72 w 612"/>
                <a:gd name="T17" fmla="*/ 106 h 624"/>
                <a:gd name="T18" fmla="*/ 63 w 612"/>
                <a:gd name="T19" fmla="*/ 106 h 624"/>
                <a:gd name="T20" fmla="*/ 56 w 612"/>
                <a:gd name="T21" fmla="*/ 104 h 624"/>
                <a:gd name="T22" fmla="*/ 53 w 612"/>
                <a:gd name="T23" fmla="*/ 106 h 624"/>
                <a:gd name="T24" fmla="*/ 49 w 612"/>
                <a:gd name="T25" fmla="*/ 106 h 624"/>
                <a:gd name="T26" fmla="*/ 46 w 612"/>
                <a:gd name="T27" fmla="*/ 107 h 624"/>
                <a:gd name="T28" fmla="*/ 44 w 612"/>
                <a:gd name="T29" fmla="*/ 110 h 624"/>
                <a:gd name="T30" fmla="*/ 43 w 612"/>
                <a:gd name="T31" fmla="*/ 106 h 624"/>
                <a:gd name="T32" fmla="*/ 40 w 612"/>
                <a:gd name="T33" fmla="*/ 104 h 624"/>
                <a:gd name="T34" fmla="*/ 38 w 612"/>
                <a:gd name="T35" fmla="*/ 106 h 624"/>
                <a:gd name="T36" fmla="*/ 38 w 612"/>
                <a:gd name="T37" fmla="*/ 111 h 624"/>
                <a:gd name="T38" fmla="*/ 36 w 612"/>
                <a:gd name="T39" fmla="*/ 112 h 624"/>
                <a:gd name="T40" fmla="*/ 33 w 612"/>
                <a:gd name="T41" fmla="*/ 111 h 624"/>
                <a:gd name="T42" fmla="*/ 30 w 612"/>
                <a:gd name="T43" fmla="*/ 108 h 624"/>
                <a:gd name="T44" fmla="*/ 30 w 612"/>
                <a:gd name="T45" fmla="*/ 106 h 624"/>
                <a:gd name="T46" fmla="*/ 28 w 612"/>
                <a:gd name="T47" fmla="*/ 104 h 624"/>
                <a:gd name="T48" fmla="*/ 27 w 612"/>
                <a:gd name="T49" fmla="*/ 100 h 624"/>
                <a:gd name="T50" fmla="*/ 23 w 612"/>
                <a:gd name="T51" fmla="*/ 98 h 624"/>
                <a:gd name="T52" fmla="*/ 22 w 612"/>
                <a:gd name="T53" fmla="*/ 97 h 624"/>
                <a:gd name="T54" fmla="*/ 20 w 612"/>
                <a:gd name="T55" fmla="*/ 95 h 624"/>
                <a:gd name="T56" fmla="*/ 15 w 612"/>
                <a:gd name="T57" fmla="*/ 95 h 624"/>
                <a:gd name="T58" fmla="*/ 15 w 612"/>
                <a:gd name="T59" fmla="*/ 95 h 624"/>
                <a:gd name="T60" fmla="*/ 14 w 612"/>
                <a:gd name="T61" fmla="*/ 95 h 624"/>
                <a:gd name="T62" fmla="*/ 12 w 612"/>
                <a:gd name="T63" fmla="*/ 95 h 624"/>
                <a:gd name="T64" fmla="*/ 9 w 612"/>
                <a:gd name="T65" fmla="*/ 97 h 624"/>
                <a:gd name="T66" fmla="*/ 7 w 612"/>
                <a:gd name="T67" fmla="*/ 95 h 624"/>
                <a:gd name="T68" fmla="*/ 6 w 612"/>
                <a:gd name="T69" fmla="*/ 98 h 624"/>
                <a:gd name="T70" fmla="*/ 4 w 612"/>
                <a:gd name="T71" fmla="*/ 100 h 624"/>
                <a:gd name="T72" fmla="*/ 4 w 612"/>
                <a:gd name="T73" fmla="*/ 98 h 624"/>
                <a:gd name="T74" fmla="*/ 6 w 612"/>
                <a:gd name="T75" fmla="*/ 93 h 624"/>
                <a:gd name="T76" fmla="*/ 7 w 612"/>
                <a:gd name="T77" fmla="*/ 86 h 624"/>
                <a:gd name="T78" fmla="*/ 7 w 612"/>
                <a:gd name="T79" fmla="*/ 82 h 624"/>
                <a:gd name="T80" fmla="*/ 7 w 612"/>
                <a:gd name="T81" fmla="*/ 77 h 624"/>
                <a:gd name="T82" fmla="*/ 6 w 612"/>
                <a:gd name="T83" fmla="*/ 73 h 624"/>
                <a:gd name="T84" fmla="*/ 6 w 612"/>
                <a:gd name="T85" fmla="*/ 70 h 624"/>
                <a:gd name="T86" fmla="*/ 6 w 612"/>
                <a:gd name="T87" fmla="*/ 70 h 624"/>
                <a:gd name="T88" fmla="*/ 6 w 612"/>
                <a:gd name="T89" fmla="*/ 68 h 624"/>
                <a:gd name="T90" fmla="*/ 6 w 612"/>
                <a:gd name="T91" fmla="*/ 65 h 624"/>
                <a:gd name="T92" fmla="*/ 6 w 612"/>
                <a:gd name="T93" fmla="*/ 62 h 624"/>
                <a:gd name="T94" fmla="*/ 4 w 612"/>
                <a:gd name="T95" fmla="*/ 59 h 624"/>
                <a:gd name="T96" fmla="*/ 4 w 612"/>
                <a:gd name="T97" fmla="*/ 59 h 624"/>
                <a:gd name="T98" fmla="*/ 1 w 612"/>
                <a:gd name="T99" fmla="*/ 57 h 624"/>
                <a:gd name="T100" fmla="*/ 1 w 612"/>
                <a:gd name="T101" fmla="*/ 55 h 624"/>
                <a:gd name="T102" fmla="*/ 1 w 612"/>
                <a:gd name="T103" fmla="*/ 55 h 624"/>
                <a:gd name="T104" fmla="*/ 1 w 612"/>
                <a:gd name="T105" fmla="*/ 53 h 624"/>
                <a:gd name="T106" fmla="*/ 1 w 612"/>
                <a:gd name="T107" fmla="*/ 57 h 624"/>
                <a:gd name="T108" fmla="*/ 0 w 612"/>
                <a:gd name="T109" fmla="*/ 59 h 624"/>
                <a:gd name="T110" fmla="*/ 1 w 612"/>
                <a:gd name="T111" fmla="*/ 55 h 624"/>
                <a:gd name="T112" fmla="*/ 15 w 612"/>
                <a:gd name="T113" fmla="*/ 53 h 624"/>
                <a:gd name="T114" fmla="*/ 28 w 612"/>
                <a:gd name="T115" fmla="*/ 48 h 624"/>
                <a:gd name="T116" fmla="*/ 30 w 612"/>
                <a:gd name="T117" fmla="*/ 37 h 624"/>
                <a:gd name="T118" fmla="*/ 32 w 612"/>
                <a:gd name="T119" fmla="*/ 35 h 624"/>
                <a:gd name="T120" fmla="*/ 36 w 612"/>
                <a:gd name="T121" fmla="*/ 10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2" h="624">
                  <a:moveTo>
                    <a:pt x="420" y="0"/>
                  </a:moveTo>
                  <a:lnTo>
                    <a:pt x="474" y="30"/>
                  </a:lnTo>
                  <a:lnTo>
                    <a:pt x="504" y="42"/>
                  </a:lnTo>
                  <a:lnTo>
                    <a:pt x="558" y="78"/>
                  </a:lnTo>
                  <a:lnTo>
                    <a:pt x="582" y="96"/>
                  </a:lnTo>
                  <a:lnTo>
                    <a:pt x="612" y="114"/>
                  </a:lnTo>
                  <a:lnTo>
                    <a:pt x="600" y="114"/>
                  </a:lnTo>
                  <a:lnTo>
                    <a:pt x="522" y="114"/>
                  </a:lnTo>
                  <a:lnTo>
                    <a:pt x="522" y="120"/>
                  </a:lnTo>
                  <a:lnTo>
                    <a:pt x="528" y="162"/>
                  </a:lnTo>
                  <a:lnTo>
                    <a:pt x="534" y="180"/>
                  </a:lnTo>
                  <a:lnTo>
                    <a:pt x="534" y="192"/>
                  </a:lnTo>
                  <a:lnTo>
                    <a:pt x="534" y="198"/>
                  </a:lnTo>
                  <a:lnTo>
                    <a:pt x="534" y="204"/>
                  </a:lnTo>
                  <a:lnTo>
                    <a:pt x="534" y="210"/>
                  </a:lnTo>
                  <a:lnTo>
                    <a:pt x="540" y="228"/>
                  </a:lnTo>
                  <a:lnTo>
                    <a:pt x="540" y="252"/>
                  </a:lnTo>
                  <a:lnTo>
                    <a:pt x="546" y="306"/>
                  </a:lnTo>
                  <a:lnTo>
                    <a:pt x="552" y="342"/>
                  </a:lnTo>
                  <a:lnTo>
                    <a:pt x="552" y="354"/>
                  </a:lnTo>
                  <a:lnTo>
                    <a:pt x="552" y="360"/>
                  </a:lnTo>
                  <a:lnTo>
                    <a:pt x="552" y="366"/>
                  </a:lnTo>
                  <a:lnTo>
                    <a:pt x="552" y="384"/>
                  </a:lnTo>
                  <a:lnTo>
                    <a:pt x="558" y="396"/>
                  </a:lnTo>
                  <a:lnTo>
                    <a:pt x="564" y="462"/>
                  </a:lnTo>
                  <a:lnTo>
                    <a:pt x="564" y="468"/>
                  </a:lnTo>
                  <a:lnTo>
                    <a:pt x="564" y="486"/>
                  </a:lnTo>
                  <a:lnTo>
                    <a:pt x="570" y="510"/>
                  </a:lnTo>
                  <a:lnTo>
                    <a:pt x="570" y="534"/>
                  </a:lnTo>
                  <a:lnTo>
                    <a:pt x="588" y="540"/>
                  </a:lnTo>
                  <a:lnTo>
                    <a:pt x="576" y="582"/>
                  </a:lnTo>
                  <a:lnTo>
                    <a:pt x="570" y="582"/>
                  </a:lnTo>
                  <a:lnTo>
                    <a:pt x="552" y="582"/>
                  </a:lnTo>
                  <a:lnTo>
                    <a:pt x="516" y="582"/>
                  </a:lnTo>
                  <a:lnTo>
                    <a:pt x="498" y="582"/>
                  </a:lnTo>
                  <a:lnTo>
                    <a:pt x="492" y="582"/>
                  </a:lnTo>
                  <a:lnTo>
                    <a:pt x="468" y="582"/>
                  </a:lnTo>
                  <a:lnTo>
                    <a:pt x="456" y="582"/>
                  </a:lnTo>
                  <a:lnTo>
                    <a:pt x="438" y="582"/>
                  </a:lnTo>
                  <a:lnTo>
                    <a:pt x="432" y="582"/>
                  </a:lnTo>
                  <a:lnTo>
                    <a:pt x="420" y="582"/>
                  </a:lnTo>
                  <a:lnTo>
                    <a:pt x="384" y="582"/>
                  </a:lnTo>
                  <a:lnTo>
                    <a:pt x="390" y="576"/>
                  </a:lnTo>
                  <a:lnTo>
                    <a:pt x="384" y="576"/>
                  </a:lnTo>
                  <a:lnTo>
                    <a:pt x="378" y="576"/>
                  </a:lnTo>
                  <a:lnTo>
                    <a:pt x="384" y="588"/>
                  </a:lnTo>
                  <a:lnTo>
                    <a:pt x="366" y="588"/>
                  </a:lnTo>
                  <a:lnTo>
                    <a:pt x="360" y="588"/>
                  </a:lnTo>
                  <a:lnTo>
                    <a:pt x="354" y="588"/>
                  </a:lnTo>
                  <a:lnTo>
                    <a:pt x="348" y="588"/>
                  </a:lnTo>
                  <a:lnTo>
                    <a:pt x="342" y="588"/>
                  </a:lnTo>
                  <a:lnTo>
                    <a:pt x="336" y="588"/>
                  </a:lnTo>
                  <a:lnTo>
                    <a:pt x="330" y="588"/>
                  </a:lnTo>
                  <a:lnTo>
                    <a:pt x="324" y="588"/>
                  </a:lnTo>
                  <a:lnTo>
                    <a:pt x="318" y="588"/>
                  </a:lnTo>
                  <a:lnTo>
                    <a:pt x="318" y="594"/>
                  </a:lnTo>
                  <a:lnTo>
                    <a:pt x="312" y="594"/>
                  </a:lnTo>
                  <a:lnTo>
                    <a:pt x="312" y="600"/>
                  </a:lnTo>
                  <a:lnTo>
                    <a:pt x="306" y="600"/>
                  </a:lnTo>
                  <a:lnTo>
                    <a:pt x="306" y="606"/>
                  </a:lnTo>
                  <a:lnTo>
                    <a:pt x="306" y="600"/>
                  </a:lnTo>
                  <a:lnTo>
                    <a:pt x="306" y="594"/>
                  </a:lnTo>
                  <a:lnTo>
                    <a:pt x="300" y="594"/>
                  </a:lnTo>
                  <a:lnTo>
                    <a:pt x="294" y="588"/>
                  </a:lnTo>
                  <a:lnTo>
                    <a:pt x="288" y="588"/>
                  </a:lnTo>
                  <a:lnTo>
                    <a:pt x="288" y="582"/>
                  </a:lnTo>
                  <a:lnTo>
                    <a:pt x="282" y="576"/>
                  </a:lnTo>
                  <a:lnTo>
                    <a:pt x="276" y="576"/>
                  </a:lnTo>
                  <a:lnTo>
                    <a:pt x="276" y="582"/>
                  </a:lnTo>
                  <a:lnTo>
                    <a:pt x="270" y="582"/>
                  </a:lnTo>
                  <a:lnTo>
                    <a:pt x="264" y="582"/>
                  </a:lnTo>
                  <a:lnTo>
                    <a:pt x="264" y="588"/>
                  </a:lnTo>
                  <a:lnTo>
                    <a:pt x="264" y="594"/>
                  </a:lnTo>
                  <a:lnTo>
                    <a:pt x="264" y="600"/>
                  </a:lnTo>
                  <a:lnTo>
                    <a:pt x="264" y="606"/>
                  </a:lnTo>
                  <a:lnTo>
                    <a:pt x="264" y="612"/>
                  </a:lnTo>
                  <a:lnTo>
                    <a:pt x="258" y="618"/>
                  </a:lnTo>
                  <a:lnTo>
                    <a:pt x="252" y="618"/>
                  </a:lnTo>
                  <a:lnTo>
                    <a:pt x="252" y="624"/>
                  </a:lnTo>
                  <a:lnTo>
                    <a:pt x="246" y="618"/>
                  </a:lnTo>
                  <a:lnTo>
                    <a:pt x="240" y="618"/>
                  </a:lnTo>
                  <a:lnTo>
                    <a:pt x="234" y="618"/>
                  </a:lnTo>
                  <a:lnTo>
                    <a:pt x="234" y="612"/>
                  </a:lnTo>
                  <a:lnTo>
                    <a:pt x="228" y="612"/>
                  </a:lnTo>
                  <a:lnTo>
                    <a:pt x="228" y="606"/>
                  </a:lnTo>
                  <a:lnTo>
                    <a:pt x="222" y="606"/>
                  </a:lnTo>
                  <a:lnTo>
                    <a:pt x="216" y="600"/>
                  </a:lnTo>
                  <a:lnTo>
                    <a:pt x="210" y="600"/>
                  </a:lnTo>
                  <a:lnTo>
                    <a:pt x="210" y="594"/>
                  </a:lnTo>
                  <a:lnTo>
                    <a:pt x="204" y="588"/>
                  </a:lnTo>
                  <a:lnTo>
                    <a:pt x="210" y="588"/>
                  </a:lnTo>
                  <a:lnTo>
                    <a:pt x="204" y="588"/>
                  </a:lnTo>
                  <a:lnTo>
                    <a:pt x="204" y="582"/>
                  </a:lnTo>
                  <a:lnTo>
                    <a:pt x="198" y="582"/>
                  </a:lnTo>
                  <a:lnTo>
                    <a:pt x="198" y="576"/>
                  </a:lnTo>
                  <a:lnTo>
                    <a:pt x="192" y="576"/>
                  </a:lnTo>
                  <a:lnTo>
                    <a:pt x="192" y="570"/>
                  </a:lnTo>
                  <a:lnTo>
                    <a:pt x="186" y="564"/>
                  </a:lnTo>
                  <a:lnTo>
                    <a:pt x="186" y="558"/>
                  </a:lnTo>
                  <a:lnTo>
                    <a:pt x="180" y="552"/>
                  </a:lnTo>
                  <a:lnTo>
                    <a:pt x="174" y="552"/>
                  </a:lnTo>
                  <a:lnTo>
                    <a:pt x="168" y="552"/>
                  </a:lnTo>
                  <a:lnTo>
                    <a:pt x="162" y="552"/>
                  </a:lnTo>
                  <a:lnTo>
                    <a:pt x="162" y="546"/>
                  </a:lnTo>
                  <a:lnTo>
                    <a:pt x="156" y="546"/>
                  </a:lnTo>
                  <a:lnTo>
                    <a:pt x="156" y="540"/>
                  </a:lnTo>
                  <a:lnTo>
                    <a:pt x="150" y="540"/>
                  </a:lnTo>
                  <a:lnTo>
                    <a:pt x="150" y="534"/>
                  </a:lnTo>
                  <a:lnTo>
                    <a:pt x="144" y="534"/>
                  </a:lnTo>
                  <a:lnTo>
                    <a:pt x="144" y="528"/>
                  </a:lnTo>
                  <a:lnTo>
                    <a:pt x="138" y="528"/>
                  </a:lnTo>
                  <a:lnTo>
                    <a:pt x="132" y="528"/>
                  </a:lnTo>
                  <a:lnTo>
                    <a:pt x="126" y="528"/>
                  </a:lnTo>
                  <a:lnTo>
                    <a:pt x="120" y="528"/>
                  </a:lnTo>
                  <a:lnTo>
                    <a:pt x="114" y="528"/>
                  </a:lnTo>
                  <a:lnTo>
                    <a:pt x="108" y="528"/>
                  </a:lnTo>
                  <a:lnTo>
                    <a:pt x="108" y="522"/>
                  </a:lnTo>
                  <a:lnTo>
                    <a:pt x="102" y="522"/>
                  </a:lnTo>
                  <a:lnTo>
                    <a:pt x="102" y="528"/>
                  </a:lnTo>
                  <a:lnTo>
                    <a:pt x="102" y="522"/>
                  </a:lnTo>
                  <a:lnTo>
                    <a:pt x="102" y="528"/>
                  </a:lnTo>
                  <a:lnTo>
                    <a:pt x="96" y="528"/>
                  </a:lnTo>
                  <a:lnTo>
                    <a:pt x="102" y="528"/>
                  </a:lnTo>
                  <a:lnTo>
                    <a:pt x="96" y="528"/>
                  </a:lnTo>
                  <a:lnTo>
                    <a:pt x="90" y="528"/>
                  </a:lnTo>
                  <a:lnTo>
                    <a:pt x="84" y="528"/>
                  </a:lnTo>
                  <a:lnTo>
                    <a:pt x="84" y="534"/>
                  </a:lnTo>
                  <a:lnTo>
                    <a:pt x="84" y="528"/>
                  </a:lnTo>
                  <a:lnTo>
                    <a:pt x="78" y="528"/>
                  </a:lnTo>
                  <a:lnTo>
                    <a:pt x="78" y="534"/>
                  </a:lnTo>
                  <a:lnTo>
                    <a:pt x="72" y="534"/>
                  </a:lnTo>
                  <a:lnTo>
                    <a:pt x="66" y="534"/>
                  </a:lnTo>
                  <a:lnTo>
                    <a:pt x="60" y="534"/>
                  </a:lnTo>
                  <a:lnTo>
                    <a:pt x="54" y="534"/>
                  </a:lnTo>
                  <a:lnTo>
                    <a:pt x="48" y="534"/>
                  </a:lnTo>
                  <a:lnTo>
                    <a:pt x="48" y="528"/>
                  </a:lnTo>
                  <a:lnTo>
                    <a:pt x="48" y="534"/>
                  </a:lnTo>
                  <a:lnTo>
                    <a:pt x="42" y="534"/>
                  </a:lnTo>
                  <a:lnTo>
                    <a:pt x="42" y="540"/>
                  </a:lnTo>
                  <a:lnTo>
                    <a:pt x="36" y="540"/>
                  </a:lnTo>
                  <a:lnTo>
                    <a:pt x="36" y="546"/>
                  </a:lnTo>
                  <a:lnTo>
                    <a:pt x="30" y="552"/>
                  </a:lnTo>
                  <a:lnTo>
                    <a:pt x="36" y="552"/>
                  </a:lnTo>
                  <a:lnTo>
                    <a:pt x="30" y="552"/>
                  </a:lnTo>
                  <a:lnTo>
                    <a:pt x="30" y="558"/>
                  </a:lnTo>
                  <a:lnTo>
                    <a:pt x="30" y="552"/>
                  </a:lnTo>
                  <a:lnTo>
                    <a:pt x="30" y="546"/>
                  </a:lnTo>
                  <a:lnTo>
                    <a:pt x="30" y="540"/>
                  </a:lnTo>
                  <a:lnTo>
                    <a:pt x="30" y="534"/>
                  </a:lnTo>
                  <a:lnTo>
                    <a:pt x="36" y="528"/>
                  </a:lnTo>
                  <a:lnTo>
                    <a:pt x="36" y="522"/>
                  </a:lnTo>
                  <a:lnTo>
                    <a:pt x="36" y="516"/>
                  </a:lnTo>
                  <a:lnTo>
                    <a:pt x="48" y="498"/>
                  </a:lnTo>
                  <a:lnTo>
                    <a:pt x="48" y="486"/>
                  </a:lnTo>
                  <a:lnTo>
                    <a:pt x="54" y="480"/>
                  </a:lnTo>
                  <a:lnTo>
                    <a:pt x="54" y="474"/>
                  </a:lnTo>
                  <a:lnTo>
                    <a:pt x="54" y="468"/>
                  </a:lnTo>
                  <a:lnTo>
                    <a:pt x="54" y="462"/>
                  </a:lnTo>
                  <a:lnTo>
                    <a:pt x="54" y="456"/>
                  </a:lnTo>
                  <a:lnTo>
                    <a:pt x="54" y="450"/>
                  </a:lnTo>
                  <a:lnTo>
                    <a:pt x="54" y="444"/>
                  </a:lnTo>
                  <a:lnTo>
                    <a:pt x="54" y="438"/>
                  </a:lnTo>
                  <a:lnTo>
                    <a:pt x="48" y="432"/>
                  </a:lnTo>
                  <a:lnTo>
                    <a:pt x="48" y="426"/>
                  </a:lnTo>
                  <a:lnTo>
                    <a:pt x="48" y="420"/>
                  </a:lnTo>
                  <a:lnTo>
                    <a:pt x="48" y="414"/>
                  </a:lnTo>
                  <a:lnTo>
                    <a:pt x="42" y="408"/>
                  </a:lnTo>
                  <a:lnTo>
                    <a:pt x="36" y="402"/>
                  </a:lnTo>
                  <a:lnTo>
                    <a:pt x="36" y="396"/>
                  </a:lnTo>
                  <a:lnTo>
                    <a:pt x="30" y="396"/>
                  </a:lnTo>
                  <a:lnTo>
                    <a:pt x="30" y="390"/>
                  </a:lnTo>
                  <a:lnTo>
                    <a:pt x="36" y="390"/>
                  </a:lnTo>
                  <a:lnTo>
                    <a:pt x="36" y="384"/>
                  </a:lnTo>
                  <a:lnTo>
                    <a:pt x="42" y="384"/>
                  </a:lnTo>
                  <a:lnTo>
                    <a:pt x="36" y="384"/>
                  </a:lnTo>
                  <a:lnTo>
                    <a:pt x="36" y="390"/>
                  </a:lnTo>
                  <a:lnTo>
                    <a:pt x="30" y="390"/>
                  </a:lnTo>
                  <a:lnTo>
                    <a:pt x="30" y="384"/>
                  </a:lnTo>
                  <a:lnTo>
                    <a:pt x="36" y="384"/>
                  </a:lnTo>
                  <a:lnTo>
                    <a:pt x="36" y="378"/>
                  </a:lnTo>
                  <a:lnTo>
                    <a:pt x="42" y="378"/>
                  </a:lnTo>
                  <a:lnTo>
                    <a:pt x="42" y="372"/>
                  </a:lnTo>
                  <a:lnTo>
                    <a:pt x="42" y="366"/>
                  </a:lnTo>
                  <a:lnTo>
                    <a:pt x="42" y="360"/>
                  </a:lnTo>
                  <a:lnTo>
                    <a:pt x="42" y="354"/>
                  </a:lnTo>
                  <a:lnTo>
                    <a:pt x="48" y="348"/>
                  </a:lnTo>
                  <a:lnTo>
                    <a:pt x="42" y="348"/>
                  </a:lnTo>
                  <a:lnTo>
                    <a:pt x="42" y="342"/>
                  </a:lnTo>
                  <a:lnTo>
                    <a:pt x="36" y="342"/>
                  </a:lnTo>
                  <a:lnTo>
                    <a:pt x="36" y="336"/>
                  </a:lnTo>
                  <a:lnTo>
                    <a:pt x="36" y="330"/>
                  </a:lnTo>
                  <a:lnTo>
                    <a:pt x="30" y="330"/>
                  </a:lnTo>
                  <a:lnTo>
                    <a:pt x="30" y="324"/>
                  </a:lnTo>
                  <a:lnTo>
                    <a:pt x="30" y="330"/>
                  </a:lnTo>
                  <a:lnTo>
                    <a:pt x="24" y="330"/>
                  </a:lnTo>
                  <a:lnTo>
                    <a:pt x="24" y="324"/>
                  </a:lnTo>
                  <a:lnTo>
                    <a:pt x="18" y="324"/>
                  </a:lnTo>
                  <a:lnTo>
                    <a:pt x="18" y="318"/>
                  </a:lnTo>
                  <a:lnTo>
                    <a:pt x="18" y="312"/>
                  </a:lnTo>
                  <a:lnTo>
                    <a:pt x="12" y="312"/>
                  </a:lnTo>
                  <a:lnTo>
                    <a:pt x="12" y="306"/>
                  </a:lnTo>
                  <a:lnTo>
                    <a:pt x="18" y="312"/>
                  </a:lnTo>
                  <a:lnTo>
                    <a:pt x="18" y="306"/>
                  </a:lnTo>
                  <a:lnTo>
                    <a:pt x="12" y="306"/>
                  </a:lnTo>
                  <a:lnTo>
                    <a:pt x="18" y="306"/>
                  </a:lnTo>
                  <a:lnTo>
                    <a:pt x="12" y="306"/>
                  </a:lnTo>
                  <a:lnTo>
                    <a:pt x="12" y="300"/>
                  </a:lnTo>
                  <a:lnTo>
                    <a:pt x="12" y="306"/>
                  </a:lnTo>
                  <a:lnTo>
                    <a:pt x="12" y="300"/>
                  </a:lnTo>
                  <a:lnTo>
                    <a:pt x="12" y="294"/>
                  </a:lnTo>
                  <a:lnTo>
                    <a:pt x="12" y="300"/>
                  </a:lnTo>
                  <a:lnTo>
                    <a:pt x="12" y="294"/>
                  </a:lnTo>
                  <a:lnTo>
                    <a:pt x="12" y="300"/>
                  </a:lnTo>
                  <a:lnTo>
                    <a:pt x="6" y="300"/>
                  </a:lnTo>
                  <a:lnTo>
                    <a:pt x="6" y="306"/>
                  </a:lnTo>
                  <a:lnTo>
                    <a:pt x="6" y="312"/>
                  </a:lnTo>
                  <a:lnTo>
                    <a:pt x="0" y="318"/>
                  </a:lnTo>
                  <a:lnTo>
                    <a:pt x="6" y="318"/>
                  </a:lnTo>
                  <a:lnTo>
                    <a:pt x="6" y="324"/>
                  </a:lnTo>
                  <a:lnTo>
                    <a:pt x="0" y="324"/>
                  </a:lnTo>
                  <a:lnTo>
                    <a:pt x="0" y="318"/>
                  </a:lnTo>
                  <a:lnTo>
                    <a:pt x="0" y="312"/>
                  </a:lnTo>
                  <a:lnTo>
                    <a:pt x="6" y="312"/>
                  </a:lnTo>
                  <a:lnTo>
                    <a:pt x="6" y="306"/>
                  </a:lnTo>
                  <a:lnTo>
                    <a:pt x="6" y="294"/>
                  </a:lnTo>
                  <a:lnTo>
                    <a:pt x="12" y="294"/>
                  </a:lnTo>
                  <a:lnTo>
                    <a:pt x="60" y="294"/>
                  </a:lnTo>
                  <a:lnTo>
                    <a:pt x="108" y="294"/>
                  </a:lnTo>
                  <a:lnTo>
                    <a:pt x="162" y="294"/>
                  </a:lnTo>
                  <a:lnTo>
                    <a:pt x="204" y="294"/>
                  </a:lnTo>
                  <a:lnTo>
                    <a:pt x="204" y="276"/>
                  </a:lnTo>
                  <a:lnTo>
                    <a:pt x="198" y="264"/>
                  </a:lnTo>
                  <a:lnTo>
                    <a:pt x="198" y="222"/>
                  </a:lnTo>
                  <a:lnTo>
                    <a:pt x="198" y="210"/>
                  </a:lnTo>
                  <a:lnTo>
                    <a:pt x="204" y="210"/>
                  </a:lnTo>
                  <a:lnTo>
                    <a:pt x="204" y="204"/>
                  </a:lnTo>
                  <a:lnTo>
                    <a:pt x="204" y="198"/>
                  </a:lnTo>
                  <a:lnTo>
                    <a:pt x="210" y="198"/>
                  </a:lnTo>
                  <a:lnTo>
                    <a:pt x="210" y="192"/>
                  </a:lnTo>
                  <a:lnTo>
                    <a:pt x="216" y="192"/>
                  </a:lnTo>
                  <a:lnTo>
                    <a:pt x="246" y="186"/>
                  </a:lnTo>
                  <a:lnTo>
                    <a:pt x="252" y="186"/>
                  </a:lnTo>
                  <a:lnTo>
                    <a:pt x="252" y="120"/>
                  </a:lnTo>
                  <a:lnTo>
                    <a:pt x="252" y="60"/>
                  </a:lnTo>
                  <a:lnTo>
                    <a:pt x="420" y="60"/>
                  </a:lnTo>
                  <a:lnTo>
                    <a:pt x="420" y="6"/>
                  </a:lnTo>
                  <a:lnTo>
                    <a:pt x="420" y="0"/>
                  </a:lnTo>
                  <a:close/>
                </a:path>
              </a:pathLst>
            </a:custGeom>
            <a:solidFill>
              <a:srgbClr val="E2E2E2"/>
            </a:solidFill>
            <a:ln w="9525">
              <a:solidFill>
                <a:srgbClr val="808080"/>
              </a:solidFill>
              <a:prstDash val="solid"/>
              <a:round/>
              <a:headEnd/>
              <a:tailEnd/>
            </a:ln>
          </p:spPr>
          <p:txBody>
            <a:bodyPr/>
            <a:lstStyle/>
            <a:p>
              <a:endParaRPr lang="en-GB"/>
            </a:p>
          </p:txBody>
        </p:sp>
        <p:sp>
          <p:nvSpPr>
            <p:cNvPr id="35" name="Freeform 88"/>
            <p:cNvSpPr>
              <a:spLocks noChangeAspect="1"/>
            </p:cNvSpPr>
            <p:nvPr>
              <p:custDataLst>
                <p:tags r:id="rId21"/>
              </p:custDataLst>
            </p:nvPr>
          </p:nvSpPr>
          <p:spPr bwMode="auto">
            <a:xfrm>
              <a:off x="3240" y="899"/>
              <a:ext cx="262" cy="225"/>
            </a:xfrm>
            <a:custGeom>
              <a:avLst/>
              <a:gdLst>
                <a:gd name="T0" fmla="*/ 40 w 420"/>
                <a:gd name="T1" fmla="*/ 0 h 348"/>
                <a:gd name="T2" fmla="*/ 52 w 420"/>
                <a:gd name="T3" fmla="*/ 0 h 348"/>
                <a:gd name="T4" fmla="*/ 64 w 420"/>
                <a:gd name="T5" fmla="*/ 4 h 348"/>
                <a:gd name="T6" fmla="*/ 64 w 420"/>
                <a:gd name="T7" fmla="*/ 15 h 348"/>
                <a:gd name="T8" fmla="*/ 38 w 420"/>
                <a:gd name="T9" fmla="*/ 25 h 348"/>
                <a:gd name="T10" fmla="*/ 37 w 420"/>
                <a:gd name="T11" fmla="*/ 37 h 348"/>
                <a:gd name="T12" fmla="*/ 32 w 420"/>
                <a:gd name="T13" fmla="*/ 38 h 348"/>
                <a:gd name="T14" fmla="*/ 31 w 420"/>
                <a:gd name="T15" fmla="*/ 39 h 348"/>
                <a:gd name="T16" fmla="*/ 31 w 420"/>
                <a:gd name="T17" fmla="*/ 41 h 348"/>
                <a:gd name="T18" fmla="*/ 30 w 420"/>
                <a:gd name="T19" fmla="*/ 43 h 348"/>
                <a:gd name="T20" fmla="*/ 31 w 420"/>
                <a:gd name="T21" fmla="*/ 52 h 348"/>
                <a:gd name="T22" fmla="*/ 24 w 420"/>
                <a:gd name="T23" fmla="*/ 56 h 348"/>
                <a:gd name="T24" fmla="*/ 9 w 420"/>
                <a:gd name="T25" fmla="*/ 56 h 348"/>
                <a:gd name="T26" fmla="*/ 1 w 420"/>
                <a:gd name="T27" fmla="*/ 56 h 348"/>
                <a:gd name="T28" fmla="*/ 1 w 420"/>
                <a:gd name="T29" fmla="*/ 59 h 348"/>
                <a:gd name="T30" fmla="*/ 0 w 420"/>
                <a:gd name="T31" fmla="*/ 59 h 348"/>
                <a:gd name="T32" fmla="*/ 0 w 420"/>
                <a:gd name="T33" fmla="*/ 59 h 348"/>
                <a:gd name="T34" fmla="*/ 0 w 420"/>
                <a:gd name="T35" fmla="*/ 58 h 348"/>
                <a:gd name="T36" fmla="*/ 1 w 420"/>
                <a:gd name="T37" fmla="*/ 56 h 348"/>
                <a:gd name="T38" fmla="*/ 1 w 420"/>
                <a:gd name="T39" fmla="*/ 54 h 348"/>
                <a:gd name="T40" fmla="*/ 1 w 420"/>
                <a:gd name="T41" fmla="*/ 52 h 348"/>
                <a:gd name="T42" fmla="*/ 1 w 420"/>
                <a:gd name="T43" fmla="*/ 49 h 348"/>
                <a:gd name="T44" fmla="*/ 2 w 420"/>
                <a:gd name="T45" fmla="*/ 48 h 348"/>
                <a:gd name="T46" fmla="*/ 4 w 420"/>
                <a:gd name="T47" fmla="*/ 47 h 348"/>
                <a:gd name="T48" fmla="*/ 4 w 420"/>
                <a:gd name="T49" fmla="*/ 47 h 348"/>
                <a:gd name="T50" fmla="*/ 6 w 420"/>
                <a:gd name="T51" fmla="*/ 44 h 348"/>
                <a:gd name="T52" fmla="*/ 6 w 420"/>
                <a:gd name="T53" fmla="*/ 43 h 348"/>
                <a:gd name="T54" fmla="*/ 7 w 420"/>
                <a:gd name="T55" fmla="*/ 42 h 348"/>
                <a:gd name="T56" fmla="*/ 7 w 420"/>
                <a:gd name="T57" fmla="*/ 39 h 348"/>
                <a:gd name="T58" fmla="*/ 7 w 420"/>
                <a:gd name="T59" fmla="*/ 39 h 348"/>
                <a:gd name="T60" fmla="*/ 8 w 420"/>
                <a:gd name="T61" fmla="*/ 39 h 348"/>
                <a:gd name="T62" fmla="*/ 9 w 420"/>
                <a:gd name="T63" fmla="*/ 37 h 348"/>
                <a:gd name="T64" fmla="*/ 9 w 420"/>
                <a:gd name="T65" fmla="*/ 37 h 348"/>
                <a:gd name="T66" fmla="*/ 10 w 420"/>
                <a:gd name="T67" fmla="*/ 35 h 348"/>
                <a:gd name="T68" fmla="*/ 11 w 420"/>
                <a:gd name="T69" fmla="*/ 34 h 348"/>
                <a:gd name="T70" fmla="*/ 11 w 420"/>
                <a:gd name="T71" fmla="*/ 34 h 348"/>
                <a:gd name="T72" fmla="*/ 9 w 420"/>
                <a:gd name="T73" fmla="*/ 34 h 348"/>
                <a:gd name="T74" fmla="*/ 9 w 420"/>
                <a:gd name="T75" fmla="*/ 36 h 348"/>
                <a:gd name="T76" fmla="*/ 8 w 420"/>
                <a:gd name="T77" fmla="*/ 35 h 348"/>
                <a:gd name="T78" fmla="*/ 9 w 420"/>
                <a:gd name="T79" fmla="*/ 34 h 348"/>
                <a:gd name="T80" fmla="*/ 11 w 420"/>
                <a:gd name="T81" fmla="*/ 32 h 348"/>
                <a:gd name="T82" fmla="*/ 12 w 420"/>
                <a:gd name="T83" fmla="*/ 31 h 348"/>
                <a:gd name="T84" fmla="*/ 12 w 420"/>
                <a:gd name="T85" fmla="*/ 30 h 348"/>
                <a:gd name="T86" fmla="*/ 14 w 420"/>
                <a:gd name="T87" fmla="*/ 28 h 348"/>
                <a:gd name="T88" fmla="*/ 16 w 420"/>
                <a:gd name="T89" fmla="*/ 27 h 348"/>
                <a:gd name="T90" fmla="*/ 16 w 420"/>
                <a:gd name="T91" fmla="*/ 27 h 348"/>
                <a:gd name="T92" fmla="*/ 17 w 420"/>
                <a:gd name="T93" fmla="*/ 25 h 348"/>
                <a:gd name="T94" fmla="*/ 17 w 420"/>
                <a:gd name="T95" fmla="*/ 22 h 348"/>
                <a:gd name="T96" fmla="*/ 17 w 420"/>
                <a:gd name="T97" fmla="*/ 20 h 348"/>
                <a:gd name="T98" fmla="*/ 18 w 420"/>
                <a:gd name="T99" fmla="*/ 18 h 348"/>
                <a:gd name="T100" fmla="*/ 19 w 420"/>
                <a:gd name="T101" fmla="*/ 17 h 348"/>
                <a:gd name="T102" fmla="*/ 20 w 420"/>
                <a:gd name="T103" fmla="*/ 15 h 348"/>
                <a:gd name="T104" fmla="*/ 20 w 420"/>
                <a:gd name="T105" fmla="*/ 12 h 348"/>
                <a:gd name="T106" fmla="*/ 22 w 420"/>
                <a:gd name="T107" fmla="*/ 12 h 348"/>
                <a:gd name="T108" fmla="*/ 24 w 420"/>
                <a:gd name="T109" fmla="*/ 10 h 348"/>
                <a:gd name="T110" fmla="*/ 26 w 420"/>
                <a:gd name="T111" fmla="*/ 10 h 348"/>
                <a:gd name="T112" fmla="*/ 27 w 420"/>
                <a:gd name="T113" fmla="*/ 8 h 348"/>
                <a:gd name="T114" fmla="*/ 27 w 420"/>
                <a:gd name="T115" fmla="*/ 5 h 348"/>
                <a:gd name="T116" fmla="*/ 28 w 420"/>
                <a:gd name="T117" fmla="*/ 4 h 348"/>
                <a:gd name="T118" fmla="*/ 29 w 420"/>
                <a:gd name="T119" fmla="*/ 3 h 348"/>
                <a:gd name="T120" fmla="*/ 29 w 420"/>
                <a:gd name="T121" fmla="*/ 3 h 348"/>
                <a:gd name="T122" fmla="*/ 29 w 420"/>
                <a:gd name="T123" fmla="*/ 1 h 348"/>
                <a:gd name="T124" fmla="*/ 30 w 420"/>
                <a:gd name="T125" fmla="*/ 0 h 3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0" h="348">
                  <a:moveTo>
                    <a:pt x="198" y="0"/>
                  </a:moveTo>
                  <a:lnTo>
                    <a:pt x="264" y="0"/>
                  </a:lnTo>
                  <a:lnTo>
                    <a:pt x="276" y="0"/>
                  </a:lnTo>
                  <a:lnTo>
                    <a:pt x="348" y="0"/>
                  </a:lnTo>
                  <a:lnTo>
                    <a:pt x="420" y="6"/>
                  </a:lnTo>
                  <a:lnTo>
                    <a:pt x="420" y="24"/>
                  </a:lnTo>
                  <a:lnTo>
                    <a:pt x="420" y="30"/>
                  </a:lnTo>
                  <a:lnTo>
                    <a:pt x="420" y="84"/>
                  </a:lnTo>
                  <a:lnTo>
                    <a:pt x="252" y="84"/>
                  </a:lnTo>
                  <a:lnTo>
                    <a:pt x="252" y="144"/>
                  </a:lnTo>
                  <a:lnTo>
                    <a:pt x="252" y="210"/>
                  </a:lnTo>
                  <a:lnTo>
                    <a:pt x="246" y="210"/>
                  </a:lnTo>
                  <a:lnTo>
                    <a:pt x="216" y="216"/>
                  </a:lnTo>
                  <a:lnTo>
                    <a:pt x="210" y="216"/>
                  </a:lnTo>
                  <a:lnTo>
                    <a:pt x="210" y="222"/>
                  </a:lnTo>
                  <a:lnTo>
                    <a:pt x="204" y="222"/>
                  </a:lnTo>
                  <a:lnTo>
                    <a:pt x="204" y="228"/>
                  </a:lnTo>
                  <a:lnTo>
                    <a:pt x="204" y="234"/>
                  </a:lnTo>
                  <a:lnTo>
                    <a:pt x="198" y="234"/>
                  </a:lnTo>
                  <a:lnTo>
                    <a:pt x="198" y="246"/>
                  </a:lnTo>
                  <a:lnTo>
                    <a:pt x="198" y="288"/>
                  </a:lnTo>
                  <a:lnTo>
                    <a:pt x="204" y="300"/>
                  </a:lnTo>
                  <a:lnTo>
                    <a:pt x="204" y="318"/>
                  </a:lnTo>
                  <a:lnTo>
                    <a:pt x="162" y="318"/>
                  </a:lnTo>
                  <a:lnTo>
                    <a:pt x="108" y="318"/>
                  </a:lnTo>
                  <a:lnTo>
                    <a:pt x="60" y="318"/>
                  </a:lnTo>
                  <a:lnTo>
                    <a:pt x="12" y="318"/>
                  </a:lnTo>
                  <a:lnTo>
                    <a:pt x="6" y="318"/>
                  </a:lnTo>
                  <a:lnTo>
                    <a:pt x="6" y="330"/>
                  </a:lnTo>
                  <a:lnTo>
                    <a:pt x="6" y="336"/>
                  </a:lnTo>
                  <a:lnTo>
                    <a:pt x="0" y="336"/>
                  </a:lnTo>
                  <a:lnTo>
                    <a:pt x="0" y="342"/>
                  </a:lnTo>
                  <a:lnTo>
                    <a:pt x="0" y="348"/>
                  </a:lnTo>
                  <a:lnTo>
                    <a:pt x="0" y="342"/>
                  </a:lnTo>
                  <a:lnTo>
                    <a:pt x="0" y="336"/>
                  </a:lnTo>
                  <a:lnTo>
                    <a:pt x="0" y="330"/>
                  </a:lnTo>
                  <a:lnTo>
                    <a:pt x="6" y="324"/>
                  </a:lnTo>
                  <a:lnTo>
                    <a:pt x="6" y="318"/>
                  </a:lnTo>
                  <a:lnTo>
                    <a:pt x="6" y="312"/>
                  </a:lnTo>
                  <a:lnTo>
                    <a:pt x="6" y="306"/>
                  </a:lnTo>
                  <a:lnTo>
                    <a:pt x="6" y="300"/>
                  </a:lnTo>
                  <a:lnTo>
                    <a:pt x="6" y="294"/>
                  </a:lnTo>
                  <a:lnTo>
                    <a:pt x="12" y="288"/>
                  </a:lnTo>
                  <a:lnTo>
                    <a:pt x="12" y="282"/>
                  </a:lnTo>
                  <a:lnTo>
                    <a:pt x="12" y="276"/>
                  </a:lnTo>
                  <a:lnTo>
                    <a:pt x="18" y="276"/>
                  </a:lnTo>
                  <a:lnTo>
                    <a:pt x="18" y="270"/>
                  </a:lnTo>
                  <a:lnTo>
                    <a:pt x="24" y="270"/>
                  </a:lnTo>
                  <a:lnTo>
                    <a:pt x="30" y="270"/>
                  </a:lnTo>
                  <a:lnTo>
                    <a:pt x="30" y="264"/>
                  </a:lnTo>
                  <a:lnTo>
                    <a:pt x="36" y="258"/>
                  </a:lnTo>
                  <a:lnTo>
                    <a:pt x="36" y="252"/>
                  </a:lnTo>
                  <a:lnTo>
                    <a:pt x="36" y="246"/>
                  </a:lnTo>
                  <a:lnTo>
                    <a:pt x="42" y="246"/>
                  </a:lnTo>
                  <a:lnTo>
                    <a:pt x="42" y="240"/>
                  </a:lnTo>
                  <a:lnTo>
                    <a:pt x="48" y="240"/>
                  </a:lnTo>
                  <a:lnTo>
                    <a:pt x="48" y="234"/>
                  </a:lnTo>
                  <a:lnTo>
                    <a:pt x="48" y="228"/>
                  </a:lnTo>
                  <a:lnTo>
                    <a:pt x="42" y="228"/>
                  </a:lnTo>
                  <a:lnTo>
                    <a:pt x="48" y="228"/>
                  </a:lnTo>
                  <a:lnTo>
                    <a:pt x="48" y="222"/>
                  </a:lnTo>
                  <a:lnTo>
                    <a:pt x="54" y="222"/>
                  </a:lnTo>
                  <a:lnTo>
                    <a:pt x="54" y="216"/>
                  </a:lnTo>
                  <a:lnTo>
                    <a:pt x="60" y="210"/>
                  </a:lnTo>
                  <a:lnTo>
                    <a:pt x="54" y="210"/>
                  </a:lnTo>
                  <a:lnTo>
                    <a:pt x="60" y="210"/>
                  </a:lnTo>
                  <a:lnTo>
                    <a:pt x="60" y="204"/>
                  </a:lnTo>
                  <a:lnTo>
                    <a:pt x="66" y="198"/>
                  </a:lnTo>
                  <a:lnTo>
                    <a:pt x="66" y="192"/>
                  </a:lnTo>
                  <a:lnTo>
                    <a:pt x="72" y="192"/>
                  </a:lnTo>
                  <a:lnTo>
                    <a:pt x="66" y="192"/>
                  </a:lnTo>
                  <a:lnTo>
                    <a:pt x="72" y="192"/>
                  </a:lnTo>
                  <a:lnTo>
                    <a:pt x="66" y="192"/>
                  </a:lnTo>
                  <a:lnTo>
                    <a:pt x="60" y="192"/>
                  </a:lnTo>
                  <a:lnTo>
                    <a:pt x="60" y="198"/>
                  </a:lnTo>
                  <a:lnTo>
                    <a:pt x="60" y="204"/>
                  </a:lnTo>
                  <a:lnTo>
                    <a:pt x="54" y="204"/>
                  </a:lnTo>
                  <a:lnTo>
                    <a:pt x="54" y="198"/>
                  </a:lnTo>
                  <a:lnTo>
                    <a:pt x="60" y="198"/>
                  </a:lnTo>
                  <a:lnTo>
                    <a:pt x="60" y="192"/>
                  </a:lnTo>
                  <a:lnTo>
                    <a:pt x="66" y="186"/>
                  </a:lnTo>
                  <a:lnTo>
                    <a:pt x="72" y="186"/>
                  </a:lnTo>
                  <a:lnTo>
                    <a:pt x="72" y="180"/>
                  </a:lnTo>
                  <a:lnTo>
                    <a:pt x="78" y="180"/>
                  </a:lnTo>
                  <a:lnTo>
                    <a:pt x="78" y="174"/>
                  </a:lnTo>
                  <a:lnTo>
                    <a:pt x="84" y="174"/>
                  </a:lnTo>
                  <a:lnTo>
                    <a:pt x="90" y="168"/>
                  </a:lnTo>
                  <a:lnTo>
                    <a:pt x="90" y="162"/>
                  </a:lnTo>
                  <a:lnTo>
                    <a:pt x="96" y="162"/>
                  </a:lnTo>
                  <a:lnTo>
                    <a:pt x="102" y="156"/>
                  </a:lnTo>
                  <a:lnTo>
                    <a:pt x="108" y="156"/>
                  </a:lnTo>
                  <a:lnTo>
                    <a:pt x="108" y="150"/>
                  </a:lnTo>
                  <a:lnTo>
                    <a:pt x="114" y="144"/>
                  </a:lnTo>
                  <a:lnTo>
                    <a:pt x="114" y="138"/>
                  </a:lnTo>
                  <a:lnTo>
                    <a:pt x="114" y="132"/>
                  </a:lnTo>
                  <a:lnTo>
                    <a:pt x="114" y="126"/>
                  </a:lnTo>
                  <a:lnTo>
                    <a:pt x="114" y="120"/>
                  </a:lnTo>
                  <a:lnTo>
                    <a:pt x="114" y="114"/>
                  </a:lnTo>
                  <a:lnTo>
                    <a:pt x="120" y="108"/>
                  </a:lnTo>
                  <a:lnTo>
                    <a:pt x="120" y="102"/>
                  </a:lnTo>
                  <a:lnTo>
                    <a:pt x="120" y="96"/>
                  </a:lnTo>
                  <a:lnTo>
                    <a:pt x="126" y="96"/>
                  </a:lnTo>
                  <a:lnTo>
                    <a:pt x="126" y="90"/>
                  </a:lnTo>
                  <a:lnTo>
                    <a:pt x="132" y="84"/>
                  </a:lnTo>
                  <a:lnTo>
                    <a:pt x="132" y="78"/>
                  </a:lnTo>
                  <a:lnTo>
                    <a:pt x="132" y="72"/>
                  </a:lnTo>
                  <a:lnTo>
                    <a:pt x="138" y="72"/>
                  </a:lnTo>
                  <a:lnTo>
                    <a:pt x="144" y="66"/>
                  </a:lnTo>
                  <a:lnTo>
                    <a:pt x="150" y="66"/>
                  </a:lnTo>
                  <a:lnTo>
                    <a:pt x="156" y="60"/>
                  </a:lnTo>
                  <a:lnTo>
                    <a:pt x="168" y="54"/>
                  </a:lnTo>
                  <a:lnTo>
                    <a:pt x="174" y="54"/>
                  </a:lnTo>
                  <a:lnTo>
                    <a:pt x="174" y="48"/>
                  </a:lnTo>
                  <a:lnTo>
                    <a:pt x="180" y="48"/>
                  </a:lnTo>
                  <a:lnTo>
                    <a:pt x="180" y="42"/>
                  </a:lnTo>
                  <a:lnTo>
                    <a:pt x="180" y="30"/>
                  </a:lnTo>
                  <a:lnTo>
                    <a:pt x="186" y="30"/>
                  </a:lnTo>
                  <a:lnTo>
                    <a:pt x="186" y="24"/>
                  </a:lnTo>
                  <a:lnTo>
                    <a:pt x="186" y="18"/>
                  </a:lnTo>
                  <a:lnTo>
                    <a:pt x="192" y="18"/>
                  </a:lnTo>
                  <a:lnTo>
                    <a:pt x="186" y="18"/>
                  </a:lnTo>
                  <a:lnTo>
                    <a:pt x="192" y="18"/>
                  </a:lnTo>
                  <a:lnTo>
                    <a:pt x="192" y="12"/>
                  </a:lnTo>
                  <a:lnTo>
                    <a:pt x="192" y="6"/>
                  </a:lnTo>
                  <a:lnTo>
                    <a:pt x="198" y="6"/>
                  </a:lnTo>
                  <a:lnTo>
                    <a:pt x="198" y="0"/>
                  </a:lnTo>
                  <a:close/>
                </a:path>
              </a:pathLst>
            </a:custGeom>
            <a:solidFill>
              <a:srgbClr val="E2E2E2"/>
            </a:solidFill>
            <a:ln w="9525">
              <a:solidFill>
                <a:srgbClr val="808080"/>
              </a:solidFill>
              <a:prstDash val="solid"/>
              <a:round/>
              <a:headEnd/>
              <a:tailEnd/>
            </a:ln>
          </p:spPr>
          <p:txBody>
            <a:bodyPr/>
            <a:lstStyle/>
            <a:p>
              <a:endParaRPr lang="en-GB"/>
            </a:p>
          </p:txBody>
        </p:sp>
        <p:sp>
          <p:nvSpPr>
            <p:cNvPr id="36" name="Freeform 89"/>
            <p:cNvSpPr>
              <a:spLocks noChangeAspect="1"/>
            </p:cNvSpPr>
            <p:nvPr>
              <p:custDataLst>
                <p:tags r:id="rId22"/>
              </p:custDataLst>
            </p:nvPr>
          </p:nvSpPr>
          <p:spPr bwMode="auto">
            <a:xfrm>
              <a:off x="3502" y="595"/>
              <a:ext cx="632" cy="586"/>
            </a:xfrm>
            <a:custGeom>
              <a:avLst/>
              <a:gdLst>
                <a:gd name="T0" fmla="*/ 2 w 1026"/>
                <a:gd name="T1" fmla="*/ 72 h 906"/>
                <a:gd name="T2" fmla="*/ 7 w 1026"/>
                <a:gd name="T3" fmla="*/ 67 h 906"/>
                <a:gd name="T4" fmla="*/ 11 w 1026"/>
                <a:gd name="T5" fmla="*/ 65 h 906"/>
                <a:gd name="T6" fmla="*/ 16 w 1026"/>
                <a:gd name="T7" fmla="*/ 65 h 906"/>
                <a:gd name="T8" fmla="*/ 22 w 1026"/>
                <a:gd name="T9" fmla="*/ 63 h 906"/>
                <a:gd name="T10" fmla="*/ 26 w 1026"/>
                <a:gd name="T11" fmla="*/ 60 h 906"/>
                <a:gd name="T12" fmla="*/ 28 w 1026"/>
                <a:gd name="T13" fmla="*/ 56 h 906"/>
                <a:gd name="T14" fmla="*/ 34 w 1026"/>
                <a:gd name="T15" fmla="*/ 55 h 906"/>
                <a:gd name="T16" fmla="*/ 34 w 1026"/>
                <a:gd name="T17" fmla="*/ 52 h 906"/>
                <a:gd name="T18" fmla="*/ 39 w 1026"/>
                <a:gd name="T19" fmla="*/ 47 h 906"/>
                <a:gd name="T20" fmla="*/ 41 w 1026"/>
                <a:gd name="T21" fmla="*/ 44 h 906"/>
                <a:gd name="T22" fmla="*/ 47 w 1026"/>
                <a:gd name="T23" fmla="*/ 43 h 906"/>
                <a:gd name="T24" fmla="*/ 52 w 1026"/>
                <a:gd name="T25" fmla="*/ 44 h 906"/>
                <a:gd name="T26" fmla="*/ 55 w 1026"/>
                <a:gd name="T27" fmla="*/ 41 h 906"/>
                <a:gd name="T28" fmla="*/ 50 w 1026"/>
                <a:gd name="T29" fmla="*/ 35 h 906"/>
                <a:gd name="T30" fmla="*/ 50 w 1026"/>
                <a:gd name="T31" fmla="*/ 30 h 906"/>
                <a:gd name="T32" fmla="*/ 49 w 1026"/>
                <a:gd name="T33" fmla="*/ 22 h 906"/>
                <a:gd name="T34" fmla="*/ 47 w 1026"/>
                <a:gd name="T35" fmla="*/ 18 h 906"/>
                <a:gd name="T36" fmla="*/ 51 w 1026"/>
                <a:gd name="T37" fmla="*/ 17 h 906"/>
                <a:gd name="T38" fmla="*/ 55 w 1026"/>
                <a:gd name="T39" fmla="*/ 12 h 906"/>
                <a:gd name="T40" fmla="*/ 58 w 1026"/>
                <a:gd name="T41" fmla="*/ 12 h 906"/>
                <a:gd name="T42" fmla="*/ 62 w 1026"/>
                <a:gd name="T43" fmla="*/ 12 h 906"/>
                <a:gd name="T44" fmla="*/ 66 w 1026"/>
                <a:gd name="T45" fmla="*/ 7 h 906"/>
                <a:gd name="T46" fmla="*/ 71 w 1026"/>
                <a:gd name="T47" fmla="*/ 5 h 906"/>
                <a:gd name="T48" fmla="*/ 77 w 1026"/>
                <a:gd name="T49" fmla="*/ 5 h 906"/>
                <a:gd name="T50" fmla="*/ 81 w 1026"/>
                <a:gd name="T51" fmla="*/ 4 h 906"/>
                <a:gd name="T52" fmla="*/ 86 w 1026"/>
                <a:gd name="T53" fmla="*/ 3 h 906"/>
                <a:gd name="T54" fmla="*/ 91 w 1026"/>
                <a:gd name="T55" fmla="*/ 2 h 906"/>
                <a:gd name="T56" fmla="*/ 97 w 1026"/>
                <a:gd name="T57" fmla="*/ 3 h 906"/>
                <a:gd name="T58" fmla="*/ 102 w 1026"/>
                <a:gd name="T59" fmla="*/ 3 h 906"/>
                <a:gd name="T60" fmla="*/ 107 w 1026"/>
                <a:gd name="T61" fmla="*/ 1 h 906"/>
                <a:gd name="T62" fmla="*/ 110 w 1026"/>
                <a:gd name="T63" fmla="*/ 1 h 906"/>
                <a:gd name="T64" fmla="*/ 113 w 1026"/>
                <a:gd name="T65" fmla="*/ 2 h 906"/>
                <a:gd name="T66" fmla="*/ 115 w 1026"/>
                <a:gd name="T67" fmla="*/ 1 h 906"/>
                <a:gd name="T68" fmla="*/ 118 w 1026"/>
                <a:gd name="T69" fmla="*/ 2 h 906"/>
                <a:gd name="T70" fmla="*/ 123 w 1026"/>
                <a:gd name="T71" fmla="*/ 3 h 906"/>
                <a:gd name="T72" fmla="*/ 120 w 1026"/>
                <a:gd name="T73" fmla="*/ 5 h 906"/>
                <a:gd name="T74" fmla="*/ 122 w 1026"/>
                <a:gd name="T75" fmla="*/ 8 h 906"/>
                <a:gd name="T76" fmla="*/ 122 w 1026"/>
                <a:gd name="T77" fmla="*/ 14 h 906"/>
                <a:gd name="T78" fmla="*/ 122 w 1026"/>
                <a:gd name="T79" fmla="*/ 18 h 906"/>
                <a:gd name="T80" fmla="*/ 120 w 1026"/>
                <a:gd name="T81" fmla="*/ 23 h 906"/>
                <a:gd name="T82" fmla="*/ 116 w 1026"/>
                <a:gd name="T83" fmla="*/ 27 h 906"/>
                <a:gd name="T84" fmla="*/ 118 w 1026"/>
                <a:gd name="T85" fmla="*/ 35 h 906"/>
                <a:gd name="T86" fmla="*/ 127 w 1026"/>
                <a:gd name="T87" fmla="*/ 44 h 906"/>
                <a:gd name="T88" fmla="*/ 129 w 1026"/>
                <a:gd name="T89" fmla="*/ 60 h 906"/>
                <a:gd name="T90" fmla="*/ 132 w 1026"/>
                <a:gd name="T91" fmla="*/ 72 h 906"/>
                <a:gd name="T92" fmla="*/ 132 w 1026"/>
                <a:gd name="T93" fmla="*/ 79 h 906"/>
                <a:gd name="T94" fmla="*/ 132 w 1026"/>
                <a:gd name="T95" fmla="*/ 86 h 906"/>
                <a:gd name="T96" fmla="*/ 132 w 1026"/>
                <a:gd name="T97" fmla="*/ 92 h 906"/>
                <a:gd name="T98" fmla="*/ 132 w 1026"/>
                <a:gd name="T99" fmla="*/ 100 h 906"/>
                <a:gd name="T100" fmla="*/ 137 w 1026"/>
                <a:gd name="T101" fmla="*/ 109 h 906"/>
                <a:gd name="T102" fmla="*/ 145 w 1026"/>
                <a:gd name="T103" fmla="*/ 112 h 906"/>
                <a:gd name="T104" fmla="*/ 113 w 1026"/>
                <a:gd name="T105" fmla="*/ 144 h 906"/>
                <a:gd name="T106" fmla="*/ 86 w 1026"/>
                <a:gd name="T107" fmla="*/ 157 h 906"/>
                <a:gd name="T108" fmla="*/ 84 w 1026"/>
                <a:gd name="T109" fmla="*/ 153 h 906"/>
                <a:gd name="T110" fmla="*/ 83 w 1026"/>
                <a:gd name="T111" fmla="*/ 149 h 906"/>
                <a:gd name="T112" fmla="*/ 79 w 1026"/>
                <a:gd name="T113" fmla="*/ 148 h 906"/>
                <a:gd name="T114" fmla="*/ 75 w 1026"/>
                <a:gd name="T115" fmla="*/ 147 h 906"/>
                <a:gd name="T116" fmla="*/ 71 w 1026"/>
                <a:gd name="T117" fmla="*/ 143 h 906"/>
                <a:gd name="T118" fmla="*/ 61 w 1026"/>
                <a:gd name="T119" fmla="*/ 131 h 906"/>
                <a:gd name="T120" fmla="*/ 23 w 1026"/>
                <a:gd name="T121" fmla="*/ 103 h 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26" h="906">
                  <a:moveTo>
                    <a:pt x="0" y="492"/>
                  </a:moveTo>
                  <a:lnTo>
                    <a:pt x="0" y="474"/>
                  </a:lnTo>
                  <a:lnTo>
                    <a:pt x="0" y="420"/>
                  </a:lnTo>
                  <a:lnTo>
                    <a:pt x="6" y="414"/>
                  </a:lnTo>
                  <a:lnTo>
                    <a:pt x="12" y="414"/>
                  </a:lnTo>
                  <a:lnTo>
                    <a:pt x="12" y="408"/>
                  </a:lnTo>
                  <a:lnTo>
                    <a:pt x="18" y="408"/>
                  </a:lnTo>
                  <a:lnTo>
                    <a:pt x="24" y="402"/>
                  </a:lnTo>
                  <a:lnTo>
                    <a:pt x="30" y="402"/>
                  </a:lnTo>
                  <a:lnTo>
                    <a:pt x="36" y="396"/>
                  </a:lnTo>
                  <a:lnTo>
                    <a:pt x="42" y="396"/>
                  </a:lnTo>
                  <a:lnTo>
                    <a:pt x="42" y="390"/>
                  </a:lnTo>
                  <a:lnTo>
                    <a:pt x="48" y="390"/>
                  </a:lnTo>
                  <a:lnTo>
                    <a:pt x="48" y="384"/>
                  </a:lnTo>
                  <a:lnTo>
                    <a:pt x="54" y="384"/>
                  </a:lnTo>
                  <a:lnTo>
                    <a:pt x="60" y="384"/>
                  </a:lnTo>
                  <a:lnTo>
                    <a:pt x="66" y="384"/>
                  </a:lnTo>
                  <a:lnTo>
                    <a:pt x="66" y="378"/>
                  </a:lnTo>
                  <a:lnTo>
                    <a:pt x="72" y="378"/>
                  </a:lnTo>
                  <a:lnTo>
                    <a:pt x="72" y="372"/>
                  </a:lnTo>
                  <a:lnTo>
                    <a:pt x="78" y="372"/>
                  </a:lnTo>
                  <a:lnTo>
                    <a:pt x="84" y="372"/>
                  </a:lnTo>
                  <a:lnTo>
                    <a:pt x="90" y="372"/>
                  </a:lnTo>
                  <a:lnTo>
                    <a:pt x="96" y="378"/>
                  </a:lnTo>
                  <a:lnTo>
                    <a:pt x="102" y="378"/>
                  </a:lnTo>
                  <a:lnTo>
                    <a:pt x="108" y="378"/>
                  </a:lnTo>
                  <a:lnTo>
                    <a:pt x="108" y="372"/>
                  </a:lnTo>
                  <a:lnTo>
                    <a:pt x="114" y="372"/>
                  </a:lnTo>
                  <a:lnTo>
                    <a:pt x="120" y="372"/>
                  </a:lnTo>
                  <a:lnTo>
                    <a:pt x="126" y="372"/>
                  </a:lnTo>
                  <a:lnTo>
                    <a:pt x="132" y="366"/>
                  </a:lnTo>
                  <a:lnTo>
                    <a:pt x="138" y="366"/>
                  </a:lnTo>
                  <a:lnTo>
                    <a:pt x="144" y="366"/>
                  </a:lnTo>
                  <a:lnTo>
                    <a:pt x="150" y="366"/>
                  </a:lnTo>
                  <a:lnTo>
                    <a:pt x="156" y="360"/>
                  </a:lnTo>
                  <a:lnTo>
                    <a:pt x="162" y="360"/>
                  </a:lnTo>
                  <a:lnTo>
                    <a:pt x="168" y="360"/>
                  </a:lnTo>
                  <a:lnTo>
                    <a:pt x="168" y="354"/>
                  </a:lnTo>
                  <a:lnTo>
                    <a:pt x="174" y="354"/>
                  </a:lnTo>
                  <a:lnTo>
                    <a:pt x="180" y="354"/>
                  </a:lnTo>
                  <a:lnTo>
                    <a:pt x="180" y="348"/>
                  </a:lnTo>
                  <a:lnTo>
                    <a:pt x="180" y="342"/>
                  </a:lnTo>
                  <a:lnTo>
                    <a:pt x="186" y="342"/>
                  </a:lnTo>
                  <a:lnTo>
                    <a:pt x="186" y="336"/>
                  </a:lnTo>
                  <a:lnTo>
                    <a:pt x="186" y="330"/>
                  </a:lnTo>
                  <a:lnTo>
                    <a:pt x="186" y="324"/>
                  </a:lnTo>
                  <a:lnTo>
                    <a:pt x="192" y="324"/>
                  </a:lnTo>
                  <a:lnTo>
                    <a:pt x="198" y="324"/>
                  </a:lnTo>
                  <a:lnTo>
                    <a:pt x="198" y="318"/>
                  </a:lnTo>
                  <a:lnTo>
                    <a:pt x="204" y="318"/>
                  </a:lnTo>
                  <a:lnTo>
                    <a:pt x="210" y="318"/>
                  </a:lnTo>
                  <a:lnTo>
                    <a:pt x="216" y="318"/>
                  </a:lnTo>
                  <a:lnTo>
                    <a:pt x="222" y="318"/>
                  </a:lnTo>
                  <a:lnTo>
                    <a:pt x="228" y="312"/>
                  </a:lnTo>
                  <a:lnTo>
                    <a:pt x="234" y="312"/>
                  </a:lnTo>
                  <a:lnTo>
                    <a:pt x="240" y="312"/>
                  </a:lnTo>
                  <a:lnTo>
                    <a:pt x="246" y="312"/>
                  </a:lnTo>
                  <a:lnTo>
                    <a:pt x="252" y="312"/>
                  </a:lnTo>
                  <a:lnTo>
                    <a:pt x="252" y="306"/>
                  </a:lnTo>
                  <a:lnTo>
                    <a:pt x="252" y="300"/>
                  </a:lnTo>
                  <a:lnTo>
                    <a:pt x="246" y="300"/>
                  </a:lnTo>
                  <a:lnTo>
                    <a:pt x="240" y="300"/>
                  </a:lnTo>
                  <a:lnTo>
                    <a:pt x="240" y="294"/>
                  </a:lnTo>
                  <a:lnTo>
                    <a:pt x="240" y="288"/>
                  </a:lnTo>
                  <a:lnTo>
                    <a:pt x="246" y="288"/>
                  </a:lnTo>
                  <a:lnTo>
                    <a:pt x="246" y="282"/>
                  </a:lnTo>
                  <a:lnTo>
                    <a:pt x="246" y="276"/>
                  </a:lnTo>
                  <a:lnTo>
                    <a:pt x="252" y="276"/>
                  </a:lnTo>
                  <a:lnTo>
                    <a:pt x="264" y="270"/>
                  </a:lnTo>
                  <a:lnTo>
                    <a:pt x="270" y="270"/>
                  </a:lnTo>
                  <a:lnTo>
                    <a:pt x="276" y="270"/>
                  </a:lnTo>
                  <a:lnTo>
                    <a:pt x="282" y="270"/>
                  </a:lnTo>
                  <a:lnTo>
                    <a:pt x="288" y="270"/>
                  </a:lnTo>
                  <a:lnTo>
                    <a:pt x="288" y="264"/>
                  </a:lnTo>
                  <a:lnTo>
                    <a:pt x="288" y="258"/>
                  </a:lnTo>
                  <a:lnTo>
                    <a:pt x="282" y="258"/>
                  </a:lnTo>
                  <a:lnTo>
                    <a:pt x="282" y="252"/>
                  </a:lnTo>
                  <a:lnTo>
                    <a:pt x="288" y="252"/>
                  </a:lnTo>
                  <a:lnTo>
                    <a:pt x="300" y="252"/>
                  </a:lnTo>
                  <a:lnTo>
                    <a:pt x="306" y="246"/>
                  </a:lnTo>
                  <a:lnTo>
                    <a:pt x="312" y="246"/>
                  </a:lnTo>
                  <a:lnTo>
                    <a:pt x="318" y="246"/>
                  </a:lnTo>
                  <a:lnTo>
                    <a:pt x="324" y="246"/>
                  </a:lnTo>
                  <a:lnTo>
                    <a:pt x="330" y="246"/>
                  </a:lnTo>
                  <a:lnTo>
                    <a:pt x="336" y="246"/>
                  </a:lnTo>
                  <a:lnTo>
                    <a:pt x="342" y="246"/>
                  </a:lnTo>
                  <a:lnTo>
                    <a:pt x="348" y="252"/>
                  </a:lnTo>
                  <a:lnTo>
                    <a:pt x="354" y="246"/>
                  </a:lnTo>
                  <a:lnTo>
                    <a:pt x="354" y="252"/>
                  </a:lnTo>
                  <a:lnTo>
                    <a:pt x="360" y="246"/>
                  </a:lnTo>
                  <a:lnTo>
                    <a:pt x="360" y="252"/>
                  </a:lnTo>
                  <a:lnTo>
                    <a:pt x="366" y="252"/>
                  </a:lnTo>
                  <a:lnTo>
                    <a:pt x="372" y="252"/>
                  </a:lnTo>
                  <a:lnTo>
                    <a:pt x="372" y="246"/>
                  </a:lnTo>
                  <a:lnTo>
                    <a:pt x="366" y="246"/>
                  </a:lnTo>
                  <a:lnTo>
                    <a:pt x="366" y="240"/>
                  </a:lnTo>
                  <a:lnTo>
                    <a:pt x="372" y="234"/>
                  </a:lnTo>
                  <a:lnTo>
                    <a:pt x="378" y="234"/>
                  </a:lnTo>
                  <a:lnTo>
                    <a:pt x="378" y="228"/>
                  </a:lnTo>
                  <a:lnTo>
                    <a:pt x="366" y="222"/>
                  </a:lnTo>
                  <a:lnTo>
                    <a:pt x="360" y="216"/>
                  </a:lnTo>
                  <a:lnTo>
                    <a:pt x="354" y="210"/>
                  </a:lnTo>
                  <a:lnTo>
                    <a:pt x="354" y="204"/>
                  </a:lnTo>
                  <a:lnTo>
                    <a:pt x="354" y="198"/>
                  </a:lnTo>
                  <a:lnTo>
                    <a:pt x="348" y="198"/>
                  </a:lnTo>
                  <a:lnTo>
                    <a:pt x="348" y="192"/>
                  </a:lnTo>
                  <a:lnTo>
                    <a:pt x="348" y="186"/>
                  </a:lnTo>
                  <a:lnTo>
                    <a:pt x="348" y="180"/>
                  </a:lnTo>
                  <a:lnTo>
                    <a:pt x="348" y="174"/>
                  </a:lnTo>
                  <a:lnTo>
                    <a:pt x="342" y="174"/>
                  </a:lnTo>
                  <a:lnTo>
                    <a:pt x="342" y="168"/>
                  </a:lnTo>
                  <a:lnTo>
                    <a:pt x="348" y="168"/>
                  </a:lnTo>
                  <a:lnTo>
                    <a:pt x="348" y="162"/>
                  </a:lnTo>
                  <a:lnTo>
                    <a:pt x="348" y="156"/>
                  </a:lnTo>
                  <a:lnTo>
                    <a:pt x="348" y="150"/>
                  </a:lnTo>
                  <a:lnTo>
                    <a:pt x="342" y="138"/>
                  </a:lnTo>
                  <a:lnTo>
                    <a:pt x="348" y="132"/>
                  </a:lnTo>
                  <a:lnTo>
                    <a:pt x="342" y="132"/>
                  </a:lnTo>
                  <a:lnTo>
                    <a:pt x="342" y="126"/>
                  </a:lnTo>
                  <a:lnTo>
                    <a:pt x="336" y="126"/>
                  </a:lnTo>
                  <a:lnTo>
                    <a:pt x="342" y="120"/>
                  </a:lnTo>
                  <a:lnTo>
                    <a:pt x="336" y="114"/>
                  </a:lnTo>
                  <a:lnTo>
                    <a:pt x="330" y="114"/>
                  </a:lnTo>
                  <a:lnTo>
                    <a:pt x="330" y="108"/>
                  </a:lnTo>
                  <a:lnTo>
                    <a:pt x="324" y="108"/>
                  </a:lnTo>
                  <a:lnTo>
                    <a:pt x="324" y="102"/>
                  </a:lnTo>
                  <a:lnTo>
                    <a:pt x="318" y="102"/>
                  </a:lnTo>
                  <a:lnTo>
                    <a:pt x="324" y="102"/>
                  </a:lnTo>
                  <a:lnTo>
                    <a:pt x="330" y="102"/>
                  </a:lnTo>
                  <a:lnTo>
                    <a:pt x="336" y="102"/>
                  </a:lnTo>
                  <a:lnTo>
                    <a:pt x="342" y="102"/>
                  </a:lnTo>
                  <a:lnTo>
                    <a:pt x="348" y="96"/>
                  </a:lnTo>
                  <a:lnTo>
                    <a:pt x="354" y="96"/>
                  </a:lnTo>
                  <a:lnTo>
                    <a:pt x="354" y="90"/>
                  </a:lnTo>
                  <a:lnTo>
                    <a:pt x="360" y="90"/>
                  </a:lnTo>
                  <a:lnTo>
                    <a:pt x="366" y="90"/>
                  </a:lnTo>
                  <a:lnTo>
                    <a:pt x="366" y="84"/>
                  </a:lnTo>
                  <a:lnTo>
                    <a:pt x="372" y="78"/>
                  </a:lnTo>
                  <a:lnTo>
                    <a:pt x="378" y="78"/>
                  </a:lnTo>
                  <a:lnTo>
                    <a:pt x="378" y="72"/>
                  </a:lnTo>
                  <a:lnTo>
                    <a:pt x="384" y="72"/>
                  </a:lnTo>
                  <a:lnTo>
                    <a:pt x="390" y="72"/>
                  </a:lnTo>
                  <a:lnTo>
                    <a:pt x="390" y="66"/>
                  </a:lnTo>
                  <a:lnTo>
                    <a:pt x="390" y="72"/>
                  </a:lnTo>
                  <a:lnTo>
                    <a:pt x="396" y="72"/>
                  </a:lnTo>
                  <a:lnTo>
                    <a:pt x="402" y="72"/>
                  </a:lnTo>
                  <a:lnTo>
                    <a:pt x="402" y="66"/>
                  </a:lnTo>
                  <a:lnTo>
                    <a:pt x="408" y="66"/>
                  </a:lnTo>
                  <a:lnTo>
                    <a:pt x="408" y="60"/>
                  </a:lnTo>
                  <a:lnTo>
                    <a:pt x="414" y="60"/>
                  </a:lnTo>
                  <a:lnTo>
                    <a:pt x="414" y="66"/>
                  </a:lnTo>
                  <a:lnTo>
                    <a:pt x="420" y="66"/>
                  </a:lnTo>
                  <a:lnTo>
                    <a:pt x="426" y="66"/>
                  </a:lnTo>
                  <a:lnTo>
                    <a:pt x="432" y="66"/>
                  </a:lnTo>
                  <a:lnTo>
                    <a:pt x="432" y="60"/>
                  </a:lnTo>
                  <a:lnTo>
                    <a:pt x="438" y="60"/>
                  </a:lnTo>
                  <a:lnTo>
                    <a:pt x="438" y="54"/>
                  </a:lnTo>
                  <a:lnTo>
                    <a:pt x="444" y="48"/>
                  </a:lnTo>
                  <a:lnTo>
                    <a:pt x="450" y="48"/>
                  </a:lnTo>
                  <a:lnTo>
                    <a:pt x="456" y="48"/>
                  </a:lnTo>
                  <a:lnTo>
                    <a:pt x="456" y="42"/>
                  </a:lnTo>
                  <a:lnTo>
                    <a:pt x="462" y="42"/>
                  </a:lnTo>
                  <a:lnTo>
                    <a:pt x="468" y="42"/>
                  </a:lnTo>
                  <a:lnTo>
                    <a:pt x="468" y="36"/>
                  </a:lnTo>
                  <a:lnTo>
                    <a:pt x="474" y="36"/>
                  </a:lnTo>
                  <a:lnTo>
                    <a:pt x="480" y="36"/>
                  </a:lnTo>
                  <a:lnTo>
                    <a:pt x="486" y="30"/>
                  </a:lnTo>
                  <a:lnTo>
                    <a:pt x="492" y="30"/>
                  </a:lnTo>
                  <a:lnTo>
                    <a:pt x="498" y="30"/>
                  </a:lnTo>
                  <a:lnTo>
                    <a:pt x="504" y="30"/>
                  </a:lnTo>
                  <a:lnTo>
                    <a:pt x="510" y="30"/>
                  </a:lnTo>
                  <a:lnTo>
                    <a:pt x="516" y="30"/>
                  </a:lnTo>
                  <a:lnTo>
                    <a:pt x="522" y="30"/>
                  </a:lnTo>
                  <a:lnTo>
                    <a:pt x="528" y="30"/>
                  </a:lnTo>
                  <a:lnTo>
                    <a:pt x="534" y="30"/>
                  </a:lnTo>
                  <a:lnTo>
                    <a:pt x="540" y="24"/>
                  </a:lnTo>
                  <a:lnTo>
                    <a:pt x="546" y="24"/>
                  </a:lnTo>
                  <a:lnTo>
                    <a:pt x="552" y="24"/>
                  </a:lnTo>
                  <a:lnTo>
                    <a:pt x="552" y="30"/>
                  </a:lnTo>
                  <a:lnTo>
                    <a:pt x="558" y="30"/>
                  </a:lnTo>
                  <a:lnTo>
                    <a:pt x="558" y="24"/>
                  </a:lnTo>
                  <a:lnTo>
                    <a:pt x="564" y="24"/>
                  </a:lnTo>
                  <a:lnTo>
                    <a:pt x="570" y="24"/>
                  </a:lnTo>
                  <a:lnTo>
                    <a:pt x="570" y="18"/>
                  </a:lnTo>
                  <a:lnTo>
                    <a:pt x="576" y="18"/>
                  </a:lnTo>
                  <a:lnTo>
                    <a:pt x="582" y="18"/>
                  </a:lnTo>
                  <a:lnTo>
                    <a:pt x="588" y="18"/>
                  </a:lnTo>
                  <a:lnTo>
                    <a:pt x="594" y="18"/>
                  </a:lnTo>
                  <a:lnTo>
                    <a:pt x="600" y="18"/>
                  </a:lnTo>
                  <a:lnTo>
                    <a:pt x="606" y="18"/>
                  </a:lnTo>
                  <a:lnTo>
                    <a:pt x="612" y="18"/>
                  </a:lnTo>
                  <a:lnTo>
                    <a:pt x="612" y="12"/>
                  </a:lnTo>
                  <a:lnTo>
                    <a:pt x="618" y="12"/>
                  </a:lnTo>
                  <a:lnTo>
                    <a:pt x="624" y="12"/>
                  </a:lnTo>
                  <a:lnTo>
                    <a:pt x="630" y="12"/>
                  </a:lnTo>
                  <a:lnTo>
                    <a:pt x="636" y="12"/>
                  </a:lnTo>
                  <a:lnTo>
                    <a:pt x="642" y="12"/>
                  </a:lnTo>
                  <a:lnTo>
                    <a:pt x="648" y="12"/>
                  </a:lnTo>
                  <a:lnTo>
                    <a:pt x="654" y="12"/>
                  </a:lnTo>
                  <a:lnTo>
                    <a:pt x="660" y="12"/>
                  </a:lnTo>
                  <a:lnTo>
                    <a:pt x="666" y="12"/>
                  </a:lnTo>
                  <a:lnTo>
                    <a:pt x="672" y="12"/>
                  </a:lnTo>
                  <a:lnTo>
                    <a:pt x="678" y="18"/>
                  </a:lnTo>
                  <a:lnTo>
                    <a:pt x="684" y="18"/>
                  </a:lnTo>
                  <a:lnTo>
                    <a:pt x="684" y="24"/>
                  </a:lnTo>
                  <a:lnTo>
                    <a:pt x="690" y="24"/>
                  </a:lnTo>
                  <a:lnTo>
                    <a:pt x="696" y="24"/>
                  </a:lnTo>
                  <a:lnTo>
                    <a:pt x="702" y="24"/>
                  </a:lnTo>
                  <a:lnTo>
                    <a:pt x="708" y="24"/>
                  </a:lnTo>
                  <a:lnTo>
                    <a:pt x="708" y="18"/>
                  </a:lnTo>
                  <a:lnTo>
                    <a:pt x="714" y="18"/>
                  </a:lnTo>
                  <a:lnTo>
                    <a:pt x="720" y="18"/>
                  </a:lnTo>
                  <a:lnTo>
                    <a:pt x="726" y="18"/>
                  </a:lnTo>
                  <a:lnTo>
                    <a:pt x="726" y="12"/>
                  </a:lnTo>
                  <a:lnTo>
                    <a:pt x="738" y="12"/>
                  </a:lnTo>
                  <a:lnTo>
                    <a:pt x="738" y="6"/>
                  </a:lnTo>
                  <a:lnTo>
                    <a:pt x="744" y="6"/>
                  </a:lnTo>
                  <a:lnTo>
                    <a:pt x="750" y="0"/>
                  </a:lnTo>
                  <a:lnTo>
                    <a:pt x="750" y="6"/>
                  </a:lnTo>
                  <a:lnTo>
                    <a:pt x="750" y="0"/>
                  </a:lnTo>
                  <a:lnTo>
                    <a:pt x="750" y="6"/>
                  </a:lnTo>
                  <a:lnTo>
                    <a:pt x="756" y="6"/>
                  </a:lnTo>
                  <a:lnTo>
                    <a:pt x="762" y="12"/>
                  </a:lnTo>
                  <a:lnTo>
                    <a:pt x="762" y="6"/>
                  </a:lnTo>
                  <a:lnTo>
                    <a:pt x="762" y="12"/>
                  </a:lnTo>
                  <a:lnTo>
                    <a:pt x="762" y="6"/>
                  </a:lnTo>
                  <a:lnTo>
                    <a:pt x="768" y="6"/>
                  </a:lnTo>
                  <a:lnTo>
                    <a:pt x="768" y="12"/>
                  </a:lnTo>
                  <a:lnTo>
                    <a:pt x="774" y="12"/>
                  </a:lnTo>
                  <a:lnTo>
                    <a:pt x="780" y="12"/>
                  </a:lnTo>
                  <a:lnTo>
                    <a:pt x="786" y="12"/>
                  </a:lnTo>
                  <a:lnTo>
                    <a:pt x="792" y="6"/>
                  </a:lnTo>
                  <a:lnTo>
                    <a:pt x="786" y="6"/>
                  </a:lnTo>
                  <a:lnTo>
                    <a:pt x="786" y="0"/>
                  </a:lnTo>
                  <a:lnTo>
                    <a:pt x="792" y="6"/>
                  </a:lnTo>
                  <a:lnTo>
                    <a:pt x="798" y="6"/>
                  </a:lnTo>
                  <a:lnTo>
                    <a:pt x="798" y="0"/>
                  </a:lnTo>
                  <a:lnTo>
                    <a:pt x="798" y="6"/>
                  </a:lnTo>
                  <a:lnTo>
                    <a:pt x="804" y="6"/>
                  </a:lnTo>
                  <a:lnTo>
                    <a:pt x="810" y="6"/>
                  </a:lnTo>
                  <a:lnTo>
                    <a:pt x="810" y="12"/>
                  </a:lnTo>
                  <a:lnTo>
                    <a:pt x="816" y="12"/>
                  </a:lnTo>
                  <a:lnTo>
                    <a:pt x="816" y="6"/>
                  </a:lnTo>
                  <a:lnTo>
                    <a:pt x="816" y="12"/>
                  </a:lnTo>
                  <a:lnTo>
                    <a:pt x="822" y="12"/>
                  </a:lnTo>
                  <a:lnTo>
                    <a:pt x="828" y="12"/>
                  </a:lnTo>
                  <a:lnTo>
                    <a:pt x="840" y="12"/>
                  </a:lnTo>
                  <a:lnTo>
                    <a:pt x="846" y="12"/>
                  </a:lnTo>
                  <a:lnTo>
                    <a:pt x="852" y="12"/>
                  </a:lnTo>
                  <a:lnTo>
                    <a:pt x="858" y="12"/>
                  </a:lnTo>
                  <a:lnTo>
                    <a:pt x="858" y="18"/>
                  </a:lnTo>
                  <a:lnTo>
                    <a:pt x="852" y="18"/>
                  </a:lnTo>
                  <a:lnTo>
                    <a:pt x="846" y="18"/>
                  </a:lnTo>
                  <a:lnTo>
                    <a:pt x="852" y="18"/>
                  </a:lnTo>
                  <a:lnTo>
                    <a:pt x="852" y="24"/>
                  </a:lnTo>
                  <a:lnTo>
                    <a:pt x="846" y="24"/>
                  </a:lnTo>
                  <a:lnTo>
                    <a:pt x="846" y="30"/>
                  </a:lnTo>
                  <a:lnTo>
                    <a:pt x="840" y="30"/>
                  </a:lnTo>
                  <a:lnTo>
                    <a:pt x="834" y="30"/>
                  </a:lnTo>
                  <a:lnTo>
                    <a:pt x="834" y="36"/>
                  </a:lnTo>
                  <a:lnTo>
                    <a:pt x="840" y="36"/>
                  </a:lnTo>
                  <a:lnTo>
                    <a:pt x="846" y="36"/>
                  </a:lnTo>
                  <a:lnTo>
                    <a:pt x="846" y="42"/>
                  </a:lnTo>
                  <a:lnTo>
                    <a:pt x="846" y="48"/>
                  </a:lnTo>
                  <a:lnTo>
                    <a:pt x="840" y="48"/>
                  </a:lnTo>
                  <a:lnTo>
                    <a:pt x="846" y="48"/>
                  </a:lnTo>
                  <a:lnTo>
                    <a:pt x="846" y="54"/>
                  </a:lnTo>
                  <a:lnTo>
                    <a:pt x="840" y="54"/>
                  </a:lnTo>
                  <a:lnTo>
                    <a:pt x="840" y="60"/>
                  </a:lnTo>
                  <a:lnTo>
                    <a:pt x="840" y="66"/>
                  </a:lnTo>
                  <a:lnTo>
                    <a:pt x="840" y="72"/>
                  </a:lnTo>
                  <a:lnTo>
                    <a:pt x="846" y="72"/>
                  </a:lnTo>
                  <a:lnTo>
                    <a:pt x="846" y="78"/>
                  </a:lnTo>
                  <a:lnTo>
                    <a:pt x="846" y="84"/>
                  </a:lnTo>
                  <a:lnTo>
                    <a:pt x="840" y="90"/>
                  </a:lnTo>
                  <a:lnTo>
                    <a:pt x="846" y="90"/>
                  </a:lnTo>
                  <a:lnTo>
                    <a:pt x="846" y="96"/>
                  </a:lnTo>
                  <a:lnTo>
                    <a:pt x="852" y="96"/>
                  </a:lnTo>
                  <a:lnTo>
                    <a:pt x="846" y="96"/>
                  </a:lnTo>
                  <a:lnTo>
                    <a:pt x="846" y="102"/>
                  </a:lnTo>
                  <a:lnTo>
                    <a:pt x="846" y="108"/>
                  </a:lnTo>
                  <a:lnTo>
                    <a:pt x="840" y="108"/>
                  </a:lnTo>
                  <a:lnTo>
                    <a:pt x="840" y="114"/>
                  </a:lnTo>
                  <a:lnTo>
                    <a:pt x="840" y="120"/>
                  </a:lnTo>
                  <a:lnTo>
                    <a:pt x="840" y="126"/>
                  </a:lnTo>
                  <a:lnTo>
                    <a:pt x="834" y="126"/>
                  </a:lnTo>
                  <a:lnTo>
                    <a:pt x="834" y="132"/>
                  </a:lnTo>
                  <a:lnTo>
                    <a:pt x="828" y="132"/>
                  </a:lnTo>
                  <a:lnTo>
                    <a:pt x="822" y="138"/>
                  </a:lnTo>
                  <a:lnTo>
                    <a:pt x="816" y="144"/>
                  </a:lnTo>
                  <a:lnTo>
                    <a:pt x="810" y="144"/>
                  </a:lnTo>
                  <a:lnTo>
                    <a:pt x="810" y="150"/>
                  </a:lnTo>
                  <a:lnTo>
                    <a:pt x="804" y="150"/>
                  </a:lnTo>
                  <a:lnTo>
                    <a:pt x="804" y="156"/>
                  </a:lnTo>
                  <a:lnTo>
                    <a:pt x="804" y="162"/>
                  </a:lnTo>
                  <a:lnTo>
                    <a:pt x="804" y="168"/>
                  </a:lnTo>
                  <a:lnTo>
                    <a:pt x="810" y="174"/>
                  </a:lnTo>
                  <a:lnTo>
                    <a:pt x="810" y="180"/>
                  </a:lnTo>
                  <a:lnTo>
                    <a:pt x="816" y="186"/>
                  </a:lnTo>
                  <a:lnTo>
                    <a:pt x="816" y="192"/>
                  </a:lnTo>
                  <a:lnTo>
                    <a:pt x="816" y="198"/>
                  </a:lnTo>
                  <a:lnTo>
                    <a:pt x="822" y="198"/>
                  </a:lnTo>
                  <a:lnTo>
                    <a:pt x="828" y="204"/>
                  </a:lnTo>
                  <a:lnTo>
                    <a:pt x="834" y="204"/>
                  </a:lnTo>
                  <a:lnTo>
                    <a:pt x="846" y="216"/>
                  </a:lnTo>
                  <a:lnTo>
                    <a:pt x="846" y="222"/>
                  </a:lnTo>
                  <a:lnTo>
                    <a:pt x="846" y="228"/>
                  </a:lnTo>
                  <a:lnTo>
                    <a:pt x="882" y="252"/>
                  </a:lnTo>
                  <a:lnTo>
                    <a:pt x="882" y="258"/>
                  </a:lnTo>
                  <a:lnTo>
                    <a:pt x="882" y="264"/>
                  </a:lnTo>
                  <a:lnTo>
                    <a:pt x="894" y="300"/>
                  </a:lnTo>
                  <a:lnTo>
                    <a:pt x="900" y="318"/>
                  </a:lnTo>
                  <a:lnTo>
                    <a:pt x="900" y="330"/>
                  </a:lnTo>
                  <a:lnTo>
                    <a:pt x="906" y="342"/>
                  </a:lnTo>
                  <a:lnTo>
                    <a:pt x="900" y="342"/>
                  </a:lnTo>
                  <a:lnTo>
                    <a:pt x="900" y="348"/>
                  </a:lnTo>
                  <a:lnTo>
                    <a:pt x="894" y="348"/>
                  </a:lnTo>
                  <a:lnTo>
                    <a:pt x="900" y="354"/>
                  </a:lnTo>
                  <a:lnTo>
                    <a:pt x="906" y="360"/>
                  </a:lnTo>
                  <a:lnTo>
                    <a:pt x="918" y="384"/>
                  </a:lnTo>
                  <a:lnTo>
                    <a:pt x="918" y="402"/>
                  </a:lnTo>
                  <a:lnTo>
                    <a:pt x="918" y="408"/>
                  </a:lnTo>
                  <a:lnTo>
                    <a:pt x="918" y="414"/>
                  </a:lnTo>
                  <a:lnTo>
                    <a:pt x="924" y="414"/>
                  </a:lnTo>
                  <a:lnTo>
                    <a:pt x="918" y="420"/>
                  </a:lnTo>
                  <a:lnTo>
                    <a:pt x="918" y="426"/>
                  </a:lnTo>
                  <a:lnTo>
                    <a:pt x="918" y="432"/>
                  </a:lnTo>
                  <a:lnTo>
                    <a:pt x="918" y="438"/>
                  </a:lnTo>
                  <a:lnTo>
                    <a:pt x="918" y="450"/>
                  </a:lnTo>
                  <a:lnTo>
                    <a:pt x="924" y="462"/>
                  </a:lnTo>
                  <a:lnTo>
                    <a:pt x="924" y="468"/>
                  </a:lnTo>
                  <a:lnTo>
                    <a:pt x="924" y="474"/>
                  </a:lnTo>
                  <a:lnTo>
                    <a:pt x="918" y="474"/>
                  </a:lnTo>
                  <a:lnTo>
                    <a:pt x="918" y="480"/>
                  </a:lnTo>
                  <a:lnTo>
                    <a:pt x="918" y="486"/>
                  </a:lnTo>
                  <a:lnTo>
                    <a:pt x="918" y="492"/>
                  </a:lnTo>
                  <a:lnTo>
                    <a:pt x="918" y="498"/>
                  </a:lnTo>
                  <a:lnTo>
                    <a:pt x="918" y="504"/>
                  </a:lnTo>
                  <a:lnTo>
                    <a:pt x="918" y="510"/>
                  </a:lnTo>
                  <a:lnTo>
                    <a:pt x="924" y="510"/>
                  </a:lnTo>
                  <a:lnTo>
                    <a:pt x="924" y="516"/>
                  </a:lnTo>
                  <a:lnTo>
                    <a:pt x="924" y="522"/>
                  </a:lnTo>
                  <a:lnTo>
                    <a:pt x="918" y="528"/>
                  </a:lnTo>
                  <a:lnTo>
                    <a:pt x="912" y="534"/>
                  </a:lnTo>
                  <a:lnTo>
                    <a:pt x="906" y="534"/>
                  </a:lnTo>
                  <a:lnTo>
                    <a:pt x="900" y="534"/>
                  </a:lnTo>
                  <a:lnTo>
                    <a:pt x="900" y="540"/>
                  </a:lnTo>
                  <a:lnTo>
                    <a:pt x="900" y="546"/>
                  </a:lnTo>
                  <a:lnTo>
                    <a:pt x="894" y="546"/>
                  </a:lnTo>
                  <a:lnTo>
                    <a:pt x="918" y="570"/>
                  </a:lnTo>
                  <a:lnTo>
                    <a:pt x="930" y="588"/>
                  </a:lnTo>
                  <a:lnTo>
                    <a:pt x="930" y="612"/>
                  </a:lnTo>
                  <a:lnTo>
                    <a:pt x="936" y="612"/>
                  </a:lnTo>
                  <a:lnTo>
                    <a:pt x="936" y="618"/>
                  </a:lnTo>
                  <a:lnTo>
                    <a:pt x="936" y="624"/>
                  </a:lnTo>
                  <a:lnTo>
                    <a:pt x="948" y="630"/>
                  </a:lnTo>
                  <a:lnTo>
                    <a:pt x="954" y="624"/>
                  </a:lnTo>
                  <a:lnTo>
                    <a:pt x="960" y="624"/>
                  </a:lnTo>
                  <a:lnTo>
                    <a:pt x="972" y="630"/>
                  </a:lnTo>
                  <a:lnTo>
                    <a:pt x="978" y="630"/>
                  </a:lnTo>
                  <a:lnTo>
                    <a:pt x="984" y="636"/>
                  </a:lnTo>
                  <a:lnTo>
                    <a:pt x="996" y="642"/>
                  </a:lnTo>
                  <a:lnTo>
                    <a:pt x="1002" y="642"/>
                  </a:lnTo>
                  <a:lnTo>
                    <a:pt x="1008" y="642"/>
                  </a:lnTo>
                  <a:lnTo>
                    <a:pt x="1014" y="654"/>
                  </a:lnTo>
                  <a:lnTo>
                    <a:pt x="1026" y="678"/>
                  </a:lnTo>
                  <a:lnTo>
                    <a:pt x="984" y="702"/>
                  </a:lnTo>
                  <a:lnTo>
                    <a:pt x="906" y="744"/>
                  </a:lnTo>
                  <a:lnTo>
                    <a:pt x="858" y="774"/>
                  </a:lnTo>
                  <a:lnTo>
                    <a:pt x="798" y="810"/>
                  </a:lnTo>
                  <a:lnTo>
                    <a:pt x="786" y="822"/>
                  </a:lnTo>
                  <a:lnTo>
                    <a:pt x="768" y="834"/>
                  </a:lnTo>
                  <a:lnTo>
                    <a:pt x="750" y="852"/>
                  </a:lnTo>
                  <a:lnTo>
                    <a:pt x="720" y="882"/>
                  </a:lnTo>
                  <a:lnTo>
                    <a:pt x="672" y="888"/>
                  </a:lnTo>
                  <a:lnTo>
                    <a:pt x="642" y="894"/>
                  </a:lnTo>
                  <a:lnTo>
                    <a:pt x="594" y="906"/>
                  </a:lnTo>
                  <a:lnTo>
                    <a:pt x="594" y="900"/>
                  </a:lnTo>
                  <a:lnTo>
                    <a:pt x="588" y="900"/>
                  </a:lnTo>
                  <a:lnTo>
                    <a:pt x="582" y="894"/>
                  </a:lnTo>
                  <a:lnTo>
                    <a:pt x="588" y="894"/>
                  </a:lnTo>
                  <a:lnTo>
                    <a:pt x="588" y="888"/>
                  </a:lnTo>
                  <a:lnTo>
                    <a:pt x="588" y="882"/>
                  </a:lnTo>
                  <a:lnTo>
                    <a:pt x="594" y="882"/>
                  </a:lnTo>
                  <a:lnTo>
                    <a:pt x="588" y="876"/>
                  </a:lnTo>
                  <a:lnTo>
                    <a:pt x="594" y="876"/>
                  </a:lnTo>
                  <a:lnTo>
                    <a:pt x="588" y="876"/>
                  </a:lnTo>
                  <a:lnTo>
                    <a:pt x="588" y="870"/>
                  </a:lnTo>
                  <a:lnTo>
                    <a:pt x="588" y="864"/>
                  </a:lnTo>
                  <a:lnTo>
                    <a:pt x="588" y="858"/>
                  </a:lnTo>
                  <a:lnTo>
                    <a:pt x="582" y="858"/>
                  </a:lnTo>
                  <a:lnTo>
                    <a:pt x="576" y="852"/>
                  </a:lnTo>
                  <a:lnTo>
                    <a:pt x="570" y="852"/>
                  </a:lnTo>
                  <a:lnTo>
                    <a:pt x="564" y="852"/>
                  </a:lnTo>
                  <a:lnTo>
                    <a:pt x="558" y="852"/>
                  </a:lnTo>
                  <a:lnTo>
                    <a:pt x="552" y="852"/>
                  </a:lnTo>
                  <a:lnTo>
                    <a:pt x="552" y="846"/>
                  </a:lnTo>
                  <a:lnTo>
                    <a:pt x="552" y="852"/>
                  </a:lnTo>
                  <a:lnTo>
                    <a:pt x="546" y="846"/>
                  </a:lnTo>
                  <a:lnTo>
                    <a:pt x="546" y="840"/>
                  </a:lnTo>
                  <a:lnTo>
                    <a:pt x="540" y="840"/>
                  </a:lnTo>
                  <a:lnTo>
                    <a:pt x="534" y="840"/>
                  </a:lnTo>
                  <a:lnTo>
                    <a:pt x="528" y="840"/>
                  </a:lnTo>
                  <a:lnTo>
                    <a:pt x="522" y="840"/>
                  </a:lnTo>
                  <a:lnTo>
                    <a:pt x="522" y="834"/>
                  </a:lnTo>
                  <a:lnTo>
                    <a:pt x="522" y="840"/>
                  </a:lnTo>
                  <a:lnTo>
                    <a:pt x="522" y="834"/>
                  </a:lnTo>
                  <a:lnTo>
                    <a:pt x="516" y="834"/>
                  </a:lnTo>
                  <a:lnTo>
                    <a:pt x="510" y="834"/>
                  </a:lnTo>
                  <a:lnTo>
                    <a:pt x="510" y="828"/>
                  </a:lnTo>
                  <a:lnTo>
                    <a:pt x="510" y="822"/>
                  </a:lnTo>
                  <a:lnTo>
                    <a:pt x="504" y="822"/>
                  </a:lnTo>
                  <a:lnTo>
                    <a:pt x="498" y="816"/>
                  </a:lnTo>
                  <a:lnTo>
                    <a:pt x="492" y="816"/>
                  </a:lnTo>
                  <a:lnTo>
                    <a:pt x="486" y="816"/>
                  </a:lnTo>
                  <a:lnTo>
                    <a:pt x="486" y="804"/>
                  </a:lnTo>
                  <a:lnTo>
                    <a:pt x="486" y="798"/>
                  </a:lnTo>
                  <a:lnTo>
                    <a:pt x="432" y="762"/>
                  </a:lnTo>
                  <a:lnTo>
                    <a:pt x="432" y="756"/>
                  </a:lnTo>
                  <a:lnTo>
                    <a:pt x="420" y="750"/>
                  </a:lnTo>
                  <a:lnTo>
                    <a:pt x="348" y="702"/>
                  </a:lnTo>
                  <a:lnTo>
                    <a:pt x="282" y="660"/>
                  </a:lnTo>
                  <a:lnTo>
                    <a:pt x="264" y="654"/>
                  </a:lnTo>
                  <a:lnTo>
                    <a:pt x="258" y="642"/>
                  </a:lnTo>
                  <a:lnTo>
                    <a:pt x="234" y="630"/>
                  </a:lnTo>
                  <a:lnTo>
                    <a:pt x="192" y="606"/>
                  </a:lnTo>
                  <a:lnTo>
                    <a:pt x="162" y="588"/>
                  </a:lnTo>
                  <a:lnTo>
                    <a:pt x="138" y="570"/>
                  </a:lnTo>
                  <a:lnTo>
                    <a:pt x="84" y="534"/>
                  </a:lnTo>
                  <a:lnTo>
                    <a:pt x="54" y="522"/>
                  </a:lnTo>
                  <a:lnTo>
                    <a:pt x="0" y="492"/>
                  </a:lnTo>
                  <a:close/>
                </a:path>
              </a:pathLst>
            </a:custGeom>
            <a:solidFill>
              <a:srgbClr val="E2E2E2"/>
            </a:solidFill>
            <a:ln w="9525">
              <a:solidFill>
                <a:srgbClr val="808080"/>
              </a:solidFill>
              <a:prstDash val="solid"/>
              <a:round/>
              <a:headEnd/>
              <a:tailEnd/>
            </a:ln>
          </p:spPr>
          <p:txBody>
            <a:bodyPr/>
            <a:lstStyle/>
            <a:p>
              <a:endParaRPr lang="en-GB"/>
            </a:p>
          </p:txBody>
        </p:sp>
        <p:sp>
          <p:nvSpPr>
            <p:cNvPr id="37" name="Freeform 90"/>
            <p:cNvSpPr>
              <a:spLocks noChangeAspect="1"/>
            </p:cNvSpPr>
            <p:nvPr>
              <p:custDataLst>
                <p:tags r:id="rId23"/>
              </p:custDataLst>
            </p:nvPr>
          </p:nvSpPr>
          <p:spPr bwMode="auto">
            <a:xfrm>
              <a:off x="3997" y="586"/>
              <a:ext cx="125" cy="228"/>
            </a:xfrm>
            <a:custGeom>
              <a:avLst/>
              <a:gdLst>
                <a:gd name="T0" fmla="*/ 9 w 204"/>
                <a:gd name="T1" fmla="*/ 3 h 354"/>
                <a:gd name="T2" fmla="*/ 12 w 204"/>
                <a:gd name="T3" fmla="*/ 1 h 354"/>
                <a:gd name="T4" fmla="*/ 15 w 204"/>
                <a:gd name="T5" fmla="*/ 0 h 354"/>
                <a:gd name="T6" fmla="*/ 16 w 204"/>
                <a:gd name="T7" fmla="*/ 1 h 354"/>
                <a:gd name="T8" fmla="*/ 16 w 204"/>
                <a:gd name="T9" fmla="*/ 1 h 354"/>
                <a:gd name="T10" fmla="*/ 19 w 204"/>
                <a:gd name="T11" fmla="*/ 2 h 354"/>
                <a:gd name="T12" fmla="*/ 20 w 204"/>
                <a:gd name="T13" fmla="*/ 4 h 354"/>
                <a:gd name="T14" fmla="*/ 21 w 204"/>
                <a:gd name="T15" fmla="*/ 5 h 354"/>
                <a:gd name="T16" fmla="*/ 24 w 204"/>
                <a:gd name="T17" fmla="*/ 3 h 354"/>
                <a:gd name="T18" fmla="*/ 25 w 204"/>
                <a:gd name="T19" fmla="*/ 4 h 354"/>
                <a:gd name="T20" fmla="*/ 24 w 204"/>
                <a:gd name="T21" fmla="*/ 7 h 354"/>
                <a:gd name="T22" fmla="*/ 21 w 204"/>
                <a:gd name="T23" fmla="*/ 8 h 354"/>
                <a:gd name="T24" fmla="*/ 20 w 204"/>
                <a:gd name="T25" fmla="*/ 12 h 354"/>
                <a:gd name="T26" fmla="*/ 23 w 204"/>
                <a:gd name="T27" fmla="*/ 14 h 354"/>
                <a:gd name="T28" fmla="*/ 25 w 204"/>
                <a:gd name="T29" fmla="*/ 15 h 354"/>
                <a:gd name="T30" fmla="*/ 25 w 204"/>
                <a:gd name="T31" fmla="*/ 19 h 354"/>
                <a:gd name="T32" fmla="*/ 24 w 204"/>
                <a:gd name="T33" fmla="*/ 21 h 354"/>
                <a:gd name="T34" fmla="*/ 21 w 204"/>
                <a:gd name="T35" fmla="*/ 24 h 354"/>
                <a:gd name="T36" fmla="*/ 20 w 204"/>
                <a:gd name="T37" fmla="*/ 25 h 354"/>
                <a:gd name="T38" fmla="*/ 18 w 204"/>
                <a:gd name="T39" fmla="*/ 26 h 354"/>
                <a:gd name="T40" fmla="*/ 19 w 204"/>
                <a:gd name="T41" fmla="*/ 30 h 354"/>
                <a:gd name="T42" fmla="*/ 20 w 204"/>
                <a:gd name="T43" fmla="*/ 31 h 354"/>
                <a:gd name="T44" fmla="*/ 22 w 204"/>
                <a:gd name="T45" fmla="*/ 31 h 354"/>
                <a:gd name="T46" fmla="*/ 23 w 204"/>
                <a:gd name="T47" fmla="*/ 32 h 354"/>
                <a:gd name="T48" fmla="*/ 24 w 204"/>
                <a:gd name="T49" fmla="*/ 33 h 354"/>
                <a:gd name="T50" fmla="*/ 25 w 204"/>
                <a:gd name="T51" fmla="*/ 34 h 354"/>
                <a:gd name="T52" fmla="*/ 25 w 204"/>
                <a:gd name="T53" fmla="*/ 36 h 354"/>
                <a:gd name="T54" fmla="*/ 26 w 204"/>
                <a:gd name="T55" fmla="*/ 35 h 354"/>
                <a:gd name="T56" fmla="*/ 28 w 204"/>
                <a:gd name="T57" fmla="*/ 37 h 354"/>
                <a:gd name="T58" fmla="*/ 28 w 204"/>
                <a:gd name="T59" fmla="*/ 41 h 354"/>
                <a:gd name="T60" fmla="*/ 27 w 204"/>
                <a:gd name="T61" fmla="*/ 43 h 354"/>
                <a:gd name="T62" fmla="*/ 24 w 204"/>
                <a:gd name="T63" fmla="*/ 45 h 354"/>
                <a:gd name="T64" fmla="*/ 22 w 204"/>
                <a:gd name="T65" fmla="*/ 48 h 354"/>
                <a:gd name="T66" fmla="*/ 20 w 204"/>
                <a:gd name="T67" fmla="*/ 48 h 354"/>
                <a:gd name="T68" fmla="*/ 19 w 204"/>
                <a:gd name="T69" fmla="*/ 53 h 354"/>
                <a:gd name="T70" fmla="*/ 19 w 204"/>
                <a:gd name="T71" fmla="*/ 57 h 354"/>
                <a:gd name="T72" fmla="*/ 17 w 204"/>
                <a:gd name="T73" fmla="*/ 59 h 354"/>
                <a:gd name="T74" fmla="*/ 15 w 204"/>
                <a:gd name="T75" fmla="*/ 61 h 354"/>
                <a:gd name="T76" fmla="*/ 11 w 204"/>
                <a:gd name="T77" fmla="*/ 48 h 354"/>
                <a:gd name="T78" fmla="*/ 6 w 204"/>
                <a:gd name="T79" fmla="*/ 40 h 354"/>
                <a:gd name="T80" fmla="*/ 2 w 204"/>
                <a:gd name="T81" fmla="*/ 36 h 354"/>
                <a:gd name="T82" fmla="*/ 1 w 204"/>
                <a:gd name="T83" fmla="*/ 33 h 354"/>
                <a:gd name="T84" fmla="*/ 0 w 204"/>
                <a:gd name="T85" fmla="*/ 29 h 354"/>
                <a:gd name="T86" fmla="*/ 1 w 204"/>
                <a:gd name="T87" fmla="*/ 26 h 354"/>
                <a:gd name="T88" fmla="*/ 4 w 204"/>
                <a:gd name="T89" fmla="*/ 24 h 354"/>
                <a:gd name="T90" fmla="*/ 5 w 204"/>
                <a:gd name="T91" fmla="*/ 21 h 354"/>
                <a:gd name="T92" fmla="*/ 7 w 204"/>
                <a:gd name="T93" fmla="*/ 19 h 354"/>
                <a:gd name="T94" fmla="*/ 6 w 204"/>
                <a:gd name="T95" fmla="*/ 17 h 354"/>
                <a:gd name="T96" fmla="*/ 5 w 204"/>
                <a:gd name="T97" fmla="*/ 14 h 354"/>
                <a:gd name="T98" fmla="*/ 6 w 204"/>
                <a:gd name="T99" fmla="*/ 10 h 354"/>
                <a:gd name="T100" fmla="*/ 6 w 204"/>
                <a:gd name="T101" fmla="*/ 8 h 354"/>
                <a:gd name="T102" fmla="*/ 5 w 204"/>
                <a:gd name="T103" fmla="*/ 7 h 354"/>
                <a:gd name="T104" fmla="*/ 7 w 204"/>
                <a:gd name="T105" fmla="*/ 5 h 354"/>
                <a:gd name="T106" fmla="*/ 7 w 204"/>
                <a:gd name="T107" fmla="*/ 4 h 3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4" h="354">
                  <a:moveTo>
                    <a:pt x="54" y="24"/>
                  </a:moveTo>
                  <a:lnTo>
                    <a:pt x="60" y="18"/>
                  </a:lnTo>
                  <a:lnTo>
                    <a:pt x="60" y="24"/>
                  </a:lnTo>
                  <a:lnTo>
                    <a:pt x="66" y="18"/>
                  </a:lnTo>
                  <a:lnTo>
                    <a:pt x="72" y="18"/>
                  </a:lnTo>
                  <a:lnTo>
                    <a:pt x="72" y="12"/>
                  </a:lnTo>
                  <a:lnTo>
                    <a:pt x="78" y="12"/>
                  </a:lnTo>
                  <a:lnTo>
                    <a:pt x="84" y="6"/>
                  </a:lnTo>
                  <a:lnTo>
                    <a:pt x="90" y="6"/>
                  </a:lnTo>
                  <a:lnTo>
                    <a:pt x="96" y="6"/>
                  </a:lnTo>
                  <a:lnTo>
                    <a:pt x="102" y="6"/>
                  </a:lnTo>
                  <a:lnTo>
                    <a:pt x="108" y="0"/>
                  </a:lnTo>
                  <a:lnTo>
                    <a:pt x="114" y="0"/>
                  </a:lnTo>
                  <a:lnTo>
                    <a:pt x="114" y="6"/>
                  </a:lnTo>
                  <a:lnTo>
                    <a:pt x="108" y="6"/>
                  </a:lnTo>
                  <a:lnTo>
                    <a:pt x="114" y="6"/>
                  </a:lnTo>
                  <a:lnTo>
                    <a:pt x="114" y="12"/>
                  </a:lnTo>
                  <a:lnTo>
                    <a:pt x="120" y="12"/>
                  </a:lnTo>
                  <a:lnTo>
                    <a:pt x="120" y="6"/>
                  </a:lnTo>
                  <a:lnTo>
                    <a:pt x="114" y="6"/>
                  </a:lnTo>
                  <a:lnTo>
                    <a:pt x="120" y="6"/>
                  </a:lnTo>
                  <a:lnTo>
                    <a:pt x="126" y="6"/>
                  </a:lnTo>
                  <a:lnTo>
                    <a:pt x="132" y="6"/>
                  </a:lnTo>
                  <a:lnTo>
                    <a:pt x="132" y="12"/>
                  </a:lnTo>
                  <a:lnTo>
                    <a:pt x="138" y="12"/>
                  </a:lnTo>
                  <a:lnTo>
                    <a:pt x="132" y="12"/>
                  </a:lnTo>
                  <a:lnTo>
                    <a:pt x="132" y="18"/>
                  </a:lnTo>
                  <a:lnTo>
                    <a:pt x="138" y="24"/>
                  </a:lnTo>
                  <a:lnTo>
                    <a:pt x="138" y="30"/>
                  </a:lnTo>
                  <a:lnTo>
                    <a:pt x="144" y="36"/>
                  </a:lnTo>
                  <a:lnTo>
                    <a:pt x="144" y="30"/>
                  </a:lnTo>
                  <a:lnTo>
                    <a:pt x="150" y="30"/>
                  </a:lnTo>
                  <a:lnTo>
                    <a:pt x="150" y="24"/>
                  </a:lnTo>
                  <a:lnTo>
                    <a:pt x="156" y="24"/>
                  </a:lnTo>
                  <a:lnTo>
                    <a:pt x="162" y="24"/>
                  </a:lnTo>
                  <a:lnTo>
                    <a:pt x="168" y="18"/>
                  </a:lnTo>
                  <a:lnTo>
                    <a:pt x="174" y="18"/>
                  </a:lnTo>
                  <a:lnTo>
                    <a:pt x="174" y="12"/>
                  </a:lnTo>
                  <a:lnTo>
                    <a:pt x="174" y="18"/>
                  </a:lnTo>
                  <a:lnTo>
                    <a:pt x="180" y="24"/>
                  </a:lnTo>
                  <a:lnTo>
                    <a:pt x="180" y="30"/>
                  </a:lnTo>
                  <a:lnTo>
                    <a:pt x="174" y="30"/>
                  </a:lnTo>
                  <a:lnTo>
                    <a:pt x="168" y="36"/>
                  </a:lnTo>
                  <a:lnTo>
                    <a:pt x="168" y="42"/>
                  </a:lnTo>
                  <a:lnTo>
                    <a:pt x="162" y="42"/>
                  </a:lnTo>
                  <a:lnTo>
                    <a:pt x="162" y="48"/>
                  </a:lnTo>
                  <a:lnTo>
                    <a:pt x="156" y="48"/>
                  </a:lnTo>
                  <a:lnTo>
                    <a:pt x="150" y="48"/>
                  </a:lnTo>
                  <a:lnTo>
                    <a:pt x="150" y="54"/>
                  </a:lnTo>
                  <a:lnTo>
                    <a:pt x="144" y="54"/>
                  </a:lnTo>
                  <a:lnTo>
                    <a:pt x="144" y="60"/>
                  </a:lnTo>
                  <a:lnTo>
                    <a:pt x="144" y="66"/>
                  </a:lnTo>
                  <a:lnTo>
                    <a:pt x="150" y="66"/>
                  </a:lnTo>
                  <a:lnTo>
                    <a:pt x="150" y="72"/>
                  </a:lnTo>
                  <a:lnTo>
                    <a:pt x="156" y="78"/>
                  </a:lnTo>
                  <a:lnTo>
                    <a:pt x="162" y="78"/>
                  </a:lnTo>
                  <a:lnTo>
                    <a:pt x="162" y="84"/>
                  </a:lnTo>
                  <a:lnTo>
                    <a:pt x="168" y="84"/>
                  </a:lnTo>
                  <a:lnTo>
                    <a:pt x="174" y="84"/>
                  </a:lnTo>
                  <a:lnTo>
                    <a:pt x="174" y="90"/>
                  </a:lnTo>
                  <a:lnTo>
                    <a:pt x="174" y="96"/>
                  </a:lnTo>
                  <a:lnTo>
                    <a:pt x="174" y="102"/>
                  </a:lnTo>
                  <a:lnTo>
                    <a:pt x="180" y="108"/>
                  </a:lnTo>
                  <a:lnTo>
                    <a:pt x="174" y="108"/>
                  </a:lnTo>
                  <a:lnTo>
                    <a:pt x="174" y="114"/>
                  </a:lnTo>
                  <a:lnTo>
                    <a:pt x="174" y="120"/>
                  </a:lnTo>
                  <a:lnTo>
                    <a:pt x="168" y="120"/>
                  </a:lnTo>
                  <a:lnTo>
                    <a:pt x="168" y="126"/>
                  </a:lnTo>
                  <a:lnTo>
                    <a:pt x="162" y="126"/>
                  </a:lnTo>
                  <a:lnTo>
                    <a:pt x="162" y="132"/>
                  </a:lnTo>
                  <a:lnTo>
                    <a:pt x="156" y="138"/>
                  </a:lnTo>
                  <a:lnTo>
                    <a:pt x="150" y="138"/>
                  </a:lnTo>
                  <a:lnTo>
                    <a:pt x="150" y="144"/>
                  </a:lnTo>
                  <a:lnTo>
                    <a:pt x="144" y="144"/>
                  </a:lnTo>
                  <a:lnTo>
                    <a:pt x="138" y="150"/>
                  </a:lnTo>
                  <a:lnTo>
                    <a:pt x="138" y="144"/>
                  </a:lnTo>
                  <a:lnTo>
                    <a:pt x="138" y="150"/>
                  </a:lnTo>
                  <a:lnTo>
                    <a:pt x="132" y="150"/>
                  </a:lnTo>
                  <a:lnTo>
                    <a:pt x="126" y="150"/>
                  </a:lnTo>
                  <a:lnTo>
                    <a:pt x="126" y="156"/>
                  </a:lnTo>
                  <a:lnTo>
                    <a:pt x="126" y="162"/>
                  </a:lnTo>
                  <a:lnTo>
                    <a:pt x="126" y="168"/>
                  </a:lnTo>
                  <a:lnTo>
                    <a:pt x="126" y="174"/>
                  </a:lnTo>
                  <a:lnTo>
                    <a:pt x="132" y="174"/>
                  </a:lnTo>
                  <a:lnTo>
                    <a:pt x="132" y="180"/>
                  </a:lnTo>
                  <a:lnTo>
                    <a:pt x="138" y="180"/>
                  </a:lnTo>
                  <a:lnTo>
                    <a:pt x="132" y="180"/>
                  </a:lnTo>
                  <a:lnTo>
                    <a:pt x="138" y="180"/>
                  </a:lnTo>
                  <a:lnTo>
                    <a:pt x="144" y="186"/>
                  </a:lnTo>
                  <a:lnTo>
                    <a:pt x="150" y="186"/>
                  </a:lnTo>
                  <a:lnTo>
                    <a:pt x="156" y="186"/>
                  </a:lnTo>
                  <a:lnTo>
                    <a:pt x="156" y="180"/>
                  </a:lnTo>
                  <a:lnTo>
                    <a:pt x="162" y="180"/>
                  </a:lnTo>
                  <a:lnTo>
                    <a:pt x="162" y="186"/>
                  </a:lnTo>
                  <a:lnTo>
                    <a:pt x="156" y="186"/>
                  </a:lnTo>
                  <a:lnTo>
                    <a:pt x="162" y="186"/>
                  </a:lnTo>
                  <a:lnTo>
                    <a:pt x="156" y="186"/>
                  </a:lnTo>
                  <a:lnTo>
                    <a:pt x="156" y="192"/>
                  </a:lnTo>
                  <a:lnTo>
                    <a:pt x="162" y="192"/>
                  </a:lnTo>
                  <a:lnTo>
                    <a:pt x="168" y="192"/>
                  </a:lnTo>
                  <a:lnTo>
                    <a:pt x="168" y="186"/>
                  </a:lnTo>
                  <a:lnTo>
                    <a:pt x="174" y="186"/>
                  </a:lnTo>
                  <a:lnTo>
                    <a:pt x="180" y="192"/>
                  </a:lnTo>
                  <a:lnTo>
                    <a:pt x="180" y="198"/>
                  </a:lnTo>
                  <a:lnTo>
                    <a:pt x="180" y="204"/>
                  </a:lnTo>
                  <a:lnTo>
                    <a:pt x="186" y="204"/>
                  </a:lnTo>
                  <a:lnTo>
                    <a:pt x="180" y="204"/>
                  </a:lnTo>
                  <a:lnTo>
                    <a:pt x="180" y="210"/>
                  </a:lnTo>
                  <a:lnTo>
                    <a:pt x="186" y="210"/>
                  </a:lnTo>
                  <a:lnTo>
                    <a:pt x="192" y="210"/>
                  </a:lnTo>
                  <a:lnTo>
                    <a:pt x="192" y="204"/>
                  </a:lnTo>
                  <a:lnTo>
                    <a:pt x="186" y="204"/>
                  </a:lnTo>
                  <a:lnTo>
                    <a:pt x="192" y="204"/>
                  </a:lnTo>
                  <a:lnTo>
                    <a:pt x="192" y="210"/>
                  </a:lnTo>
                  <a:lnTo>
                    <a:pt x="198" y="210"/>
                  </a:lnTo>
                  <a:lnTo>
                    <a:pt x="198" y="216"/>
                  </a:lnTo>
                  <a:lnTo>
                    <a:pt x="198" y="222"/>
                  </a:lnTo>
                  <a:lnTo>
                    <a:pt x="198" y="228"/>
                  </a:lnTo>
                  <a:lnTo>
                    <a:pt x="198" y="234"/>
                  </a:lnTo>
                  <a:lnTo>
                    <a:pt x="198" y="240"/>
                  </a:lnTo>
                  <a:lnTo>
                    <a:pt x="204" y="240"/>
                  </a:lnTo>
                  <a:lnTo>
                    <a:pt x="198" y="246"/>
                  </a:lnTo>
                  <a:lnTo>
                    <a:pt x="198" y="252"/>
                  </a:lnTo>
                  <a:lnTo>
                    <a:pt x="192" y="252"/>
                  </a:lnTo>
                  <a:lnTo>
                    <a:pt x="180" y="252"/>
                  </a:lnTo>
                  <a:lnTo>
                    <a:pt x="180" y="258"/>
                  </a:lnTo>
                  <a:lnTo>
                    <a:pt x="174" y="258"/>
                  </a:lnTo>
                  <a:lnTo>
                    <a:pt x="168" y="264"/>
                  </a:lnTo>
                  <a:lnTo>
                    <a:pt x="162" y="264"/>
                  </a:lnTo>
                  <a:lnTo>
                    <a:pt x="162" y="270"/>
                  </a:lnTo>
                  <a:lnTo>
                    <a:pt x="156" y="270"/>
                  </a:lnTo>
                  <a:lnTo>
                    <a:pt x="156" y="276"/>
                  </a:lnTo>
                  <a:lnTo>
                    <a:pt x="150" y="276"/>
                  </a:lnTo>
                  <a:lnTo>
                    <a:pt x="150" y="282"/>
                  </a:lnTo>
                  <a:lnTo>
                    <a:pt x="144" y="282"/>
                  </a:lnTo>
                  <a:lnTo>
                    <a:pt x="138" y="282"/>
                  </a:lnTo>
                  <a:lnTo>
                    <a:pt x="132" y="288"/>
                  </a:lnTo>
                  <a:lnTo>
                    <a:pt x="132" y="294"/>
                  </a:lnTo>
                  <a:lnTo>
                    <a:pt x="132" y="300"/>
                  </a:lnTo>
                  <a:lnTo>
                    <a:pt x="132" y="306"/>
                  </a:lnTo>
                  <a:lnTo>
                    <a:pt x="138" y="312"/>
                  </a:lnTo>
                  <a:lnTo>
                    <a:pt x="138" y="318"/>
                  </a:lnTo>
                  <a:lnTo>
                    <a:pt x="138" y="324"/>
                  </a:lnTo>
                  <a:lnTo>
                    <a:pt x="132" y="330"/>
                  </a:lnTo>
                  <a:lnTo>
                    <a:pt x="132" y="336"/>
                  </a:lnTo>
                  <a:lnTo>
                    <a:pt x="126" y="336"/>
                  </a:lnTo>
                  <a:lnTo>
                    <a:pt x="126" y="342"/>
                  </a:lnTo>
                  <a:lnTo>
                    <a:pt x="120" y="342"/>
                  </a:lnTo>
                  <a:lnTo>
                    <a:pt x="120" y="348"/>
                  </a:lnTo>
                  <a:lnTo>
                    <a:pt x="114" y="348"/>
                  </a:lnTo>
                  <a:lnTo>
                    <a:pt x="108" y="354"/>
                  </a:lnTo>
                  <a:lnTo>
                    <a:pt x="102" y="354"/>
                  </a:lnTo>
                  <a:lnTo>
                    <a:pt x="96" y="342"/>
                  </a:lnTo>
                  <a:lnTo>
                    <a:pt x="96" y="330"/>
                  </a:lnTo>
                  <a:lnTo>
                    <a:pt x="90" y="312"/>
                  </a:lnTo>
                  <a:lnTo>
                    <a:pt x="78" y="276"/>
                  </a:lnTo>
                  <a:lnTo>
                    <a:pt x="78" y="270"/>
                  </a:lnTo>
                  <a:lnTo>
                    <a:pt x="78" y="264"/>
                  </a:lnTo>
                  <a:lnTo>
                    <a:pt x="42" y="240"/>
                  </a:lnTo>
                  <a:lnTo>
                    <a:pt x="42" y="234"/>
                  </a:lnTo>
                  <a:lnTo>
                    <a:pt x="42" y="228"/>
                  </a:lnTo>
                  <a:lnTo>
                    <a:pt x="30" y="216"/>
                  </a:lnTo>
                  <a:lnTo>
                    <a:pt x="24" y="216"/>
                  </a:lnTo>
                  <a:lnTo>
                    <a:pt x="18" y="210"/>
                  </a:lnTo>
                  <a:lnTo>
                    <a:pt x="12" y="210"/>
                  </a:lnTo>
                  <a:lnTo>
                    <a:pt x="12" y="204"/>
                  </a:lnTo>
                  <a:lnTo>
                    <a:pt x="12" y="198"/>
                  </a:lnTo>
                  <a:lnTo>
                    <a:pt x="6" y="192"/>
                  </a:lnTo>
                  <a:lnTo>
                    <a:pt x="6" y="186"/>
                  </a:lnTo>
                  <a:lnTo>
                    <a:pt x="0" y="180"/>
                  </a:lnTo>
                  <a:lnTo>
                    <a:pt x="0" y="174"/>
                  </a:lnTo>
                  <a:lnTo>
                    <a:pt x="0" y="168"/>
                  </a:lnTo>
                  <a:lnTo>
                    <a:pt x="0" y="162"/>
                  </a:lnTo>
                  <a:lnTo>
                    <a:pt x="6" y="162"/>
                  </a:lnTo>
                  <a:lnTo>
                    <a:pt x="6" y="156"/>
                  </a:lnTo>
                  <a:lnTo>
                    <a:pt x="12" y="156"/>
                  </a:lnTo>
                  <a:lnTo>
                    <a:pt x="18" y="150"/>
                  </a:lnTo>
                  <a:lnTo>
                    <a:pt x="24" y="144"/>
                  </a:lnTo>
                  <a:lnTo>
                    <a:pt x="30" y="144"/>
                  </a:lnTo>
                  <a:lnTo>
                    <a:pt x="30" y="138"/>
                  </a:lnTo>
                  <a:lnTo>
                    <a:pt x="36" y="138"/>
                  </a:lnTo>
                  <a:lnTo>
                    <a:pt x="36" y="132"/>
                  </a:lnTo>
                  <a:lnTo>
                    <a:pt x="36" y="126"/>
                  </a:lnTo>
                  <a:lnTo>
                    <a:pt x="36" y="120"/>
                  </a:lnTo>
                  <a:lnTo>
                    <a:pt x="42" y="120"/>
                  </a:lnTo>
                  <a:lnTo>
                    <a:pt x="42" y="114"/>
                  </a:lnTo>
                  <a:lnTo>
                    <a:pt x="42" y="108"/>
                  </a:lnTo>
                  <a:lnTo>
                    <a:pt x="48" y="108"/>
                  </a:lnTo>
                  <a:lnTo>
                    <a:pt x="42" y="108"/>
                  </a:lnTo>
                  <a:lnTo>
                    <a:pt x="42" y="102"/>
                  </a:lnTo>
                  <a:lnTo>
                    <a:pt x="36" y="102"/>
                  </a:lnTo>
                  <a:lnTo>
                    <a:pt x="42" y="96"/>
                  </a:lnTo>
                  <a:lnTo>
                    <a:pt x="42" y="90"/>
                  </a:lnTo>
                  <a:lnTo>
                    <a:pt x="42" y="84"/>
                  </a:lnTo>
                  <a:lnTo>
                    <a:pt x="36" y="84"/>
                  </a:lnTo>
                  <a:lnTo>
                    <a:pt x="36" y="78"/>
                  </a:lnTo>
                  <a:lnTo>
                    <a:pt x="36" y="72"/>
                  </a:lnTo>
                  <a:lnTo>
                    <a:pt x="36" y="66"/>
                  </a:lnTo>
                  <a:lnTo>
                    <a:pt x="42" y="66"/>
                  </a:lnTo>
                  <a:lnTo>
                    <a:pt x="42" y="60"/>
                  </a:lnTo>
                  <a:lnTo>
                    <a:pt x="36" y="60"/>
                  </a:lnTo>
                  <a:lnTo>
                    <a:pt x="42" y="60"/>
                  </a:lnTo>
                  <a:lnTo>
                    <a:pt x="42" y="54"/>
                  </a:lnTo>
                  <a:lnTo>
                    <a:pt x="42" y="48"/>
                  </a:lnTo>
                  <a:lnTo>
                    <a:pt x="36" y="48"/>
                  </a:lnTo>
                  <a:lnTo>
                    <a:pt x="30" y="48"/>
                  </a:lnTo>
                  <a:lnTo>
                    <a:pt x="30" y="42"/>
                  </a:lnTo>
                  <a:lnTo>
                    <a:pt x="36" y="42"/>
                  </a:lnTo>
                  <a:lnTo>
                    <a:pt x="42" y="42"/>
                  </a:lnTo>
                  <a:lnTo>
                    <a:pt x="42" y="36"/>
                  </a:lnTo>
                  <a:lnTo>
                    <a:pt x="48" y="36"/>
                  </a:lnTo>
                  <a:lnTo>
                    <a:pt x="48" y="30"/>
                  </a:lnTo>
                  <a:lnTo>
                    <a:pt x="42" y="30"/>
                  </a:lnTo>
                  <a:lnTo>
                    <a:pt x="48" y="30"/>
                  </a:lnTo>
                  <a:lnTo>
                    <a:pt x="54" y="30"/>
                  </a:lnTo>
                  <a:lnTo>
                    <a:pt x="54" y="24"/>
                  </a:lnTo>
                  <a:close/>
                </a:path>
              </a:pathLst>
            </a:custGeom>
            <a:solidFill>
              <a:srgbClr val="E2E2E2"/>
            </a:solidFill>
            <a:ln w="9525">
              <a:solidFill>
                <a:srgbClr val="808080"/>
              </a:solidFill>
              <a:prstDash val="solid"/>
              <a:round/>
              <a:headEnd/>
              <a:tailEnd/>
            </a:ln>
          </p:spPr>
          <p:txBody>
            <a:bodyPr/>
            <a:lstStyle/>
            <a:p>
              <a:endParaRPr lang="en-GB"/>
            </a:p>
          </p:txBody>
        </p:sp>
        <p:sp>
          <p:nvSpPr>
            <p:cNvPr id="38" name="Freeform 91"/>
            <p:cNvSpPr>
              <a:spLocks noChangeAspect="1"/>
            </p:cNvSpPr>
            <p:nvPr>
              <p:custDataLst>
                <p:tags r:id="rId24"/>
              </p:custDataLst>
            </p:nvPr>
          </p:nvSpPr>
          <p:spPr bwMode="auto">
            <a:xfrm>
              <a:off x="4179" y="1036"/>
              <a:ext cx="325" cy="515"/>
            </a:xfrm>
            <a:custGeom>
              <a:avLst/>
              <a:gdLst>
                <a:gd name="T0" fmla="*/ 25 w 522"/>
                <a:gd name="T1" fmla="*/ 4 h 798"/>
                <a:gd name="T2" fmla="*/ 57 w 522"/>
                <a:gd name="T3" fmla="*/ 22 h 798"/>
                <a:gd name="T4" fmla="*/ 78 w 522"/>
                <a:gd name="T5" fmla="*/ 35 h 798"/>
                <a:gd name="T6" fmla="*/ 75 w 522"/>
                <a:gd name="T7" fmla="*/ 68 h 798"/>
                <a:gd name="T8" fmla="*/ 72 w 522"/>
                <a:gd name="T9" fmla="*/ 66 h 798"/>
                <a:gd name="T10" fmla="*/ 72 w 522"/>
                <a:gd name="T11" fmla="*/ 70 h 798"/>
                <a:gd name="T12" fmla="*/ 69 w 522"/>
                <a:gd name="T13" fmla="*/ 73 h 798"/>
                <a:gd name="T14" fmla="*/ 67 w 522"/>
                <a:gd name="T15" fmla="*/ 76 h 798"/>
                <a:gd name="T16" fmla="*/ 67 w 522"/>
                <a:gd name="T17" fmla="*/ 79 h 798"/>
                <a:gd name="T18" fmla="*/ 65 w 522"/>
                <a:gd name="T19" fmla="*/ 82 h 798"/>
                <a:gd name="T20" fmla="*/ 66 w 522"/>
                <a:gd name="T21" fmla="*/ 88 h 798"/>
                <a:gd name="T22" fmla="*/ 63 w 522"/>
                <a:gd name="T23" fmla="*/ 90 h 798"/>
                <a:gd name="T24" fmla="*/ 64 w 522"/>
                <a:gd name="T25" fmla="*/ 94 h 798"/>
                <a:gd name="T26" fmla="*/ 67 w 522"/>
                <a:gd name="T27" fmla="*/ 94 h 798"/>
                <a:gd name="T28" fmla="*/ 68 w 522"/>
                <a:gd name="T29" fmla="*/ 99 h 798"/>
                <a:gd name="T30" fmla="*/ 72 w 522"/>
                <a:gd name="T31" fmla="*/ 105 h 798"/>
                <a:gd name="T32" fmla="*/ 67 w 522"/>
                <a:gd name="T33" fmla="*/ 108 h 798"/>
                <a:gd name="T34" fmla="*/ 66 w 522"/>
                <a:gd name="T35" fmla="*/ 108 h 798"/>
                <a:gd name="T36" fmla="*/ 63 w 522"/>
                <a:gd name="T37" fmla="*/ 110 h 798"/>
                <a:gd name="T38" fmla="*/ 61 w 522"/>
                <a:gd name="T39" fmla="*/ 111 h 798"/>
                <a:gd name="T40" fmla="*/ 61 w 522"/>
                <a:gd name="T41" fmla="*/ 114 h 798"/>
                <a:gd name="T42" fmla="*/ 58 w 522"/>
                <a:gd name="T43" fmla="*/ 117 h 798"/>
                <a:gd name="T44" fmla="*/ 56 w 522"/>
                <a:gd name="T45" fmla="*/ 119 h 798"/>
                <a:gd name="T46" fmla="*/ 53 w 522"/>
                <a:gd name="T47" fmla="*/ 121 h 798"/>
                <a:gd name="T48" fmla="*/ 50 w 522"/>
                <a:gd name="T49" fmla="*/ 124 h 798"/>
                <a:gd name="T50" fmla="*/ 47 w 522"/>
                <a:gd name="T51" fmla="*/ 125 h 798"/>
                <a:gd name="T52" fmla="*/ 42 w 522"/>
                <a:gd name="T53" fmla="*/ 125 h 798"/>
                <a:gd name="T54" fmla="*/ 42 w 522"/>
                <a:gd name="T55" fmla="*/ 128 h 798"/>
                <a:gd name="T56" fmla="*/ 40 w 522"/>
                <a:gd name="T57" fmla="*/ 131 h 798"/>
                <a:gd name="T58" fmla="*/ 32 w 522"/>
                <a:gd name="T59" fmla="*/ 134 h 798"/>
                <a:gd name="T60" fmla="*/ 30 w 522"/>
                <a:gd name="T61" fmla="*/ 134 h 798"/>
                <a:gd name="T62" fmla="*/ 26 w 522"/>
                <a:gd name="T63" fmla="*/ 136 h 798"/>
                <a:gd name="T64" fmla="*/ 25 w 522"/>
                <a:gd name="T65" fmla="*/ 137 h 798"/>
                <a:gd name="T66" fmla="*/ 23 w 522"/>
                <a:gd name="T67" fmla="*/ 136 h 798"/>
                <a:gd name="T68" fmla="*/ 21 w 522"/>
                <a:gd name="T69" fmla="*/ 136 h 798"/>
                <a:gd name="T70" fmla="*/ 17 w 522"/>
                <a:gd name="T71" fmla="*/ 138 h 798"/>
                <a:gd name="T72" fmla="*/ 16 w 522"/>
                <a:gd name="T73" fmla="*/ 136 h 798"/>
                <a:gd name="T74" fmla="*/ 14 w 522"/>
                <a:gd name="T75" fmla="*/ 128 h 798"/>
                <a:gd name="T76" fmla="*/ 9 w 522"/>
                <a:gd name="T77" fmla="*/ 126 h 798"/>
                <a:gd name="T78" fmla="*/ 6 w 522"/>
                <a:gd name="T79" fmla="*/ 121 h 798"/>
                <a:gd name="T80" fmla="*/ 6 w 522"/>
                <a:gd name="T81" fmla="*/ 117 h 798"/>
                <a:gd name="T82" fmla="*/ 11 w 522"/>
                <a:gd name="T83" fmla="*/ 117 h 798"/>
                <a:gd name="T84" fmla="*/ 16 w 522"/>
                <a:gd name="T85" fmla="*/ 117 h 798"/>
                <a:gd name="T86" fmla="*/ 14 w 522"/>
                <a:gd name="T87" fmla="*/ 114 h 798"/>
                <a:gd name="T88" fmla="*/ 12 w 522"/>
                <a:gd name="T89" fmla="*/ 108 h 798"/>
                <a:gd name="T90" fmla="*/ 12 w 522"/>
                <a:gd name="T91" fmla="*/ 104 h 798"/>
                <a:gd name="T92" fmla="*/ 12 w 522"/>
                <a:gd name="T93" fmla="*/ 101 h 798"/>
                <a:gd name="T94" fmla="*/ 12 w 522"/>
                <a:gd name="T95" fmla="*/ 101 h 798"/>
                <a:gd name="T96" fmla="*/ 11 w 522"/>
                <a:gd name="T97" fmla="*/ 98 h 798"/>
                <a:gd name="T98" fmla="*/ 10 w 522"/>
                <a:gd name="T99" fmla="*/ 93 h 798"/>
                <a:gd name="T100" fmla="*/ 4 w 522"/>
                <a:gd name="T101" fmla="*/ 90 h 798"/>
                <a:gd name="T102" fmla="*/ 0 w 522"/>
                <a:gd name="T103" fmla="*/ 78 h 798"/>
                <a:gd name="T104" fmla="*/ 2 w 522"/>
                <a:gd name="T105" fmla="*/ 74 h 798"/>
                <a:gd name="T106" fmla="*/ 9 w 522"/>
                <a:gd name="T107" fmla="*/ 65 h 798"/>
                <a:gd name="T108" fmla="*/ 16 w 522"/>
                <a:gd name="T109" fmla="*/ 37 h 798"/>
                <a:gd name="T110" fmla="*/ 19 w 522"/>
                <a:gd name="T111" fmla="*/ 27 h 798"/>
                <a:gd name="T112" fmla="*/ 16 w 522"/>
                <a:gd name="T113" fmla="*/ 22 h 798"/>
                <a:gd name="T114" fmla="*/ 12 w 522"/>
                <a:gd name="T115" fmla="*/ 10 h 7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22" h="798">
                  <a:moveTo>
                    <a:pt x="78" y="24"/>
                  </a:moveTo>
                  <a:lnTo>
                    <a:pt x="108" y="12"/>
                  </a:lnTo>
                  <a:lnTo>
                    <a:pt x="114" y="6"/>
                  </a:lnTo>
                  <a:lnTo>
                    <a:pt x="120" y="6"/>
                  </a:lnTo>
                  <a:lnTo>
                    <a:pt x="126" y="0"/>
                  </a:lnTo>
                  <a:lnTo>
                    <a:pt x="168" y="24"/>
                  </a:lnTo>
                  <a:lnTo>
                    <a:pt x="228" y="54"/>
                  </a:lnTo>
                  <a:lnTo>
                    <a:pt x="240" y="54"/>
                  </a:lnTo>
                  <a:lnTo>
                    <a:pt x="264" y="66"/>
                  </a:lnTo>
                  <a:lnTo>
                    <a:pt x="342" y="108"/>
                  </a:lnTo>
                  <a:lnTo>
                    <a:pt x="360" y="114"/>
                  </a:lnTo>
                  <a:lnTo>
                    <a:pt x="378" y="126"/>
                  </a:lnTo>
                  <a:lnTo>
                    <a:pt x="396" y="132"/>
                  </a:lnTo>
                  <a:lnTo>
                    <a:pt x="402" y="132"/>
                  </a:lnTo>
                  <a:lnTo>
                    <a:pt x="414" y="144"/>
                  </a:lnTo>
                  <a:lnTo>
                    <a:pt x="450" y="162"/>
                  </a:lnTo>
                  <a:lnTo>
                    <a:pt x="486" y="180"/>
                  </a:lnTo>
                  <a:lnTo>
                    <a:pt x="522" y="198"/>
                  </a:lnTo>
                  <a:lnTo>
                    <a:pt x="522" y="390"/>
                  </a:lnTo>
                  <a:lnTo>
                    <a:pt x="516" y="384"/>
                  </a:lnTo>
                  <a:lnTo>
                    <a:pt x="510" y="384"/>
                  </a:lnTo>
                  <a:lnTo>
                    <a:pt x="504" y="384"/>
                  </a:lnTo>
                  <a:lnTo>
                    <a:pt x="498" y="384"/>
                  </a:lnTo>
                  <a:lnTo>
                    <a:pt x="498" y="390"/>
                  </a:lnTo>
                  <a:lnTo>
                    <a:pt x="492" y="390"/>
                  </a:lnTo>
                  <a:lnTo>
                    <a:pt x="486" y="390"/>
                  </a:lnTo>
                  <a:lnTo>
                    <a:pt x="486" y="384"/>
                  </a:lnTo>
                  <a:lnTo>
                    <a:pt x="486" y="390"/>
                  </a:lnTo>
                  <a:lnTo>
                    <a:pt x="480" y="390"/>
                  </a:lnTo>
                  <a:lnTo>
                    <a:pt x="480" y="384"/>
                  </a:lnTo>
                  <a:lnTo>
                    <a:pt x="480" y="390"/>
                  </a:lnTo>
                  <a:lnTo>
                    <a:pt x="474" y="390"/>
                  </a:lnTo>
                  <a:lnTo>
                    <a:pt x="474" y="396"/>
                  </a:lnTo>
                  <a:lnTo>
                    <a:pt x="468" y="396"/>
                  </a:lnTo>
                  <a:lnTo>
                    <a:pt x="468" y="402"/>
                  </a:lnTo>
                  <a:lnTo>
                    <a:pt x="474" y="402"/>
                  </a:lnTo>
                  <a:lnTo>
                    <a:pt x="474" y="408"/>
                  </a:lnTo>
                  <a:lnTo>
                    <a:pt x="474" y="414"/>
                  </a:lnTo>
                  <a:lnTo>
                    <a:pt x="468" y="414"/>
                  </a:lnTo>
                  <a:lnTo>
                    <a:pt x="474" y="414"/>
                  </a:lnTo>
                  <a:lnTo>
                    <a:pt x="468" y="420"/>
                  </a:lnTo>
                  <a:lnTo>
                    <a:pt x="462" y="420"/>
                  </a:lnTo>
                  <a:lnTo>
                    <a:pt x="462" y="426"/>
                  </a:lnTo>
                  <a:lnTo>
                    <a:pt x="456" y="426"/>
                  </a:lnTo>
                  <a:lnTo>
                    <a:pt x="456" y="432"/>
                  </a:lnTo>
                  <a:lnTo>
                    <a:pt x="462" y="438"/>
                  </a:lnTo>
                  <a:lnTo>
                    <a:pt x="456" y="438"/>
                  </a:lnTo>
                  <a:lnTo>
                    <a:pt x="450" y="438"/>
                  </a:lnTo>
                  <a:lnTo>
                    <a:pt x="450" y="444"/>
                  </a:lnTo>
                  <a:lnTo>
                    <a:pt x="444" y="444"/>
                  </a:lnTo>
                  <a:lnTo>
                    <a:pt x="444" y="450"/>
                  </a:lnTo>
                  <a:lnTo>
                    <a:pt x="444" y="456"/>
                  </a:lnTo>
                  <a:lnTo>
                    <a:pt x="450" y="456"/>
                  </a:lnTo>
                  <a:lnTo>
                    <a:pt x="444" y="456"/>
                  </a:lnTo>
                  <a:lnTo>
                    <a:pt x="450" y="462"/>
                  </a:lnTo>
                  <a:lnTo>
                    <a:pt x="456" y="462"/>
                  </a:lnTo>
                  <a:lnTo>
                    <a:pt x="450" y="468"/>
                  </a:lnTo>
                  <a:lnTo>
                    <a:pt x="444" y="468"/>
                  </a:lnTo>
                  <a:lnTo>
                    <a:pt x="438" y="474"/>
                  </a:lnTo>
                  <a:lnTo>
                    <a:pt x="432" y="474"/>
                  </a:lnTo>
                  <a:lnTo>
                    <a:pt x="432" y="480"/>
                  </a:lnTo>
                  <a:lnTo>
                    <a:pt x="432" y="486"/>
                  </a:lnTo>
                  <a:lnTo>
                    <a:pt x="432" y="492"/>
                  </a:lnTo>
                  <a:lnTo>
                    <a:pt x="438" y="492"/>
                  </a:lnTo>
                  <a:lnTo>
                    <a:pt x="438" y="498"/>
                  </a:lnTo>
                  <a:lnTo>
                    <a:pt x="438" y="504"/>
                  </a:lnTo>
                  <a:lnTo>
                    <a:pt x="438" y="510"/>
                  </a:lnTo>
                  <a:lnTo>
                    <a:pt x="432" y="510"/>
                  </a:lnTo>
                  <a:lnTo>
                    <a:pt x="432" y="516"/>
                  </a:lnTo>
                  <a:lnTo>
                    <a:pt x="426" y="516"/>
                  </a:lnTo>
                  <a:lnTo>
                    <a:pt x="420" y="516"/>
                  </a:lnTo>
                  <a:lnTo>
                    <a:pt x="420" y="522"/>
                  </a:lnTo>
                  <a:lnTo>
                    <a:pt x="420" y="528"/>
                  </a:lnTo>
                  <a:lnTo>
                    <a:pt x="414" y="528"/>
                  </a:lnTo>
                  <a:lnTo>
                    <a:pt x="414" y="534"/>
                  </a:lnTo>
                  <a:lnTo>
                    <a:pt x="420" y="534"/>
                  </a:lnTo>
                  <a:lnTo>
                    <a:pt x="420" y="540"/>
                  </a:lnTo>
                  <a:lnTo>
                    <a:pt x="426" y="540"/>
                  </a:lnTo>
                  <a:lnTo>
                    <a:pt x="432" y="540"/>
                  </a:lnTo>
                  <a:lnTo>
                    <a:pt x="432" y="534"/>
                  </a:lnTo>
                  <a:lnTo>
                    <a:pt x="438" y="534"/>
                  </a:lnTo>
                  <a:lnTo>
                    <a:pt x="444" y="540"/>
                  </a:lnTo>
                  <a:lnTo>
                    <a:pt x="450" y="540"/>
                  </a:lnTo>
                  <a:lnTo>
                    <a:pt x="444" y="546"/>
                  </a:lnTo>
                  <a:lnTo>
                    <a:pt x="444" y="552"/>
                  </a:lnTo>
                  <a:lnTo>
                    <a:pt x="444" y="558"/>
                  </a:lnTo>
                  <a:lnTo>
                    <a:pt x="450" y="558"/>
                  </a:lnTo>
                  <a:lnTo>
                    <a:pt x="450" y="564"/>
                  </a:lnTo>
                  <a:lnTo>
                    <a:pt x="450" y="570"/>
                  </a:lnTo>
                  <a:lnTo>
                    <a:pt x="456" y="570"/>
                  </a:lnTo>
                  <a:lnTo>
                    <a:pt x="450" y="588"/>
                  </a:lnTo>
                  <a:lnTo>
                    <a:pt x="456" y="594"/>
                  </a:lnTo>
                  <a:lnTo>
                    <a:pt x="462" y="600"/>
                  </a:lnTo>
                  <a:lnTo>
                    <a:pt x="468" y="600"/>
                  </a:lnTo>
                  <a:lnTo>
                    <a:pt x="474" y="600"/>
                  </a:lnTo>
                  <a:lnTo>
                    <a:pt x="474" y="606"/>
                  </a:lnTo>
                  <a:lnTo>
                    <a:pt x="474" y="612"/>
                  </a:lnTo>
                  <a:lnTo>
                    <a:pt x="474" y="618"/>
                  </a:lnTo>
                  <a:lnTo>
                    <a:pt x="468" y="624"/>
                  </a:lnTo>
                  <a:lnTo>
                    <a:pt x="462" y="624"/>
                  </a:lnTo>
                  <a:lnTo>
                    <a:pt x="456" y="624"/>
                  </a:lnTo>
                  <a:lnTo>
                    <a:pt x="450" y="624"/>
                  </a:lnTo>
                  <a:lnTo>
                    <a:pt x="450" y="618"/>
                  </a:lnTo>
                  <a:lnTo>
                    <a:pt x="450" y="624"/>
                  </a:lnTo>
                  <a:lnTo>
                    <a:pt x="450" y="618"/>
                  </a:lnTo>
                  <a:lnTo>
                    <a:pt x="450" y="624"/>
                  </a:lnTo>
                  <a:lnTo>
                    <a:pt x="444" y="624"/>
                  </a:lnTo>
                  <a:lnTo>
                    <a:pt x="438" y="624"/>
                  </a:lnTo>
                  <a:lnTo>
                    <a:pt x="432" y="624"/>
                  </a:lnTo>
                  <a:lnTo>
                    <a:pt x="432" y="630"/>
                  </a:lnTo>
                  <a:lnTo>
                    <a:pt x="432" y="624"/>
                  </a:lnTo>
                  <a:lnTo>
                    <a:pt x="426" y="624"/>
                  </a:lnTo>
                  <a:lnTo>
                    <a:pt x="426" y="630"/>
                  </a:lnTo>
                  <a:lnTo>
                    <a:pt x="420" y="630"/>
                  </a:lnTo>
                  <a:lnTo>
                    <a:pt x="414" y="630"/>
                  </a:lnTo>
                  <a:lnTo>
                    <a:pt x="414" y="636"/>
                  </a:lnTo>
                  <a:lnTo>
                    <a:pt x="414" y="642"/>
                  </a:lnTo>
                  <a:lnTo>
                    <a:pt x="408" y="642"/>
                  </a:lnTo>
                  <a:lnTo>
                    <a:pt x="414" y="642"/>
                  </a:lnTo>
                  <a:lnTo>
                    <a:pt x="408" y="642"/>
                  </a:lnTo>
                  <a:lnTo>
                    <a:pt x="408" y="648"/>
                  </a:lnTo>
                  <a:lnTo>
                    <a:pt x="414" y="648"/>
                  </a:lnTo>
                  <a:lnTo>
                    <a:pt x="414" y="654"/>
                  </a:lnTo>
                  <a:lnTo>
                    <a:pt x="408" y="654"/>
                  </a:lnTo>
                  <a:lnTo>
                    <a:pt x="414" y="654"/>
                  </a:lnTo>
                  <a:lnTo>
                    <a:pt x="408" y="654"/>
                  </a:lnTo>
                  <a:lnTo>
                    <a:pt x="408" y="660"/>
                  </a:lnTo>
                  <a:lnTo>
                    <a:pt x="402" y="660"/>
                  </a:lnTo>
                  <a:lnTo>
                    <a:pt x="396" y="666"/>
                  </a:lnTo>
                  <a:lnTo>
                    <a:pt x="396" y="672"/>
                  </a:lnTo>
                  <a:lnTo>
                    <a:pt x="390" y="672"/>
                  </a:lnTo>
                  <a:lnTo>
                    <a:pt x="384" y="672"/>
                  </a:lnTo>
                  <a:lnTo>
                    <a:pt x="384" y="678"/>
                  </a:lnTo>
                  <a:lnTo>
                    <a:pt x="378" y="678"/>
                  </a:lnTo>
                  <a:lnTo>
                    <a:pt x="378" y="684"/>
                  </a:lnTo>
                  <a:lnTo>
                    <a:pt x="372" y="684"/>
                  </a:lnTo>
                  <a:lnTo>
                    <a:pt x="378" y="684"/>
                  </a:lnTo>
                  <a:lnTo>
                    <a:pt x="372" y="684"/>
                  </a:lnTo>
                  <a:lnTo>
                    <a:pt x="372" y="690"/>
                  </a:lnTo>
                  <a:lnTo>
                    <a:pt x="372" y="696"/>
                  </a:lnTo>
                  <a:lnTo>
                    <a:pt x="366" y="696"/>
                  </a:lnTo>
                  <a:lnTo>
                    <a:pt x="366" y="702"/>
                  </a:lnTo>
                  <a:lnTo>
                    <a:pt x="360" y="702"/>
                  </a:lnTo>
                  <a:lnTo>
                    <a:pt x="354" y="702"/>
                  </a:lnTo>
                  <a:lnTo>
                    <a:pt x="348" y="708"/>
                  </a:lnTo>
                  <a:lnTo>
                    <a:pt x="348" y="702"/>
                  </a:lnTo>
                  <a:lnTo>
                    <a:pt x="348" y="708"/>
                  </a:lnTo>
                  <a:lnTo>
                    <a:pt x="348" y="714"/>
                  </a:lnTo>
                  <a:lnTo>
                    <a:pt x="342" y="714"/>
                  </a:lnTo>
                  <a:lnTo>
                    <a:pt x="336" y="714"/>
                  </a:lnTo>
                  <a:lnTo>
                    <a:pt x="330" y="714"/>
                  </a:lnTo>
                  <a:lnTo>
                    <a:pt x="324" y="714"/>
                  </a:lnTo>
                  <a:lnTo>
                    <a:pt x="324" y="720"/>
                  </a:lnTo>
                  <a:lnTo>
                    <a:pt x="318" y="714"/>
                  </a:lnTo>
                  <a:lnTo>
                    <a:pt x="318" y="720"/>
                  </a:lnTo>
                  <a:lnTo>
                    <a:pt x="312" y="720"/>
                  </a:lnTo>
                  <a:lnTo>
                    <a:pt x="306" y="720"/>
                  </a:lnTo>
                  <a:lnTo>
                    <a:pt x="300" y="720"/>
                  </a:lnTo>
                  <a:lnTo>
                    <a:pt x="294" y="720"/>
                  </a:lnTo>
                  <a:lnTo>
                    <a:pt x="288" y="720"/>
                  </a:lnTo>
                  <a:lnTo>
                    <a:pt x="282" y="720"/>
                  </a:lnTo>
                  <a:lnTo>
                    <a:pt x="276" y="720"/>
                  </a:lnTo>
                  <a:lnTo>
                    <a:pt x="276" y="726"/>
                  </a:lnTo>
                  <a:lnTo>
                    <a:pt x="270" y="726"/>
                  </a:lnTo>
                  <a:lnTo>
                    <a:pt x="270" y="732"/>
                  </a:lnTo>
                  <a:lnTo>
                    <a:pt x="276" y="732"/>
                  </a:lnTo>
                  <a:lnTo>
                    <a:pt x="282" y="732"/>
                  </a:lnTo>
                  <a:lnTo>
                    <a:pt x="282" y="738"/>
                  </a:lnTo>
                  <a:lnTo>
                    <a:pt x="276" y="738"/>
                  </a:lnTo>
                  <a:lnTo>
                    <a:pt x="276" y="744"/>
                  </a:lnTo>
                  <a:lnTo>
                    <a:pt x="276" y="750"/>
                  </a:lnTo>
                  <a:lnTo>
                    <a:pt x="270" y="750"/>
                  </a:lnTo>
                  <a:lnTo>
                    <a:pt x="270" y="756"/>
                  </a:lnTo>
                  <a:lnTo>
                    <a:pt x="264" y="756"/>
                  </a:lnTo>
                  <a:lnTo>
                    <a:pt x="258" y="762"/>
                  </a:lnTo>
                  <a:lnTo>
                    <a:pt x="258" y="768"/>
                  </a:lnTo>
                  <a:lnTo>
                    <a:pt x="240" y="768"/>
                  </a:lnTo>
                  <a:lnTo>
                    <a:pt x="228" y="768"/>
                  </a:lnTo>
                  <a:lnTo>
                    <a:pt x="222" y="774"/>
                  </a:lnTo>
                  <a:lnTo>
                    <a:pt x="210" y="774"/>
                  </a:lnTo>
                  <a:lnTo>
                    <a:pt x="210" y="768"/>
                  </a:lnTo>
                  <a:lnTo>
                    <a:pt x="210" y="774"/>
                  </a:lnTo>
                  <a:lnTo>
                    <a:pt x="210" y="768"/>
                  </a:lnTo>
                  <a:lnTo>
                    <a:pt x="210" y="774"/>
                  </a:lnTo>
                  <a:lnTo>
                    <a:pt x="204" y="774"/>
                  </a:lnTo>
                  <a:lnTo>
                    <a:pt x="198" y="774"/>
                  </a:lnTo>
                  <a:lnTo>
                    <a:pt x="198" y="780"/>
                  </a:lnTo>
                  <a:lnTo>
                    <a:pt x="192" y="780"/>
                  </a:lnTo>
                  <a:lnTo>
                    <a:pt x="186" y="780"/>
                  </a:lnTo>
                  <a:lnTo>
                    <a:pt x="186" y="786"/>
                  </a:lnTo>
                  <a:lnTo>
                    <a:pt x="180" y="786"/>
                  </a:lnTo>
                  <a:lnTo>
                    <a:pt x="174" y="786"/>
                  </a:lnTo>
                  <a:lnTo>
                    <a:pt x="174" y="792"/>
                  </a:lnTo>
                  <a:lnTo>
                    <a:pt x="174" y="786"/>
                  </a:lnTo>
                  <a:lnTo>
                    <a:pt x="174" y="792"/>
                  </a:lnTo>
                  <a:lnTo>
                    <a:pt x="168" y="792"/>
                  </a:lnTo>
                  <a:lnTo>
                    <a:pt x="174" y="792"/>
                  </a:lnTo>
                  <a:lnTo>
                    <a:pt x="168" y="792"/>
                  </a:lnTo>
                  <a:lnTo>
                    <a:pt x="162" y="792"/>
                  </a:lnTo>
                  <a:lnTo>
                    <a:pt x="162" y="786"/>
                  </a:lnTo>
                  <a:lnTo>
                    <a:pt x="162" y="780"/>
                  </a:lnTo>
                  <a:lnTo>
                    <a:pt x="156" y="780"/>
                  </a:lnTo>
                  <a:lnTo>
                    <a:pt x="156" y="774"/>
                  </a:lnTo>
                  <a:lnTo>
                    <a:pt x="156" y="780"/>
                  </a:lnTo>
                  <a:lnTo>
                    <a:pt x="150" y="780"/>
                  </a:lnTo>
                  <a:lnTo>
                    <a:pt x="144" y="780"/>
                  </a:lnTo>
                  <a:lnTo>
                    <a:pt x="150" y="780"/>
                  </a:lnTo>
                  <a:lnTo>
                    <a:pt x="150" y="786"/>
                  </a:lnTo>
                  <a:lnTo>
                    <a:pt x="144" y="786"/>
                  </a:lnTo>
                  <a:lnTo>
                    <a:pt x="138" y="786"/>
                  </a:lnTo>
                  <a:lnTo>
                    <a:pt x="138" y="792"/>
                  </a:lnTo>
                  <a:lnTo>
                    <a:pt x="132" y="792"/>
                  </a:lnTo>
                  <a:lnTo>
                    <a:pt x="126" y="792"/>
                  </a:lnTo>
                  <a:lnTo>
                    <a:pt x="126" y="798"/>
                  </a:lnTo>
                  <a:lnTo>
                    <a:pt x="120" y="798"/>
                  </a:lnTo>
                  <a:lnTo>
                    <a:pt x="114" y="798"/>
                  </a:lnTo>
                  <a:lnTo>
                    <a:pt x="114" y="792"/>
                  </a:lnTo>
                  <a:lnTo>
                    <a:pt x="102" y="792"/>
                  </a:lnTo>
                  <a:lnTo>
                    <a:pt x="108" y="792"/>
                  </a:lnTo>
                  <a:lnTo>
                    <a:pt x="108" y="786"/>
                  </a:lnTo>
                  <a:lnTo>
                    <a:pt x="108" y="780"/>
                  </a:lnTo>
                  <a:lnTo>
                    <a:pt x="102" y="780"/>
                  </a:lnTo>
                  <a:lnTo>
                    <a:pt x="102" y="774"/>
                  </a:lnTo>
                  <a:lnTo>
                    <a:pt x="96" y="768"/>
                  </a:lnTo>
                  <a:lnTo>
                    <a:pt x="90" y="756"/>
                  </a:lnTo>
                  <a:lnTo>
                    <a:pt x="90" y="750"/>
                  </a:lnTo>
                  <a:lnTo>
                    <a:pt x="90" y="744"/>
                  </a:lnTo>
                  <a:lnTo>
                    <a:pt x="90" y="738"/>
                  </a:lnTo>
                  <a:lnTo>
                    <a:pt x="84" y="738"/>
                  </a:lnTo>
                  <a:lnTo>
                    <a:pt x="78" y="738"/>
                  </a:lnTo>
                  <a:lnTo>
                    <a:pt x="78" y="732"/>
                  </a:lnTo>
                  <a:lnTo>
                    <a:pt x="72" y="732"/>
                  </a:lnTo>
                  <a:lnTo>
                    <a:pt x="66" y="732"/>
                  </a:lnTo>
                  <a:lnTo>
                    <a:pt x="60" y="726"/>
                  </a:lnTo>
                  <a:lnTo>
                    <a:pt x="60" y="720"/>
                  </a:lnTo>
                  <a:lnTo>
                    <a:pt x="54" y="720"/>
                  </a:lnTo>
                  <a:lnTo>
                    <a:pt x="54" y="714"/>
                  </a:lnTo>
                  <a:lnTo>
                    <a:pt x="48" y="714"/>
                  </a:lnTo>
                  <a:lnTo>
                    <a:pt x="48" y="708"/>
                  </a:lnTo>
                  <a:lnTo>
                    <a:pt x="42" y="702"/>
                  </a:lnTo>
                  <a:lnTo>
                    <a:pt x="36" y="696"/>
                  </a:lnTo>
                  <a:lnTo>
                    <a:pt x="30" y="690"/>
                  </a:lnTo>
                  <a:lnTo>
                    <a:pt x="30" y="684"/>
                  </a:lnTo>
                  <a:lnTo>
                    <a:pt x="30" y="678"/>
                  </a:lnTo>
                  <a:lnTo>
                    <a:pt x="36" y="678"/>
                  </a:lnTo>
                  <a:lnTo>
                    <a:pt x="36" y="672"/>
                  </a:lnTo>
                  <a:lnTo>
                    <a:pt x="42" y="672"/>
                  </a:lnTo>
                  <a:lnTo>
                    <a:pt x="48" y="672"/>
                  </a:lnTo>
                  <a:lnTo>
                    <a:pt x="54" y="672"/>
                  </a:lnTo>
                  <a:lnTo>
                    <a:pt x="60" y="672"/>
                  </a:lnTo>
                  <a:lnTo>
                    <a:pt x="66" y="672"/>
                  </a:lnTo>
                  <a:lnTo>
                    <a:pt x="72" y="672"/>
                  </a:lnTo>
                  <a:lnTo>
                    <a:pt x="78" y="672"/>
                  </a:lnTo>
                  <a:lnTo>
                    <a:pt x="84" y="672"/>
                  </a:lnTo>
                  <a:lnTo>
                    <a:pt x="90" y="672"/>
                  </a:lnTo>
                  <a:lnTo>
                    <a:pt x="96" y="672"/>
                  </a:lnTo>
                  <a:lnTo>
                    <a:pt x="102" y="672"/>
                  </a:lnTo>
                  <a:lnTo>
                    <a:pt x="108" y="672"/>
                  </a:lnTo>
                  <a:lnTo>
                    <a:pt x="108" y="666"/>
                  </a:lnTo>
                  <a:lnTo>
                    <a:pt x="102" y="666"/>
                  </a:lnTo>
                  <a:lnTo>
                    <a:pt x="102" y="660"/>
                  </a:lnTo>
                  <a:lnTo>
                    <a:pt x="96" y="660"/>
                  </a:lnTo>
                  <a:lnTo>
                    <a:pt x="96" y="654"/>
                  </a:lnTo>
                  <a:lnTo>
                    <a:pt x="90" y="654"/>
                  </a:lnTo>
                  <a:lnTo>
                    <a:pt x="90" y="648"/>
                  </a:lnTo>
                  <a:lnTo>
                    <a:pt x="84" y="642"/>
                  </a:lnTo>
                  <a:lnTo>
                    <a:pt x="84" y="636"/>
                  </a:lnTo>
                  <a:lnTo>
                    <a:pt x="78" y="630"/>
                  </a:lnTo>
                  <a:lnTo>
                    <a:pt x="84" y="630"/>
                  </a:lnTo>
                  <a:lnTo>
                    <a:pt x="84" y="624"/>
                  </a:lnTo>
                  <a:lnTo>
                    <a:pt x="78" y="624"/>
                  </a:lnTo>
                  <a:lnTo>
                    <a:pt x="78" y="618"/>
                  </a:lnTo>
                  <a:lnTo>
                    <a:pt x="78" y="612"/>
                  </a:lnTo>
                  <a:lnTo>
                    <a:pt x="78" y="606"/>
                  </a:lnTo>
                  <a:lnTo>
                    <a:pt x="78" y="600"/>
                  </a:lnTo>
                  <a:lnTo>
                    <a:pt x="84" y="600"/>
                  </a:lnTo>
                  <a:lnTo>
                    <a:pt x="84" y="594"/>
                  </a:lnTo>
                  <a:lnTo>
                    <a:pt x="84" y="588"/>
                  </a:lnTo>
                  <a:lnTo>
                    <a:pt x="78" y="588"/>
                  </a:lnTo>
                  <a:lnTo>
                    <a:pt x="84" y="588"/>
                  </a:lnTo>
                  <a:lnTo>
                    <a:pt x="78" y="588"/>
                  </a:lnTo>
                  <a:lnTo>
                    <a:pt x="78" y="582"/>
                  </a:lnTo>
                  <a:lnTo>
                    <a:pt x="84" y="582"/>
                  </a:lnTo>
                  <a:lnTo>
                    <a:pt x="78" y="582"/>
                  </a:lnTo>
                  <a:lnTo>
                    <a:pt x="84" y="582"/>
                  </a:lnTo>
                  <a:lnTo>
                    <a:pt x="84" y="576"/>
                  </a:lnTo>
                  <a:lnTo>
                    <a:pt x="78" y="576"/>
                  </a:lnTo>
                  <a:lnTo>
                    <a:pt x="78" y="582"/>
                  </a:lnTo>
                  <a:lnTo>
                    <a:pt x="78" y="576"/>
                  </a:lnTo>
                  <a:lnTo>
                    <a:pt x="78" y="570"/>
                  </a:lnTo>
                  <a:lnTo>
                    <a:pt x="84" y="570"/>
                  </a:lnTo>
                  <a:lnTo>
                    <a:pt x="78" y="570"/>
                  </a:lnTo>
                  <a:lnTo>
                    <a:pt x="78" y="564"/>
                  </a:lnTo>
                  <a:lnTo>
                    <a:pt x="72" y="564"/>
                  </a:lnTo>
                  <a:lnTo>
                    <a:pt x="72" y="558"/>
                  </a:lnTo>
                  <a:lnTo>
                    <a:pt x="72" y="552"/>
                  </a:lnTo>
                  <a:lnTo>
                    <a:pt x="72" y="546"/>
                  </a:lnTo>
                  <a:lnTo>
                    <a:pt x="66" y="540"/>
                  </a:lnTo>
                  <a:lnTo>
                    <a:pt x="60" y="540"/>
                  </a:lnTo>
                  <a:lnTo>
                    <a:pt x="66" y="534"/>
                  </a:lnTo>
                  <a:lnTo>
                    <a:pt x="60" y="534"/>
                  </a:lnTo>
                  <a:lnTo>
                    <a:pt x="54" y="534"/>
                  </a:lnTo>
                  <a:lnTo>
                    <a:pt x="54" y="528"/>
                  </a:lnTo>
                  <a:lnTo>
                    <a:pt x="54" y="522"/>
                  </a:lnTo>
                  <a:lnTo>
                    <a:pt x="48" y="516"/>
                  </a:lnTo>
                  <a:lnTo>
                    <a:pt x="30" y="516"/>
                  </a:lnTo>
                  <a:lnTo>
                    <a:pt x="24" y="504"/>
                  </a:lnTo>
                  <a:lnTo>
                    <a:pt x="12" y="492"/>
                  </a:lnTo>
                  <a:lnTo>
                    <a:pt x="12" y="486"/>
                  </a:lnTo>
                  <a:lnTo>
                    <a:pt x="6" y="486"/>
                  </a:lnTo>
                  <a:lnTo>
                    <a:pt x="0" y="456"/>
                  </a:lnTo>
                  <a:lnTo>
                    <a:pt x="0" y="450"/>
                  </a:lnTo>
                  <a:lnTo>
                    <a:pt x="6" y="444"/>
                  </a:lnTo>
                  <a:lnTo>
                    <a:pt x="12" y="444"/>
                  </a:lnTo>
                  <a:lnTo>
                    <a:pt x="12" y="438"/>
                  </a:lnTo>
                  <a:lnTo>
                    <a:pt x="18" y="438"/>
                  </a:lnTo>
                  <a:lnTo>
                    <a:pt x="18" y="432"/>
                  </a:lnTo>
                  <a:lnTo>
                    <a:pt x="18" y="426"/>
                  </a:lnTo>
                  <a:lnTo>
                    <a:pt x="18" y="420"/>
                  </a:lnTo>
                  <a:lnTo>
                    <a:pt x="24" y="414"/>
                  </a:lnTo>
                  <a:lnTo>
                    <a:pt x="36" y="396"/>
                  </a:lnTo>
                  <a:lnTo>
                    <a:pt x="42" y="390"/>
                  </a:lnTo>
                  <a:lnTo>
                    <a:pt x="48" y="384"/>
                  </a:lnTo>
                  <a:lnTo>
                    <a:pt x="60" y="372"/>
                  </a:lnTo>
                  <a:lnTo>
                    <a:pt x="66" y="366"/>
                  </a:lnTo>
                  <a:lnTo>
                    <a:pt x="72" y="354"/>
                  </a:lnTo>
                  <a:lnTo>
                    <a:pt x="102" y="330"/>
                  </a:lnTo>
                  <a:lnTo>
                    <a:pt x="108" y="234"/>
                  </a:lnTo>
                  <a:lnTo>
                    <a:pt x="108" y="222"/>
                  </a:lnTo>
                  <a:lnTo>
                    <a:pt x="108" y="216"/>
                  </a:lnTo>
                  <a:lnTo>
                    <a:pt x="108" y="210"/>
                  </a:lnTo>
                  <a:lnTo>
                    <a:pt x="114" y="198"/>
                  </a:lnTo>
                  <a:lnTo>
                    <a:pt x="114" y="192"/>
                  </a:lnTo>
                  <a:lnTo>
                    <a:pt x="114" y="186"/>
                  </a:lnTo>
                  <a:lnTo>
                    <a:pt x="114" y="174"/>
                  </a:lnTo>
                  <a:lnTo>
                    <a:pt x="126" y="156"/>
                  </a:lnTo>
                  <a:lnTo>
                    <a:pt x="120" y="150"/>
                  </a:lnTo>
                  <a:lnTo>
                    <a:pt x="114" y="144"/>
                  </a:lnTo>
                  <a:lnTo>
                    <a:pt x="114" y="138"/>
                  </a:lnTo>
                  <a:lnTo>
                    <a:pt x="108" y="138"/>
                  </a:lnTo>
                  <a:lnTo>
                    <a:pt x="102" y="132"/>
                  </a:lnTo>
                  <a:lnTo>
                    <a:pt x="102" y="126"/>
                  </a:lnTo>
                  <a:lnTo>
                    <a:pt x="108" y="126"/>
                  </a:lnTo>
                  <a:lnTo>
                    <a:pt x="90" y="102"/>
                  </a:lnTo>
                  <a:lnTo>
                    <a:pt x="84" y="102"/>
                  </a:lnTo>
                  <a:lnTo>
                    <a:pt x="84" y="96"/>
                  </a:lnTo>
                  <a:lnTo>
                    <a:pt x="84" y="72"/>
                  </a:lnTo>
                  <a:lnTo>
                    <a:pt x="84" y="54"/>
                  </a:lnTo>
                  <a:lnTo>
                    <a:pt x="78" y="24"/>
                  </a:lnTo>
                  <a:close/>
                </a:path>
              </a:pathLst>
            </a:custGeom>
            <a:solidFill>
              <a:srgbClr val="87CF27">
                <a:alpha val="69019"/>
              </a:srgbClr>
            </a:solidFill>
            <a:ln w="9525">
              <a:solidFill>
                <a:srgbClr val="808080"/>
              </a:solidFill>
              <a:prstDash val="solid"/>
              <a:round/>
              <a:headEnd/>
              <a:tailEnd/>
            </a:ln>
          </p:spPr>
          <p:txBody>
            <a:bodyPr/>
            <a:lstStyle/>
            <a:p>
              <a:endParaRPr lang="en-GB"/>
            </a:p>
          </p:txBody>
        </p:sp>
        <p:sp>
          <p:nvSpPr>
            <p:cNvPr id="39" name="Freeform 92"/>
            <p:cNvSpPr>
              <a:spLocks noChangeAspect="1"/>
            </p:cNvSpPr>
            <p:nvPr>
              <p:custDataLst>
                <p:tags r:id="rId25"/>
              </p:custDataLst>
            </p:nvPr>
          </p:nvSpPr>
          <p:spPr bwMode="auto">
            <a:xfrm>
              <a:off x="4025" y="1369"/>
              <a:ext cx="240" cy="370"/>
            </a:xfrm>
            <a:custGeom>
              <a:avLst/>
              <a:gdLst>
                <a:gd name="T0" fmla="*/ 3 w 384"/>
                <a:gd name="T1" fmla="*/ 70 h 570"/>
                <a:gd name="T2" fmla="*/ 4 w 384"/>
                <a:gd name="T3" fmla="*/ 64 h 570"/>
                <a:gd name="T4" fmla="*/ 8 w 384"/>
                <a:gd name="T5" fmla="*/ 60 h 570"/>
                <a:gd name="T6" fmla="*/ 9 w 384"/>
                <a:gd name="T7" fmla="*/ 58 h 570"/>
                <a:gd name="T8" fmla="*/ 11 w 384"/>
                <a:gd name="T9" fmla="*/ 55 h 570"/>
                <a:gd name="T10" fmla="*/ 16 w 384"/>
                <a:gd name="T11" fmla="*/ 53 h 570"/>
                <a:gd name="T12" fmla="*/ 18 w 384"/>
                <a:gd name="T13" fmla="*/ 56 h 570"/>
                <a:gd name="T14" fmla="*/ 21 w 384"/>
                <a:gd name="T15" fmla="*/ 57 h 570"/>
                <a:gd name="T16" fmla="*/ 23 w 384"/>
                <a:gd name="T17" fmla="*/ 56 h 570"/>
                <a:gd name="T18" fmla="*/ 26 w 384"/>
                <a:gd name="T19" fmla="*/ 53 h 570"/>
                <a:gd name="T20" fmla="*/ 27 w 384"/>
                <a:gd name="T21" fmla="*/ 48 h 570"/>
                <a:gd name="T22" fmla="*/ 29 w 384"/>
                <a:gd name="T23" fmla="*/ 43 h 570"/>
                <a:gd name="T24" fmla="*/ 32 w 384"/>
                <a:gd name="T25" fmla="*/ 38 h 570"/>
                <a:gd name="T26" fmla="*/ 33 w 384"/>
                <a:gd name="T27" fmla="*/ 33 h 570"/>
                <a:gd name="T28" fmla="*/ 37 w 384"/>
                <a:gd name="T29" fmla="*/ 30 h 570"/>
                <a:gd name="T30" fmla="*/ 38 w 384"/>
                <a:gd name="T31" fmla="*/ 27 h 570"/>
                <a:gd name="T32" fmla="*/ 39 w 384"/>
                <a:gd name="T33" fmla="*/ 20 h 570"/>
                <a:gd name="T34" fmla="*/ 43 w 384"/>
                <a:gd name="T35" fmla="*/ 16 h 570"/>
                <a:gd name="T36" fmla="*/ 46 w 384"/>
                <a:gd name="T37" fmla="*/ 14 h 570"/>
                <a:gd name="T38" fmla="*/ 46 w 384"/>
                <a:gd name="T39" fmla="*/ 8 h 570"/>
                <a:gd name="T40" fmla="*/ 43 w 384"/>
                <a:gd name="T41" fmla="*/ 0 h 570"/>
                <a:gd name="T42" fmla="*/ 46 w 384"/>
                <a:gd name="T43" fmla="*/ 4 h 570"/>
                <a:gd name="T44" fmla="*/ 49 w 384"/>
                <a:gd name="T45" fmla="*/ 10 h 570"/>
                <a:gd name="T46" fmla="*/ 51 w 384"/>
                <a:gd name="T47" fmla="*/ 12 h 570"/>
                <a:gd name="T48" fmla="*/ 51 w 384"/>
                <a:gd name="T49" fmla="*/ 13 h 570"/>
                <a:gd name="T50" fmla="*/ 49 w 384"/>
                <a:gd name="T51" fmla="*/ 19 h 570"/>
                <a:gd name="T52" fmla="*/ 51 w 384"/>
                <a:gd name="T53" fmla="*/ 25 h 570"/>
                <a:gd name="T54" fmla="*/ 53 w 384"/>
                <a:gd name="T55" fmla="*/ 28 h 570"/>
                <a:gd name="T56" fmla="*/ 46 w 384"/>
                <a:gd name="T57" fmla="*/ 28 h 570"/>
                <a:gd name="T58" fmla="*/ 43 w 384"/>
                <a:gd name="T59" fmla="*/ 30 h 570"/>
                <a:gd name="T60" fmla="*/ 46 w 384"/>
                <a:gd name="T61" fmla="*/ 36 h 570"/>
                <a:gd name="T62" fmla="*/ 51 w 384"/>
                <a:gd name="T63" fmla="*/ 39 h 570"/>
                <a:gd name="T64" fmla="*/ 53 w 384"/>
                <a:gd name="T65" fmla="*/ 47 h 570"/>
                <a:gd name="T66" fmla="*/ 53 w 384"/>
                <a:gd name="T67" fmla="*/ 51 h 570"/>
                <a:gd name="T68" fmla="*/ 49 w 384"/>
                <a:gd name="T69" fmla="*/ 56 h 570"/>
                <a:gd name="T70" fmla="*/ 46 w 384"/>
                <a:gd name="T71" fmla="*/ 62 h 570"/>
                <a:gd name="T72" fmla="*/ 46 w 384"/>
                <a:gd name="T73" fmla="*/ 66 h 570"/>
                <a:gd name="T74" fmla="*/ 46 w 384"/>
                <a:gd name="T75" fmla="*/ 69 h 570"/>
                <a:gd name="T76" fmla="*/ 48 w 384"/>
                <a:gd name="T77" fmla="*/ 76 h 570"/>
                <a:gd name="T78" fmla="*/ 51 w 384"/>
                <a:gd name="T79" fmla="*/ 80 h 570"/>
                <a:gd name="T80" fmla="*/ 55 w 384"/>
                <a:gd name="T81" fmla="*/ 88 h 570"/>
                <a:gd name="T82" fmla="*/ 58 w 384"/>
                <a:gd name="T83" fmla="*/ 93 h 570"/>
                <a:gd name="T84" fmla="*/ 58 w 384"/>
                <a:gd name="T85" fmla="*/ 96 h 570"/>
                <a:gd name="T86" fmla="*/ 57 w 384"/>
                <a:gd name="T87" fmla="*/ 100 h 570"/>
                <a:gd name="T88" fmla="*/ 53 w 384"/>
                <a:gd name="T89" fmla="*/ 98 h 570"/>
                <a:gd name="T90" fmla="*/ 49 w 384"/>
                <a:gd name="T91" fmla="*/ 98 h 570"/>
                <a:gd name="T92" fmla="*/ 46 w 384"/>
                <a:gd name="T93" fmla="*/ 96 h 570"/>
                <a:gd name="T94" fmla="*/ 36 w 384"/>
                <a:gd name="T95" fmla="*/ 96 h 570"/>
                <a:gd name="T96" fmla="*/ 29 w 384"/>
                <a:gd name="T97" fmla="*/ 96 h 570"/>
                <a:gd name="T98" fmla="*/ 24 w 384"/>
                <a:gd name="T99" fmla="*/ 95 h 570"/>
                <a:gd name="T100" fmla="*/ 22 w 384"/>
                <a:gd name="T101" fmla="*/ 95 h 570"/>
                <a:gd name="T102" fmla="*/ 21 w 384"/>
                <a:gd name="T103" fmla="*/ 97 h 570"/>
                <a:gd name="T104" fmla="*/ 10 w 384"/>
                <a:gd name="T105" fmla="*/ 96 h 570"/>
                <a:gd name="T106" fmla="*/ 11 w 384"/>
                <a:gd name="T107" fmla="*/ 91 h 570"/>
                <a:gd name="T108" fmla="*/ 9 w 384"/>
                <a:gd name="T109" fmla="*/ 86 h 570"/>
                <a:gd name="T110" fmla="*/ 9 w 384"/>
                <a:gd name="T111" fmla="*/ 82 h 570"/>
                <a:gd name="T112" fmla="*/ 8 w 384"/>
                <a:gd name="T113" fmla="*/ 80 h 570"/>
                <a:gd name="T114" fmla="*/ 6 w 384"/>
                <a:gd name="T115" fmla="*/ 80 h 570"/>
                <a:gd name="T116" fmla="*/ 3 w 384"/>
                <a:gd name="T117" fmla="*/ 76 h 570"/>
                <a:gd name="T118" fmla="*/ 2 w 384"/>
                <a:gd name="T119" fmla="*/ 76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4" h="570">
                  <a:moveTo>
                    <a:pt x="0" y="414"/>
                  </a:moveTo>
                  <a:lnTo>
                    <a:pt x="6" y="414"/>
                  </a:lnTo>
                  <a:lnTo>
                    <a:pt x="6" y="408"/>
                  </a:lnTo>
                  <a:lnTo>
                    <a:pt x="6" y="402"/>
                  </a:lnTo>
                  <a:lnTo>
                    <a:pt x="12" y="402"/>
                  </a:lnTo>
                  <a:lnTo>
                    <a:pt x="12" y="396"/>
                  </a:lnTo>
                  <a:lnTo>
                    <a:pt x="18" y="396"/>
                  </a:lnTo>
                  <a:lnTo>
                    <a:pt x="18" y="390"/>
                  </a:lnTo>
                  <a:lnTo>
                    <a:pt x="18" y="384"/>
                  </a:lnTo>
                  <a:lnTo>
                    <a:pt x="18" y="378"/>
                  </a:lnTo>
                  <a:lnTo>
                    <a:pt x="18" y="372"/>
                  </a:lnTo>
                  <a:lnTo>
                    <a:pt x="18" y="366"/>
                  </a:lnTo>
                  <a:lnTo>
                    <a:pt x="18" y="360"/>
                  </a:lnTo>
                  <a:lnTo>
                    <a:pt x="24" y="360"/>
                  </a:lnTo>
                  <a:lnTo>
                    <a:pt x="24" y="354"/>
                  </a:lnTo>
                  <a:lnTo>
                    <a:pt x="30" y="348"/>
                  </a:lnTo>
                  <a:lnTo>
                    <a:pt x="36" y="348"/>
                  </a:lnTo>
                  <a:lnTo>
                    <a:pt x="36" y="342"/>
                  </a:lnTo>
                  <a:lnTo>
                    <a:pt x="42" y="342"/>
                  </a:lnTo>
                  <a:lnTo>
                    <a:pt x="42" y="336"/>
                  </a:lnTo>
                  <a:lnTo>
                    <a:pt x="48" y="336"/>
                  </a:lnTo>
                  <a:lnTo>
                    <a:pt x="48" y="330"/>
                  </a:lnTo>
                  <a:lnTo>
                    <a:pt x="54" y="330"/>
                  </a:lnTo>
                  <a:lnTo>
                    <a:pt x="54" y="324"/>
                  </a:lnTo>
                  <a:lnTo>
                    <a:pt x="54" y="330"/>
                  </a:lnTo>
                  <a:lnTo>
                    <a:pt x="60" y="330"/>
                  </a:lnTo>
                  <a:lnTo>
                    <a:pt x="60" y="324"/>
                  </a:lnTo>
                  <a:lnTo>
                    <a:pt x="60" y="330"/>
                  </a:lnTo>
                  <a:lnTo>
                    <a:pt x="60" y="324"/>
                  </a:lnTo>
                  <a:lnTo>
                    <a:pt x="60" y="318"/>
                  </a:lnTo>
                  <a:lnTo>
                    <a:pt x="66" y="318"/>
                  </a:lnTo>
                  <a:lnTo>
                    <a:pt x="66" y="312"/>
                  </a:lnTo>
                  <a:lnTo>
                    <a:pt x="66" y="318"/>
                  </a:lnTo>
                  <a:lnTo>
                    <a:pt x="72" y="312"/>
                  </a:lnTo>
                  <a:lnTo>
                    <a:pt x="72" y="306"/>
                  </a:lnTo>
                  <a:lnTo>
                    <a:pt x="78" y="306"/>
                  </a:lnTo>
                  <a:lnTo>
                    <a:pt x="84" y="300"/>
                  </a:lnTo>
                  <a:lnTo>
                    <a:pt x="84" y="306"/>
                  </a:lnTo>
                  <a:lnTo>
                    <a:pt x="84" y="312"/>
                  </a:lnTo>
                  <a:lnTo>
                    <a:pt x="96" y="306"/>
                  </a:lnTo>
                  <a:lnTo>
                    <a:pt x="102" y="306"/>
                  </a:lnTo>
                  <a:lnTo>
                    <a:pt x="102" y="300"/>
                  </a:lnTo>
                  <a:lnTo>
                    <a:pt x="102" y="294"/>
                  </a:lnTo>
                  <a:lnTo>
                    <a:pt x="102" y="300"/>
                  </a:lnTo>
                  <a:lnTo>
                    <a:pt x="108" y="300"/>
                  </a:lnTo>
                  <a:lnTo>
                    <a:pt x="108" y="306"/>
                  </a:lnTo>
                  <a:lnTo>
                    <a:pt x="114" y="306"/>
                  </a:lnTo>
                  <a:lnTo>
                    <a:pt x="114" y="312"/>
                  </a:lnTo>
                  <a:lnTo>
                    <a:pt x="120" y="312"/>
                  </a:lnTo>
                  <a:lnTo>
                    <a:pt x="120" y="318"/>
                  </a:lnTo>
                  <a:lnTo>
                    <a:pt x="126" y="318"/>
                  </a:lnTo>
                  <a:lnTo>
                    <a:pt x="132" y="318"/>
                  </a:lnTo>
                  <a:lnTo>
                    <a:pt x="132" y="324"/>
                  </a:lnTo>
                  <a:lnTo>
                    <a:pt x="138" y="324"/>
                  </a:lnTo>
                  <a:lnTo>
                    <a:pt x="138" y="330"/>
                  </a:lnTo>
                  <a:lnTo>
                    <a:pt x="138" y="324"/>
                  </a:lnTo>
                  <a:lnTo>
                    <a:pt x="138" y="330"/>
                  </a:lnTo>
                  <a:lnTo>
                    <a:pt x="144" y="330"/>
                  </a:lnTo>
                  <a:lnTo>
                    <a:pt x="144" y="324"/>
                  </a:lnTo>
                  <a:lnTo>
                    <a:pt x="150" y="324"/>
                  </a:lnTo>
                  <a:lnTo>
                    <a:pt x="150" y="318"/>
                  </a:lnTo>
                  <a:lnTo>
                    <a:pt x="156" y="318"/>
                  </a:lnTo>
                  <a:lnTo>
                    <a:pt x="150" y="312"/>
                  </a:lnTo>
                  <a:lnTo>
                    <a:pt x="156" y="312"/>
                  </a:lnTo>
                  <a:lnTo>
                    <a:pt x="150" y="312"/>
                  </a:lnTo>
                  <a:lnTo>
                    <a:pt x="150" y="306"/>
                  </a:lnTo>
                  <a:lnTo>
                    <a:pt x="156" y="306"/>
                  </a:lnTo>
                  <a:lnTo>
                    <a:pt x="156" y="300"/>
                  </a:lnTo>
                  <a:lnTo>
                    <a:pt x="162" y="300"/>
                  </a:lnTo>
                  <a:lnTo>
                    <a:pt x="168" y="300"/>
                  </a:lnTo>
                  <a:lnTo>
                    <a:pt x="162" y="294"/>
                  </a:lnTo>
                  <a:lnTo>
                    <a:pt x="162" y="288"/>
                  </a:lnTo>
                  <a:lnTo>
                    <a:pt x="168" y="288"/>
                  </a:lnTo>
                  <a:lnTo>
                    <a:pt x="168" y="282"/>
                  </a:lnTo>
                  <a:lnTo>
                    <a:pt x="174" y="282"/>
                  </a:lnTo>
                  <a:lnTo>
                    <a:pt x="174" y="276"/>
                  </a:lnTo>
                  <a:lnTo>
                    <a:pt x="174" y="270"/>
                  </a:lnTo>
                  <a:lnTo>
                    <a:pt x="174" y="264"/>
                  </a:lnTo>
                  <a:lnTo>
                    <a:pt x="180" y="264"/>
                  </a:lnTo>
                  <a:lnTo>
                    <a:pt x="180" y="258"/>
                  </a:lnTo>
                  <a:lnTo>
                    <a:pt x="186" y="258"/>
                  </a:lnTo>
                  <a:lnTo>
                    <a:pt x="186" y="252"/>
                  </a:lnTo>
                  <a:lnTo>
                    <a:pt x="186" y="246"/>
                  </a:lnTo>
                  <a:lnTo>
                    <a:pt x="186" y="240"/>
                  </a:lnTo>
                  <a:lnTo>
                    <a:pt x="186" y="234"/>
                  </a:lnTo>
                  <a:lnTo>
                    <a:pt x="192" y="228"/>
                  </a:lnTo>
                  <a:lnTo>
                    <a:pt x="198" y="228"/>
                  </a:lnTo>
                  <a:lnTo>
                    <a:pt x="198" y="222"/>
                  </a:lnTo>
                  <a:lnTo>
                    <a:pt x="204" y="222"/>
                  </a:lnTo>
                  <a:lnTo>
                    <a:pt x="210" y="222"/>
                  </a:lnTo>
                  <a:lnTo>
                    <a:pt x="210" y="216"/>
                  </a:lnTo>
                  <a:lnTo>
                    <a:pt x="216" y="216"/>
                  </a:lnTo>
                  <a:lnTo>
                    <a:pt x="210" y="210"/>
                  </a:lnTo>
                  <a:lnTo>
                    <a:pt x="216" y="210"/>
                  </a:lnTo>
                  <a:lnTo>
                    <a:pt x="216" y="204"/>
                  </a:lnTo>
                  <a:lnTo>
                    <a:pt x="216" y="198"/>
                  </a:lnTo>
                  <a:lnTo>
                    <a:pt x="216" y="192"/>
                  </a:lnTo>
                  <a:lnTo>
                    <a:pt x="216" y="186"/>
                  </a:lnTo>
                  <a:lnTo>
                    <a:pt x="222" y="186"/>
                  </a:lnTo>
                  <a:lnTo>
                    <a:pt x="222" y="180"/>
                  </a:lnTo>
                  <a:lnTo>
                    <a:pt x="228" y="180"/>
                  </a:lnTo>
                  <a:lnTo>
                    <a:pt x="234" y="180"/>
                  </a:lnTo>
                  <a:lnTo>
                    <a:pt x="234" y="174"/>
                  </a:lnTo>
                  <a:lnTo>
                    <a:pt x="234" y="168"/>
                  </a:lnTo>
                  <a:lnTo>
                    <a:pt x="240" y="168"/>
                  </a:lnTo>
                  <a:lnTo>
                    <a:pt x="240" y="162"/>
                  </a:lnTo>
                  <a:lnTo>
                    <a:pt x="234" y="162"/>
                  </a:lnTo>
                  <a:lnTo>
                    <a:pt x="234" y="156"/>
                  </a:lnTo>
                  <a:lnTo>
                    <a:pt x="240" y="156"/>
                  </a:lnTo>
                  <a:lnTo>
                    <a:pt x="234" y="156"/>
                  </a:lnTo>
                  <a:lnTo>
                    <a:pt x="240" y="150"/>
                  </a:lnTo>
                  <a:lnTo>
                    <a:pt x="246" y="150"/>
                  </a:lnTo>
                  <a:lnTo>
                    <a:pt x="246" y="144"/>
                  </a:lnTo>
                  <a:lnTo>
                    <a:pt x="246" y="138"/>
                  </a:lnTo>
                  <a:lnTo>
                    <a:pt x="252" y="138"/>
                  </a:lnTo>
                  <a:lnTo>
                    <a:pt x="252" y="132"/>
                  </a:lnTo>
                  <a:lnTo>
                    <a:pt x="252" y="126"/>
                  </a:lnTo>
                  <a:lnTo>
                    <a:pt x="252" y="120"/>
                  </a:lnTo>
                  <a:lnTo>
                    <a:pt x="252" y="114"/>
                  </a:lnTo>
                  <a:lnTo>
                    <a:pt x="258" y="114"/>
                  </a:lnTo>
                  <a:lnTo>
                    <a:pt x="258" y="108"/>
                  </a:lnTo>
                  <a:lnTo>
                    <a:pt x="264" y="102"/>
                  </a:lnTo>
                  <a:lnTo>
                    <a:pt x="264" y="96"/>
                  </a:lnTo>
                  <a:lnTo>
                    <a:pt x="270" y="96"/>
                  </a:lnTo>
                  <a:lnTo>
                    <a:pt x="270" y="90"/>
                  </a:lnTo>
                  <a:lnTo>
                    <a:pt x="276" y="90"/>
                  </a:lnTo>
                  <a:lnTo>
                    <a:pt x="282" y="90"/>
                  </a:lnTo>
                  <a:lnTo>
                    <a:pt x="288" y="90"/>
                  </a:lnTo>
                  <a:lnTo>
                    <a:pt x="288" y="84"/>
                  </a:lnTo>
                  <a:lnTo>
                    <a:pt x="294" y="84"/>
                  </a:lnTo>
                  <a:lnTo>
                    <a:pt x="300" y="84"/>
                  </a:lnTo>
                  <a:lnTo>
                    <a:pt x="300" y="78"/>
                  </a:lnTo>
                  <a:lnTo>
                    <a:pt x="306" y="78"/>
                  </a:lnTo>
                  <a:lnTo>
                    <a:pt x="306" y="72"/>
                  </a:lnTo>
                  <a:lnTo>
                    <a:pt x="300" y="72"/>
                  </a:lnTo>
                  <a:lnTo>
                    <a:pt x="300" y="66"/>
                  </a:lnTo>
                  <a:lnTo>
                    <a:pt x="306" y="66"/>
                  </a:lnTo>
                  <a:lnTo>
                    <a:pt x="306" y="60"/>
                  </a:lnTo>
                  <a:lnTo>
                    <a:pt x="306" y="54"/>
                  </a:lnTo>
                  <a:lnTo>
                    <a:pt x="306" y="48"/>
                  </a:lnTo>
                  <a:lnTo>
                    <a:pt x="300" y="42"/>
                  </a:lnTo>
                  <a:lnTo>
                    <a:pt x="300" y="36"/>
                  </a:lnTo>
                  <a:lnTo>
                    <a:pt x="294" y="36"/>
                  </a:lnTo>
                  <a:lnTo>
                    <a:pt x="288" y="36"/>
                  </a:lnTo>
                  <a:lnTo>
                    <a:pt x="282" y="36"/>
                  </a:lnTo>
                  <a:lnTo>
                    <a:pt x="282" y="30"/>
                  </a:lnTo>
                  <a:lnTo>
                    <a:pt x="276" y="0"/>
                  </a:lnTo>
                  <a:lnTo>
                    <a:pt x="294" y="0"/>
                  </a:lnTo>
                  <a:lnTo>
                    <a:pt x="300" y="6"/>
                  </a:lnTo>
                  <a:lnTo>
                    <a:pt x="300" y="12"/>
                  </a:lnTo>
                  <a:lnTo>
                    <a:pt x="300" y="18"/>
                  </a:lnTo>
                  <a:lnTo>
                    <a:pt x="306" y="18"/>
                  </a:lnTo>
                  <a:lnTo>
                    <a:pt x="312" y="18"/>
                  </a:lnTo>
                  <a:lnTo>
                    <a:pt x="306" y="24"/>
                  </a:lnTo>
                  <a:lnTo>
                    <a:pt x="312" y="24"/>
                  </a:lnTo>
                  <a:lnTo>
                    <a:pt x="318" y="30"/>
                  </a:lnTo>
                  <a:lnTo>
                    <a:pt x="318" y="36"/>
                  </a:lnTo>
                  <a:lnTo>
                    <a:pt x="318" y="42"/>
                  </a:lnTo>
                  <a:lnTo>
                    <a:pt x="318" y="48"/>
                  </a:lnTo>
                  <a:lnTo>
                    <a:pt x="324" y="48"/>
                  </a:lnTo>
                  <a:lnTo>
                    <a:pt x="324" y="54"/>
                  </a:lnTo>
                  <a:lnTo>
                    <a:pt x="330" y="54"/>
                  </a:lnTo>
                  <a:lnTo>
                    <a:pt x="324" y="54"/>
                  </a:lnTo>
                  <a:lnTo>
                    <a:pt x="324" y="60"/>
                  </a:lnTo>
                  <a:lnTo>
                    <a:pt x="324" y="66"/>
                  </a:lnTo>
                  <a:lnTo>
                    <a:pt x="324" y="60"/>
                  </a:lnTo>
                  <a:lnTo>
                    <a:pt x="330" y="60"/>
                  </a:lnTo>
                  <a:lnTo>
                    <a:pt x="330" y="66"/>
                  </a:lnTo>
                  <a:lnTo>
                    <a:pt x="324" y="66"/>
                  </a:lnTo>
                  <a:lnTo>
                    <a:pt x="330" y="66"/>
                  </a:lnTo>
                  <a:lnTo>
                    <a:pt x="324" y="66"/>
                  </a:lnTo>
                  <a:lnTo>
                    <a:pt x="324" y="72"/>
                  </a:lnTo>
                  <a:lnTo>
                    <a:pt x="330" y="72"/>
                  </a:lnTo>
                  <a:lnTo>
                    <a:pt x="324" y="72"/>
                  </a:lnTo>
                  <a:lnTo>
                    <a:pt x="330" y="72"/>
                  </a:lnTo>
                  <a:lnTo>
                    <a:pt x="330" y="78"/>
                  </a:lnTo>
                  <a:lnTo>
                    <a:pt x="330" y="84"/>
                  </a:lnTo>
                  <a:lnTo>
                    <a:pt x="324" y="84"/>
                  </a:lnTo>
                  <a:lnTo>
                    <a:pt x="324" y="90"/>
                  </a:lnTo>
                  <a:lnTo>
                    <a:pt x="324" y="96"/>
                  </a:lnTo>
                  <a:lnTo>
                    <a:pt x="324" y="102"/>
                  </a:lnTo>
                  <a:lnTo>
                    <a:pt x="324" y="108"/>
                  </a:lnTo>
                  <a:lnTo>
                    <a:pt x="330" y="108"/>
                  </a:lnTo>
                  <a:lnTo>
                    <a:pt x="330" y="114"/>
                  </a:lnTo>
                  <a:lnTo>
                    <a:pt x="324" y="114"/>
                  </a:lnTo>
                  <a:lnTo>
                    <a:pt x="330" y="120"/>
                  </a:lnTo>
                  <a:lnTo>
                    <a:pt x="330" y="126"/>
                  </a:lnTo>
                  <a:lnTo>
                    <a:pt x="336" y="132"/>
                  </a:lnTo>
                  <a:lnTo>
                    <a:pt x="336" y="138"/>
                  </a:lnTo>
                  <a:lnTo>
                    <a:pt x="342" y="138"/>
                  </a:lnTo>
                  <a:lnTo>
                    <a:pt x="342" y="144"/>
                  </a:lnTo>
                  <a:lnTo>
                    <a:pt x="348" y="144"/>
                  </a:lnTo>
                  <a:lnTo>
                    <a:pt x="348" y="150"/>
                  </a:lnTo>
                  <a:lnTo>
                    <a:pt x="354" y="150"/>
                  </a:lnTo>
                  <a:lnTo>
                    <a:pt x="354" y="156"/>
                  </a:lnTo>
                  <a:lnTo>
                    <a:pt x="348" y="156"/>
                  </a:lnTo>
                  <a:lnTo>
                    <a:pt x="342" y="156"/>
                  </a:lnTo>
                  <a:lnTo>
                    <a:pt x="336" y="156"/>
                  </a:lnTo>
                  <a:lnTo>
                    <a:pt x="330" y="156"/>
                  </a:lnTo>
                  <a:lnTo>
                    <a:pt x="324" y="156"/>
                  </a:lnTo>
                  <a:lnTo>
                    <a:pt x="318" y="156"/>
                  </a:lnTo>
                  <a:lnTo>
                    <a:pt x="312" y="156"/>
                  </a:lnTo>
                  <a:lnTo>
                    <a:pt x="306" y="156"/>
                  </a:lnTo>
                  <a:lnTo>
                    <a:pt x="300" y="156"/>
                  </a:lnTo>
                  <a:lnTo>
                    <a:pt x="294" y="156"/>
                  </a:lnTo>
                  <a:lnTo>
                    <a:pt x="288" y="156"/>
                  </a:lnTo>
                  <a:lnTo>
                    <a:pt x="282" y="156"/>
                  </a:lnTo>
                  <a:lnTo>
                    <a:pt x="282" y="162"/>
                  </a:lnTo>
                  <a:lnTo>
                    <a:pt x="276" y="162"/>
                  </a:lnTo>
                  <a:lnTo>
                    <a:pt x="276" y="168"/>
                  </a:lnTo>
                  <a:lnTo>
                    <a:pt x="276" y="174"/>
                  </a:lnTo>
                  <a:lnTo>
                    <a:pt x="282" y="180"/>
                  </a:lnTo>
                  <a:lnTo>
                    <a:pt x="288" y="186"/>
                  </a:lnTo>
                  <a:lnTo>
                    <a:pt x="294" y="192"/>
                  </a:lnTo>
                  <a:lnTo>
                    <a:pt x="294" y="198"/>
                  </a:lnTo>
                  <a:lnTo>
                    <a:pt x="300" y="198"/>
                  </a:lnTo>
                  <a:lnTo>
                    <a:pt x="300" y="204"/>
                  </a:lnTo>
                  <a:lnTo>
                    <a:pt x="306" y="204"/>
                  </a:lnTo>
                  <a:lnTo>
                    <a:pt x="306" y="210"/>
                  </a:lnTo>
                  <a:lnTo>
                    <a:pt x="312" y="216"/>
                  </a:lnTo>
                  <a:lnTo>
                    <a:pt x="318" y="216"/>
                  </a:lnTo>
                  <a:lnTo>
                    <a:pt x="324" y="216"/>
                  </a:lnTo>
                  <a:lnTo>
                    <a:pt x="324" y="222"/>
                  </a:lnTo>
                  <a:lnTo>
                    <a:pt x="330" y="222"/>
                  </a:lnTo>
                  <a:lnTo>
                    <a:pt x="336" y="222"/>
                  </a:lnTo>
                  <a:lnTo>
                    <a:pt x="336" y="228"/>
                  </a:lnTo>
                  <a:lnTo>
                    <a:pt x="336" y="234"/>
                  </a:lnTo>
                  <a:lnTo>
                    <a:pt x="336" y="240"/>
                  </a:lnTo>
                  <a:lnTo>
                    <a:pt x="342" y="252"/>
                  </a:lnTo>
                  <a:lnTo>
                    <a:pt x="348" y="258"/>
                  </a:lnTo>
                  <a:lnTo>
                    <a:pt x="348" y="264"/>
                  </a:lnTo>
                  <a:lnTo>
                    <a:pt x="354" y="264"/>
                  </a:lnTo>
                  <a:lnTo>
                    <a:pt x="354" y="270"/>
                  </a:lnTo>
                  <a:lnTo>
                    <a:pt x="354" y="276"/>
                  </a:lnTo>
                  <a:lnTo>
                    <a:pt x="348" y="276"/>
                  </a:lnTo>
                  <a:lnTo>
                    <a:pt x="348" y="282"/>
                  </a:lnTo>
                  <a:lnTo>
                    <a:pt x="342" y="282"/>
                  </a:lnTo>
                  <a:lnTo>
                    <a:pt x="342" y="288"/>
                  </a:lnTo>
                  <a:lnTo>
                    <a:pt x="336" y="288"/>
                  </a:lnTo>
                  <a:lnTo>
                    <a:pt x="336" y="294"/>
                  </a:lnTo>
                  <a:lnTo>
                    <a:pt x="330" y="300"/>
                  </a:lnTo>
                  <a:lnTo>
                    <a:pt x="330" y="306"/>
                  </a:lnTo>
                  <a:lnTo>
                    <a:pt x="330" y="312"/>
                  </a:lnTo>
                  <a:lnTo>
                    <a:pt x="324" y="312"/>
                  </a:lnTo>
                  <a:lnTo>
                    <a:pt x="324" y="318"/>
                  </a:lnTo>
                  <a:lnTo>
                    <a:pt x="318" y="330"/>
                  </a:lnTo>
                  <a:lnTo>
                    <a:pt x="312" y="330"/>
                  </a:lnTo>
                  <a:lnTo>
                    <a:pt x="312" y="336"/>
                  </a:lnTo>
                  <a:lnTo>
                    <a:pt x="312" y="342"/>
                  </a:lnTo>
                  <a:lnTo>
                    <a:pt x="306" y="342"/>
                  </a:lnTo>
                  <a:lnTo>
                    <a:pt x="300" y="342"/>
                  </a:lnTo>
                  <a:lnTo>
                    <a:pt x="300" y="348"/>
                  </a:lnTo>
                  <a:lnTo>
                    <a:pt x="294" y="348"/>
                  </a:lnTo>
                  <a:lnTo>
                    <a:pt x="294" y="354"/>
                  </a:lnTo>
                  <a:lnTo>
                    <a:pt x="300" y="354"/>
                  </a:lnTo>
                  <a:lnTo>
                    <a:pt x="300" y="360"/>
                  </a:lnTo>
                  <a:lnTo>
                    <a:pt x="306" y="360"/>
                  </a:lnTo>
                  <a:lnTo>
                    <a:pt x="306" y="366"/>
                  </a:lnTo>
                  <a:lnTo>
                    <a:pt x="306" y="372"/>
                  </a:lnTo>
                  <a:lnTo>
                    <a:pt x="300" y="372"/>
                  </a:lnTo>
                  <a:lnTo>
                    <a:pt x="306" y="372"/>
                  </a:lnTo>
                  <a:lnTo>
                    <a:pt x="306" y="378"/>
                  </a:lnTo>
                  <a:lnTo>
                    <a:pt x="306" y="384"/>
                  </a:lnTo>
                  <a:lnTo>
                    <a:pt x="300" y="384"/>
                  </a:lnTo>
                  <a:lnTo>
                    <a:pt x="300" y="390"/>
                  </a:lnTo>
                  <a:lnTo>
                    <a:pt x="306" y="390"/>
                  </a:lnTo>
                  <a:lnTo>
                    <a:pt x="306" y="396"/>
                  </a:lnTo>
                  <a:lnTo>
                    <a:pt x="306" y="402"/>
                  </a:lnTo>
                  <a:lnTo>
                    <a:pt x="306" y="408"/>
                  </a:lnTo>
                  <a:lnTo>
                    <a:pt x="312" y="414"/>
                  </a:lnTo>
                  <a:lnTo>
                    <a:pt x="306" y="414"/>
                  </a:lnTo>
                  <a:lnTo>
                    <a:pt x="312" y="420"/>
                  </a:lnTo>
                  <a:lnTo>
                    <a:pt x="312" y="426"/>
                  </a:lnTo>
                  <a:lnTo>
                    <a:pt x="318" y="426"/>
                  </a:lnTo>
                  <a:lnTo>
                    <a:pt x="318" y="432"/>
                  </a:lnTo>
                  <a:lnTo>
                    <a:pt x="324" y="432"/>
                  </a:lnTo>
                  <a:lnTo>
                    <a:pt x="324" y="438"/>
                  </a:lnTo>
                  <a:lnTo>
                    <a:pt x="330" y="438"/>
                  </a:lnTo>
                  <a:lnTo>
                    <a:pt x="330" y="444"/>
                  </a:lnTo>
                  <a:lnTo>
                    <a:pt x="330" y="450"/>
                  </a:lnTo>
                  <a:lnTo>
                    <a:pt x="324" y="450"/>
                  </a:lnTo>
                  <a:lnTo>
                    <a:pt x="330" y="450"/>
                  </a:lnTo>
                  <a:lnTo>
                    <a:pt x="330" y="456"/>
                  </a:lnTo>
                  <a:lnTo>
                    <a:pt x="336" y="468"/>
                  </a:lnTo>
                  <a:lnTo>
                    <a:pt x="342" y="474"/>
                  </a:lnTo>
                  <a:lnTo>
                    <a:pt x="348" y="480"/>
                  </a:lnTo>
                  <a:lnTo>
                    <a:pt x="360" y="498"/>
                  </a:lnTo>
                  <a:lnTo>
                    <a:pt x="366" y="498"/>
                  </a:lnTo>
                  <a:lnTo>
                    <a:pt x="372" y="498"/>
                  </a:lnTo>
                  <a:lnTo>
                    <a:pt x="372" y="504"/>
                  </a:lnTo>
                  <a:lnTo>
                    <a:pt x="378" y="504"/>
                  </a:lnTo>
                  <a:lnTo>
                    <a:pt x="378" y="510"/>
                  </a:lnTo>
                  <a:lnTo>
                    <a:pt x="378" y="516"/>
                  </a:lnTo>
                  <a:lnTo>
                    <a:pt x="378" y="522"/>
                  </a:lnTo>
                  <a:lnTo>
                    <a:pt x="378" y="528"/>
                  </a:lnTo>
                  <a:lnTo>
                    <a:pt x="378" y="534"/>
                  </a:lnTo>
                  <a:lnTo>
                    <a:pt x="378" y="540"/>
                  </a:lnTo>
                  <a:lnTo>
                    <a:pt x="384" y="540"/>
                  </a:lnTo>
                  <a:lnTo>
                    <a:pt x="378" y="540"/>
                  </a:lnTo>
                  <a:lnTo>
                    <a:pt x="378" y="546"/>
                  </a:lnTo>
                  <a:lnTo>
                    <a:pt x="378" y="540"/>
                  </a:lnTo>
                  <a:lnTo>
                    <a:pt x="378" y="546"/>
                  </a:lnTo>
                  <a:lnTo>
                    <a:pt x="378" y="552"/>
                  </a:lnTo>
                  <a:lnTo>
                    <a:pt x="378" y="558"/>
                  </a:lnTo>
                  <a:lnTo>
                    <a:pt x="378" y="564"/>
                  </a:lnTo>
                  <a:lnTo>
                    <a:pt x="378" y="570"/>
                  </a:lnTo>
                  <a:lnTo>
                    <a:pt x="372" y="570"/>
                  </a:lnTo>
                  <a:lnTo>
                    <a:pt x="372" y="564"/>
                  </a:lnTo>
                  <a:lnTo>
                    <a:pt x="366" y="564"/>
                  </a:lnTo>
                  <a:lnTo>
                    <a:pt x="366" y="558"/>
                  </a:lnTo>
                  <a:lnTo>
                    <a:pt x="360" y="558"/>
                  </a:lnTo>
                  <a:lnTo>
                    <a:pt x="354" y="558"/>
                  </a:lnTo>
                  <a:lnTo>
                    <a:pt x="354" y="552"/>
                  </a:lnTo>
                  <a:lnTo>
                    <a:pt x="348" y="552"/>
                  </a:lnTo>
                  <a:lnTo>
                    <a:pt x="342" y="552"/>
                  </a:lnTo>
                  <a:lnTo>
                    <a:pt x="342" y="558"/>
                  </a:lnTo>
                  <a:lnTo>
                    <a:pt x="342" y="552"/>
                  </a:lnTo>
                  <a:lnTo>
                    <a:pt x="336" y="558"/>
                  </a:lnTo>
                  <a:lnTo>
                    <a:pt x="336" y="552"/>
                  </a:lnTo>
                  <a:lnTo>
                    <a:pt x="330" y="552"/>
                  </a:lnTo>
                  <a:lnTo>
                    <a:pt x="324" y="552"/>
                  </a:lnTo>
                  <a:lnTo>
                    <a:pt x="318" y="552"/>
                  </a:lnTo>
                  <a:lnTo>
                    <a:pt x="318" y="546"/>
                  </a:lnTo>
                  <a:lnTo>
                    <a:pt x="312" y="546"/>
                  </a:lnTo>
                  <a:lnTo>
                    <a:pt x="312" y="552"/>
                  </a:lnTo>
                  <a:lnTo>
                    <a:pt x="312" y="546"/>
                  </a:lnTo>
                  <a:lnTo>
                    <a:pt x="306" y="546"/>
                  </a:lnTo>
                  <a:lnTo>
                    <a:pt x="306" y="540"/>
                  </a:lnTo>
                  <a:lnTo>
                    <a:pt x="300" y="540"/>
                  </a:lnTo>
                  <a:lnTo>
                    <a:pt x="294" y="546"/>
                  </a:lnTo>
                  <a:lnTo>
                    <a:pt x="294" y="540"/>
                  </a:lnTo>
                  <a:lnTo>
                    <a:pt x="288" y="540"/>
                  </a:lnTo>
                  <a:lnTo>
                    <a:pt x="288" y="546"/>
                  </a:lnTo>
                  <a:lnTo>
                    <a:pt x="240" y="546"/>
                  </a:lnTo>
                  <a:lnTo>
                    <a:pt x="240" y="540"/>
                  </a:lnTo>
                  <a:lnTo>
                    <a:pt x="234" y="540"/>
                  </a:lnTo>
                  <a:lnTo>
                    <a:pt x="228" y="540"/>
                  </a:lnTo>
                  <a:lnTo>
                    <a:pt x="222" y="540"/>
                  </a:lnTo>
                  <a:lnTo>
                    <a:pt x="216" y="540"/>
                  </a:lnTo>
                  <a:lnTo>
                    <a:pt x="210" y="540"/>
                  </a:lnTo>
                  <a:lnTo>
                    <a:pt x="204" y="540"/>
                  </a:lnTo>
                  <a:lnTo>
                    <a:pt x="198" y="540"/>
                  </a:lnTo>
                  <a:lnTo>
                    <a:pt x="192" y="540"/>
                  </a:lnTo>
                  <a:lnTo>
                    <a:pt x="186" y="540"/>
                  </a:lnTo>
                  <a:lnTo>
                    <a:pt x="180" y="540"/>
                  </a:lnTo>
                  <a:lnTo>
                    <a:pt x="174" y="540"/>
                  </a:lnTo>
                  <a:lnTo>
                    <a:pt x="168" y="540"/>
                  </a:lnTo>
                  <a:lnTo>
                    <a:pt x="162" y="540"/>
                  </a:lnTo>
                  <a:lnTo>
                    <a:pt x="162" y="534"/>
                  </a:lnTo>
                  <a:lnTo>
                    <a:pt x="156" y="534"/>
                  </a:lnTo>
                  <a:lnTo>
                    <a:pt x="156" y="540"/>
                  </a:lnTo>
                  <a:lnTo>
                    <a:pt x="150" y="534"/>
                  </a:lnTo>
                  <a:lnTo>
                    <a:pt x="150" y="540"/>
                  </a:lnTo>
                  <a:lnTo>
                    <a:pt x="150" y="534"/>
                  </a:lnTo>
                  <a:lnTo>
                    <a:pt x="150" y="540"/>
                  </a:lnTo>
                  <a:lnTo>
                    <a:pt x="150" y="534"/>
                  </a:lnTo>
                  <a:lnTo>
                    <a:pt x="144" y="534"/>
                  </a:lnTo>
                  <a:lnTo>
                    <a:pt x="144" y="540"/>
                  </a:lnTo>
                  <a:lnTo>
                    <a:pt x="144" y="534"/>
                  </a:lnTo>
                  <a:lnTo>
                    <a:pt x="144" y="540"/>
                  </a:lnTo>
                  <a:lnTo>
                    <a:pt x="144" y="546"/>
                  </a:lnTo>
                  <a:lnTo>
                    <a:pt x="138" y="546"/>
                  </a:lnTo>
                  <a:lnTo>
                    <a:pt x="132" y="540"/>
                  </a:lnTo>
                  <a:lnTo>
                    <a:pt x="132" y="546"/>
                  </a:lnTo>
                  <a:lnTo>
                    <a:pt x="84" y="546"/>
                  </a:lnTo>
                  <a:lnTo>
                    <a:pt x="78" y="546"/>
                  </a:lnTo>
                  <a:lnTo>
                    <a:pt x="78" y="540"/>
                  </a:lnTo>
                  <a:lnTo>
                    <a:pt x="78" y="546"/>
                  </a:lnTo>
                  <a:lnTo>
                    <a:pt x="72" y="546"/>
                  </a:lnTo>
                  <a:lnTo>
                    <a:pt x="72" y="540"/>
                  </a:lnTo>
                  <a:lnTo>
                    <a:pt x="66" y="540"/>
                  </a:lnTo>
                  <a:lnTo>
                    <a:pt x="66" y="534"/>
                  </a:lnTo>
                  <a:lnTo>
                    <a:pt x="66" y="528"/>
                  </a:lnTo>
                  <a:lnTo>
                    <a:pt x="66" y="522"/>
                  </a:lnTo>
                  <a:lnTo>
                    <a:pt x="66" y="516"/>
                  </a:lnTo>
                  <a:lnTo>
                    <a:pt x="72" y="510"/>
                  </a:lnTo>
                  <a:lnTo>
                    <a:pt x="66" y="510"/>
                  </a:lnTo>
                  <a:lnTo>
                    <a:pt x="72" y="510"/>
                  </a:lnTo>
                  <a:lnTo>
                    <a:pt x="72" y="504"/>
                  </a:lnTo>
                  <a:lnTo>
                    <a:pt x="72" y="498"/>
                  </a:lnTo>
                  <a:lnTo>
                    <a:pt x="72" y="492"/>
                  </a:lnTo>
                  <a:lnTo>
                    <a:pt x="72" y="486"/>
                  </a:lnTo>
                  <a:lnTo>
                    <a:pt x="66" y="486"/>
                  </a:lnTo>
                  <a:lnTo>
                    <a:pt x="66" y="480"/>
                  </a:lnTo>
                  <a:lnTo>
                    <a:pt x="60" y="480"/>
                  </a:lnTo>
                  <a:lnTo>
                    <a:pt x="54" y="474"/>
                  </a:lnTo>
                  <a:lnTo>
                    <a:pt x="60" y="474"/>
                  </a:lnTo>
                  <a:lnTo>
                    <a:pt x="54" y="474"/>
                  </a:lnTo>
                  <a:lnTo>
                    <a:pt x="60" y="474"/>
                  </a:lnTo>
                  <a:lnTo>
                    <a:pt x="54" y="468"/>
                  </a:lnTo>
                  <a:lnTo>
                    <a:pt x="54" y="462"/>
                  </a:lnTo>
                  <a:lnTo>
                    <a:pt x="60" y="462"/>
                  </a:lnTo>
                  <a:lnTo>
                    <a:pt x="60" y="456"/>
                  </a:lnTo>
                  <a:lnTo>
                    <a:pt x="54" y="456"/>
                  </a:lnTo>
                  <a:lnTo>
                    <a:pt x="54" y="450"/>
                  </a:lnTo>
                  <a:lnTo>
                    <a:pt x="60" y="450"/>
                  </a:lnTo>
                  <a:lnTo>
                    <a:pt x="60" y="444"/>
                  </a:lnTo>
                  <a:lnTo>
                    <a:pt x="60" y="450"/>
                  </a:lnTo>
                  <a:lnTo>
                    <a:pt x="54" y="450"/>
                  </a:lnTo>
                  <a:lnTo>
                    <a:pt x="48" y="450"/>
                  </a:lnTo>
                  <a:lnTo>
                    <a:pt x="54" y="450"/>
                  </a:lnTo>
                  <a:lnTo>
                    <a:pt x="54" y="456"/>
                  </a:lnTo>
                  <a:lnTo>
                    <a:pt x="48" y="456"/>
                  </a:lnTo>
                  <a:lnTo>
                    <a:pt x="42" y="456"/>
                  </a:lnTo>
                  <a:lnTo>
                    <a:pt x="36" y="456"/>
                  </a:lnTo>
                  <a:lnTo>
                    <a:pt x="36" y="450"/>
                  </a:lnTo>
                  <a:lnTo>
                    <a:pt x="30" y="450"/>
                  </a:lnTo>
                  <a:lnTo>
                    <a:pt x="24" y="450"/>
                  </a:lnTo>
                  <a:lnTo>
                    <a:pt x="24" y="444"/>
                  </a:lnTo>
                  <a:lnTo>
                    <a:pt x="24" y="438"/>
                  </a:lnTo>
                  <a:lnTo>
                    <a:pt x="18" y="438"/>
                  </a:lnTo>
                  <a:lnTo>
                    <a:pt x="18" y="432"/>
                  </a:lnTo>
                  <a:lnTo>
                    <a:pt x="18" y="426"/>
                  </a:lnTo>
                  <a:lnTo>
                    <a:pt x="12" y="426"/>
                  </a:lnTo>
                  <a:lnTo>
                    <a:pt x="12" y="420"/>
                  </a:lnTo>
                  <a:lnTo>
                    <a:pt x="6" y="420"/>
                  </a:lnTo>
                  <a:lnTo>
                    <a:pt x="6" y="414"/>
                  </a:lnTo>
                  <a:lnTo>
                    <a:pt x="6" y="420"/>
                  </a:lnTo>
                  <a:lnTo>
                    <a:pt x="6" y="426"/>
                  </a:lnTo>
                  <a:lnTo>
                    <a:pt x="12" y="426"/>
                  </a:lnTo>
                  <a:lnTo>
                    <a:pt x="6" y="426"/>
                  </a:lnTo>
                  <a:lnTo>
                    <a:pt x="0" y="426"/>
                  </a:lnTo>
                  <a:lnTo>
                    <a:pt x="0" y="420"/>
                  </a:lnTo>
                  <a:lnTo>
                    <a:pt x="6" y="420"/>
                  </a:lnTo>
                  <a:lnTo>
                    <a:pt x="0" y="420"/>
                  </a:lnTo>
                  <a:lnTo>
                    <a:pt x="0" y="414"/>
                  </a:lnTo>
                  <a:close/>
                </a:path>
              </a:pathLst>
            </a:custGeom>
            <a:solidFill>
              <a:srgbClr val="87CF27">
                <a:alpha val="69019"/>
              </a:srgbClr>
            </a:solidFill>
            <a:ln w="9525">
              <a:solidFill>
                <a:srgbClr val="808080"/>
              </a:solidFill>
              <a:prstDash val="solid"/>
              <a:round/>
              <a:headEnd/>
              <a:tailEnd/>
            </a:ln>
          </p:spPr>
          <p:txBody>
            <a:bodyPr/>
            <a:lstStyle/>
            <a:p>
              <a:endParaRPr lang="en-GB"/>
            </a:p>
          </p:txBody>
        </p:sp>
        <p:sp>
          <p:nvSpPr>
            <p:cNvPr id="40" name="Freeform 93"/>
            <p:cNvSpPr>
              <a:spLocks noChangeAspect="1"/>
            </p:cNvSpPr>
            <p:nvPr>
              <p:custDataLst>
                <p:tags r:id="rId26"/>
              </p:custDataLst>
            </p:nvPr>
          </p:nvSpPr>
          <p:spPr bwMode="auto">
            <a:xfrm>
              <a:off x="4208" y="1434"/>
              <a:ext cx="398" cy="285"/>
            </a:xfrm>
            <a:custGeom>
              <a:avLst/>
              <a:gdLst>
                <a:gd name="T0" fmla="*/ 13 w 648"/>
                <a:gd name="T1" fmla="*/ 31 h 438"/>
                <a:gd name="T2" fmla="*/ 15 w 648"/>
                <a:gd name="T3" fmla="*/ 28 h 438"/>
                <a:gd name="T4" fmla="*/ 18 w 648"/>
                <a:gd name="T5" fmla="*/ 31 h 438"/>
                <a:gd name="T6" fmla="*/ 21 w 648"/>
                <a:gd name="T7" fmla="*/ 29 h 438"/>
                <a:gd name="T8" fmla="*/ 25 w 648"/>
                <a:gd name="T9" fmla="*/ 28 h 438"/>
                <a:gd name="T10" fmla="*/ 33 w 648"/>
                <a:gd name="T11" fmla="*/ 23 h 438"/>
                <a:gd name="T12" fmla="*/ 33 w 648"/>
                <a:gd name="T13" fmla="*/ 20 h 438"/>
                <a:gd name="T14" fmla="*/ 39 w 648"/>
                <a:gd name="T15" fmla="*/ 18 h 438"/>
                <a:gd name="T16" fmla="*/ 42 w 648"/>
                <a:gd name="T17" fmla="*/ 16 h 438"/>
                <a:gd name="T18" fmla="*/ 46 w 648"/>
                <a:gd name="T19" fmla="*/ 13 h 438"/>
                <a:gd name="T20" fmla="*/ 49 w 648"/>
                <a:gd name="T21" fmla="*/ 10 h 438"/>
                <a:gd name="T22" fmla="*/ 52 w 648"/>
                <a:gd name="T23" fmla="*/ 7 h 438"/>
                <a:gd name="T24" fmla="*/ 52 w 648"/>
                <a:gd name="T25" fmla="*/ 2 h 438"/>
                <a:gd name="T26" fmla="*/ 57 w 648"/>
                <a:gd name="T27" fmla="*/ 1 h 438"/>
                <a:gd name="T28" fmla="*/ 60 w 648"/>
                <a:gd name="T29" fmla="*/ 1 h 438"/>
                <a:gd name="T30" fmla="*/ 63 w 648"/>
                <a:gd name="T31" fmla="*/ 5 h 438"/>
                <a:gd name="T32" fmla="*/ 65 w 648"/>
                <a:gd name="T33" fmla="*/ 16 h 438"/>
                <a:gd name="T34" fmla="*/ 65 w 648"/>
                <a:gd name="T35" fmla="*/ 20 h 438"/>
                <a:gd name="T36" fmla="*/ 69 w 648"/>
                <a:gd name="T37" fmla="*/ 20 h 438"/>
                <a:gd name="T38" fmla="*/ 72 w 648"/>
                <a:gd name="T39" fmla="*/ 25 h 438"/>
                <a:gd name="T40" fmla="*/ 75 w 648"/>
                <a:gd name="T41" fmla="*/ 28 h 438"/>
                <a:gd name="T42" fmla="*/ 77 w 648"/>
                <a:gd name="T43" fmla="*/ 32 h 438"/>
                <a:gd name="T44" fmla="*/ 80 w 648"/>
                <a:gd name="T45" fmla="*/ 36 h 438"/>
                <a:gd name="T46" fmla="*/ 85 w 648"/>
                <a:gd name="T47" fmla="*/ 40 h 438"/>
                <a:gd name="T48" fmla="*/ 85 w 648"/>
                <a:gd name="T49" fmla="*/ 46 h 438"/>
                <a:gd name="T50" fmla="*/ 90 w 648"/>
                <a:gd name="T51" fmla="*/ 48 h 438"/>
                <a:gd name="T52" fmla="*/ 92 w 648"/>
                <a:gd name="T53" fmla="*/ 54 h 438"/>
                <a:gd name="T54" fmla="*/ 88 w 648"/>
                <a:gd name="T55" fmla="*/ 54 h 438"/>
                <a:gd name="T56" fmla="*/ 86 w 648"/>
                <a:gd name="T57" fmla="*/ 54 h 438"/>
                <a:gd name="T58" fmla="*/ 84 w 648"/>
                <a:gd name="T59" fmla="*/ 53 h 438"/>
                <a:gd name="T60" fmla="*/ 82 w 648"/>
                <a:gd name="T61" fmla="*/ 53 h 438"/>
                <a:gd name="T62" fmla="*/ 80 w 648"/>
                <a:gd name="T63" fmla="*/ 50 h 438"/>
                <a:gd name="T64" fmla="*/ 77 w 648"/>
                <a:gd name="T65" fmla="*/ 51 h 438"/>
                <a:gd name="T66" fmla="*/ 75 w 648"/>
                <a:gd name="T67" fmla="*/ 54 h 438"/>
                <a:gd name="T68" fmla="*/ 71 w 648"/>
                <a:gd name="T69" fmla="*/ 53 h 438"/>
                <a:gd name="T70" fmla="*/ 69 w 648"/>
                <a:gd name="T71" fmla="*/ 55 h 438"/>
                <a:gd name="T72" fmla="*/ 65 w 648"/>
                <a:gd name="T73" fmla="*/ 56 h 438"/>
                <a:gd name="T74" fmla="*/ 61 w 648"/>
                <a:gd name="T75" fmla="*/ 56 h 438"/>
                <a:gd name="T76" fmla="*/ 59 w 648"/>
                <a:gd name="T77" fmla="*/ 58 h 438"/>
                <a:gd name="T78" fmla="*/ 57 w 648"/>
                <a:gd name="T79" fmla="*/ 61 h 438"/>
                <a:gd name="T80" fmla="*/ 52 w 648"/>
                <a:gd name="T81" fmla="*/ 61 h 438"/>
                <a:gd name="T82" fmla="*/ 46 w 648"/>
                <a:gd name="T83" fmla="*/ 59 h 438"/>
                <a:gd name="T84" fmla="*/ 41 w 648"/>
                <a:gd name="T85" fmla="*/ 56 h 438"/>
                <a:gd name="T86" fmla="*/ 36 w 648"/>
                <a:gd name="T87" fmla="*/ 53 h 438"/>
                <a:gd name="T88" fmla="*/ 32 w 648"/>
                <a:gd name="T89" fmla="*/ 57 h 438"/>
                <a:gd name="T90" fmla="*/ 30 w 648"/>
                <a:gd name="T91" fmla="*/ 62 h 438"/>
                <a:gd name="T92" fmla="*/ 29 w 648"/>
                <a:gd name="T93" fmla="*/ 66 h 438"/>
                <a:gd name="T94" fmla="*/ 24 w 648"/>
                <a:gd name="T95" fmla="*/ 66 h 438"/>
                <a:gd name="T96" fmla="*/ 18 w 648"/>
                <a:gd name="T97" fmla="*/ 66 h 438"/>
                <a:gd name="T98" fmla="*/ 15 w 648"/>
                <a:gd name="T99" fmla="*/ 71 h 438"/>
                <a:gd name="T100" fmla="*/ 12 w 648"/>
                <a:gd name="T101" fmla="*/ 74 h 438"/>
                <a:gd name="T102" fmla="*/ 7 w 648"/>
                <a:gd name="T103" fmla="*/ 66 h 438"/>
                <a:gd name="T104" fmla="*/ 4 w 648"/>
                <a:gd name="T105" fmla="*/ 61 h 438"/>
                <a:gd name="T106" fmla="*/ 1 w 648"/>
                <a:gd name="T107" fmla="*/ 55 h 438"/>
                <a:gd name="T108" fmla="*/ 1 w 648"/>
                <a:gd name="T109" fmla="*/ 49 h 438"/>
                <a:gd name="T110" fmla="*/ 0 w 648"/>
                <a:gd name="T111" fmla="*/ 44 h 438"/>
                <a:gd name="T112" fmla="*/ 4 w 648"/>
                <a:gd name="T113" fmla="*/ 39 h 438"/>
                <a:gd name="T114" fmla="*/ 7 w 648"/>
                <a:gd name="T115" fmla="*/ 32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8" h="438">
                  <a:moveTo>
                    <a:pt x="54" y="174"/>
                  </a:moveTo>
                  <a:lnTo>
                    <a:pt x="66" y="174"/>
                  </a:lnTo>
                  <a:lnTo>
                    <a:pt x="66" y="180"/>
                  </a:lnTo>
                  <a:lnTo>
                    <a:pt x="72" y="180"/>
                  </a:lnTo>
                  <a:lnTo>
                    <a:pt x="78" y="180"/>
                  </a:lnTo>
                  <a:lnTo>
                    <a:pt x="78" y="174"/>
                  </a:lnTo>
                  <a:lnTo>
                    <a:pt x="84" y="174"/>
                  </a:lnTo>
                  <a:lnTo>
                    <a:pt x="90" y="174"/>
                  </a:lnTo>
                  <a:lnTo>
                    <a:pt x="90" y="168"/>
                  </a:lnTo>
                  <a:lnTo>
                    <a:pt x="96" y="168"/>
                  </a:lnTo>
                  <a:lnTo>
                    <a:pt x="102" y="168"/>
                  </a:lnTo>
                  <a:lnTo>
                    <a:pt x="102" y="162"/>
                  </a:lnTo>
                  <a:lnTo>
                    <a:pt x="96" y="162"/>
                  </a:lnTo>
                  <a:lnTo>
                    <a:pt x="102" y="162"/>
                  </a:lnTo>
                  <a:lnTo>
                    <a:pt x="108" y="162"/>
                  </a:lnTo>
                  <a:lnTo>
                    <a:pt x="108" y="156"/>
                  </a:lnTo>
                  <a:lnTo>
                    <a:pt x="108" y="162"/>
                  </a:lnTo>
                  <a:lnTo>
                    <a:pt x="114" y="162"/>
                  </a:lnTo>
                  <a:lnTo>
                    <a:pt x="114" y="168"/>
                  </a:lnTo>
                  <a:lnTo>
                    <a:pt x="114" y="174"/>
                  </a:lnTo>
                  <a:lnTo>
                    <a:pt x="120" y="174"/>
                  </a:lnTo>
                  <a:lnTo>
                    <a:pt x="126" y="174"/>
                  </a:lnTo>
                  <a:lnTo>
                    <a:pt x="120" y="174"/>
                  </a:lnTo>
                  <a:lnTo>
                    <a:pt x="126" y="174"/>
                  </a:lnTo>
                  <a:lnTo>
                    <a:pt x="126" y="168"/>
                  </a:lnTo>
                  <a:lnTo>
                    <a:pt x="126" y="174"/>
                  </a:lnTo>
                  <a:lnTo>
                    <a:pt x="126" y="168"/>
                  </a:lnTo>
                  <a:lnTo>
                    <a:pt x="132" y="168"/>
                  </a:lnTo>
                  <a:lnTo>
                    <a:pt x="138" y="168"/>
                  </a:lnTo>
                  <a:lnTo>
                    <a:pt x="138" y="162"/>
                  </a:lnTo>
                  <a:lnTo>
                    <a:pt x="144" y="162"/>
                  </a:lnTo>
                  <a:lnTo>
                    <a:pt x="150" y="162"/>
                  </a:lnTo>
                  <a:lnTo>
                    <a:pt x="150" y="156"/>
                  </a:lnTo>
                  <a:lnTo>
                    <a:pt x="156" y="156"/>
                  </a:lnTo>
                  <a:lnTo>
                    <a:pt x="162" y="156"/>
                  </a:lnTo>
                  <a:lnTo>
                    <a:pt x="162" y="150"/>
                  </a:lnTo>
                  <a:lnTo>
                    <a:pt x="162" y="156"/>
                  </a:lnTo>
                  <a:lnTo>
                    <a:pt x="162" y="150"/>
                  </a:lnTo>
                  <a:lnTo>
                    <a:pt x="162" y="156"/>
                  </a:lnTo>
                  <a:lnTo>
                    <a:pt x="174" y="156"/>
                  </a:lnTo>
                  <a:lnTo>
                    <a:pt x="180" y="150"/>
                  </a:lnTo>
                  <a:lnTo>
                    <a:pt x="192" y="150"/>
                  </a:lnTo>
                  <a:lnTo>
                    <a:pt x="210" y="150"/>
                  </a:lnTo>
                  <a:lnTo>
                    <a:pt x="210" y="144"/>
                  </a:lnTo>
                  <a:lnTo>
                    <a:pt x="216" y="138"/>
                  </a:lnTo>
                  <a:lnTo>
                    <a:pt x="222" y="138"/>
                  </a:lnTo>
                  <a:lnTo>
                    <a:pt x="222" y="132"/>
                  </a:lnTo>
                  <a:lnTo>
                    <a:pt x="228" y="132"/>
                  </a:lnTo>
                  <a:lnTo>
                    <a:pt x="228" y="126"/>
                  </a:lnTo>
                  <a:lnTo>
                    <a:pt x="228" y="120"/>
                  </a:lnTo>
                  <a:lnTo>
                    <a:pt x="234" y="120"/>
                  </a:lnTo>
                  <a:lnTo>
                    <a:pt x="234" y="114"/>
                  </a:lnTo>
                  <a:lnTo>
                    <a:pt x="228" y="114"/>
                  </a:lnTo>
                  <a:lnTo>
                    <a:pt x="222" y="114"/>
                  </a:lnTo>
                  <a:lnTo>
                    <a:pt x="222" y="108"/>
                  </a:lnTo>
                  <a:lnTo>
                    <a:pt x="228" y="108"/>
                  </a:lnTo>
                  <a:lnTo>
                    <a:pt x="228" y="102"/>
                  </a:lnTo>
                  <a:lnTo>
                    <a:pt x="234" y="102"/>
                  </a:lnTo>
                  <a:lnTo>
                    <a:pt x="240" y="102"/>
                  </a:lnTo>
                  <a:lnTo>
                    <a:pt x="246" y="102"/>
                  </a:lnTo>
                  <a:lnTo>
                    <a:pt x="252" y="102"/>
                  </a:lnTo>
                  <a:lnTo>
                    <a:pt x="258" y="102"/>
                  </a:lnTo>
                  <a:lnTo>
                    <a:pt x="264" y="102"/>
                  </a:lnTo>
                  <a:lnTo>
                    <a:pt x="270" y="102"/>
                  </a:lnTo>
                  <a:lnTo>
                    <a:pt x="270" y="96"/>
                  </a:lnTo>
                  <a:lnTo>
                    <a:pt x="276" y="102"/>
                  </a:lnTo>
                  <a:lnTo>
                    <a:pt x="276" y="96"/>
                  </a:lnTo>
                  <a:lnTo>
                    <a:pt x="282" y="96"/>
                  </a:lnTo>
                  <a:lnTo>
                    <a:pt x="288" y="96"/>
                  </a:lnTo>
                  <a:lnTo>
                    <a:pt x="294" y="96"/>
                  </a:lnTo>
                  <a:lnTo>
                    <a:pt x="300" y="96"/>
                  </a:lnTo>
                  <a:lnTo>
                    <a:pt x="300" y="90"/>
                  </a:lnTo>
                  <a:lnTo>
                    <a:pt x="300" y="84"/>
                  </a:lnTo>
                  <a:lnTo>
                    <a:pt x="300" y="90"/>
                  </a:lnTo>
                  <a:lnTo>
                    <a:pt x="306" y="84"/>
                  </a:lnTo>
                  <a:lnTo>
                    <a:pt x="312" y="84"/>
                  </a:lnTo>
                  <a:lnTo>
                    <a:pt x="318" y="84"/>
                  </a:lnTo>
                  <a:lnTo>
                    <a:pt x="318" y="78"/>
                  </a:lnTo>
                  <a:lnTo>
                    <a:pt x="324" y="78"/>
                  </a:lnTo>
                  <a:lnTo>
                    <a:pt x="324" y="72"/>
                  </a:lnTo>
                  <a:lnTo>
                    <a:pt x="324" y="66"/>
                  </a:lnTo>
                  <a:lnTo>
                    <a:pt x="330" y="66"/>
                  </a:lnTo>
                  <a:lnTo>
                    <a:pt x="324" y="66"/>
                  </a:lnTo>
                  <a:lnTo>
                    <a:pt x="330" y="66"/>
                  </a:lnTo>
                  <a:lnTo>
                    <a:pt x="330" y="60"/>
                  </a:lnTo>
                  <a:lnTo>
                    <a:pt x="336" y="60"/>
                  </a:lnTo>
                  <a:lnTo>
                    <a:pt x="336" y="54"/>
                  </a:lnTo>
                  <a:lnTo>
                    <a:pt x="342" y="54"/>
                  </a:lnTo>
                  <a:lnTo>
                    <a:pt x="348" y="54"/>
                  </a:lnTo>
                  <a:lnTo>
                    <a:pt x="348" y="48"/>
                  </a:lnTo>
                  <a:lnTo>
                    <a:pt x="354" y="42"/>
                  </a:lnTo>
                  <a:lnTo>
                    <a:pt x="360" y="42"/>
                  </a:lnTo>
                  <a:lnTo>
                    <a:pt x="360" y="36"/>
                  </a:lnTo>
                  <a:lnTo>
                    <a:pt x="366" y="36"/>
                  </a:lnTo>
                  <a:lnTo>
                    <a:pt x="360" y="36"/>
                  </a:lnTo>
                  <a:lnTo>
                    <a:pt x="366" y="36"/>
                  </a:lnTo>
                  <a:lnTo>
                    <a:pt x="366" y="30"/>
                  </a:lnTo>
                  <a:lnTo>
                    <a:pt x="360" y="30"/>
                  </a:lnTo>
                  <a:lnTo>
                    <a:pt x="360" y="24"/>
                  </a:lnTo>
                  <a:lnTo>
                    <a:pt x="366" y="24"/>
                  </a:lnTo>
                  <a:lnTo>
                    <a:pt x="360" y="24"/>
                  </a:lnTo>
                  <a:lnTo>
                    <a:pt x="366" y="24"/>
                  </a:lnTo>
                  <a:lnTo>
                    <a:pt x="366" y="18"/>
                  </a:lnTo>
                  <a:lnTo>
                    <a:pt x="366" y="12"/>
                  </a:lnTo>
                  <a:lnTo>
                    <a:pt x="372" y="12"/>
                  </a:lnTo>
                  <a:lnTo>
                    <a:pt x="378" y="12"/>
                  </a:lnTo>
                  <a:lnTo>
                    <a:pt x="378" y="6"/>
                  </a:lnTo>
                  <a:lnTo>
                    <a:pt x="384" y="6"/>
                  </a:lnTo>
                  <a:lnTo>
                    <a:pt x="384" y="12"/>
                  </a:lnTo>
                  <a:lnTo>
                    <a:pt x="384" y="6"/>
                  </a:lnTo>
                  <a:lnTo>
                    <a:pt x="390" y="6"/>
                  </a:lnTo>
                  <a:lnTo>
                    <a:pt x="396" y="6"/>
                  </a:lnTo>
                  <a:lnTo>
                    <a:pt x="402" y="6"/>
                  </a:lnTo>
                  <a:lnTo>
                    <a:pt x="402" y="0"/>
                  </a:lnTo>
                  <a:lnTo>
                    <a:pt x="402" y="6"/>
                  </a:lnTo>
                  <a:lnTo>
                    <a:pt x="402" y="0"/>
                  </a:lnTo>
                  <a:lnTo>
                    <a:pt x="402" y="6"/>
                  </a:lnTo>
                  <a:lnTo>
                    <a:pt x="408" y="6"/>
                  </a:lnTo>
                  <a:lnTo>
                    <a:pt x="414" y="6"/>
                  </a:lnTo>
                  <a:lnTo>
                    <a:pt x="420" y="6"/>
                  </a:lnTo>
                  <a:lnTo>
                    <a:pt x="420" y="12"/>
                  </a:lnTo>
                  <a:lnTo>
                    <a:pt x="426" y="12"/>
                  </a:lnTo>
                  <a:lnTo>
                    <a:pt x="426" y="18"/>
                  </a:lnTo>
                  <a:lnTo>
                    <a:pt x="432" y="18"/>
                  </a:lnTo>
                  <a:lnTo>
                    <a:pt x="432" y="24"/>
                  </a:lnTo>
                  <a:lnTo>
                    <a:pt x="438" y="24"/>
                  </a:lnTo>
                  <a:lnTo>
                    <a:pt x="438" y="30"/>
                  </a:lnTo>
                  <a:lnTo>
                    <a:pt x="444" y="30"/>
                  </a:lnTo>
                  <a:lnTo>
                    <a:pt x="462" y="60"/>
                  </a:lnTo>
                  <a:lnTo>
                    <a:pt x="462" y="72"/>
                  </a:lnTo>
                  <a:lnTo>
                    <a:pt x="456" y="72"/>
                  </a:lnTo>
                  <a:lnTo>
                    <a:pt x="456" y="78"/>
                  </a:lnTo>
                  <a:lnTo>
                    <a:pt x="462" y="78"/>
                  </a:lnTo>
                  <a:lnTo>
                    <a:pt x="462" y="84"/>
                  </a:lnTo>
                  <a:lnTo>
                    <a:pt x="456" y="84"/>
                  </a:lnTo>
                  <a:lnTo>
                    <a:pt x="456" y="90"/>
                  </a:lnTo>
                  <a:lnTo>
                    <a:pt x="456" y="96"/>
                  </a:lnTo>
                  <a:lnTo>
                    <a:pt x="450" y="96"/>
                  </a:lnTo>
                  <a:lnTo>
                    <a:pt x="450" y="102"/>
                  </a:lnTo>
                  <a:lnTo>
                    <a:pt x="456" y="102"/>
                  </a:lnTo>
                  <a:lnTo>
                    <a:pt x="456" y="108"/>
                  </a:lnTo>
                  <a:lnTo>
                    <a:pt x="450" y="108"/>
                  </a:lnTo>
                  <a:lnTo>
                    <a:pt x="450" y="114"/>
                  </a:lnTo>
                  <a:lnTo>
                    <a:pt x="456" y="114"/>
                  </a:lnTo>
                  <a:lnTo>
                    <a:pt x="462" y="114"/>
                  </a:lnTo>
                  <a:lnTo>
                    <a:pt x="468" y="114"/>
                  </a:lnTo>
                  <a:lnTo>
                    <a:pt x="474" y="114"/>
                  </a:lnTo>
                  <a:lnTo>
                    <a:pt x="480" y="114"/>
                  </a:lnTo>
                  <a:lnTo>
                    <a:pt x="480" y="120"/>
                  </a:lnTo>
                  <a:lnTo>
                    <a:pt x="486" y="114"/>
                  </a:lnTo>
                  <a:lnTo>
                    <a:pt x="486" y="120"/>
                  </a:lnTo>
                  <a:lnTo>
                    <a:pt x="486" y="114"/>
                  </a:lnTo>
                  <a:lnTo>
                    <a:pt x="486" y="120"/>
                  </a:lnTo>
                  <a:lnTo>
                    <a:pt x="492" y="120"/>
                  </a:lnTo>
                  <a:lnTo>
                    <a:pt x="486" y="126"/>
                  </a:lnTo>
                  <a:lnTo>
                    <a:pt x="486" y="132"/>
                  </a:lnTo>
                  <a:lnTo>
                    <a:pt x="486" y="138"/>
                  </a:lnTo>
                  <a:lnTo>
                    <a:pt x="492" y="138"/>
                  </a:lnTo>
                  <a:lnTo>
                    <a:pt x="498" y="138"/>
                  </a:lnTo>
                  <a:lnTo>
                    <a:pt x="504" y="138"/>
                  </a:lnTo>
                  <a:lnTo>
                    <a:pt x="504" y="144"/>
                  </a:lnTo>
                  <a:lnTo>
                    <a:pt x="504" y="138"/>
                  </a:lnTo>
                  <a:lnTo>
                    <a:pt x="510" y="138"/>
                  </a:lnTo>
                  <a:lnTo>
                    <a:pt x="510" y="144"/>
                  </a:lnTo>
                  <a:lnTo>
                    <a:pt x="516" y="144"/>
                  </a:lnTo>
                  <a:lnTo>
                    <a:pt x="522" y="144"/>
                  </a:lnTo>
                  <a:lnTo>
                    <a:pt x="522" y="150"/>
                  </a:lnTo>
                  <a:lnTo>
                    <a:pt x="528" y="156"/>
                  </a:lnTo>
                  <a:lnTo>
                    <a:pt x="534" y="156"/>
                  </a:lnTo>
                  <a:lnTo>
                    <a:pt x="534" y="162"/>
                  </a:lnTo>
                  <a:lnTo>
                    <a:pt x="540" y="162"/>
                  </a:lnTo>
                  <a:lnTo>
                    <a:pt x="540" y="168"/>
                  </a:lnTo>
                  <a:lnTo>
                    <a:pt x="540" y="174"/>
                  </a:lnTo>
                  <a:lnTo>
                    <a:pt x="534" y="174"/>
                  </a:lnTo>
                  <a:lnTo>
                    <a:pt x="534" y="180"/>
                  </a:lnTo>
                  <a:lnTo>
                    <a:pt x="540" y="180"/>
                  </a:lnTo>
                  <a:lnTo>
                    <a:pt x="546" y="186"/>
                  </a:lnTo>
                  <a:lnTo>
                    <a:pt x="552" y="186"/>
                  </a:lnTo>
                  <a:lnTo>
                    <a:pt x="552" y="192"/>
                  </a:lnTo>
                  <a:lnTo>
                    <a:pt x="552" y="186"/>
                  </a:lnTo>
                  <a:lnTo>
                    <a:pt x="552" y="192"/>
                  </a:lnTo>
                  <a:lnTo>
                    <a:pt x="558" y="192"/>
                  </a:lnTo>
                  <a:lnTo>
                    <a:pt x="564" y="192"/>
                  </a:lnTo>
                  <a:lnTo>
                    <a:pt x="564" y="198"/>
                  </a:lnTo>
                  <a:lnTo>
                    <a:pt x="570" y="198"/>
                  </a:lnTo>
                  <a:lnTo>
                    <a:pt x="576" y="198"/>
                  </a:lnTo>
                  <a:lnTo>
                    <a:pt x="576" y="204"/>
                  </a:lnTo>
                  <a:lnTo>
                    <a:pt x="582" y="204"/>
                  </a:lnTo>
                  <a:lnTo>
                    <a:pt x="582" y="210"/>
                  </a:lnTo>
                  <a:lnTo>
                    <a:pt x="588" y="216"/>
                  </a:lnTo>
                  <a:lnTo>
                    <a:pt x="594" y="216"/>
                  </a:lnTo>
                  <a:lnTo>
                    <a:pt x="594" y="222"/>
                  </a:lnTo>
                  <a:lnTo>
                    <a:pt x="594" y="228"/>
                  </a:lnTo>
                  <a:lnTo>
                    <a:pt x="588" y="228"/>
                  </a:lnTo>
                  <a:lnTo>
                    <a:pt x="588" y="234"/>
                  </a:lnTo>
                  <a:lnTo>
                    <a:pt x="594" y="234"/>
                  </a:lnTo>
                  <a:lnTo>
                    <a:pt x="600" y="234"/>
                  </a:lnTo>
                  <a:lnTo>
                    <a:pt x="600" y="240"/>
                  </a:lnTo>
                  <a:lnTo>
                    <a:pt x="600" y="246"/>
                  </a:lnTo>
                  <a:lnTo>
                    <a:pt x="600" y="252"/>
                  </a:lnTo>
                  <a:lnTo>
                    <a:pt x="606" y="252"/>
                  </a:lnTo>
                  <a:lnTo>
                    <a:pt x="612" y="252"/>
                  </a:lnTo>
                  <a:lnTo>
                    <a:pt x="618" y="252"/>
                  </a:lnTo>
                  <a:lnTo>
                    <a:pt x="618" y="258"/>
                  </a:lnTo>
                  <a:lnTo>
                    <a:pt x="624" y="258"/>
                  </a:lnTo>
                  <a:lnTo>
                    <a:pt x="630" y="258"/>
                  </a:lnTo>
                  <a:lnTo>
                    <a:pt x="630" y="264"/>
                  </a:lnTo>
                  <a:lnTo>
                    <a:pt x="636" y="264"/>
                  </a:lnTo>
                  <a:lnTo>
                    <a:pt x="636" y="270"/>
                  </a:lnTo>
                  <a:lnTo>
                    <a:pt x="636" y="276"/>
                  </a:lnTo>
                  <a:lnTo>
                    <a:pt x="636" y="282"/>
                  </a:lnTo>
                  <a:lnTo>
                    <a:pt x="636" y="288"/>
                  </a:lnTo>
                  <a:lnTo>
                    <a:pt x="642" y="288"/>
                  </a:lnTo>
                  <a:lnTo>
                    <a:pt x="642" y="294"/>
                  </a:lnTo>
                  <a:lnTo>
                    <a:pt x="648" y="294"/>
                  </a:lnTo>
                  <a:lnTo>
                    <a:pt x="648" y="300"/>
                  </a:lnTo>
                  <a:lnTo>
                    <a:pt x="648" y="294"/>
                  </a:lnTo>
                  <a:lnTo>
                    <a:pt x="642" y="294"/>
                  </a:lnTo>
                  <a:lnTo>
                    <a:pt x="636" y="294"/>
                  </a:lnTo>
                  <a:lnTo>
                    <a:pt x="630" y="294"/>
                  </a:lnTo>
                  <a:lnTo>
                    <a:pt x="630" y="288"/>
                  </a:lnTo>
                  <a:lnTo>
                    <a:pt x="624" y="294"/>
                  </a:lnTo>
                  <a:lnTo>
                    <a:pt x="618" y="294"/>
                  </a:lnTo>
                  <a:lnTo>
                    <a:pt x="618" y="300"/>
                  </a:lnTo>
                  <a:lnTo>
                    <a:pt x="612" y="300"/>
                  </a:lnTo>
                  <a:lnTo>
                    <a:pt x="612" y="294"/>
                  </a:lnTo>
                  <a:lnTo>
                    <a:pt x="606" y="294"/>
                  </a:lnTo>
                  <a:lnTo>
                    <a:pt x="606" y="300"/>
                  </a:lnTo>
                  <a:lnTo>
                    <a:pt x="606" y="294"/>
                  </a:lnTo>
                  <a:lnTo>
                    <a:pt x="606" y="300"/>
                  </a:lnTo>
                  <a:lnTo>
                    <a:pt x="606" y="294"/>
                  </a:lnTo>
                  <a:lnTo>
                    <a:pt x="606" y="300"/>
                  </a:lnTo>
                  <a:lnTo>
                    <a:pt x="606" y="294"/>
                  </a:lnTo>
                  <a:lnTo>
                    <a:pt x="606" y="300"/>
                  </a:lnTo>
                  <a:lnTo>
                    <a:pt x="606" y="294"/>
                  </a:lnTo>
                  <a:lnTo>
                    <a:pt x="606" y="300"/>
                  </a:lnTo>
                  <a:lnTo>
                    <a:pt x="600" y="300"/>
                  </a:lnTo>
                  <a:lnTo>
                    <a:pt x="600" y="294"/>
                  </a:lnTo>
                  <a:lnTo>
                    <a:pt x="594" y="294"/>
                  </a:lnTo>
                  <a:lnTo>
                    <a:pt x="588" y="294"/>
                  </a:lnTo>
                  <a:lnTo>
                    <a:pt x="588" y="288"/>
                  </a:lnTo>
                  <a:lnTo>
                    <a:pt x="588" y="294"/>
                  </a:lnTo>
                  <a:lnTo>
                    <a:pt x="588" y="288"/>
                  </a:lnTo>
                  <a:lnTo>
                    <a:pt x="582" y="288"/>
                  </a:lnTo>
                  <a:lnTo>
                    <a:pt x="576" y="288"/>
                  </a:lnTo>
                  <a:lnTo>
                    <a:pt x="576" y="294"/>
                  </a:lnTo>
                  <a:lnTo>
                    <a:pt x="576" y="288"/>
                  </a:lnTo>
                  <a:lnTo>
                    <a:pt x="576" y="294"/>
                  </a:lnTo>
                  <a:lnTo>
                    <a:pt x="570" y="288"/>
                  </a:lnTo>
                  <a:lnTo>
                    <a:pt x="570" y="294"/>
                  </a:lnTo>
                  <a:lnTo>
                    <a:pt x="570" y="288"/>
                  </a:lnTo>
                  <a:lnTo>
                    <a:pt x="570" y="294"/>
                  </a:lnTo>
                  <a:lnTo>
                    <a:pt x="564" y="294"/>
                  </a:lnTo>
                  <a:lnTo>
                    <a:pt x="564" y="288"/>
                  </a:lnTo>
                  <a:lnTo>
                    <a:pt x="558" y="288"/>
                  </a:lnTo>
                  <a:lnTo>
                    <a:pt x="558" y="282"/>
                  </a:lnTo>
                  <a:lnTo>
                    <a:pt x="558" y="288"/>
                  </a:lnTo>
                  <a:lnTo>
                    <a:pt x="558" y="282"/>
                  </a:lnTo>
                  <a:lnTo>
                    <a:pt x="552" y="282"/>
                  </a:lnTo>
                  <a:lnTo>
                    <a:pt x="546" y="282"/>
                  </a:lnTo>
                  <a:lnTo>
                    <a:pt x="546" y="288"/>
                  </a:lnTo>
                  <a:lnTo>
                    <a:pt x="546" y="282"/>
                  </a:lnTo>
                  <a:lnTo>
                    <a:pt x="546" y="288"/>
                  </a:lnTo>
                  <a:lnTo>
                    <a:pt x="540" y="288"/>
                  </a:lnTo>
                  <a:lnTo>
                    <a:pt x="540" y="294"/>
                  </a:lnTo>
                  <a:lnTo>
                    <a:pt x="546" y="294"/>
                  </a:lnTo>
                  <a:lnTo>
                    <a:pt x="540" y="294"/>
                  </a:lnTo>
                  <a:lnTo>
                    <a:pt x="540" y="300"/>
                  </a:lnTo>
                  <a:lnTo>
                    <a:pt x="534" y="300"/>
                  </a:lnTo>
                  <a:lnTo>
                    <a:pt x="528" y="300"/>
                  </a:lnTo>
                  <a:lnTo>
                    <a:pt x="528" y="306"/>
                  </a:lnTo>
                  <a:lnTo>
                    <a:pt x="528" y="300"/>
                  </a:lnTo>
                  <a:lnTo>
                    <a:pt x="522" y="300"/>
                  </a:lnTo>
                  <a:lnTo>
                    <a:pt x="522" y="306"/>
                  </a:lnTo>
                  <a:lnTo>
                    <a:pt x="516" y="306"/>
                  </a:lnTo>
                  <a:lnTo>
                    <a:pt x="510" y="306"/>
                  </a:lnTo>
                  <a:lnTo>
                    <a:pt x="510" y="300"/>
                  </a:lnTo>
                  <a:lnTo>
                    <a:pt x="504" y="300"/>
                  </a:lnTo>
                  <a:lnTo>
                    <a:pt x="504" y="294"/>
                  </a:lnTo>
                  <a:lnTo>
                    <a:pt x="498" y="294"/>
                  </a:lnTo>
                  <a:lnTo>
                    <a:pt x="498" y="300"/>
                  </a:lnTo>
                  <a:lnTo>
                    <a:pt x="498" y="294"/>
                  </a:lnTo>
                  <a:lnTo>
                    <a:pt x="492" y="294"/>
                  </a:lnTo>
                  <a:lnTo>
                    <a:pt x="492" y="300"/>
                  </a:lnTo>
                  <a:lnTo>
                    <a:pt x="498" y="300"/>
                  </a:lnTo>
                  <a:lnTo>
                    <a:pt x="492" y="300"/>
                  </a:lnTo>
                  <a:lnTo>
                    <a:pt x="492" y="306"/>
                  </a:lnTo>
                  <a:lnTo>
                    <a:pt x="486" y="306"/>
                  </a:lnTo>
                  <a:lnTo>
                    <a:pt x="486" y="300"/>
                  </a:lnTo>
                  <a:lnTo>
                    <a:pt x="486" y="306"/>
                  </a:lnTo>
                  <a:lnTo>
                    <a:pt x="480" y="306"/>
                  </a:lnTo>
                  <a:lnTo>
                    <a:pt x="474" y="306"/>
                  </a:lnTo>
                  <a:lnTo>
                    <a:pt x="474" y="312"/>
                  </a:lnTo>
                  <a:lnTo>
                    <a:pt x="468" y="312"/>
                  </a:lnTo>
                  <a:lnTo>
                    <a:pt x="462" y="312"/>
                  </a:lnTo>
                  <a:lnTo>
                    <a:pt x="456" y="312"/>
                  </a:lnTo>
                  <a:lnTo>
                    <a:pt x="456" y="318"/>
                  </a:lnTo>
                  <a:lnTo>
                    <a:pt x="450" y="318"/>
                  </a:lnTo>
                  <a:lnTo>
                    <a:pt x="450" y="324"/>
                  </a:lnTo>
                  <a:lnTo>
                    <a:pt x="444" y="324"/>
                  </a:lnTo>
                  <a:lnTo>
                    <a:pt x="444" y="318"/>
                  </a:lnTo>
                  <a:lnTo>
                    <a:pt x="438" y="318"/>
                  </a:lnTo>
                  <a:lnTo>
                    <a:pt x="438" y="312"/>
                  </a:lnTo>
                  <a:lnTo>
                    <a:pt x="432" y="312"/>
                  </a:lnTo>
                  <a:lnTo>
                    <a:pt x="432" y="318"/>
                  </a:lnTo>
                  <a:lnTo>
                    <a:pt x="426" y="312"/>
                  </a:lnTo>
                  <a:lnTo>
                    <a:pt x="420" y="312"/>
                  </a:lnTo>
                  <a:lnTo>
                    <a:pt x="420" y="318"/>
                  </a:lnTo>
                  <a:lnTo>
                    <a:pt x="420" y="312"/>
                  </a:lnTo>
                  <a:lnTo>
                    <a:pt x="414" y="312"/>
                  </a:lnTo>
                  <a:lnTo>
                    <a:pt x="414" y="318"/>
                  </a:lnTo>
                  <a:lnTo>
                    <a:pt x="414" y="324"/>
                  </a:lnTo>
                  <a:lnTo>
                    <a:pt x="414" y="330"/>
                  </a:lnTo>
                  <a:lnTo>
                    <a:pt x="408" y="330"/>
                  </a:lnTo>
                  <a:lnTo>
                    <a:pt x="408" y="324"/>
                  </a:lnTo>
                  <a:lnTo>
                    <a:pt x="408" y="330"/>
                  </a:lnTo>
                  <a:lnTo>
                    <a:pt x="408" y="336"/>
                  </a:lnTo>
                  <a:lnTo>
                    <a:pt x="402" y="336"/>
                  </a:lnTo>
                  <a:lnTo>
                    <a:pt x="402" y="342"/>
                  </a:lnTo>
                  <a:lnTo>
                    <a:pt x="396" y="342"/>
                  </a:lnTo>
                  <a:lnTo>
                    <a:pt x="396" y="348"/>
                  </a:lnTo>
                  <a:lnTo>
                    <a:pt x="390" y="342"/>
                  </a:lnTo>
                  <a:lnTo>
                    <a:pt x="384" y="342"/>
                  </a:lnTo>
                  <a:lnTo>
                    <a:pt x="378" y="342"/>
                  </a:lnTo>
                  <a:lnTo>
                    <a:pt x="378" y="336"/>
                  </a:lnTo>
                  <a:lnTo>
                    <a:pt x="372" y="342"/>
                  </a:lnTo>
                  <a:lnTo>
                    <a:pt x="372" y="336"/>
                  </a:lnTo>
                  <a:lnTo>
                    <a:pt x="366" y="336"/>
                  </a:lnTo>
                  <a:lnTo>
                    <a:pt x="360" y="336"/>
                  </a:lnTo>
                  <a:lnTo>
                    <a:pt x="354" y="336"/>
                  </a:lnTo>
                  <a:lnTo>
                    <a:pt x="348" y="336"/>
                  </a:lnTo>
                  <a:lnTo>
                    <a:pt x="342" y="336"/>
                  </a:lnTo>
                  <a:lnTo>
                    <a:pt x="336" y="336"/>
                  </a:lnTo>
                  <a:lnTo>
                    <a:pt x="330" y="336"/>
                  </a:lnTo>
                  <a:lnTo>
                    <a:pt x="330" y="330"/>
                  </a:lnTo>
                  <a:lnTo>
                    <a:pt x="324" y="330"/>
                  </a:lnTo>
                  <a:lnTo>
                    <a:pt x="318" y="330"/>
                  </a:lnTo>
                  <a:lnTo>
                    <a:pt x="312" y="330"/>
                  </a:lnTo>
                  <a:lnTo>
                    <a:pt x="306" y="330"/>
                  </a:lnTo>
                  <a:lnTo>
                    <a:pt x="300" y="324"/>
                  </a:lnTo>
                  <a:lnTo>
                    <a:pt x="300" y="318"/>
                  </a:lnTo>
                  <a:lnTo>
                    <a:pt x="294" y="318"/>
                  </a:lnTo>
                  <a:lnTo>
                    <a:pt x="294" y="312"/>
                  </a:lnTo>
                  <a:lnTo>
                    <a:pt x="288" y="312"/>
                  </a:lnTo>
                  <a:lnTo>
                    <a:pt x="288" y="306"/>
                  </a:lnTo>
                  <a:lnTo>
                    <a:pt x="282" y="306"/>
                  </a:lnTo>
                  <a:lnTo>
                    <a:pt x="276" y="300"/>
                  </a:lnTo>
                  <a:lnTo>
                    <a:pt x="270" y="300"/>
                  </a:lnTo>
                  <a:lnTo>
                    <a:pt x="270" y="294"/>
                  </a:lnTo>
                  <a:lnTo>
                    <a:pt x="264" y="294"/>
                  </a:lnTo>
                  <a:lnTo>
                    <a:pt x="258" y="294"/>
                  </a:lnTo>
                  <a:lnTo>
                    <a:pt x="252" y="294"/>
                  </a:lnTo>
                  <a:lnTo>
                    <a:pt x="246" y="294"/>
                  </a:lnTo>
                  <a:lnTo>
                    <a:pt x="246" y="300"/>
                  </a:lnTo>
                  <a:lnTo>
                    <a:pt x="240" y="300"/>
                  </a:lnTo>
                  <a:lnTo>
                    <a:pt x="240" y="306"/>
                  </a:lnTo>
                  <a:lnTo>
                    <a:pt x="234" y="306"/>
                  </a:lnTo>
                  <a:lnTo>
                    <a:pt x="228" y="306"/>
                  </a:lnTo>
                  <a:lnTo>
                    <a:pt x="228" y="312"/>
                  </a:lnTo>
                  <a:lnTo>
                    <a:pt x="222" y="318"/>
                  </a:lnTo>
                  <a:lnTo>
                    <a:pt x="222" y="324"/>
                  </a:lnTo>
                  <a:lnTo>
                    <a:pt x="216" y="324"/>
                  </a:lnTo>
                  <a:lnTo>
                    <a:pt x="216" y="330"/>
                  </a:lnTo>
                  <a:lnTo>
                    <a:pt x="210" y="336"/>
                  </a:lnTo>
                  <a:lnTo>
                    <a:pt x="210" y="330"/>
                  </a:lnTo>
                  <a:lnTo>
                    <a:pt x="204" y="336"/>
                  </a:lnTo>
                  <a:lnTo>
                    <a:pt x="210" y="342"/>
                  </a:lnTo>
                  <a:lnTo>
                    <a:pt x="210" y="348"/>
                  </a:lnTo>
                  <a:lnTo>
                    <a:pt x="210" y="354"/>
                  </a:lnTo>
                  <a:lnTo>
                    <a:pt x="210" y="360"/>
                  </a:lnTo>
                  <a:lnTo>
                    <a:pt x="204" y="360"/>
                  </a:lnTo>
                  <a:lnTo>
                    <a:pt x="210" y="366"/>
                  </a:lnTo>
                  <a:lnTo>
                    <a:pt x="210" y="372"/>
                  </a:lnTo>
                  <a:lnTo>
                    <a:pt x="210" y="378"/>
                  </a:lnTo>
                  <a:lnTo>
                    <a:pt x="204" y="372"/>
                  </a:lnTo>
                  <a:lnTo>
                    <a:pt x="204" y="366"/>
                  </a:lnTo>
                  <a:lnTo>
                    <a:pt x="198" y="372"/>
                  </a:lnTo>
                  <a:lnTo>
                    <a:pt x="192" y="372"/>
                  </a:lnTo>
                  <a:lnTo>
                    <a:pt x="192" y="378"/>
                  </a:lnTo>
                  <a:lnTo>
                    <a:pt x="186" y="378"/>
                  </a:lnTo>
                  <a:lnTo>
                    <a:pt x="186" y="372"/>
                  </a:lnTo>
                  <a:lnTo>
                    <a:pt x="180" y="372"/>
                  </a:lnTo>
                  <a:lnTo>
                    <a:pt x="174" y="372"/>
                  </a:lnTo>
                  <a:lnTo>
                    <a:pt x="168" y="372"/>
                  </a:lnTo>
                  <a:lnTo>
                    <a:pt x="168" y="366"/>
                  </a:lnTo>
                  <a:lnTo>
                    <a:pt x="162" y="366"/>
                  </a:lnTo>
                  <a:lnTo>
                    <a:pt x="156" y="366"/>
                  </a:lnTo>
                  <a:lnTo>
                    <a:pt x="150" y="366"/>
                  </a:lnTo>
                  <a:lnTo>
                    <a:pt x="144" y="372"/>
                  </a:lnTo>
                  <a:lnTo>
                    <a:pt x="138" y="372"/>
                  </a:lnTo>
                  <a:lnTo>
                    <a:pt x="132" y="372"/>
                  </a:lnTo>
                  <a:lnTo>
                    <a:pt x="126" y="372"/>
                  </a:lnTo>
                  <a:lnTo>
                    <a:pt x="120" y="372"/>
                  </a:lnTo>
                  <a:lnTo>
                    <a:pt x="114" y="372"/>
                  </a:lnTo>
                  <a:lnTo>
                    <a:pt x="108" y="378"/>
                  </a:lnTo>
                  <a:lnTo>
                    <a:pt x="108" y="384"/>
                  </a:lnTo>
                  <a:lnTo>
                    <a:pt x="108" y="390"/>
                  </a:lnTo>
                  <a:lnTo>
                    <a:pt x="102" y="390"/>
                  </a:lnTo>
                  <a:lnTo>
                    <a:pt x="102" y="396"/>
                  </a:lnTo>
                  <a:lnTo>
                    <a:pt x="108" y="396"/>
                  </a:lnTo>
                  <a:lnTo>
                    <a:pt x="102" y="402"/>
                  </a:lnTo>
                  <a:lnTo>
                    <a:pt x="102" y="408"/>
                  </a:lnTo>
                  <a:lnTo>
                    <a:pt x="90" y="438"/>
                  </a:lnTo>
                  <a:lnTo>
                    <a:pt x="84" y="438"/>
                  </a:lnTo>
                  <a:lnTo>
                    <a:pt x="84" y="432"/>
                  </a:lnTo>
                  <a:lnTo>
                    <a:pt x="84" y="426"/>
                  </a:lnTo>
                  <a:lnTo>
                    <a:pt x="84" y="420"/>
                  </a:lnTo>
                  <a:lnTo>
                    <a:pt x="84" y="414"/>
                  </a:lnTo>
                  <a:lnTo>
                    <a:pt x="84" y="408"/>
                  </a:lnTo>
                  <a:lnTo>
                    <a:pt x="84" y="402"/>
                  </a:lnTo>
                  <a:lnTo>
                    <a:pt x="78" y="402"/>
                  </a:lnTo>
                  <a:lnTo>
                    <a:pt x="78" y="396"/>
                  </a:lnTo>
                  <a:lnTo>
                    <a:pt x="72" y="396"/>
                  </a:lnTo>
                  <a:lnTo>
                    <a:pt x="66" y="396"/>
                  </a:lnTo>
                  <a:lnTo>
                    <a:pt x="54" y="378"/>
                  </a:lnTo>
                  <a:lnTo>
                    <a:pt x="48" y="372"/>
                  </a:lnTo>
                  <a:lnTo>
                    <a:pt x="42" y="366"/>
                  </a:lnTo>
                  <a:lnTo>
                    <a:pt x="36" y="354"/>
                  </a:lnTo>
                  <a:lnTo>
                    <a:pt x="36" y="348"/>
                  </a:lnTo>
                  <a:lnTo>
                    <a:pt x="30" y="348"/>
                  </a:lnTo>
                  <a:lnTo>
                    <a:pt x="36" y="348"/>
                  </a:lnTo>
                  <a:lnTo>
                    <a:pt x="36" y="342"/>
                  </a:lnTo>
                  <a:lnTo>
                    <a:pt x="36" y="336"/>
                  </a:lnTo>
                  <a:lnTo>
                    <a:pt x="30" y="336"/>
                  </a:lnTo>
                  <a:lnTo>
                    <a:pt x="30" y="330"/>
                  </a:lnTo>
                  <a:lnTo>
                    <a:pt x="24" y="330"/>
                  </a:lnTo>
                  <a:lnTo>
                    <a:pt x="24" y="324"/>
                  </a:lnTo>
                  <a:lnTo>
                    <a:pt x="18" y="324"/>
                  </a:lnTo>
                  <a:lnTo>
                    <a:pt x="18" y="318"/>
                  </a:lnTo>
                  <a:lnTo>
                    <a:pt x="12" y="312"/>
                  </a:lnTo>
                  <a:lnTo>
                    <a:pt x="18" y="312"/>
                  </a:lnTo>
                  <a:lnTo>
                    <a:pt x="12" y="306"/>
                  </a:lnTo>
                  <a:lnTo>
                    <a:pt x="12" y="300"/>
                  </a:lnTo>
                  <a:lnTo>
                    <a:pt x="12" y="294"/>
                  </a:lnTo>
                  <a:lnTo>
                    <a:pt x="12" y="288"/>
                  </a:lnTo>
                  <a:lnTo>
                    <a:pt x="6" y="288"/>
                  </a:lnTo>
                  <a:lnTo>
                    <a:pt x="6" y="282"/>
                  </a:lnTo>
                  <a:lnTo>
                    <a:pt x="12" y="282"/>
                  </a:lnTo>
                  <a:lnTo>
                    <a:pt x="12" y="276"/>
                  </a:lnTo>
                  <a:lnTo>
                    <a:pt x="12" y="270"/>
                  </a:lnTo>
                  <a:lnTo>
                    <a:pt x="6" y="270"/>
                  </a:lnTo>
                  <a:lnTo>
                    <a:pt x="12" y="270"/>
                  </a:lnTo>
                  <a:lnTo>
                    <a:pt x="12" y="264"/>
                  </a:lnTo>
                  <a:lnTo>
                    <a:pt x="12" y="258"/>
                  </a:lnTo>
                  <a:lnTo>
                    <a:pt x="6" y="258"/>
                  </a:lnTo>
                  <a:lnTo>
                    <a:pt x="6" y="252"/>
                  </a:lnTo>
                  <a:lnTo>
                    <a:pt x="0" y="252"/>
                  </a:lnTo>
                  <a:lnTo>
                    <a:pt x="0" y="246"/>
                  </a:lnTo>
                  <a:lnTo>
                    <a:pt x="6" y="246"/>
                  </a:lnTo>
                  <a:lnTo>
                    <a:pt x="6" y="240"/>
                  </a:lnTo>
                  <a:lnTo>
                    <a:pt x="12" y="240"/>
                  </a:lnTo>
                  <a:lnTo>
                    <a:pt x="18" y="240"/>
                  </a:lnTo>
                  <a:lnTo>
                    <a:pt x="18" y="234"/>
                  </a:lnTo>
                  <a:lnTo>
                    <a:pt x="18" y="228"/>
                  </a:lnTo>
                  <a:lnTo>
                    <a:pt x="24" y="228"/>
                  </a:lnTo>
                  <a:lnTo>
                    <a:pt x="30" y="216"/>
                  </a:lnTo>
                  <a:lnTo>
                    <a:pt x="30" y="210"/>
                  </a:lnTo>
                  <a:lnTo>
                    <a:pt x="36" y="210"/>
                  </a:lnTo>
                  <a:lnTo>
                    <a:pt x="36" y="204"/>
                  </a:lnTo>
                  <a:lnTo>
                    <a:pt x="36" y="198"/>
                  </a:lnTo>
                  <a:lnTo>
                    <a:pt x="42" y="192"/>
                  </a:lnTo>
                  <a:lnTo>
                    <a:pt x="42" y="186"/>
                  </a:lnTo>
                  <a:lnTo>
                    <a:pt x="48" y="186"/>
                  </a:lnTo>
                  <a:lnTo>
                    <a:pt x="48" y="180"/>
                  </a:lnTo>
                  <a:lnTo>
                    <a:pt x="54" y="180"/>
                  </a:lnTo>
                  <a:lnTo>
                    <a:pt x="54" y="174"/>
                  </a:lnTo>
                  <a:close/>
                </a:path>
              </a:pathLst>
            </a:custGeom>
            <a:solidFill>
              <a:srgbClr val="87CF27">
                <a:alpha val="69019"/>
              </a:srgbClr>
            </a:solidFill>
            <a:ln w="9525">
              <a:solidFill>
                <a:srgbClr val="808080"/>
              </a:solidFill>
              <a:prstDash val="solid"/>
              <a:round/>
              <a:headEnd/>
              <a:tailEnd/>
            </a:ln>
          </p:spPr>
          <p:txBody>
            <a:bodyPr/>
            <a:lstStyle/>
            <a:p>
              <a:endParaRPr lang="en-GB"/>
            </a:p>
          </p:txBody>
        </p:sp>
        <p:sp>
          <p:nvSpPr>
            <p:cNvPr id="41" name="Freeform 94"/>
            <p:cNvSpPr>
              <a:spLocks noChangeAspect="1"/>
            </p:cNvSpPr>
            <p:nvPr>
              <p:custDataLst>
                <p:tags r:id="rId27"/>
              </p:custDataLst>
            </p:nvPr>
          </p:nvSpPr>
          <p:spPr bwMode="auto">
            <a:xfrm>
              <a:off x="4034" y="1713"/>
              <a:ext cx="179" cy="208"/>
            </a:xfrm>
            <a:custGeom>
              <a:avLst/>
              <a:gdLst>
                <a:gd name="T0" fmla="*/ 7 w 288"/>
                <a:gd name="T1" fmla="*/ 20 h 318"/>
                <a:gd name="T2" fmla="*/ 8 w 288"/>
                <a:gd name="T3" fmla="*/ 20 h 318"/>
                <a:gd name="T4" fmla="*/ 6 w 288"/>
                <a:gd name="T5" fmla="*/ 19 h 318"/>
                <a:gd name="T6" fmla="*/ 6 w 288"/>
                <a:gd name="T7" fmla="*/ 16 h 318"/>
                <a:gd name="T8" fmla="*/ 6 w 288"/>
                <a:gd name="T9" fmla="*/ 13 h 318"/>
                <a:gd name="T10" fmla="*/ 9 w 288"/>
                <a:gd name="T11" fmla="*/ 12 h 318"/>
                <a:gd name="T12" fmla="*/ 20 w 288"/>
                <a:gd name="T13" fmla="*/ 2 h 318"/>
                <a:gd name="T14" fmla="*/ 21 w 288"/>
                <a:gd name="T15" fmla="*/ 0 h 318"/>
                <a:gd name="T16" fmla="*/ 22 w 288"/>
                <a:gd name="T17" fmla="*/ 1 h 318"/>
                <a:gd name="T18" fmla="*/ 24 w 288"/>
                <a:gd name="T19" fmla="*/ 1 h 318"/>
                <a:gd name="T20" fmla="*/ 29 w 288"/>
                <a:gd name="T21" fmla="*/ 1 h 318"/>
                <a:gd name="T22" fmla="*/ 33 w 288"/>
                <a:gd name="T23" fmla="*/ 1 h 318"/>
                <a:gd name="T24" fmla="*/ 33 w 288"/>
                <a:gd name="T25" fmla="*/ 5 h 318"/>
                <a:gd name="T26" fmla="*/ 33 w 288"/>
                <a:gd name="T27" fmla="*/ 8 h 318"/>
                <a:gd name="T28" fmla="*/ 36 w 288"/>
                <a:gd name="T29" fmla="*/ 10 h 318"/>
                <a:gd name="T30" fmla="*/ 38 w 288"/>
                <a:gd name="T31" fmla="*/ 9 h 318"/>
                <a:gd name="T32" fmla="*/ 42 w 288"/>
                <a:gd name="T33" fmla="*/ 10 h 318"/>
                <a:gd name="T34" fmla="*/ 42 w 288"/>
                <a:gd name="T35" fmla="*/ 13 h 318"/>
                <a:gd name="T36" fmla="*/ 40 w 288"/>
                <a:gd name="T37" fmla="*/ 17 h 318"/>
                <a:gd name="T38" fmla="*/ 39 w 288"/>
                <a:gd name="T39" fmla="*/ 20 h 318"/>
                <a:gd name="T40" fmla="*/ 39 w 288"/>
                <a:gd name="T41" fmla="*/ 23 h 318"/>
                <a:gd name="T42" fmla="*/ 42 w 288"/>
                <a:gd name="T43" fmla="*/ 26 h 318"/>
                <a:gd name="T44" fmla="*/ 42 w 288"/>
                <a:gd name="T45" fmla="*/ 31 h 318"/>
                <a:gd name="T46" fmla="*/ 43 w 288"/>
                <a:gd name="T47" fmla="*/ 35 h 318"/>
                <a:gd name="T48" fmla="*/ 42 w 288"/>
                <a:gd name="T49" fmla="*/ 39 h 318"/>
                <a:gd name="T50" fmla="*/ 39 w 288"/>
                <a:gd name="T51" fmla="*/ 44 h 318"/>
                <a:gd name="T52" fmla="*/ 38 w 288"/>
                <a:gd name="T53" fmla="*/ 41 h 318"/>
                <a:gd name="T54" fmla="*/ 35 w 288"/>
                <a:gd name="T55" fmla="*/ 44 h 318"/>
                <a:gd name="T56" fmla="*/ 31 w 288"/>
                <a:gd name="T57" fmla="*/ 43 h 318"/>
                <a:gd name="T58" fmla="*/ 30 w 288"/>
                <a:gd name="T59" fmla="*/ 39 h 318"/>
                <a:gd name="T60" fmla="*/ 28 w 288"/>
                <a:gd name="T61" fmla="*/ 41 h 318"/>
                <a:gd name="T62" fmla="*/ 24 w 288"/>
                <a:gd name="T63" fmla="*/ 43 h 318"/>
                <a:gd name="T64" fmla="*/ 22 w 288"/>
                <a:gd name="T65" fmla="*/ 44 h 318"/>
                <a:gd name="T66" fmla="*/ 22 w 288"/>
                <a:gd name="T67" fmla="*/ 48 h 318"/>
                <a:gd name="T68" fmla="*/ 24 w 288"/>
                <a:gd name="T69" fmla="*/ 50 h 318"/>
                <a:gd name="T70" fmla="*/ 23 w 288"/>
                <a:gd name="T71" fmla="*/ 54 h 318"/>
                <a:gd name="T72" fmla="*/ 22 w 288"/>
                <a:gd name="T73" fmla="*/ 55 h 318"/>
                <a:gd name="T74" fmla="*/ 19 w 288"/>
                <a:gd name="T75" fmla="*/ 56 h 318"/>
                <a:gd name="T76" fmla="*/ 17 w 288"/>
                <a:gd name="T77" fmla="*/ 57 h 318"/>
                <a:gd name="T78" fmla="*/ 16 w 288"/>
                <a:gd name="T79" fmla="*/ 54 h 318"/>
                <a:gd name="T80" fmla="*/ 14 w 288"/>
                <a:gd name="T81" fmla="*/ 50 h 318"/>
                <a:gd name="T82" fmla="*/ 11 w 288"/>
                <a:gd name="T83" fmla="*/ 48 h 318"/>
                <a:gd name="T84" fmla="*/ 9 w 288"/>
                <a:gd name="T85" fmla="*/ 46 h 318"/>
                <a:gd name="T86" fmla="*/ 6 w 288"/>
                <a:gd name="T87" fmla="*/ 44 h 318"/>
                <a:gd name="T88" fmla="*/ 4 w 288"/>
                <a:gd name="T89" fmla="*/ 39 h 318"/>
                <a:gd name="T90" fmla="*/ 4 w 288"/>
                <a:gd name="T91" fmla="*/ 35 h 318"/>
                <a:gd name="T92" fmla="*/ 1 w 288"/>
                <a:gd name="T93" fmla="*/ 32 h 318"/>
                <a:gd name="T94" fmla="*/ 1 w 288"/>
                <a:gd name="T95" fmla="*/ 31 h 318"/>
                <a:gd name="T96" fmla="*/ 0 w 288"/>
                <a:gd name="T97" fmla="*/ 29 h 318"/>
                <a:gd name="T98" fmla="*/ 2 w 288"/>
                <a:gd name="T99" fmla="*/ 29 h 318"/>
                <a:gd name="T100" fmla="*/ 4 w 288"/>
                <a:gd name="T101" fmla="*/ 26 h 318"/>
                <a:gd name="T102" fmla="*/ 4 w 288"/>
                <a:gd name="T103" fmla="*/ 22 h 31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 h="318">
                  <a:moveTo>
                    <a:pt x="30" y="102"/>
                  </a:moveTo>
                  <a:lnTo>
                    <a:pt x="30" y="108"/>
                  </a:lnTo>
                  <a:lnTo>
                    <a:pt x="36" y="108"/>
                  </a:lnTo>
                  <a:lnTo>
                    <a:pt x="42" y="108"/>
                  </a:lnTo>
                  <a:lnTo>
                    <a:pt x="48" y="108"/>
                  </a:lnTo>
                  <a:lnTo>
                    <a:pt x="48" y="114"/>
                  </a:lnTo>
                  <a:lnTo>
                    <a:pt x="48" y="108"/>
                  </a:lnTo>
                  <a:lnTo>
                    <a:pt x="48" y="114"/>
                  </a:lnTo>
                  <a:lnTo>
                    <a:pt x="48" y="108"/>
                  </a:lnTo>
                  <a:lnTo>
                    <a:pt x="54" y="108"/>
                  </a:lnTo>
                  <a:lnTo>
                    <a:pt x="60" y="108"/>
                  </a:lnTo>
                  <a:lnTo>
                    <a:pt x="54" y="108"/>
                  </a:lnTo>
                  <a:lnTo>
                    <a:pt x="48" y="108"/>
                  </a:lnTo>
                  <a:lnTo>
                    <a:pt x="42" y="108"/>
                  </a:lnTo>
                  <a:lnTo>
                    <a:pt x="42" y="102"/>
                  </a:lnTo>
                  <a:lnTo>
                    <a:pt x="36" y="102"/>
                  </a:lnTo>
                  <a:lnTo>
                    <a:pt x="36" y="96"/>
                  </a:lnTo>
                  <a:lnTo>
                    <a:pt x="30" y="90"/>
                  </a:lnTo>
                  <a:lnTo>
                    <a:pt x="30" y="84"/>
                  </a:lnTo>
                  <a:lnTo>
                    <a:pt x="36" y="84"/>
                  </a:lnTo>
                  <a:lnTo>
                    <a:pt x="42" y="84"/>
                  </a:lnTo>
                  <a:lnTo>
                    <a:pt x="42" y="90"/>
                  </a:lnTo>
                  <a:lnTo>
                    <a:pt x="42" y="84"/>
                  </a:lnTo>
                  <a:lnTo>
                    <a:pt x="42" y="78"/>
                  </a:lnTo>
                  <a:lnTo>
                    <a:pt x="42" y="72"/>
                  </a:lnTo>
                  <a:lnTo>
                    <a:pt x="42" y="66"/>
                  </a:lnTo>
                  <a:lnTo>
                    <a:pt x="48" y="66"/>
                  </a:lnTo>
                  <a:lnTo>
                    <a:pt x="54" y="66"/>
                  </a:lnTo>
                  <a:lnTo>
                    <a:pt x="60" y="72"/>
                  </a:lnTo>
                  <a:lnTo>
                    <a:pt x="60" y="66"/>
                  </a:lnTo>
                  <a:lnTo>
                    <a:pt x="114" y="66"/>
                  </a:lnTo>
                  <a:lnTo>
                    <a:pt x="120" y="66"/>
                  </a:lnTo>
                  <a:lnTo>
                    <a:pt x="126" y="66"/>
                  </a:lnTo>
                  <a:lnTo>
                    <a:pt x="126" y="12"/>
                  </a:lnTo>
                  <a:lnTo>
                    <a:pt x="132" y="12"/>
                  </a:lnTo>
                  <a:lnTo>
                    <a:pt x="132" y="6"/>
                  </a:lnTo>
                  <a:lnTo>
                    <a:pt x="132" y="0"/>
                  </a:lnTo>
                  <a:lnTo>
                    <a:pt x="132" y="6"/>
                  </a:lnTo>
                  <a:lnTo>
                    <a:pt x="132" y="0"/>
                  </a:lnTo>
                  <a:lnTo>
                    <a:pt x="138" y="0"/>
                  </a:lnTo>
                  <a:lnTo>
                    <a:pt x="138" y="6"/>
                  </a:lnTo>
                  <a:lnTo>
                    <a:pt x="138" y="0"/>
                  </a:lnTo>
                  <a:lnTo>
                    <a:pt x="138" y="6"/>
                  </a:lnTo>
                  <a:lnTo>
                    <a:pt x="138" y="0"/>
                  </a:lnTo>
                  <a:lnTo>
                    <a:pt x="144" y="6"/>
                  </a:lnTo>
                  <a:lnTo>
                    <a:pt x="144" y="0"/>
                  </a:lnTo>
                  <a:lnTo>
                    <a:pt x="150" y="0"/>
                  </a:lnTo>
                  <a:lnTo>
                    <a:pt x="150" y="6"/>
                  </a:lnTo>
                  <a:lnTo>
                    <a:pt x="156" y="6"/>
                  </a:lnTo>
                  <a:lnTo>
                    <a:pt x="162" y="6"/>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28" y="12"/>
                  </a:lnTo>
                  <a:lnTo>
                    <a:pt x="228" y="18"/>
                  </a:lnTo>
                  <a:lnTo>
                    <a:pt x="222" y="18"/>
                  </a:lnTo>
                  <a:lnTo>
                    <a:pt x="222" y="24"/>
                  </a:lnTo>
                  <a:lnTo>
                    <a:pt x="222" y="30"/>
                  </a:lnTo>
                  <a:lnTo>
                    <a:pt x="216" y="30"/>
                  </a:lnTo>
                  <a:lnTo>
                    <a:pt x="216" y="36"/>
                  </a:lnTo>
                  <a:lnTo>
                    <a:pt x="216" y="42"/>
                  </a:lnTo>
                  <a:lnTo>
                    <a:pt x="222" y="42"/>
                  </a:lnTo>
                  <a:lnTo>
                    <a:pt x="222" y="48"/>
                  </a:lnTo>
                  <a:lnTo>
                    <a:pt x="222" y="54"/>
                  </a:lnTo>
                  <a:lnTo>
                    <a:pt x="228" y="54"/>
                  </a:lnTo>
                  <a:lnTo>
                    <a:pt x="234" y="54"/>
                  </a:lnTo>
                  <a:lnTo>
                    <a:pt x="240" y="54"/>
                  </a:lnTo>
                  <a:lnTo>
                    <a:pt x="234" y="54"/>
                  </a:lnTo>
                  <a:lnTo>
                    <a:pt x="240" y="54"/>
                  </a:lnTo>
                  <a:lnTo>
                    <a:pt x="240" y="48"/>
                  </a:lnTo>
                  <a:lnTo>
                    <a:pt x="246" y="48"/>
                  </a:lnTo>
                  <a:lnTo>
                    <a:pt x="252" y="48"/>
                  </a:lnTo>
                  <a:lnTo>
                    <a:pt x="258" y="48"/>
                  </a:lnTo>
                  <a:lnTo>
                    <a:pt x="264" y="48"/>
                  </a:lnTo>
                  <a:lnTo>
                    <a:pt x="270" y="48"/>
                  </a:lnTo>
                  <a:lnTo>
                    <a:pt x="276" y="48"/>
                  </a:lnTo>
                  <a:lnTo>
                    <a:pt x="276" y="54"/>
                  </a:lnTo>
                  <a:lnTo>
                    <a:pt x="276" y="60"/>
                  </a:lnTo>
                  <a:lnTo>
                    <a:pt x="282" y="66"/>
                  </a:lnTo>
                  <a:lnTo>
                    <a:pt x="282" y="72"/>
                  </a:lnTo>
                  <a:lnTo>
                    <a:pt x="288" y="72"/>
                  </a:lnTo>
                  <a:lnTo>
                    <a:pt x="282" y="72"/>
                  </a:lnTo>
                  <a:lnTo>
                    <a:pt x="288" y="78"/>
                  </a:lnTo>
                  <a:lnTo>
                    <a:pt x="282" y="78"/>
                  </a:lnTo>
                  <a:lnTo>
                    <a:pt x="282" y="84"/>
                  </a:lnTo>
                  <a:lnTo>
                    <a:pt x="276" y="90"/>
                  </a:lnTo>
                  <a:lnTo>
                    <a:pt x="270" y="90"/>
                  </a:lnTo>
                  <a:lnTo>
                    <a:pt x="264" y="90"/>
                  </a:lnTo>
                  <a:lnTo>
                    <a:pt x="264" y="96"/>
                  </a:lnTo>
                  <a:lnTo>
                    <a:pt x="258" y="96"/>
                  </a:lnTo>
                  <a:lnTo>
                    <a:pt x="258" y="102"/>
                  </a:lnTo>
                  <a:lnTo>
                    <a:pt x="258" y="108"/>
                  </a:lnTo>
                  <a:lnTo>
                    <a:pt x="258" y="114"/>
                  </a:lnTo>
                  <a:lnTo>
                    <a:pt x="258" y="120"/>
                  </a:lnTo>
                  <a:lnTo>
                    <a:pt x="258" y="126"/>
                  </a:lnTo>
                  <a:lnTo>
                    <a:pt x="258" y="132"/>
                  </a:lnTo>
                  <a:lnTo>
                    <a:pt x="258" y="126"/>
                  </a:lnTo>
                  <a:lnTo>
                    <a:pt x="264" y="132"/>
                  </a:lnTo>
                  <a:lnTo>
                    <a:pt x="270" y="132"/>
                  </a:lnTo>
                  <a:lnTo>
                    <a:pt x="270" y="138"/>
                  </a:lnTo>
                  <a:lnTo>
                    <a:pt x="276" y="138"/>
                  </a:lnTo>
                  <a:lnTo>
                    <a:pt x="282" y="138"/>
                  </a:lnTo>
                  <a:lnTo>
                    <a:pt x="282" y="144"/>
                  </a:lnTo>
                  <a:lnTo>
                    <a:pt x="288" y="150"/>
                  </a:lnTo>
                  <a:lnTo>
                    <a:pt x="282" y="156"/>
                  </a:lnTo>
                  <a:lnTo>
                    <a:pt x="282" y="162"/>
                  </a:lnTo>
                  <a:lnTo>
                    <a:pt x="282" y="168"/>
                  </a:lnTo>
                  <a:lnTo>
                    <a:pt x="288" y="180"/>
                  </a:lnTo>
                  <a:lnTo>
                    <a:pt x="282" y="186"/>
                  </a:lnTo>
                  <a:lnTo>
                    <a:pt x="288" y="186"/>
                  </a:lnTo>
                  <a:lnTo>
                    <a:pt x="282" y="192"/>
                  </a:lnTo>
                  <a:lnTo>
                    <a:pt x="288" y="192"/>
                  </a:lnTo>
                  <a:lnTo>
                    <a:pt x="282" y="192"/>
                  </a:lnTo>
                  <a:lnTo>
                    <a:pt x="282" y="198"/>
                  </a:lnTo>
                  <a:lnTo>
                    <a:pt x="282" y="204"/>
                  </a:lnTo>
                  <a:lnTo>
                    <a:pt x="282" y="210"/>
                  </a:lnTo>
                  <a:lnTo>
                    <a:pt x="276" y="216"/>
                  </a:lnTo>
                  <a:lnTo>
                    <a:pt x="276" y="222"/>
                  </a:lnTo>
                  <a:lnTo>
                    <a:pt x="270" y="222"/>
                  </a:lnTo>
                  <a:lnTo>
                    <a:pt x="270" y="228"/>
                  </a:lnTo>
                  <a:lnTo>
                    <a:pt x="270" y="234"/>
                  </a:lnTo>
                  <a:lnTo>
                    <a:pt x="264" y="240"/>
                  </a:lnTo>
                  <a:lnTo>
                    <a:pt x="258" y="240"/>
                  </a:lnTo>
                  <a:lnTo>
                    <a:pt x="252" y="240"/>
                  </a:lnTo>
                  <a:lnTo>
                    <a:pt x="258" y="234"/>
                  </a:lnTo>
                  <a:lnTo>
                    <a:pt x="258" y="228"/>
                  </a:lnTo>
                  <a:lnTo>
                    <a:pt x="252" y="228"/>
                  </a:lnTo>
                  <a:lnTo>
                    <a:pt x="252" y="222"/>
                  </a:lnTo>
                  <a:lnTo>
                    <a:pt x="246" y="222"/>
                  </a:lnTo>
                  <a:lnTo>
                    <a:pt x="246" y="228"/>
                  </a:lnTo>
                  <a:lnTo>
                    <a:pt x="240" y="234"/>
                  </a:lnTo>
                  <a:lnTo>
                    <a:pt x="234" y="240"/>
                  </a:lnTo>
                  <a:lnTo>
                    <a:pt x="228" y="240"/>
                  </a:lnTo>
                  <a:lnTo>
                    <a:pt x="228" y="234"/>
                  </a:lnTo>
                  <a:lnTo>
                    <a:pt x="222" y="234"/>
                  </a:lnTo>
                  <a:lnTo>
                    <a:pt x="216" y="234"/>
                  </a:lnTo>
                  <a:lnTo>
                    <a:pt x="210" y="234"/>
                  </a:lnTo>
                  <a:lnTo>
                    <a:pt x="216" y="228"/>
                  </a:lnTo>
                  <a:lnTo>
                    <a:pt x="210" y="228"/>
                  </a:lnTo>
                  <a:lnTo>
                    <a:pt x="210" y="222"/>
                  </a:lnTo>
                  <a:lnTo>
                    <a:pt x="204" y="222"/>
                  </a:lnTo>
                  <a:lnTo>
                    <a:pt x="204" y="216"/>
                  </a:lnTo>
                  <a:lnTo>
                    <a:pt x="198" y="210"/>
                  </a:lnTo>
                  <a:lnTo>
                    <a:pt x="192" y="210"/>
                  </a:lnTo>
                  <a:lnTo>
                    <a:pt x="186" y="210"/>
                  </a:lnTo>
                  <a:lnTo>
                    <a:pt x="186" y="216"/>
                  </a:lnTo>
                  <a:lnTo>
                    <a:pt x="186" y="222"/>
                  </a:lnTo>
                  <a:lnTo>
                    <a:pt x="186" y="228"/>
                  </a:lnTo>
                  <a:lnTo>
                    <a:pt x="186" y="234"/>
                  </a:lnTo>
                  <a:lnTo>
                    <a:pt x="186" y="240"/>
                  </a:lnTo>
                  <a:lnTo>
                    <a:pt x="168" y="240"/>
                  </a:lnTo>
                  <a:lnTo>
                    <a:pt x="162" y="234"/>
                  </a:lnTo>
                  <a:lnTo>
                    <a:pt x="156" y="234"/>
                  </a:lnTo>
                  <a:lnTo>
                    <a:pt x="150" y="234"/>
                  </a:lnTo>
                  <a:lnTo>
                    <a:pt x="150" y="240"/>
                  </a:lnTo>
                  <a:lnTo>
                    <a:pt x="144" y="234"/>
                  </a:lnTo>
                  <a:lnTo>
                    <a:pt x="144" y="240"/>
                  </a:lnTo>
                  <a:lnTo>
                    <a:pt x="144" y="246"/>
                  </a:lnTo>
                  <a:lnTo>
                    <a:pt x="150" y="252"/>
                  </a:lnTo>
                  <a:lnTo>
                    <a:pt x="144" y="252"/>
                  </a:lnTo>
                  <a:lnTo>
                    <a:pt x="144" y="258"/>
                  </a:lnTo>
                  <a:lnTo>
                    <a:pt x="150" y="258"/>
                  </a:lnTo>
                  <a:lnTo>
                    <a:pt x="162" y="264"/>
                  </a:lnTo>
                  <a:lnTo>
                    <a:pt x="168" y="264"/>
                  </a:lnTo>
                  <a:lnTo>
                    <a:pt x="162" y="264"/>
                  </a:lnTo>
                  <a:lnTo>
                    <a:pt x="162" y="270"/>
                  </a:lnTo>
                  <a:lnTo>
                    <a:pt x="162" y="276"/>
                  </a:lnTo>
                  <a:lnTo>
                    <a:pt x="156" y="276"/>
                  </a:lnTo>
                  <a:lnTo>
                    <a:pt x="162" y="276"/>
                  </a:lnTo>
                  <a:lnTo>
                    <a:pt x="162" y="282"/>
                  </a:lnTo>
                  <a:lnTo>
                    <a:pt x="162" y="288"/>
                  </a:lnTo>
                  <a:lnTo>
                    <a:pt x="156" y="294"/>
                  </a:lnTo>
                  <a:lnTo>
                    <a:pt x="162" y="300"/>
                  </a:lnTo>
                  <a:lnTo>
                    <a:pt x="156" y="300"/>
                  </a:lnTo>
                  <a:lnTo>
                    <a:pt x="156" y="306"/>
                  </a:lnTo>
                  <a:lnTo>
                    <a:pt x="150" y="300"/>
                  </a:lnTo>
                  <a:lnTo>
                    <a:pt x="144" y="300"/>
                  </a:lnTo>
                  <a:lnTo>
                    <a:pt x="144" y="294"/>
                  </a:lnTo>
                  <a:lnTo>
                    <a:pt x="138" y="294"/>
                  </a:lnTo>
                  <a:lnTo>
                    <a:pt x="132" y="294"/>
                  </a:lnTo>
                  <a:lnTo>
                    <a:pt x="126" y="300"/>
                  </a:lnTo>
                  <a:lnTo>
                    <a:pt x="126" y="306"/>
                  </a:lnTo>
                  <a:lnTo>
                    <a:pt x="126" y="312"/>
                  </a:lnTo>
                  <a:lnTo>
                    <a:pt x="120" y="312"/>
                  </a:lnTo>
                  <a:lnTo>
                    <a:pt x="120" y="318"/>
                  </a:lnTo>
                  <a:lnTo>
                    <a:pt x="120" y="312"/>
                  </a:lnTo>
                  <a:lnTo>
                    <a:pt x="114" y="312"/>
                  </a:lnTo>
                  <a:lnTo>
                    <a:pt x="120" y="312"/>
                  </a:lnTo>
                  <a:lnTo>
                    <a:pt x="114" y="312"/>
                  </a:lnTo>
                  <a:lnTo>
                    <a:pt x="114" y="306"/>
                  </a:lnTo>
                  <a:lnTo>
                    <a:pt x="108" y="300"/>
                  </a:lnTo>
                  <a:lnTo>
                    <a:pt x="108" y="294"/>
                  </a:lnTo>
                  <a:lnTo>
                    <a:pt x="102" y="294"/>
                  </a:lnTo>
                  <a:lnTo>
                    <a:pt x="96" y="288"/>
                  </a:lnTo>
                  <a:lnTo>
                    <a:pt x="96" y="282"/>
                  </a:lnTo>
                  <a:lnTo>
                    <a:pt x="90" y="282"/>
                  </a:lnTo>
                  <a:lnTo>
                    <a:pt x="90" y="276"/>
                  </a:lnTo>
                  <a:lnTo>
                    <a:pt x="84" y="276"/>
                  </a:lnTo>
                  <a:lnTo>
                    <a:pt x="84" y="270"/>
                  </a:lnTo>
                  <a:lnTo>
                    <a:pt x="78" y="264"/>
                  </a:lnTo>
                  <a:lnTo>
                    <a:pt x="72" y="264"/>
                  </a:lnTo>
                  <a:lnTo>
                    <a:pt x="72" y="258"/>
                  </a:lnTo>
                  <a:lnTo>
                    <a:pt x="66" y="258"/>
                  </a:lnTo>
                  <a:lnTo>
                    <a:pt x="60" y="258"/>
                  </a:lnTo>
                  <a:lnTo>
                    <a:pt x="60" y="252"/>
                  </a:lnTo>
                  <a:lnTo>
                    <a:pt x="54" y="252"/>
                  </a:lnTo>
                  <a:lnTo>
                    <a:pt x="60" y="252"/>
                  </a:lnTo>
                  <a:lnTo>
                    <a:pt x="54" y="252"/>
                  </a:lnTo>
                  <a:lnTo>
                    <a:pt x="54" y="246"/>
                  </a:lnTo>
                  <a:lnTo>
                    <a:pt x="48" y="246"/>
                  </a:lnTo>
                  <a:lnTo>
                    <a:pt x="48" y="240"/>
                  </a:lnTo>
                  <a:lnTo>
                    <a:pt x="42" y="240"/>
                  </a:lnTo>
                  <a:lnTo>
                    <a:pt x="42" y="234"/>
                  </a:lnTo>
                  <a:lnTo>
                    <a:pt x="42" y="228"/>
                  </a:lnTo>
                  <a:lnTo>
                    <a:pt x="36" y="222"/>
                  </a:lnTo>
                  <a:lnTo>
                    <a:pt x="30" y="222"/>
                  </a:lnTo>
                  <a:lnTo>
                    <a:pt x="30" y="216"/>
                  </a:lnTo>
                  <a:lnTo>
                    <a:pt x="30" y="210"/>
                  </a:lnTo>
                  <a:lnTo>
                    <a:pt x="24" y="210"/>
                  </a:lnTo>
                  <a:lnTo>
                    <a:pt x="24" y="204"/>
                  </a:lnTo>
                  <a:lnTo>
                    <a:pt x="24" y="198"/>
                  </a:lnTo>
                  <a:lnTo>
                    <a:pt x="24" y="192"/>
                  </a:lnTo>
                  <a:lnTo>
                    <a:pt x="18" y="192"/>
                  </a:lnTo>
                  <a:lnTo>
                    <a:pt x="18" y="186"/>
                  </a:lnTo>
                  <a:lnTo>
                    <a:pt x="12" y="186"/>
                  </a:lnTo>
                  <a:lnTo>
                    <a:pt x="12" y="180"/>
                  </a:lnTo>
                  <a:lnTo>
                    <a:pt x="12" y="174"/>
                  </a:lnTo>
                  <a:lnTo>
                    <a:pt x="6" y="168"/>
                  </a:lnTo>
                  <a:lnTo>
                    <a:pt x="6" y="162"/>
                  </a:lnTo>
                  <a:lnTo>
                    <a:pt x="6" y="168"/>
                  </a:lnTo>
                  <a:lnTo>
                    <a:pt x="6" y="162"/>
                  </a:lnTo>
                  <a:lnTo>
                    <a:pt x="6" y="168"/>
                  </a:lnTo>
                  <a:lnTo>
                    <a:pt x="6" y="162"/>
                  </a:lnTo>
                  <a:lnTo>
                    <a:pt x="0" y="162"/>
                  </a:lnTo>
                  <a:lnTo>
                    <a:pt x="0" y="156"/>
                  </a:lnTo>
                  <a:lnTo>
                    <a:pt x="0" y="150"/>
                  </a:lnTo>
                  <a:lnTo>
                    <a:pt x="0" y="156"/>
                  </a:lnTo>
                  <a:lnTo>
                    <a:pt x="6" y="156"/>
                  </a:lnTo>
                  <a:lnTo>
                    <a:pt x="12" y="156"/>
                  </a:lnTo>
                  <a:lnTo>
                    <a:pt x="12" y="150"/>
                  </a:lnTo>
                  <a:lnTo>
                    <a:pt x="12" y="156"/>
                  </a:lnTo>
                  <a:lnTo>
                    <a:pt x="18" y="156"/>
                  </a:lnTo>
                  <a:lnTo>
                    <a:pt x="18" y="150"/>
                  </a:lnTo>
                  <a:lnTo>
                    <a:pt x="18" y="156"/>
                  </a:lnTo>
                  <a:lnTo>
                    <a:pt x="18" y="150"/>
                  </a:lnTo>
                  <a:lnTo>
                    <a:pt x="18" y="144"/>
                  </a:lnTo>
                  <a:lnTo>
                    <a:pt x="24" y="144"/>
                  </a:lnTo>
                  <a:lnTo>
                    <a:pt x="24" y="138"/>
                  </a:lnTo>
                  <a:lnTo>
                    <a:pt x="30" y="138"/>
                  </a:lnTo>
                  <a:lnTo>
                    <a:pt x="30" y="132"/>
                  </a:lnTo>
                  <a:lnTo>
                    <a:pt x="30" y="126"/>
                  </a:lnTo>
                  <a:lnTo>
                    <a:pt x="30" y="120"/>
                  </a:lnTo>
                  <a:lnTo>
                    <a:pt x="30" y="114"/>
                  </a:lnTo>
                  <a:lnTo>
                    <a:pt x="30" y="108"/>
                  </a:lnTo>
                  <a:lnTo>
                    <a:pt x="30" y="102"/>
                  </a:lnTo>
                  <a:close/>
                </a:path>
              </a:pathLst>
            </a:custGeom>
            <a:solidFill>
              <a:srgbClr val="87CF27">
                <a:alpha val="65881"/>
              </a:srgbClr>
            </a:solidFill>
            <a:ln w="9525">
              <a:solidFill>
                <a:srgbClr val="808080"/>
              </a:solidFill>
              <a:prstDash val="solid"/>
              <a:round/>
              <a:headEnd/>
              <a:tailEnd/>
            </a:ln>
          </p:spPr>
          <p:txBody>
            <a:bodyPr/>
            <a:lstStyle/>
            <a:p>
              <a:endParaRPr lang="en-GB"/>
            </a:p>
          </p:txBody>
        </p:sp>
        <p:sp>
          <p:nvSpPr>
            <p:cNvPr id="42" name="Freeform 95"/>
            <p:cNvSpPr>
              <a:spLocks noChangeAspect="1"/>
            </p:cNvSpPr>
            <p:nvPr>
              <p:custDataLst>
                <p:tags r:id="rId28"/>
              </p:custDataLst>
            </p:nvPr>
          </p:nvSpPr>
          <p:spPr bwMode="auto">
            <a:xfrm>
              <a:off x="4108" y="1673"/>
              <a:ext cx="231" cy="279"/>
            </a:xfrm>
            <a:custGeom>
              <a:avLst/>
              <a:gdLst>
                <a:gd name="T0" fmla="*/ 1 w 372"/>
                <a:gd name="T1" fmla="*/ 63 h 432"/>
                <a:gd name="T2" fmla="*/ 6 w 372"/>
                <a:gd name="T3" fmla="*/ 63 h 432"/>
                <a:gd name="T4" fmla="*/ 6 w 372"/>
                <a:gd name="T5" fmla="*/ 59 h 432"/>
                <a:gd name="T6" fmla="*/ 4 w 372"/>
                <a:gd name="T7" fmla="*/ 56 h 432"/>
                <a:gd name="T8" fmla="*/ 4 w 372"/>
                <a:gd name="T9" fmla="*/ 52 h 432"/>
                <a:gd name="T10" fmla="*/ 10 w 372"/>
                <a:gd name="T11" fmla="*/ 54 h 432"/>
                <a:gd name="T12" fmla="*/ 11 w 372"/>
                <a:gd name="T13" fmla="*/ 48 h 432"/>
                <a:gd name="T14" fmla="*/ 14 w 372"/>
                <a:gd name="T15" fmla="*/ 51 h 432"/>
                <a:gd name="T16" fmla="*/ 17 w 372"/>
                <a:gd name="T17" fmla="*/ 54 h 432"/>
                <a:gd name="T18" fmla="*/ 20 w 372"/>
                <a:gd name="T19" fmla="*/ 51 h 432"/>
                <a:gd name="T20" fmla="*/ 22 w 372"/>
                <a:gd name="T21" fmla="*/ 51 h 432"/>
                <a:gd name="T22" fmla="*/ 24 w 372"/>
                <a:gd name="T23" fmla="*/ 46 h 432"/>
                <a:gd name="T24" fmla="*/ 25 w 372"/>
                <a:gd name="T25" fmla="*/ 43 h 432"/>
                <a:gd name="T26" fmla="*/ 24 w 372"/>
                <a:gd name="T27" fmla="*/ 36 h 432"/>
                <a:gd name="T28" fmla="*/ 20 w 372"/>
                <a:gd name="T29" fmla="*/ 35 h 432"/>
                <a:gd name="T30" fmla="*/ 20 w 372"/>
                <a:gd name="T31" fmla="*/ 28 h 432"/>
                <a:gd name="T32" fmla="*/ 24 w 372"/>
                <a:gd name="T33" fmla="*/ 25 h 432"/>
                <a:gd name="T34" fmla="*/ 23 w 372"/>
                <a:gd name="T35" fmla="*/ 22 h 432"/>
                <a:gd name="T36" fmla="*/ 20 w 372"/>
                <a:gd name="T37" fmla="*/ 20 h 432"/>
                <a:gd name="T38" fmla="*/ 17 w 372"/>
                <a:gd name="T39" fmla="*/ 21 h 432"/>
                <a:gd name="T40" fmla="*/ 14 w 372"/>
                <a:gd name="T41" fmla="*/ 18 h 432"/>
                <a:gd name="T42" fmla="*/ 16 w 372"/>
                <a:gd name="T43" fmla="*/ 14 h 432"/>
                <a:gd name="T44" fmla="*/ 26 w 372"/>
                <a:gd name="T45" fmla="*/ 12 h 432"/>
                <a:gd name="T46" fmla="*/ 28 w 372"/>
                <a:gd name="T47" fmla="*/ 15 h 432"/>
                <a:gd name="T48" fmla="*/ 31 w 372"/>
                <a:gd name="T49" fmla="*/ 16 h 432"/>
                <a:gd name="T50" fmla="*/ 35 w 372"/>
                <a:gd name="T51" fmla="*/ 16 h 432"/>
                <a:gd name="T52" fmla="*/ 37 w 372"/>
                <a:gd name="T53" fmla="*/ 16 h 432"/>
                <a:gd name="T54" fmla="*/ 37 w 372"/>
                <a:gd name="T55" fmla="*/ 12 h 432"/>
                <a:gd name="T56" fmla="*/ 40 w 372"/>
                <a:gd name="T57" fmla="*/ 4 h 432"/>
                <a:gd name="T58" fmla="*/ 44 w 372"/>
                <a:gd name="T59" fmla="*/ 1 h 432"/>
                <a:gd name="T60" fmla="*/ 49 w 372"/>
                <a:gd name="T61" fmla="*/ 0 h 432"/>
                <a:gd name="T62" fmla="*/ 53 w 372"/>
                <a:gd name="T63" fmla="*/ 2 h 432"/>
                <a:gd name="T64" fmla="*/ 55 w 372"/>
                <a:gd name="T65" fmla="*/ 3 h 432"/>
                <a:gd name="T66" fmla="*/ 53 w 372"/>
                <a:gd name="T67" fmla="*/ 7 h 432"/>
                <a:gd name="T68" fmla="*/ 51 w 372"/>
                <a:gd name="T69" fmla="*/ 12 h 432"/>
                <a:gd name="T70" fmla="*/ 51 w 372"/>
                <a:gd name="T71" fmla="*/ 19 h 432"/>
                <a:gd name="T72" fmla="*/ 49 w 372"/>
                <a:gd name="T73" fmla="*/ 23 h 432"/>
                <a:gd name="T74" fmla="*/ 50 w 372"/>
                <a:gd name="T75" fmla="*/ 29 h 432"/>
                <a:gd name="T76" fmla="*/ 48 w 372"/>
                <a:gd name="T77" fmla="*/ 34 h 432"/>
                <a:gd name="T78" fmla="*/ 47 w 372"/>
                <a:gd name="T79" fmla="*/ 38 h 432"/>
                <a:gd name="T80" fmla="*/ 43 w 372"/>
                <a:gd name="T81" fmla="*/ 42 h 432"/>
                <a:gd name="T82" fmla="*/ 40 w 372"/>
                <a:gd name="T83" fmla="*/ 48 h 432"/>
                <a:gd name="T84" fmla="*/ 37 w 372"/>
                <a:gd name="T85" fmla="*/ 52 h 432"/>
                <a:gd name="T86" fmla="*/ 37 w 372"/>
                <a:gd name="T87" fmla="*/ 58 h 432"/>
                <a:gd name="T88" fmla="*/ 36 w 372"/>
                <a:gd name="T89" fmla="*/ 65 h 432"/>
                <a:gd name="T90" fmla="*/ 32 w 372"/>
                <a:gd name="T91" fmla="*/ 68 h 432"/>
                <a:gd name="T92" fmla="*/ 29 w 372"/>
                <a:gd name="T93" fmla="*/ 71 h 432"/>
                <a:gd name="T94" fmla="*/ 26 w 372"/>
                <a:gd name="T95" fmla="*/ 74 h 432"/>
                <a:gd name="T96" fmla="*/ 23 w 372"/>
                <a:gd name="T97" fmla="*/ 71 h 432"/>
                <a:gd name="T98" fmla="*/ 23 w 372"/>
                <a:gd name="T99" fmla="*/ 69 h 432"/>
                <a:gd name="T100" fmla="*/ 20 w 372"/>
                <a:gd name="T101" fmla="*/ 71 h 432"/>
                <a:gd name="T102" fmla="*/ 18 w 372"/>
                <a:gd name="T103" fmla="*/ 73 h 432"/>
                <a:gd name="T104" fmla="*/ 14 w 372"/>
                <a:gd name="T105" fmla="*/ 72 h 432"/>
                <a:gd name="T106" fmla="*/ 12 w 372"/>
                <a:gd name="T107" fmla="*/ 71 h 432"/>
                <a:gd name="T108" fmla="*/ 7 w 372"/>
                <a:gd name="T109" fmla="*/ 74 h 432"/>
                <a:gd name="T110" fmla="*/ 4 w 372"/>
                <a:gd name="T111" fmla="*/ 72 h 432"/>
                <a:gd name="T112" fmla="*/ 1 w 372"/>
                <a:gd name="T113" fmla="*/ 69 h 4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2" h="432">
                  <a:moveTo>
                    <a:pt x="0" y="384"/>
                  </a:moveTo>
                  <a:lnTo>
                    <a:pt x="0" y="378"/>
                  </a:lnTo>
                  <a:lnTo>
                    <a:pt x="6" y="378"/>
                  </a:lnTo>
                  <a:lnTo>
                    <a:pt x="6" y="372"/>
                  </a:lnTo>
                  <a:lnTo>
                    <a:pt x="6" y="366"/>
                  </a:lnTo>
                  <a:lnTo>
                    <a:pt x="12" y="360"/>
                  </a:lnTo>
                  <a:lnTo>
                    <a:pt x="18" y="360"/>
                  </a:lnTo>
                  <a:lnTo>
                    <a:pt x="24" y="360"/>
                  </a:lnTo>
                  <a:lnTo>
                    <a:pt x="24" y="366"/>
                  </a:lnTo>
                  <a:lnTo>
                    <a:pt x="30" y="366"/>
                  </a:lnTo>
                  <a:lnTo>
                    <a:pt x="36" y="372"/>
                  </a:lnTo>
                  <a:lnTo>
                    <a:pt x="36" y="366"/>
                  </a:lnTo>
                  <a:lnTo>
                    <a:pt x="42" y="366"/>
                  </a:lnTo>
                  <a:lnTo>
                    <a:pt x="36" y="360"/>
                  </a:lnTo>
                  <a:lnTo>
                    <a:pt x="42" y="354"/>
                  </a:lnTo>
                  <a:lnTo>
                    <a:pt x="42" y="348"/>
                  </a:lnTo>
                  <a:lnTo>
                    <a:pt x="42" y="342"/>
                  </a:lnTo>
                  <a:lnTo>
                    <a:pt x="36" y="342"/>
                  </a:lnTo>
                  <a:lnTo>
                    <a:pt x="42" y="342"/>
                  </a:lnTo>
                  <a:lnTo>
                    <a:pt x="42" y="336"/>
                  </a:lnTo>
                  <a:lnTo>
                    <a:pt x="42" y="330"/>
                  </a:lnTo>
                  <a:lnTo>
                    <a:pt x="48" y="330"/>
                  </a:lnTo>
                  <a:lnTo>
                    <a:pt x="42" y="330"/>
                  </a:lnTo>
                  <a:lnTo>
                    <a:pt x="30" y="324"/>
                  </a:lnTo>
                  <a:lnTo>
                    <a:pt x="24" y="324"/>
                  </a:lnTo>
                  <a:lnTo>
                    <a:pt x="24" y="318"/>
                  </a:lnTo>
                  <a:lnTo>
                    <a:pt x="30" y="318"/>
                  </a:lnTo>
                  <a:lnTo>
                    <a:pt x="24" y="312"/>
                  </a:lnTo>
                  <a:lnTo>
                    <a:pt x="24" y="306"/>
                  </a:lnTo>
                  <a:lnTo>
                    <a:pt x="24" y="300"/>
                  </a:lnTo>
                  <a:lnTo>
                    <a:pt x="30" y="306"/>
                  </a:lnTo>
                  <a:lnTo>
                    <a:pt x="30" y="300"/>
                  </a:lnTo>
                  <a:lnTo>
                    <a:pt x="36" y="300"/>
                  </a:lnTo>
                  <a:lnTo>
                    <a:pt x="42" y="300"/>
                  </a:lnTo>
                  <a:lnTo>
                    <a:pt x="48" y="306"/>
                  </a:lnTo>
                  <a:lnTo>
                    <a:pt x="66" y="306"/>
                  </a:lnTo>
                  <a:lnTo>
                    <a:pt x="66" y="300"/>
                  </a:lnTo>
                  <a:lnTo>
                    <a:pt x="66" y="294"/>
                  </a:lnTo>
                  <a:lnTo>
                    <a:pt x="66" y="288"/>
                  </a:lnTo>
                  <a:lnTo>
                    <a:pt x="66" y="282"/>
                  </a:lnTo>
                  <a:lnTo>
                    <a:pt x="66" y="276"/>
                  </a:lnTo>
                  <a:lnTo>
                    <a:pt x="72" y="276"/>
                  </a:lnTo>
                  <a:lnTo>
                    <a:pt x="78" y="276"/>
                  </a:lnTo>
                  <a:lnTo>
                    <a:pt x="84" y="282"/>
                  </a:lnTo>
                  <a:lnTo>
                    <a:pt x="84" y="288"/>
                  </a:lnTo>
                  <a:lnTo>
                    <a:pt x="90" y="288"/>
                  </a:lnTo>
                  <a:lnTo>
                    <a:pt x="90" y="294"/>
                  </a:lnTo>
                  <a:lnTo>
                    <a:pt x="96" y="294"/>
                  </a:lnTo>
                  <a:lnTo>
                    <a:pt x="90" y="300"/>
                  </a:lnTo>
                  <a:lnTo>
                    <a:pt x="96" y="300"/>
                  </a:lnTo>
                  <a:lnTo>
                    <a:pt x="102" y="300"/>
                  </a:lnTo>
                  <a:lnTo>
                    <a:pt x="108" y="300"/>
                  </a:lnTo>
                  <a:lnTo>
                    <a:pt x="108" y="306"/>
                  </a:lnTo>
                  <a:lnTo>
                    <a:pt x="114" y="306"/>
                  </a:lnTo>
                  <a:lnTo>
                    <a:pt x="120" y="300"/>
                  </a:lnTo>
                  <a:lnTo>
                    <a:pt x="126" y="294"/>
                  </a:lnTo>
                  <a:lnTo>
                    <a:pt x="126" y="288"/>
                  </a:lnTo>
                  <a:lnTo>
                    <a:pt x="132" y="288"/>
                  </a:lnTo>
                  <a:lnTo>
                    <a:pt x="132" y="294"/>
                  </a:lnTo>
                  <a:lnTo>
                    <a:pt x="138" y="294"/>
                  </a:lnTo>
                  <a:lnTo>
                    <a:pt x="138" y="300"/>
                  </a:lnTo>
                  <a:lnTo>
                    <a:pt x="132" y="306"/>
                  </a:lnTo>
                  <a:lnTo>
                    <a:pt x="138" y="306"/>
                  </a:lnTo>
                  <a:lnTo>
                    <a:pt x="144" y="306"/>
                  </a:lnTo>
                  <a:lnTo>
                    <a:pt x="150" y="300"/>
                  </a:lnTo>
                  <a:lnTo>
                    <a:pt x="150" y="294"/>
                  </a:lnTo>
                  <a:lnTo>
                    <a:pt x="150" y="288"/>
                  </a:lnTo>
                  <a:lnTo>
                    <a:pt x="156" y="288"/>
                  </a:lnTo>
                  <a:lnTo>
                    <a:pt x="156" y="282"/>
                  </a:lnTo>
                  <a:lnTo>
                    <a:pt x="162" y="276"/>
                  </a:lnTo>
                  <a:lnTo>
                    <a:pt x="162" y="270"/>
                  </a:lnTo>
                  <a:lnTo>
                    <a:pt x="162" y="264"/>
                  </a:lnTo>
                  <a:lnTo>
                    <a:pt x="162" y="258"/>
                  </a:lnTo>
                  <a:lnTo>
                    <a:pt x="168" y="258"/>
                  </a:lnTo>
                  <a:lnTo>
                    <a:pt x="162" y="258"/>
                  </a:lnTo>
                  <a:lnTo>
                    <a:pt x="168" y="252"/>
                  </a:lnTo>
                  <a:lnTo>
                    <a:pt x="162" y="252"/>
                  </a:lnTo>
                  <a:lnTo>
                    <a:pt x="168" y="246"/>
                  </a:lnTo>
                  <a:lnTo>
                    <a:pt x="162" y="234"/>
                  </a:lnTo>
                  <a:lnTo>
                    <a:pt x="162" y="228"/>
                  </a:lnTo>
                  <a:lnTo>
                    <a:pt x="162" y="222"/>
                  </a:lnTo>
                  <a:lnTo>
                    <a:pt x="168" y="216"/>
                  </a:lnTo>
                  <a:lnTo>
                    <a:pt x="162" y="210"/>
                  </a:lnTo>
                  <a:lnTo>
                    <a:pt x="162" y="204"/>
                  </a:lnTo>
                  <a:lnTo>
                    <a:pt x="156" y="204"/>
                  </a:lnTo>
                  <a:lnTo>
                    <a:pt x="150" y="204"/>
                  </a:lnTo>
                  <a:lnTo>
                    <a:pt x="150" y="198"/>
                  </a:lnTo>
                  <a:lnTo>
                    <a:pt x="144" y="198"/>
                  </a:lnTo>
                  <a:lnTo>
                    <a:pt x="138" y="192"/>
                  </a:lnTo>
                  <a:lnTo>
                    <a:pt x="138" y="198"/>
                  </a:lnTo>
                  <a:lnTo>
                    <a:pt x="138" y="192"/>
                  </a:lnTo>
                  <a:lnTo>
                    <a:pt x="138" y="186"/>
                  </a:lnTo>
                  <a:lnTo>
                    <a:pt x="138" y="180"/>
                  </a:lnTo>
                  <a:lnTo>
                    <a:pt x="138" y="174"/>
                  </a:lnTo>
                  <a:lnTo>
                    <a:pt x="138" y="168"/>
                  </a:lnTo>
                  <a:lnTo>
                    <a:pt x="138" y="162"/>
                  </a:lnTo>
                  <a:lnTo>
                    <a:pt x="144" y="162"/>
                  </a:lnTo>
                  <a:lnTo>
                    <a:pt x="144" y="156"/>
                  </a:lnTo>
                  <a:lnTo>
                    <a:pt x="150" y="156"/>
                  </a:lnTo>
                  <a:lnTo>
                    <a:pt x="156" y="156"/>
                  </a:lnTo>
                  <a:lnTo>
                    <a:pt x="162" y="150"/>
                  </a:lnTo>
                  <a:lnTo>
                    <a:pt x="162" y="144"/>
                  </a:lnTo>
                  <a:lnTo>
                    <a:pt x="168" y="144"/>
                  </a:lnTo>
                  <a:lnTo>
                    <a:pt x="162" y="138"/>
                  </a:lnTo>
                  <a:lnTo>
                    <a:pt x="168" y="138"/>
                  </a:lnTo>
                  <a:lnTo>
                    <a:pt x="162" y="138"/>
                  </a:lnTo>
                  <a:lnTo>
                    <a:pt x="162" y="132"/>
                  </a:lnTo>
                  <a:lnTo>
                    <a:pt x="156" y="126"/>
                  </a:lnTo>
                  <a:lnTo>
                    <a:pt x="156" y="120"/>
                  </a:lnTo>
                  <a:lnTo>
                    <a:pt x="156" y="114"/>
                  </a:lnTo>
                  <a:lnTo>
                    <a:pt x="150" y="114"/>
                  </a:lnTo>
                  <a:lnTo>
                    <a:pt x="144" y="114"/>
                  </a:lnTo>
                  <a:lnTo>
                    <a:pt x="138" y="114"/>
                  </a:lnTo>
                  <a:lnTo>
                    <a:pt x="132" y="114"/>
                  </a:lnTo>
                  <a:lnTo>
                    <a:pt x="126" y="114"/>
                  </a:lnTo>
                  <a:lnTo>
                    <a:pt x="120" y="114"/>
                  </a:lnTo>
                  <a:lnTo>
                    <a:pt x="120" y="120"/>
                  </a:lnTo>
                  <a:lnTo>
                    <a:pt x="114" y="120"/>
                  </a:lnTo>
                  <a:lnTo>
                    <a:pt x="120" y="120"/>
                  </a:lnTo>
                  <a:lnTo>
                    <a:pt x="114" y="120"/>
                  </a:lnTo>
                  <a:lnTo>
                    <a:pt x="108" y="120"/>
                  </a:lnTo>
                  <a:lnTo>
                    <a:pt x="102" y="120"/>
                  </a:lnTo>
                  <a:lnTo>
                    <a:pt x="102" y="114"/>
                  </a:lnTo>
                  <a:lnTo>
                    <a:pt x="102" y="108"/>
                  </a:lnTo>
                  <a:lnTo>
                    <a:pt x="96" y="108"/>
                  </a:lnTo>
                  <a:lnTo>
                    <a:pt x="96" y="102"/>
                  </a:lnTo>
                  <a:lnTo>
                    <a:pt x="96" y="96"/>
                  </a:lnTo>
                  <a:lnTo>
                    <a:pt x="102" y="96"/>
                  </a:lnTo>
                  <a:lnTo>
                    <a:pt x="102" y="90"/>
                  </a:lnTo>
                  <a:lnTo>
                    <a:pt x="102" y="84"/>
                  </a:lnTo>
                  <a:lnTo>
                    <a:pt x="108" y="84"/>
                  </a:lnTo>
                  <a:lnTo>
                    <a:pt x="108" y="78"/>
                  </a:lnTo>
                  <a:lnTo>
                    <a:pt x="156" y="78"/>
                  </a:lnTo>
                  <a:lnTo>
                    <a:pt x="156" y="72"/>
                  </a:lnTo>
                  <a:lnTo>
                    <a:pt x="162" y="72"/>
                  </a:lnTo>
                  <a:lnTo>
                    <a:pt x="162" y="78"/>
                  </a:lnTo>
                  <a:lnTo>
                    <a:pt x="168" y="72"/>
                  </a:lnTo>
                  <a:lnTo>
                    <a:pt x="174" y="72"/>
                  </a:lnTo>
                  <a:lnTo>
                    <a:pt x="174" y="78"/>
                  </a:lnTo>
                  <a:lnTo>
                    <a:pt x="180" y="78"/>
                  </a:lnTo>
                  <a:lnTo>
                    <a:pt x="180" y="84"/>
                  </a:lnTo>
                  <a:lnTo>
                    <a:pt x="180" y="78"/>
                  </a:lnTo>
                  <a:lnTo>
                    <a:pt x="186" y="78"/>
                  </a:lnTo>
                  <a:lnTo>
                    <a:pt x="186" y="84"/>
                  </a:lnTo>
                  <a:lnTo>
                    <a:pt x="192" y="84"/>
                  </a:lnTo>
                  <a:lnTo>
                    <a:pt x="198" y="84"/>
                  </a:lnTo>
                  <a:lnTo>
                    <a:pt x="204" y="84"/>
                  </a:lnTo>
                  <a:lnTo>
                    <a:pt x="204" y="90"/>
                  </a:lnTo>
                  <a:lnTo>
                    <a:pt x="210" y="84"/>
                  </a:lnTo>
                  <a:lnTo>
                    <a:pt x="210" y="90"/>
                  </a:lnTo>
                  <a:lnTo>
                    <a:pt x="210" y="84"/>
                  </a:lnTo>
                  <a:lnTo>
                    <a:pt x="216" y="84"/>
                  </a:lnTo>
                  <a:lnTo>
                    <a:pt x="222" y="84"/>
                  </a:lnTo>
                  <a:lnTo>
                    <a:pt x="222" y="90"/>
                  </a:lnTo>
                  <a:lnTo>
                    <a:pt x="228" y="90"/>
                  </a:lnTo>
                  <a:lnTo>
                    <a:pt x="234" y="90"/>
                  </a:lnTo>
                  <a:lnTo>
                    <a:pt x="234" y="96"/>
                  </a:lnTo>
                  <a:lnTo>
                    <a:pt x="240" y="96"/>
                  </a:lnTo>
                  <a:lnTo>
                    <a:pt x="240" y="102"/>
                  </a:lnTo>
                  <a:lnTo>
                    <a:pt x="246" y="102"/>
                  </a:lnTo>
                  <a:lnTo>
                    <a:pt x="246" y="96"/>
                  </a:lnTo>
                  <a:lnTo>
                    <a:pt x="246" y="90"/>
                  </a:lnTo>
                  <a:lnTo>
                    <a:pt x="246" y="84"/>
                  </a:lnTo>
                  <a:lnTo>
                    <a:pt x="246" y="78"/>
                  </a:lnTo>
                  <a:lnTo>
                    <a:pt x="246" y="72"/>
                  </a:lnTo>
                  <a:lnTo>
                    <a:pt x="246" y="78"/>
                  </a:lnTo>
                  <a:lnTo>
                    <a:pt x="246" y="72"/>
                  </a:lnTo>
                  <a:lnTo>
                    <a:pt x="252" y="72"/>
                  </a:lnTo>
                  <a:lnTo>
                    <a:pt x="264" y="42"/>
                  </a:lnTo>
                  <a:lnTo>
                    <a:pt x="264" y="36"/>
                  </a:lnTo>
                  <a:lnTo>
                    <a:pt x="270" y="30"/>
                  </a:lnTo>
                  <a:lnTo>
                    <a:pt x="264" y="30"/>
                  </a:lnTo>
                  <a:lnTo>
                    <a:pt x="264" y="24"/>
                  </a:lnTo>
                  <a:lnTo>
                    <a:pt x="270" y="24"/>
                  </a:lnTo>
                  <a:lnTo>
                    <a:pt x="270" y="18"/>
                  </a:lnTo>
                  <a:lnTo>
                    <a:pt x="270" y="12"/>
                  </a:lnTo>
                  <a:lnTo>
                    <a:pt x="276" y="6"/>
                  </a:lnTo>
                  <a:lnTo>
                    <a:pt x="282" y="6"/>
                  </a:lnTo>
                  <a:lnTo>
                    <a:pt x="288" y="6"/>
                  </a:lnTo>
                  <a:lnTo>
                    <a:pt x="294" y="6"/>
                  </a:lnTo>
                  <a:lnTo>
                    <a:pt x="300" y="6"/>
                  </a:lnTo>
                  <a:lnTo>
                    <a:pt x="306" y="6"/>
                  </a:lnTo>
                  <a:lnTo>
                    <a:pt x="312" y="0"/>
                  </a:lnTo>
                  <a:lnTo>
                    <a:pt x="318" y="0"/>
                  </a:lnTo>
                  <a:lnTo>
                    <a:pt x="324" y="0"/>
                  </a:lnTo>
                  <a:lnTo>
                    <a:pt x="330" y="0"/>
                  </a:lnTo>
                  <a:lnTo>
                    <a:pt x="330" y="6"/>
                  </a:lnTo>
                  <a:lnTo>
                    <a:pt x="336" y="6"/>
                  </a:lnTo>
                  <a:lnTo>
                    <a:pt x="342" y="6"/>
                  </a:lnTo>
                  <a:lnTo>
                    <a:pt x="348" y="6"/>
                  </a:lnTo>
                  <a:lnTo>
                    <a:pt x="348" y="12"/>
                  </a:lnTo>
                  <a:lnTo>
                    <a:pt x="354" y="12"/>
                  </a:lnTo>
                  <a:lnTo>
                    <a:pt x="354" y="6"/>
                  </a:lnTo>
                  <a:lnTo>
                    <a:pt x="360" y="6"/>
                  </a:lnTo>
                  <a:lnTo>
                    <a:pt x="366" y="0"/>
                  </a:lnTo>
                  <a:lnTo>
                    <a:pt x="366" y="6"/>
                  </a:lnTo>
                  <a:lnTo>
                    <a:pt x="372" y="12"/>
                  </a:lnTo>
                  <a:lnTo>
                    <a:pt x="372" y="18"/>
                  </a:lnTo>
                  <a:lnTo>
                    <a:pt x="372" y="24"/>
                  </a:lnTo>
                  <a:lnTo>
                    <a:pt x="372" y="30"/>
                  </a:lnTo>
                  <a:lnTo>
                    <a:pt x="366" y="30"/>
                  </a:lnTo>
                  <a:lnTo>
                    <a:pt x="366" y="36"/>
                  </a:lnTo>
                  <a:lnTo>
                    <a:pt x="360" y="36"/>
                  </a:lnTo>
                  <a:lnTo>
                    <a:pt x="360" y="42"/>
                  </a:lnTo>
                  <a:lnTo>
                    <a:pt x="360" y="48"/>
                  </a:lnTo>
                  <a:lnTo>
                    <a:pt x="354" y="54"/>
                  </a:lnTo>
                  <a:lnTo>
                    <a:pt x="354" y="60"/>
                  </a:lnTo>
                  <a:lnTo>
                    <a:pt x="348" y="66"/>
                  </a:lnTo>
                  <a:lnTo>
                    <a:pt x="348" y="72"/>
                  </a:lnTo>
                  <a:lnTo>
                    <a:pt x="342" y="72"/>
                  </a:lnTo>
                  <a:lnTo>
                    <a:pt x="342" y="78"/>
                  </a:lnTo>
                  <a:lnTo>
                    <a:pt x="342" y="84"/>
                  </a:lnTo>
                  <a:lnTo>
                    <a:pt x="342" y="90"/>
                  </a:lnTo>
                  <a:lnTo>
                    <a:pt x="342" y="96"/>
                  </a:lnTo>
                  <a:lnTo>
                    <a:pt x="342" y="102"/>
                  </a:lnTo>
                  <a:lnTo>
                    <a:pt x="342" y="108"/>
                  </a:lnTo>
                  <a:lnTo>
                    <a:pt x="342" y="114"/>
                  </a:lnTo>
                  <a:lnTo>
                    <a:pt x="336" y="114"/>
                  </a:lnTo>
                  <a:lnTo>
                    <a:pt x="336" y="120"/>
                  </a:lnTo>
                  <a:lnTo>
                    <a:pt x="336" y="126"/>
                  </a:lnTo>
                  <a:lnTo>
                    <a:pt x="336" y="132"/>
                  </a:lnTo>
                  <a:lnTo>
                    <a:pt x="330" y="132"/>
                  </a:lnTo>
                  <a:lnTo>
                    <a:pt x="330" y="138"/>
                  </a:lnTo>
                  <a:lnTo>
                    <a:pt x="336" y="144"/>
                  </a:lnTo>
                  <a:lnTo>
                    <a:pt x="336" y="150"/>
                  </a:lnTo>
                  <a:lnTo>
                    <a:pt x="336" y="156"/>
                  </a:lnTo>
                  <a:lnTo>
                    <a:pt x="336" y="162"/>
                  </a:lnTo>
                  <a:lnTo>
                    <a:pt x="336" y="168"/>
                  </a:lnTo>
                  <a:lnTo>
                    <a:pt x="330" y="168"/>
                  </a:lnTo>
                  <a:lnTo>
                    <a:pt x="330" y="174"/>
                  </a:lnTo>
                  <a:lnTo>
                    <a:pt x="330" y="180"/>
                  </a:lnTo>
                  <a:lnTo>
                    <a:pt x="330" y="186"/>
                  </a:lnTo>
                  <a:lnTo>
                    <a:pt x="324" y="186"/>
                  </a:lnTo>
                  <a:lnTo>
                    <a:pt x="324" y="192"/>
                  </a:lnTo>
                  <a:lnTo>
                    <a:pt x="324" y="198"/>
                  </a:lnTo>
                  <a:lnTo>
                    <a:pt x="330" y="204"/>
                  </a:lnTo>
                  <a:lnTo>
                    <a:pt x="324" y="210"/>
                  </a:lnTo>
                  <a:lnTo>
                    <a:pt x="324" y="216"/>
                  </a:lnTo>
                  <a:lnTo>
                    <a:pt x="318" y="216"/>
                  </a:lnTo>
                  <a:lnTo>
                    <a:pt x="318" y="222"/>
                  </a:lnTo>
                  <a:lnTo>
                    <a:pt x="312" y="228"/>
                  </a:lnTo>
                  <a:lnTo>
                    <a:pt x="306" y="234"/>
                  </a:lnTo>
                  <a:lnTo>
                    <a:pt x="300" y="234"/>
                  </a:lnTo>
                  <a:lnTo>
                    <a:pt x="294" y="234"/>
                  </a:lnTo>
                  <a:lnTo>
                    <a:pt x="294" y="240"/>
                  </a:lnTo>
                  <a:lnTo>
                    <a:pt x="288" y="240"/>
                  </a:lnTo>
                  <a:lnTo>
                    <a:pt x="288" y="246"/>
                  </a:lnTo>
                  <a:lnTo>
                    <a:pt x="282" y="246"/>
                  </a:lnTo>
                  <a:lnTo>
                    <a:pt x="282" y="252"/>
                  </a:lnTo>
                  <a:lnTo>
                    <a:pt x="276" y="252"/>
                  </a:lnTo>
                  <a:lnTo>
                    <a:pt x="270" y="270"/>
                  </a:lnTo>
                  <a:lnTo>
                    <a:pt x="270" y="276"/>
                  </a:lnTo>
                  <a:lnTo>
                    <a:pt x="264" y="282"/>
                  </a:lnTo>
                  <a:lnTo>
                    <a:pt x="258" y="282"/>
                  </a:lnTo>
                  <a:lnTo>
                    <a:pt x="258" y="288"/>
                  </a:lnTo>
                  <a:lnTo>
                    <a:pt x="252" y="288"/>
                  </a:lnTo>
                  <a:lnTo>
                    <a:pt x="252" y="294"/>
                  </a:lnTo>
                  <a:lnTo>
                    <a:pt x="252" y="300"/>
                  </a:lnTo>
                  <a:lnTo>
                    <a:pt x="252" y="306"/>
                  </a:lnTo>
                  <a:lnTo>
                    <a:pt x="252" y="312"/>
                  </a:lnTo>
                  <a:lnTo>
                    <a:pt x="252" y="318"/>
                  </a:lnTo>
                  <a:lnTo>
                    <a:pt x="252" y="324"/>
                  </a:lnTo>
                  <a:lnTo>
                    <a:pt x="252" y="330"/>
                  </a:lnTo>
                  <a:lnTo>
                    <a:pt x="252" y="336"/>
                  </a:lnTo>
                  <a:lnTo>
                    <a:pt x="252" y="342"/>
                  </a:lnTo>
                  <a:lnTo>
                    <a:pt x="252" y="348"/>
                  </a:lnTo>
                  <a:lnTo>
                    <a:pt x="252" y="354"/>
                  </a:lnTo>
                  <a:lnTo>
                    <a:pt x="246" y="354"/>
                  </a:lnTo>
                  <a:lnTo>
                    <a:pt x="246" y="360"/>
                  </a:lnTo>
                  <a:lnTo>
                    <a:pt x="240" y="372"/>
                  </a:lnTo>
                  <a:lnTo>
                    <a:pt x="240" y="378"/>
                  </a:lnTo>
                  <a:lnTo>
                    <a:pt x="234" y="378"/>
                  </a:lnTo>
                  <a:lnTo>
                    <a:pt x="228" y="384"/>
                  </a:lnTo>
                  <a:lnTo>
                    <a:pt x="222" y="384"/>
                  </a:lnTo>
                  <a:lnTo>
                    <a:pt x="216" y="384"/>
                  </a:lnTo>
                  <a:lnTo>
                    <a:pt x="216" y="390"/>
                  </a:lnTo>
                  <a:lnTo>
                    <a:pt x="216" y="396"/>
                  </a:lnTo>
                  <a:lnTo>
                    <a:pt x="210" y="396"/>
                  </a:lnTo>
                  <a:lnTo>
                    <a:pt x="204" y="396"/>
                  </a:lnTo>
                  <a:lnTo>
                    <a:pt x="198" y="402"/>
                  </a:lnTo>
                  <a:lnTo>
                    <a:pt x="198" y="408"/>
                  </a:lnTo>
                  <a:lnTo>
                    <a:pt x="192" y="408"/>
                  </a:lnTo>
                  <a:lnTo>
                    <a:pt x="192" y="414"/>
                  </a:lnTo>
                  <a:lnTo>
                    <a:pt x="186" y="414"/>
                  </a:lnTo>
                  <a:lnTo>
                    <a:pt x="186" y="420"/>
                  </a:lnTo>
                  <a:lnTo>
                    <a:pt x="186" y="426"/>
                  </a:lnTo>
                  <a:lnTo>
                    <a:pt x="180" y="426"/>
                  </a:lnTo>
                  <a:lnTo>
                    <a:pt x="174" y="426"/>
                  </a:lnTo>
                  <a:lnTo>
                    <a:pt x="168" y="426"/>
                  </a:lnTo>
                  <a:lnTo>
                    <a:pt x="162" y="426"/>
                  </a:lnTo>
                  <a:lnTo>
                    <a:pt x="162" y="420"/>
                  </a:lnTo>
                  <a:lnTo>
                    <a:pt x="162" y="414"/>
                  </a:lnTo>
                  <a:lnTo>
                    <a:pt x="156" y="414"/>
                  </a:lnTo>
                  <a:lnTo>
                    <a:pt x="156" y="408"/>
                  </a:lnTo>
                  <a:lnTo>
                    <a:pt x="162" y="408"/>
                  </a:lnTo>
                  <a:lnTo>
                    <a:pt x="162" y="402"/>
                  </a:lnTo>
                  <a:lnTo>
                    <a:pt x="168" y="402"/>
                  </a:lnTo>
                  <a:lnTo>
                    <a:pt x="162" y="402"/>
                  </a:lnTo>
                  <a:lnTo>
                    <a:pt x="162" y="396"/>
                  </a:lnTo>
                  <a:lnTo>
                    <a:pt x="156" y="396"/>
                  </a:lnTo>
                  <a:lnTo>
                    <a:pt x="156" y="402"/>
                  </a:lnTo>
                  <a:lnTo>
                    <a:pt x="150" y="402"/>
                  </a:lnTo>
                  <a:lnTo>
                    <a:pt x="144" y="402"/>
                  </a:lnTo>
                  <a:lnTo>
                    <a:pt x="144" y="408"/>
                  </a:lnTo>
                  <a:lnTo>
                    <a:pt x="138" y="408"/>
                  </a:lnTo>
                  <a:lnTo>
                    <a:pt x="132" y="408"/>
                  </a:lnTo>
                  <a:lnTo>
                    <a:pt x="132" y="402"/>
                  </a:lnTo>
                  <a:lnTo>
                    <a:pt x="126" y="402"/>
                  </a:lnTo>
                  <a:lnTo>
                    <a:pt x="126" y="408"/>
                  </a:lnTo>
                  <a:lnTo>
                    <a:pt x="126" y="414"/>
                  </a:lnTo>
                  <a:lnTo>
                    <a:pt x="126" y="420"/>
                  </a:lnTo>
                  <a:lnTo>
                    <a:pt x="120" y="420"/>
                  </a:lnTo>
                  <a:lnTo>
                    <a:pt x="114" y="426"/>
                  </a:lnTo>
                  <a:lnTo>
                    <a:pt x="108" y="426"/>
                  </a:lnTo>
                  <a:lnTo>
                    <a:pt x="108" y="420"/>
                  </a:lnTo>
                  <a:lnTo>
                    <a:pt x="102" y="420"/>
                  </a:lnTo>
                  <a:lnTo>
                    <a:pt x="102" y="414"/>
                  </a:lnTo>
                  <a:lnTo>
                    <a:pt x="96" y="414"/>
                  </a:lnTo>
                  <a:lnTo>
                    <a:pt x="90" y="414"/>
                  </a:lnTo>
                  <a:lnTo>
                    <a:pt x="90" y="408"/>
                  </a:lnTo>
                  <a:lnTo>
                    <a:pt x="84" y="408"/>
                  </a:lnTo>
                  <a:lnTo>
                    <a:pt x="84" y="402"/>
                  </a:lnTo>
                  <a:lnTo>
                    <a:pt x="78" y="402"/>
                  </a:lnTo>
                  <a:lnTo>
                    <a:pt x="78" y="408"/>
                  </a:lnTo>
                  <a:lnTo>
                    <a:pt x="72" y="408"/>
                  </a:lnTo>
                  <a:lnTo>
                    <a:pt x="66" y="414"/>
                  </a:lnTo>
                  <a:lnTo>
                    <a:pt x="60" y="414"/>
                  </a:lnTo>
                  <a:lnTo>
                    <a:pt x="60" y="420"/>
                  </a:lnTo>
                  <a:lnTo>
                    <a:pt x="54" y="420"/>
                  </a:lnTo>
                  <a:lnTo>
                    <a:pt x="48" y="426"/>
                  </a:lnTo>
                  <a:lnTo>
                    <a:pt x="42" y="432"/>
                  </a:lnTo>
                  <a:lnTo>
                    <a:pt x="36" y="426"/>
                  </a:lnTo>
                  <a:lnTo>
                    <a:pt x="36" y="420"/>
                  </a:lnTo>
                  <a:lnTo>
                    <a:pt x="30" y="420"/>
                  </a:lnTo>
                  <a:lnTo>
                    <a:pt x="36" y="420"/>
                  </a:lnTo>
                  <a:lnTo>
                    <a:pt x="30" y="414"/>
                  </a:lnTo>
                  <a:lnTo>
                    <a:pt x="30" y="408"/>
                  </a:lnTo>
                  <a:lnTo>
                    <a:pt x="24" y="408"/>
                  </a:lnTo>
                  <a:lnTo>
                    <a:pt x="30" y="408"/>
                  </a:lnTo>
                  <a:lnTo>
                    <a:pt x="24" y="402"/>
                  </a:lnTo>
                  <a:lnTo>
                    <a:pt x="18" y="396"/>
                  </a:lnTo>
                  <a:lnTo>
                    <a:pt x="12" y="396"/>
                  </a:lnTo>
                  <a:lnTo>
                    <a:pt x="12" y="390"/>
                  </a:lnTo>
                  <a:lnTo>
                    <a:pt x="6" y="384"/>
                  </a:lnTo>
                  <a:lnTo>
                    <a:pt x="0" y="384"/>
                  </a:lnTo>
                  <a:close/>
                </a:path>
              </a:pathLst>
            </a:custGeom>
            <a:solidFill>
              <a:srgbClr val="87CF27">
                <a:alpha val="69019"/>
              </a:srgbClr>
            </a:solidFill>
            <a:ln w="9525">
              <a:solidFill>
                <a:srgbClr val="808080"/>
              </a:solidFill>
              <a:prstDash val="solid"/>
              <a:round/>
              <a:headEnd/>
              <a:tailEnd/>
            </a:ln>
          </p:spPr>
          <p:txBody>
            <a:bodyPr/>
            <a:lstStyle/>
            <a:p>
              <a:endParaRPr lang="en-GB"/>
            </a:p>
          </p:txBody>
        </p:sp>
        <p:sp>
          <p:nvSpPr>
            <p:cNvPr id="43" name="Freeform 96"/>
            <p:cNvSpPr>
              <a:spLocks noChangeAspect="1"/>
            </p:cNvSpPr>
            <p:nvPr>
              <p:custDataLst>
                <p:tags r:id="rId29"/>
              </p:custDataLst>
            </p:nvPr>
          </p:nvSpPr>
          <p:spPr bwMode="auto">
            <a:xfrm>
              <a:off x="4051" y="1713"/>
              <a:ext cx="60" cy="49"/>
            </a:xfrm>
            <a:custGeom>
              <a:avLst/>
              <a:gdLst>
                <a:gd name="T0" fmla="*/ 4 w 96"/>
                <a:gd name="T1" fmla="*/ 0 h 72"/>
                <a:gd name="T2" fmla="*/ 4 w 96"/>
                <a:gd name="T3" fmla="*/ 1 h 72"/>
                <a:gd name="T4" fmla="*/ 5 w 96"/>
                <a:gd name="T5" fmla="*/ 1 h 72"/>
                <a:gd name="T6" fmla="*/ 5 w 96"/>
                <a:gd name="T7" fmla="*/ 2 h 72"/>
                <a:gd name="T8" fmla="*/ 6 w 96"/>
                <a:gd name="T9" fmla="*/ 2 h 72"/>
                <a:gd name="T10" fmla="*/ 6 w 96"/>
                <a:gd name="T11" fmla="*/ 1 h 72"/>
                <a:gd name="T12" fmla="*/ 6 w 96"/>
                <a:gd name="T13" fmla="*/ 2 h 72"/>
                <a:gd name="T14" fmla="*/ 6 w 96"/>
                <a:gd name="T15" fmla="*/ 2 h 72"/>
                <a:gd name="T16" fmla="*/ 14 w 96"/>
                <a:gd name="T17" fmla="*/ 2 h 72"/>
                <a:gd name="T18" fmla="*/ 14 w 96"/>
                <a:gd name="T19" fmla="*/ 1 h 72"/>
                <a:gd name="T20" fmla="*/ 15 w 96"/>
                <a:gd name="T21" fmla="*/ 2 h 72"/>
                <a:gd name="T22" fmla="*/ 15 w 96"/>
                <a:gd name="T23" fmla="*/ 14 h 72"/>
                <a:gd name="T24" fmla="*/ 14 w 96"/>
                <a:gd name="T25" fmla="*/ 14 h 72"/>
                <a:gd name="T26" fmla="*/ 13 w 96"/>
                <a:gd name="T27" fmla="*/ 14 h 72"/>
                <a:gd name="T28" fmla="*/ 5 w 96"/>
                <a:gd name="T29" fmla="*/ 14 h 72"/>
                <a:gd name="T30" fmla="*/ 5 w 96"/>
                <a:gd name="T31" fmla="*/ 15 h 72"/>
                <a:gd name="T32" fmla="*/ 4 w 96"/>
                <a:gd name="T33" fmla="*/ 14 h 72"/>
                <a:gd name="T34" fmla="*/ 3 w 96"/>
                <a:gd name="T35" fmla="*/ 14 h 72"/>
                <a:gd name="T36" fmla="*/ 2 w 96"/>
                <a:gd name="T37" fmla="*/ 14 h 72"/>
                <a:gd name="T38" fmla="*/ 2 w 96"/>
                <a:gd name="T39" fmla="*/ 13 h 72"/>
                <a:gd name="T40" fmla="*/ 1 w 96"/>
                <a:gd name="T41" fmla="*/ 13 h 72"/>
                <a:gd name="T42" fmla="*/ 0 w 96"/>
                <a:gd name="T43" fmla="*/ 13 h 72"/>
                <a:gd name="T44" fmla="*/ 0 w 96"/>
                <a:gd name="T45" fmla="*/ 12 h 72"/>
                <a:gd name="T46" fmla="*/ 1 w 96"/>
                <a:gd name="T47" fmla="*/ 12 h 72"/>
                <a:gd name="T48" fmla="*/ 1 w 96"/>
                <a:gd name="T49" fmla="*/ 10 h 72"/>
                <a:gd name="T50" fmla="*/ 2 w 96"/>
                <a:gd name="T51" fmla="*/ 10 h 72"/>
                <a:gd name="T52" fmla="*/ 2 w 96"/>
                <a:gd name="T53" fmla="*/ 10 h 72"/>
                <a:gd name="T54" fmla="*/ 2 w 96"/>
                <a:gd name="T55" fmla="*/ 10 h 72"/>
                <a:gd name="T56" fmla="*/ 2 w 96"/>
                <a:gd name="T57" fmla="*/ 8 h 72"/>
                <a:gd name="T58" fmla="*/ 3 w 96"/>
                <a:gd name="T59" fmla="*/ 7 h 72"/>
                <a:gd name="T60" fmla="*/ 3 w 96"/>
                <a:gd name="T61" fmla="*/ 5 h 72"/>
                <a:gd name="T62" fmla="*/ 4 w 96"/>
                <a:gd name="T63" fmla="*/ 5 h 72"/>
                <a:gd name="T64" fmla="*/ 3 w 96"/>
                <a:gd name="T65" fmla="*/ 2 h 72"/>
                <a:gd name="T66" fmla="*/ 4 w 96"/>
                <a:gd name="T67" fmla="*/ 2 h 72"/>
                <a:gd name="T68" fmla="*/ 4 w 96"/>
                <a:gd name="T69" fmla="*/ 1 h 72"/>
                <a:gd name="T70" fmla="*/ 4 w 96"/>
                <a:gd name="T71" fmla="*/ 0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 h="72">
                  <a:moveTo>
                    <a:pt x="24" y="0"/>
                  </a:moveTo>
                  <a:lnTo>
                    <a:pt x="24" y="6"/>
                  </a:lnTo>
                  <a:lnTo>
                    <a:pt x="30" y="6"/>
                  </a:lnTo>
                  <a:lnTo>
                    <a:pt x="30" y="12"/>
                  </a:lnTo>
                  <a:lnTo>
                    <a:pt x="36" y="12"/>
                  </a:lnTo>
                  <a:lnTo>
                    <a:pt x="36" y="6"/>
                  </a:lnTo>
                  <a:lnTo>
                    <a:pt x="36" y="12"/>
                  </a:lnTo>
                  <a:lnTo>
                    <a:pt x="42" y="12"/>
                  </a:lnTo>
                  <a:lnTo>
                    <a:pt x="90" y="12"/>
                  </a:lnTo>
                  <a:lnTo>
                    <a:pt x="90" y="6"/>
                  </a:lnTo>
                  <a:lnTo>
                    <a:pt x="96" y="12"/>
                  </a:lnTo>
                  <a:lnTo>
                    <a:pt x="96" y="66"/>
                  </a:lnTo>
                  <a:lnTo>
                    <a:pt x="90" y="66"/>
                  </a:lnTo>
                  <a:lnTo>
                    <a:pt x="84" y="66"/>
                  </a:lnTo>
                  <a:lnTo>
                    <a:pt x="30" y="66"/>
                  </a:lnTo>
                  <a:lnTo>
                    <a:pt x="30" y="72"/>
                  </a:lnTo>
                  <a:lnTo>
                    <a:pt x="24" y="66"/>
                  </a:lnTo>
                  <a:lnTo>
                    <a:pt x="18" y="66"/>
                  </a:lnTo>
                  <a:lnTo>
                    <a:pt x="12" y="66"/>
                  </a:lnTo>
                  <a:lnTo>
                    <a:pt x="12" y="60"/>
                  </a:lnTo>
                  <a:lnTo>
                    <a:pt x="6" y="60"/>
                  </a:lnTo>
                  <a:lnTo>
                    <a:pt x="0" y="60"/>
                  </a:lnTo>
                  <a:lnTo>
                    <a:pt x="0" y="54"/>
                  </a:lnTo>
                  <a:lnTo>
                    <a:pt x="6" y="54"/>
                  </a:lnTo>
                  <a:lnTo>
                    <a:pt x="6" y="48"/>
                  </a:lnTo>
                  <a:lnTo>
                    <a:pt x="12" y="42"/>
                  </a:lnTo>
                  <a:lnTo>
                    <a:pt x="12" y="48"/>
                  </a:lnTo>
                  <a:lnTo>
                    <a:pt x="12" y="42"/>
                  </a:lnTo>
                  <a:lnTo>
                    <a:pt x="12" y="36"/>
                  </a:lnTo>
                  <a:lnTo>
                    <a:pt x="18" y="30"/>
                  </a:lnTo>
                  <a:lnTo>
                    <a:pt x="18" y="24"/>
                  </a:lnTo>
                  <a:lnTo>
                    <a:pt x="24" y="24"/>
                  </a:lnTo>
                  <a:lnTo>
                    <a:pt x="18" y="12"/>
                  </a:lnTo>
                  <a:lnTo>
                    <a:pt x="24" y="12"/>
                  </a:lnTo>
                  <a:lnTo>
                    <a:pt x="24" y="6"/>
                  </a:lnTo>
                  <a:lnTo>
                    <a:pt x="24" y="0"/>
                  </a:lnTo>
                  <a:close/>
                </a:path>
              </a:pathLst>
            </a:custGeom>
            <a:solidFill>
              <a:srgbClr val="87CF27">
                <a:alpha val="65881"/>
              </a:srgbClr>
            </a:solidFill>
            <a:ln w="9525">
              <a:solidFill>
                <a:srgbClr val="808080"/>
              </a:solidFill>
              <a:prstDash val="solid"/>
              <a:round/>
              <a:headEnd/>
              <a:tailEnd/>
            </a:ln>
          </p:spPr>
          <p:txBody>
            <a:bodyPr/>
            <a:lstStyle/>
            <a:p>
              <a:endParaRPr lang="en-GB"/>
            </a:p>
          </p:txBody>
        </p:sp>
        <p:sp>
          <p:nvSpPr>
            <p:cNvPr id="44" name="Freeform 97"/>
            <p:cNvSpPr>
              <a:spLocks noChangeAspect="1"/>
            </p:cNvSpPr>
            <p:nvPr>
              <p:custDataLst>
                <p:tags r:id="rId30"/>
              </p:custDataLst>
            </p:nvPr>
          </p:nvSpPr>
          <p:spPr bwMode="auto">
            <a:xfrm>
              <a:off x="4433" y="1047"/>
              <a:ext cx="518" cy="635"/>
            </a:xfrm>
            <a:custGeom>
              <a:avLst/>
              <a:gdLst>
                <a:gd name="T0" fmla="*/ 71 w 834"/>
                <a:gd name="T1" fmla="*/ 10 h 978"/>
                <a:gd name="T2" fmla="*/ 102 w 834"/>
                <a:gd name="T3" fmla="*/ 0 h 978"/>
                <a:gd name="T4" fmla="*/ 103 w 834"/>
                <a:gd name="T5" fmla="*/ 3 h 978"/>
                <a:gd name="T6" fmla="*/ 109 w 834"/>
                <a:gd name="T7" fmla="*/ 8 h 978"/>
                <a:gd name="T8" fmla="*/ 111 w 834"/>
                <a:gd name="T9" fmla="*/ 15 h 978"/>
                <a:gd name="T10" fmla="*/ 114 w 834"/>
                <a:gd name="T11" fmla="*/ 18 h 978"/>
                <a:gd name="T12" fmla="*/ 114 w 834"/>
                <a:gd name="T13" fmla="*/ 23 h 978"/>
                <a:gd name="T14" fmla="*/ 114 w 834"/>
                <a:gd name="T15" fmla="*/ 28 h 978"/>
                <a:gd name="T16" fmla="*/ 116 w 834"/>
                <a:gd name="T17" fmla="*/ 34 h 978"/>
                <a:gd name="T18" fmla="*/ 116 w 834"/>
                <a:gd name="T19" fmla="*/ 39 h 978"/>
                <a:gd name="T20" fmla="*/ 120 w 834"/>
                <a:gd name="T21" fmla="*/ 42 h 978"/>
                <a:gd name="T22" fmla="*/ 122 w 834"/>
                <a:gd name="T23" fmla="*/ 44 h 978"/>
                <a:gd name="T24" fmla="*/ 120 w 834"/>
                <a:gd name="T25" fmla="*/ 49 h 978"/>
                <a:gd name="T26" fmla="*/ 116 w 834"/>
                <a:gd name="T27" fmla="*/ 53 h 978"/>
                <a:gd name="T28" fmla="*/ 111 w 834"/>
                <a:gd name="T29" fmla="*/ 57 h 978"/>
                <a:gd name="T30" fmla="*/ 111 w 834"/>
                <a:gd name="T31" fmla="*/ 64 h 978"/>
                <a:gd name="T32" fmla="*/ 109 w 834"/>
                <a:gd name="T33" fmla="*/ 74 h 978"/>
                <a:gd name="T34" fmla="*/ 108 w 834"/>
                <a:gd name="T35" fmla="*/ 83 h 978"/>
                <a:gd name="T36" fmla="*/ 106 w 834"/>
                <a:gd name="T37" fmla="*/ 92 h 978"/>
                <a:gd name="T38" fmla="*/ 100 w 834"/>
                <a:gd name="T39" fmla="*/ 98 h 978"/>
                <a:gd name="T40" fmla="*/ 98 w 834"/>
                <a:gd name="T41" fmla="*/ 108 h 978"/>
                <a:gd name="T42" fmla="*/ 93 w 834"/>
                <a:gd name="T43" fmla="*/ 110 h 978"/>
                <a:gd name="T44" fmla="*/ 92 w 834"/>
                <a:gd name="T45" fmla="*/ 118 h 978"/>
                <a:gd name="T46" fmla="*/ 89 w 834"/>
                <a:gd name="T47" fmla="*/ 129 h 978"/>
                <a:gd name="T48" fmla="*/ 84 w 834"/>
                <a:gd name="T49" fmla="*/ 130 h 978"/>
                <a:gd name="T50" fmla="*/ 83 w 834"/>
                <a:gd name="T51" fmla="*/ 135 h 978"/>
                <a:gd name="T52" fmla="*/ 88 w 834"/>
                <a:gd name="T53" fmla="*/ 136 h 978"/>
                <a:gd name="T54" fmla="*/ 92 w 834"/>
                <a:gd name="T55" fmla="*/ 142 h 978"/>
                <a:gd name="T56" fmla="*/ 96 w 834"/>
                <a:gd name="T57" fmla="*/ 145 h 978"/>
                <a:gd name="T58" fmla="*/ 98 w 834"/>
                <a:gd name="T59" fmla="*/ 151 h 978"/>
                <a:gd name="T60" fmla="*/ 103 w 834"/>
                <a:gd name="T61" fmla="*/ 158 h 978"/>
                <a:gd name="T62" fmla="*/ 101 w 834"/>
                <a:gd name="T63" fmla="*/ 163 h 978"/>
                <a:gd name="T64" fmla="*/ 94 w 834"/>
                <a:gd name="T65" fmla="*/ 162 h 978"/>
                <a:gd name="T66" fmla="*/ 82 w 834"/>
                <a:gd name="T67" fmla="*/ 171 h 978"/>
                <a:gd name="T68" fmla="*/ 73 w 834"/>
                <a:gd name="T69" fmla="*/ 171 h 978"/>
                <a:gd name="T70" fmla="*/ 66 w 834"/>
                <a:gd name="T71" fmla="*/ 173 h 978"/>
                <a:gd name="T72" fmla="*/ 64 w 834"/>
                <a:gd name="T73" fmla="*/ 169 h 978"/>
                <a:gd name="T74" fmla="*/ 60 w 834"/>
                <a:gd name="T75" fmla="*/ 164 h 978"/>
                <a:gd name="T76" fmla="*/ 55 w 834"/>
                <a:gd name="T77" fmla="*/ 166 h 978"/>
                <a:gd name="T78" fmla="*/ 52 w 834"/>
                <a:gd name="T79" fmla="*/ 166 h 978"/>
                <a:gd name="T80" fmla="*/ 47 w 834"/>
                <a:gd name="T81" fmla="*/ 166 h 978"/>
                <a:gd name="T82" fmla="*/ 44 w 834"/>
                <a:gd name="T83" fmla="*/ 162 h 978"/>
                <a:gd name="T84" fmla="*/ 40 w 834"/>
                <a:gd name="T85" fmla="*/ 155 h 978"/>
                <a:gd name="T86" fmla="*/ 35 w 834"/>
                <a:gd name="T87" fmla="*/ 150 h 978"/>
                <a:gd name="T88" fmla="*/ 32 w 834"/>
                <a:gd name="T89" fmla="*/ 144 h 978"/>
                <a:gd name="T90" fmla="*/ 28 w 834"/>
                <a:gd name="T91" fmla="*/ 141 h 978"/>
                <a:gd name="T92" fmla="*/ 25 w 834"/>
                <a:gd name="T93" fmla="*/ 134 h 978"/>
                <a:gd name="T94" fmla="*/ 20 w 834"/>
                <a:gd name="T95" fmla="*/ 131 h 978"/>
                <a:gd name="T96" fmla="*/ 17 w 834"/>
                <a:gd name="T97" fmla="*/ 128 h 978"/>
                <a:gd name="T98" fmla="*/ 12 w 834"/>
                <a:gd name="T99" fmla="*/ 125 h 978"/>
                <a:gd name="T100" fmla="*/ 14 w 834"/>
                <a:gd name="T101" fmla="*/ 118 h 978"/>
                <a:gd name="T102" fmla="*/ 9 w 834"/>
                <a:gd name="T103" fmla="*/ 106 h 978"/>
                <a:gd name="T104" fmla="*/ 6 w 834"/>
                <a:gd name="T105" fmla="*/ 97 h 978"/>
                <a:gd name="T106" fmla="*/ 1 w 834"/>
                <a:gd name="T107" fmla="*/ 93 h 978"/>
                <a:gd name="T108" fmla="*/ 2 w 834"/>
                <a:gd name="T109" fmla="*/ 87 h 978"/>
                <a:gd name="T110" fmla="*/ 4 w 834"/>
                <a:gd name="T111" fmla="*/ 80 h 978"/>
                <a:gd name="T112" fmla="*/ 6 w 834"/>
                <a:gd name="T113" fmla="*/ 75 h 978"/>
                <a:gd name="T114" fmla="*/ 9 w 834"/>
                <a:gd name="T115" fmla="*/ 70 h 978"/>
                <a:gd name="T116" fmla="*/ 11 w 834"/>
                <a:gd name="T117" fmla="*/ 66 h 978"/>
                <a:gd name="T118" fmla="*/ 16 w 834"/>
                <a:gd name="T119" fmla="*/ 32 h 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4" h="978">
                  <a:moveTo>
                    <a:pt x="108" y="180"/>
                  </a:moveTo>
                  <a:lnTo>
                    <a:pt x="108" y="156"/>
                  </a:lnTo>
                  <a:lnTo>
                    <a:pt x="162" y="156"/>
                  </a:lnTo>
                  <a:lnTo>
                    <a:pt x="162" y="54"/>
                  </a:lnTo>
                  <a:lnTo>
                    <a:pt x="168" y="54"/>
                  </a:lnTo>
                  <a:lnTo>
                    <a:pt x="234" y="54"/>
                  </a:lnTo>
                  <a:lnTo>
                    <a:pt x="474" y="54"/>
                  </a:lnTo>
                  <a:lnTo>
                    <a:pt x="474" y="48"/>
                  </a:lnTo>
                  <a:lnTo>
                    <a:pt x="480" y="48"/>
                  </a:lnTo>
                  <a:lnTo>
                    <a:pt x="480" y="54"/>
                  </a:lnTo>
                  <a:lnTo>
                    <a:pt x="504" y="54"/>
                  </a:lnTo>
                  <a:lnTo>
                    <a:pt x="510" y="54"/>
                  </a:lnTo>
                  <a:lnTo>
                    <a:pt x="564" y="54"/>
                  </a:lnTo>
                  <a:lnTo>
                    <a:pt x="582" y="72"/>
                  </a:lnTo>
                  <a:lnTo>
                    <a:pt x="606" y="66"/>
                  </a:lnTo>
                  <a:lnTo>
                    <a:pt x="612" y="48"/>
                  </a:lnTo>
                  <a:lnTo>
                    <a:pt x="642" y="42"/>
                  </a:lnTo>
                  <a:lnTo>
                    <a:pt x="654" y="12"/>
                  </a:lnTo>
                  <a:lnTo>
                    <a:pt x="666" y="18"/>
                  </a:lnTo>
                  <a:lnTo>
                    <a:pt x="690" y="0"/>
                  </a:lnTo>
                  <a:lnTo>
                    <a:pt x="690" y="6"/>
                  </a:lnTo>
                  <a:lnTo>
                    <a:pt x="690" y="12"/>
                  </a:lnTo>
                  <a:lnTo>
                    <a:pt x="690" y="6"/>
                  </a:lnTo>
                  <a:lnTo>
                    <a:pt x="690" y="12"/>
                  </a:lnTo>
                  <a:lnTo>
                    <a:pt x="696" y="12"/>
                  </a:lnTo>
                  <a:lnTo>
                    <a:pt x="690" y="12"/>
                  </a:lnTo>
                  <a:lnTo>
                    <a:pt x="696" y="12"/>
                  </a:lnTo>
                  <a:lnTo>
                    <a:pt x="696" y="18"/>
                  </a:lnTo>
                  <a:lnTo>
                    <a:pt x="696" y="12"/>
                  </a:lnTo>
                  <a:lnTo>
                    <a:pt x="696" y="18"/>
                  </a:lnTo>
                  <a:lnTo>
                    <a:pt x="702" y="18"/>
                  </a:lnTo>
                  <a:lnTo>
                    <a:pt x="702" y="24"/>
                  </a:lnTo>
                  <a:lnTo>
                    <a:pt x="708" y="24"/>
                  </a:lnTo>
                  <a:lnTo>
                    <a:pt x="714" y="24"/>
                  </a:lnTo>
                  <a:lnTo>
                    <a:pt x="720" y="24"/>
                  </a:lnTo>
                  <a:lnTo>
                    <a:pt x="720" y="30"/>
                  </a:lnTo>
                  <a:lnTo>
                    <a:pt x="726" y="36"/>
                  </a:lnTo>
                  <a:lnTo>
                    <a:pt x="732" y="42"/>
                  </a:lnTo>
                  <a:lnTo>
                    <a:pt x="738" y="42"/>
                  </a:lnTo>
                  <a:lnTo>
                    <a:pt x="738" y="48"/>
                  </a:lnTo>
                  <a:lnTo>
                    <a:pt x="744" y="48"/>
                  </a:lnTo>
                  <a:lnTo>
                    <a:pt x="744" y="54"/>
                  </a:lnTo>
                  <a:lnTo>
                    <a:pt x="750" y="54"/>
                  </a:lnTo>
                  <a:lnTo>
                    <a:pt x="750" y="60"/>
                  </a:lnTo>
                  <a:lnTo>
                    <a:pt x="750" y="66"/>
                  </a:lnTo>
                  <a:lnTo>
                    <a:pt x="750" y="72"/>
                  </a:lnTo>
                  <a:lnTo>
                    <a:pt x="750" y="78"/>
                  </a:lnTo>
                  <a:lnTo>
                    <a:pt x="756" y="78"/>
                  </a:lnTo>
                  <a:lnTo>
                    <a:pt x="756" y="84"/>
                  </a:lnTo>
                  <a:lnTo>
                    <a:pt x="750" y="84"/>
                  </a:lnTo>
                  <a:lnTo>
                    <a:pt x="756" y="84"/>
                  </a:lnTo>
                  <a:lnTo>
                    <a:pt x="756" y="90"/>
                  </a:lnTo>
                  <a:lnTo>
                    <a:pt x="762" y="90"/>
                  </a:lnTo>
                  <a:lnTo>
                    <a:pt x="762" y="96"/>
                  </a:lnTo>
                  <a:lnTo>
                    <a:pt x="768" y="96"/>
                  </a:lnTo>
                  <a:lnTo>
                    <a:pt x="768" y="102"/>
                  </a:lnTo>
                  <a:lnTo>
                    <a:pt x="774" y="102"/>
                  </a:lnTo>
                  <a:lnTo>
                    <a:pt x="768" y="102"/>
                  </a:lnTo>
                  <a:lnTo>
                    <a:pt x="768" y="108"/>
                  </a:lnTo>
                  <a:lnTo>
                    <a:pt x="768" y="102"/>
                  </a:lnTo>
                  <a:lnTo>
                    <a:pt x="762" y="96"/>
                  </a:lnTo>
                  <a:lnTo>
                    <a:pt x="762" y="102"/>
                  </a:lnTo>
                  <a:lnTo>
                    <a:pt x="762" y="96"/>
                  </a:lnTo>
                  <a:lnTo>
                    <a:pt x="762" y="102"/>
                  </a:lnTo>
                  <a:lnTo>
                    <a:pt x="762" y="108"/>
                  </a:lnTo>
                  <a:lnTo>
                    <a:pt x="762" y="114"/>
                  </a:lnTo>
                  <a:lnTo>
                    <a:pt x="762" y="120"/>
                  </a:lnTo>
                  <a:lnTo>
                    <a:pt x="768" y="126"/>
                  </a:lnTo>
                  <a:lnTo>
                    <a:pt x="768" y="132"/>
                  </a:lnTo>
                  <a:lnTo>
                    <a:pt x="762" y="132"/>
                  </a:lnTo>
                  <a:lnTo>
                    <a:pt x="768" y="138"/>
                  </a:lnTo>
                  <a:lnTo>
                    <a:pt x="762" y="138"/>
                  </a:lnTo>
                  <a:lnTo>
                    <a:pt x="768" y="138"/>
                  </a:lnTo>
                  <a:lnTo>
                    <a:pt x="762" y="138"/>
                  </a:lnTo>
                  <a:lnTo>
                    <a:pt x="768" y="144"/>
                  </a:lnTo>
                  <a:lnTo>
                    <a:pt x="768" y="150"/>
                  </a:lnTo>
                  <a:lnTo>
                    <a:pt x="768" y="156"/>
                  </a:lnTo>
                  <a:lnTo>
                    <a:pt x="768" y="150"/>
                  </a:lnTo>
                  <a:lnTo>
                    <a:pt x="762" y="156"/>
                  </a:lnTo>
                  <a:lnTo>
                    <a:pt x="768" y="156"/>
                  </a:lnTo>
                  <a:lnTo>
                    <a:pt x="768" y="162"/>
                  </a:lnTo>
                  <a:lnTo>
                    <a:pt x="768" y="168"/>
                  </a:lnTo>
                  <a:lnTo>
                    <a:pt x="768" y="174"/>
                  </a:lnTo>
                  <a:lnTo>
                    <a:pt x="768" y="168"/>
                  </a:lnTo>
                  <a:lnTo>
                    <a:pt x="768" y="174"/>
                  </a:lnTo>
                  <a:lnTo>
                    <a:pt x="768" y="180"/>
                  </a:lnTo>
                  <a:lnTo>
                    <a:pt x="768" y="186"/>
                  </a:lnTo>
                  <a:lnTo>
                    <a:pt x="774" y="186"/>
                  </a:lnTo>
                  <a:lnTo>
                    <a:pt x="768" y="192"/>
                  </a:lnTo>
                  <a:lnTo>
                    <a:pt x="774" y="192"/>
                  </a:lnTo>
                  <a:lnTo>
                    <a:pt x="774" y="198"/>
                  </a:lnTo>
                  <a:lnTo>
                    <a:pt x="774" y="204"/>
                  </a:lnTo>
                  <a:lnTo>
                    <a:pt x="774" y="210"/>
                  </a:lnTo>
                  <a:lnTo>
                    <a:pt x="780" y="216"/>
                  </a:lnTo>
                  <a:lnTo>
                    <a:pt x="774" y="210"/>
                  </a:lnTo>
                  <a:lnTo>
                    <a:pt x="780" y="210"/>
                  </a:lnTo>
                  <a:lnTo>
                    <a:pt x="774" y="210"/>
                  </a:lnTo>
                  <a:lnTo>
                    <a:pt x="774" y="216"/>
                  </a:lnTo>
                  <a:lnTo>
                    <a:pt x="780" y="216"/>
                  </a:lnTo>
                  <a:lnTo>
                    <a:pt x="780" y="222"/>
                  </a:lnTo>
                  <a:lnTo>
                    <a:pt x="780" y="216"/>
                  </a:lnTo>
                  <a:lnTo>
                    <a:pt x="780" y="222"/>
                  </a:lnTo>
                  <a:lnTo>
                    <a:pt x="786" y="222"/>
                  </a:lnTo>
                  <a:lnTo>
                    <a:pt x="786" y="216"/>
                  </a:lnTo>
                  <a:lnTo>
                    <a:pt x="792" y="222"/>
                  </a:lnTo>
                  <a:lnTo>
                    <a:pt x="798" y="222"/>
                  </a:lnTo>
                  <a:lnTo>
                    <a:pt x="798" y="228"/>
                  </a:lnTo>
                  <a:lnTo>
                    <a:pt x="804" y="228"/>
                  </a:lnTo>
                  <a:lnTo>
                    <a:pt x="804" y="234"/>
                  </a:lnTo>
                  <a:lnTo>
                    <a:pt x="810" y="234"/>
                  </a:lnTo>
                  <a:lnTo>
                    <a:pt x="810" y="240"/>
                  </a:lnTo>
                  <a:lnTo>
                    <a:pt x="810" y="246"/>
                  </a:lnTo>
                  <a:lnTo>
                    <a:pt x="816" y="246"/>
                  </a:lnTo>
                  <a:lnTo>
                    <a:pt x="816" y="240"/>
                  </a:lnTo>
                  <a:lnTo>
                    <a:pt x="822" y="240"/>
                  </a:lnTo>
                  <a:lnTo>
                    <a:pt x="816" y="240"/>
                  </a:lnTo>
                  <a:lnTo>
                    <a:pt x="822" y="240"/>
                  </a:lnTo>
                  <a:lnTo>
                    <a:pt x="816" y="240"/>
                  </a:lnTo>
                  <a:lnTo>
                    <a:pt x="816" y="246"/>
                  </a:lnTo>
                  <a:lnTo>
                    <a:pt x="822" y="246"/>
                  </a:lnTo>
                  <a:lnTo>
                    <a:pt x="828" y="252"/>
                  </a:lnTo>
                  <a:lnTo>
                    <a:pt x="834" y="252"/>
                  </a:lnTo>
                  <a:lnTo>
                    <a:pt x="828" y="252"/>
                  </a:lnTo>
                  <a:lnTo>
                    <a:pt x="834" y="252"/>
                  </a:lnTo>
                  <a:lnTo>
                    <a:pt x="834" y="258"/>
                  </a:lnTo>
                  <a:lnTo>
                    <a:pt x="828" y="258"/>
                  </a:lnTo>
                  <a:lnTo>
                    <a:pt x="822" y="270"/>
                  </a:lnTo>
                  <a:lnTo>
                    <a:pt x="822" y="276"/>
                  </a:lnTo>
                  <a:lnTo>
                    <a:pt x="816" y="276"/>
                  </a:lnTo>
                  <a:lnTo>
                    <a:pt x="810" y="276"/>
                  </a:lnTo>
                  <a:lnTo>
                    <a:pt x="810" y="282"/>
                  </a:lnTo>
                  <a:lnTo>
                    <a:pt x="810" y="276"/>
                  </a:lnTo>
                  <a:lnTo>
                    <a:pt x="804" y="276"/>
                  </a:lnTo>
                  <a:lnTo>
                    <a:pt x="804" y="282"/>
                  </a:lnTo>
                  <a:lnTo>
                    <a:pt x="798" y="282"/>
                  </a:lnTo>
                  <a:lnTo>
                    <a:pt x="792" y="282"/>
                  </a:lnTo>
                  <a:lnTo>
                    <a:pt x="792" y="288"/>
                  </a:lnTo>
                  <a:lnTo>
                    <a:pt x="786" y="288"/>
                  </a:lnTo>
                  <a:lnTo>
                    <a:pt x="780" y="288"/>
                  </a:lnTo>
                  <a:lnTo>
                    <a:pt x="780" y="294"/>
                  </a:lnTo>
                  <a:lnTo>
                    <a:pt x="780" y="300"/>
                  </a:lnTo>
                  <a:lnTo>
                    <a:pt x="774" y="300"/>
                  </a:lnTo>
                  <a:lnTo>
                    <a:pt x="768" y="300"/>
                  </a:lnTo>
                  <a:lnTo>
                    <a:pt x="762" y="300"/>
                  </a:lnTo>
                  <a:lnTo>
                    <a:pt x="756" y="300"/>
                  </a:lnTo>
                  <a:lnTo>
                    <a:pt x="756" y="306"/>
                  </a:lnTo>
                  <a:lnTo>
                    <a:pt x="756" y="312"/>
                  </a:lnTo>
                  <a:lnTo>
                    <a:pt x="756" y="318"/>
                  </a:lnTo>
                  <a:lnTo>
                    <a:pt x="750" y="318"/>
                  </a:lnTo>
                  <a:lnTo>
                    <a:pt x="750" y="324"/>
                  </a:lnTo>
                  <a:lnTo>
                    <a:pt x="750" y="330"/>
                  </a:lnTo>
                  <a:lnTo>
                    <a:pt x="756" y="330"/>
                  </a:lnTo>
                  <a:lnTo>
                    <a:pt x="756" y="336"/>
                  </a:lnTo>
                  <a:lnTo>
                    <a:pt x="750" y="336"/>
                  </a:lnTo>
                  <a:lnTo>
                    <a:pt x="750" y="342"/>
                  </a:lnTo>
                  <a:lnTo>
                    <a:pt x="756" y="342"/>
                  </a:lnTo>
                  <a:lnTo>
                    <a:pt x="750" y="342"/>
                  </a:lnTo>
                  <a:lnTo>
                    <a:pt x="750" y="348"/>
                  </a:lnTo>
                  <a:lnTo>
                    <a:pt x="744" y="354"/>
                  </a:lnTo>
                  <a:lnTo>
                    <a:pt x="744" y="360"/>
                  </a:lnTo>
                  <a:lnTo>
                    <a:pt x="744" y="366"/>
                  </a:lnTo>
                  <a:lnTo>
                    <a:pt x="738" y="366"/>
                  </a:lnTo>
                  <a:lnTo>
                    <a:pt x="738" y="378"/>
                  </a:lnTo>
                  <a:lnTo>
                    <a:pt x="738" y="384"/>
                  </a:lnTo>
                  <a:lnTo>
                    <a:pt x="732" y="390"/>
                  </a:lnTo>
                  <a:lnTo>
                    <a:pt x="732" y="396"/>
                  </a:lnTo>
                  <a:lnTo>
                    <a:pt x="726" y="396"/>
                  </a:lnTo>
                  <a:lnTo>
                    <a:pt x="726" y="402"/>
                  </a:lnTo>
                  <a:lnTo>
                    <a:pt x="732" y="408"/>
                  </a:lnTo>
                  <a:lnTo>
                    <a:pt x="732" y="414"/>
                  </a:lnTo>
                  <a:lnTo>
                    <a:pt x="732" y="426"/>
                  </a:lnTo>
                  <a:lnTo>
                    <a:pt x="732" y="432"/>
                  </a:lnTo>
                  <a:lnTo>
                    <a:pt x="732" y="438"/>
                  </a:lnTo>
                  <a:lnTo>
                    <a:pt x="732" y="444"/>
                  </a:lnTo>
                  <a:lnTo>
                    <a:pt x="732" y="450"/>
                  </a:lnTo>
                  <a:lnTo>
                    <a:pt x="732" y="456"/>
                  </a:lnTo>
                  <a:lnTo>
                    <a:pt x="726" y="456"/>
                  </a:lnTo>
                  <a:lnTo>
                    <a:pt x="732" y="456"/>
                  </a:lnTo>
                  <a:lnTo>
                    <a:pt x="732" y="462"/>
                  </a:lnTo>
                  <a:lnTo>
                    <a:pt x="726" y="468"/>
                  </a:lnTo>
                  <a:lnTo>
                    <a:pt x="726" y="474"/>
                  </a:lnTo>
                  <a:lnTo>
                    <a:pt x="726" y="480"/>
                  </a:lnTo>
                  <a:lnTo>
                    <a:pt x="720" y="480"/>
                  </a:lnTo>
                  <a:lnTo>
                    <a:pt x="720" y="486"/>
                  </a:lnTo>
                  <a:lnTo>
                    <a:pt x="720" y="492"/>
                  </a:lnTo>
                  <a:lnTo>
                    <a:pt x="714" y="504"/>
                  </a:lnTo>
                  <a:lnTo>
                    <a:pt x="714" y="510"/>
                  </a:lnTo>
                  <a:lnTo>
                    <a:pt x="714" y="516"/>
                  </a:lnTo>
                  <a:lnTo>
                    <a:pt x="714" y="522"/>
                  </a:lnTo>
                  <a:lnTo>
                    <a:pt x="714" y="516"/>
                  </a:lnTo>
                  <a:lnTo>
                    <a:pt x="708" y="516"/>
                  </a:lnTo>
                  <a:lnTo>
                    <a:pt x="702" y="516"/>
                  </a:lnTo>
                  <a:lnTo>
                    <a:pt x="696" y="522"/>
                  </a:lnTo>
                  <a:lnTo>
                    <a:pt x="690" y="522"/>
                  </a:lnTo>
                  <a:lnTo>
                    <a:pt x="684" y="528"/>
                  </a:lnTo>
                  <a:lnTo>
                    <a:pt x="684" y="534"/>
                  </a:lnTo>
                  <a:lnTo>
                    <a:pt x="678" y="540"/>
                  </a:lnTo>
                  <a:lnTo>
                    <a:pt x="678" y="546"/>
                  </a:lnTo>
                  <a:lnTo>
                    <a:pt x="672" y="546"/>
                  </a:lnTo>
                  <a:lnTo>
                    <a:pt x="672" y="552"/>
                  </a:lnTo>
                  <a:lnTo>
                    <a:pt x="672" y="558"/>
                  </a:lnTo>
                  <a:lnTo>
                    <a:pt x="666" y="558"/>
                  </a:lnTo>
                  <a:lnTo>
                    <a:pt x="660" y="564"/>
                  </a:lnTo>
                  <a:lnTo>
                    <a:pt x="660" y="570"/>
                  </a:lnTo>
                  <a:lnTo>
                    <a:pt x="660" y="576"/>
                  </a:lnTo>
                  <a:lnTo>
                    <a:pt x="660" y="582"/>
                  </a:lnTo>
                  <a:lnTo>
                    <a:pt x="654" y="588"/>
                  </a:lnTo>
                  <a:lnTo>
                    <a:pt x="654" y="594"/>
                  </a:lnTo>
                  <a:lnTo>
                    <a:pt x="654" y="600"/>
                  </a:lnTo>
                  <a:lnTo>
                    <a:pt x="654" y="606"/>
                  </a:lnTo>
                  <a:lnTo>
                    <a:pt x="654" y="612"/>
                  </a:lnTo>
                  <a:lnTo>
                    <a:pt x="648" y="612"/>
                  </a:lnTo>
                  <a:lnTo>
                    <a:pt x="648" y="618"/>
                  </a:lnTo>
                  <a:lnTo>
                    <a:pt x="648" y="612"/>
                  </a:lnTo>
                  <a:lnTo>
                    <a:pt x="642" y="612"/>
                  </a:lnTo>
                  <a:lnTo>
                    <a:pt x="636" y="606"/>
                  </a:lnTo>
                  <a:lnTo>
                    <a:pt x="636" y="612"/>
                  </a:lnTo>
                  <a:lnTo>
                    <a:pt x="630" y="612"/>
                  </a:lnTo>
                  <a:lnTo>
                    <a:pt x="630" y="618"/>
                  </a:lnTo>
                  <a:lnTo>
                    <a:pt x="624" y="618"/>
                  </a:lnTo>
                  <a:lnTo>
                    <a:pt x="624" y="624"/>
                  </a:lnTo>
                  <a:lnTo>
                    <a:pt x="618" y="624"/>
                  </a:lnTo>
                  <a:lnTo>
                    <a:pt x="618" y="630"/>
                  </a:lnTo>
                  <a:lnTo>
                    <a:pt x="624" y="630"/>
                  </a:lnTo>
                  <a:lnTo>
                    <a:pt x="624" y="636"/>
                  </a:lnTo>
                  <a:lnTo>
                    <a:pt x="624" y="642"/>
                  </a:lnTo>
                  <a:lnTo>
                    <a:pt x="624" y="648"/>
                  </a:lnTo>
                  <a:lnTo>
                    <a:pt x="618" y="648"/>
                  </a:lnTo>
                  <a:lnTo>
                    <a:pt x="618" y="654"/>
                  </a:lnTo>
                  <a:lnTo>
                    <a:pt x="618" y="660"/>
                  </a:lnTo>
                  <a:lnTo>
                    <a:pt x="612" y="666"/>
                  </a:lnTo>
                  <a:lnTo>
                    <a:pt x="612" y="672"/>
                  </a:lnTo>
                  <a:lnTo>
                    <a:pt x="612" y="678"/>
                  </a:lnTo>
                  <a:lnTo>
                    <a:pt x="612" y="690"/>
                  </a:lnTo>
                  <a:lnTo>
                    <a:pt x="612" y="702"/>
                  </a:lnTo>
                  <a:lnTo>
                    <a:pt x="612" y="714"/>
                  </a:lnTo>
                  <a:lnTo>
                    <a:pt x="612" y="720"/>
                  </a:lnTo>
                  <a:lnTo>
                    <a:pt x="612" y="726"/>
                  </a:lnTo>
                  <a:lnTo>
                    <a:pt x="606" y="726"/>
                  </a:lnTo>
                  <a:lnTo>
                    <a:pt x="600" y="726"/>
                  </a:lnTo>
                  <a:lnTo>
                    <a:pt x="600" y="732"/>
                  </a:lnTo>
                  <a:lnTo>
                    <a:pt x="594" y="732"/>
                  </a:lnTo>
                  <a:lnTo>
                    <a:pt x="588" y="732"/>
                  </a:lnTo>
                  <a:lnTo>
                    <a:pt x="588" y="726"/>
                  </a:lnTo>
                  <a:lnTo>
                    <a:pt x="588" y="732"/>
                  </a:lnTo>
                  <a:lnTo>
                    <a:pt x="582" y="726"/>
                  </a:lnTo>
                  <a:lnTo>
                    <a:pt x="582" y="732"/>
                  </a:lnTo>
                  <a:lnTo>
                    <a:pt x="576" y="732"/>
                  </a:lnTo>
                  <a:lnTo>
                    <a:pt x="570" y="732"/>
                  </a:lnTo>
                  <a:lnTo>
                    <a:pt x="564" y="732"/>
                  </a:lnTo>
                  <a:lnTo>
                    <a:pt x="570" y="732"/>
                  </a:lnTo>
                  <a:lnTo>
                    <a:pt x="570" y="738"/>
                  </a:lnTo>
                  <a:lnTo>
                    <a:pt x="564" y="738"/>
                  </a:lnTo>
                  <a:lnTo>
                    <a:pt x="564" y="744"/>
                  </a:lnTo>
                  <a:lnTo>
                    <a:pt x="564" y="750"/>
                  </a:lnTo>
                  <a:lnTo>
                    <a:pt x="558" y="750"/>
                  </a:lnTo>
                  <a:lnTo>
                    <a:pt x="564" y="750"/>
                  </a:lnTo>
                  <a:lnTo>
                    <a:pt x="558" y="750"/>
                  </a:lnTo>
                  <a:lnTo>
                    <a:pt x="558" y="756"/>
                  </a:lnTo>
                  <a:lnTo>
                    <a:pt x="558" y="762"/>
                  </a:lnTo>
                  <a:lnTo>
                    <a:pt x="564" y="762"/>
                  </a:lnTo>
                  <a:lnTo>
                    <a:pt x="570" y="762"/>
                  </a:lnTo>
                  <a:lnTo>
                    <a:pt x="570" y="768"/>
                  </a:lnTo>
                  <a:lnTo>
                    <a:pt x="576" y="768"/>
                  </a:lnTo>
                  <a:lnTo>
                    <a:pt x="576" y="762"/>
                  </a:lnTo>
                  <a:lnTo>
                    <a:pt x="582" y="768"/>
                  </a:lnTo>
                  <a:lnTo>
                    <a:pt x="582" y="762"/>
                  </a:lnTo>
                  <a:lnTo>
                    <a:pt x="582" y="768"/>
                  </a:lnTo>
                  <a:lnTo>
                    <a:pt x="588" y="768"/>
                  </a:lnTo>
                  <a:lnTo>
                    <a:pt x="594" y="768"/>
                  </a:lnTo>
                  <a:lnTo>
                    <a:pt x="588" y="768"/>
                  </a:lnTo>
                  <a:lnTo>
                    <a:pt x="594" y="768"/>
                  </a:lnTo>
                  <a:lnTo>
                    <a:pt x="594" y="774"/>
                  </a:lnTo>
                  <a:lnTo>
                    <a:pt x="600" y="774"/>
                  </a:lnTo>
                  <a:lnTo>
                    <a:pt x="606" y="774"/>
                  </a:lnTo>
                  <a:lnTo>
                    <a:pt x="606" y="780"/>
                  </a:lnTo>
                  <a:lnTo>
                    <a:pt x="606" y="786"/>
                  </a:lnTo>
                  <a:lnTo>
                    <a:pt x="606" y="792"/>
                  </a:lnTo>
                  <a:lnTo>
                    <a:pt x="612" y="792"/>
                  </a:lnTo>
                  <a:lnTo>
                    <a:pt x="618" y="798"/>
                  </a:lnTo>
                  <a:lnTo>
                    <a:pt x="618" y="804"/>
                  </a:lnTo>
                  <a:lnTo>
                    <a:pt x="624" y="804"/>
                  </a:lnTo>
                  <a:lnTo>
                    <a:pt x="630" y="804"/>
                  </a:lnTo>
                  <a:lnTo>
                    <a:pt x="630" y="810"/>
                  </a:lnTo>
                  <a:lnTo>
                    <a:pt x="636" y="810"/>
                  </a:lnTo>
                  <a:lnTo>
                    <a:pt x="630" y="810"/>
                  </a:lnTo>
                  <a:lnTo>
                    <a:pt x="636" y="810"/>
                  </a:lnTo>
                  <a:lnTo>
                    <a:pt x="630" y="816"/>
                  </a:lnTo>
                  <a:lnTo>
                    <a:pt x="636" y="816"/>
                  </a:lnTo>
                  <a:lnTo>
                    <a:pt x="642" y="816"/>
                  </a:lnTo>
                  <a:lnTo>
                    <a:pt x="642" y="822"/>
                  </a:lnTo>
                  <a:lnTo>
                    <a:pt x="648" y="822"/>
                  </a:lnTo>
                  <a:lnTo>
                    <a:pt x="654" y="822"/>
                  </a:lnTo>
                  <a:lnTo>
                    <a:pt x="654" y="828"/>
                  </a:lnTo>
                  <a:lnTo>
                    <a:pt x="660" y="828"/>
                  </a:lnTo>
                  <a:lnTo>
                    <a:pt x="654" y="828"/>
                  </a:lnTo>
                  <a:lnTo>
                    <a:pt x="654" y="834"/>
                  </a:lnTo>
                  <a:lnTo>
                    <a:pt x="654" y="840"/>
                  </a:lnTo>
                  <a:lnTo>
                    <a:pt x="654" y="846"/>
                  </a:lnTo>
                  <a:lnTo>
                    <a:pt x="654" y="852"/>
                  </a:lnTo>
                  <a:lnTo>
                    <a:pt x="654" y="858"/>
                  </a:lnTo>
                  <a:lnTo>
                    <a:pt x="660" y="864"/>
                  </a:lnTo>
                  <a:lnTo>
                    <a:pt x="660" y="870"/>
                  </a:lnTo>
                  <a:lnTo>
                    <a:pt x="672" y="876"/>
                  </a:lnTo>
                  <a:lnTo>
                    <a:pt x="672" y="882"/>
                  </a:lnTo>
                  <a:lnTo>
                    <a:pt x="678" y="882"/>
                  </a:lnTo>
                  <a:lnTo>
                    <a:pt x="684" y="882"/>
                  </a:lnTo>
                  <a:lnTo>
                    <a:pt x="690" y="882"/>
                  </a:lnTo>
                  <a:lnTo>
                    <a:pt x="696" y="882"/>
                  </a:lnTo>
                  <a:lnTo>
                    <a:pt x="696" y="888"/>
                  </a:lnTo>
                  <a:lnTo>
                    <a:pt x="702" y="888"/>
                  </a:lnTo>
                  <a:lnTo>
                    <a:pt x="696" y="888"/>
                  </a:lnTo>
                  <a:lnTo>
                    <a:pt x="696" y="894"/>
                  </a:lnTo>
                  <a:lnTo>
                    <a:pt x="702" y="894"/>
                  </a:lnTo>
                  <a:lnTo>
                    <a:pt x="696" y="894"/>
                  </a:lnTo>
                  <a:lnTo>
                    <a:pt x="696" y="912"/>
                  </a:lnTo>
                  <a:lnTo>
                    <a:pt x="702" y="918"/>
                  </a:lnTo>
                  <a:lnTo>
                    <a:pt x="690" y="918"/>
                  </a:lnTo>
                  <a:lnTo>
                    <a:pt x="684" y="918"/>
                  </a:lnTo>
                  <a:lnTo>
                    <a:pt x="678" y="918"/>
                  </a:lnTo>
                  <a:lnTo>
                    <a:pt x="678" y="912"/>
                  </a:lnTo>
                  <a:lnTo>
                    <a:pt x="678" y="906"/>
                  </a:lnTo>
                  <a:lnTo>
                    <a:pt x="672" y="906"/>
                  </a:lnTo>
                  <a:lnTo>
                    <a:pt x="672" y="900"/>
                  </a:lnTo>
                  <a:lnTo>
                    <a:pt x="666" y="900"/>
                  </a:lnTo>
                  <a:lnTo>
                    <a:pt x="660" y="900"/>
                  </a:lnTo>
                  <a:lnTo>
                    <a:pt x="654" y="906"/>
                  </a:lnTo>
                  <a:lnTo>
                    <a:pt x="648" y="906"/>
                  </a:lnTo>
                  <a:lnTo>
                    <a:pt x="642" y="912"/>
                  </a:lnTo>
                  <a:lnTo>
                    <a:pt x="636" y="912"/>
                  </a:lnTo>
                  <a:lnTo>
                    <a:pt x="630" y="912"/>
                  </a:lnTo>
                  <a:lnTo>
                    <a:pt x="624" y="918"/>
                  </a:lnTo>
                  <a:lnTo>
                    <a:pt x="618" y="924"/>
                  </a:lnTo>
                  <a:lnTo>
                    <a:pt x="606" y="936"/>
                  </a:lnTo>
                  <a:lnTo>
                    <a:pt x="606" y="942"/>
                  </a:lnTo>
                  <a:lnTo>
                    <a:pt x="594" y="948"/>
                  </a:lnTo>
                  <a:lnTo>
                    <a:pt x="582" y="966"/>
                  </a:lnTo>
                  <a:lnTo>
                    <a:pt x="564" y="960"/>
                  </a:lnTo>
                  <a:lnTo>
                    <a:pt x="558" y="954"/>
                  </a:lnTo>
                  <a:lnTo>
                    <a:pt x="552" y="960"/>
                  </a:lnTo>
                  <a:lnTo>
                    <a:pt x="540" y="960"/>
                  </a:lnTo>
                  <a:lnTo>
                    <a:pt x="528" y="966"/>
                  </a:lnTo>
                  <a:lnTo>
                    <a:pt x="516" y="972"/>
                  </a:lnTo>
                  <a:lnTo>
                    <a:pt x="510" y="972"/>
                  </a:lnTo>
                  <a:lnTo>
                    <a:pt x="504" y="972"/>
                  </a:lnTo>
                  <a:lnTo>
                    <a:pt x="504" y="966"/>
                  </a:lnTo>
                  <a:lnTo>
                    <a:pt x="504" y="960"/>
                  </a:lnTo>
                  <a:lnTo>
                    <a:pt x="498" y="960"/>
                  </a:lnTo>
                  <a:lnTo>
                    <a:pt x="492" y="960"/>
                  </a:lnTo>
                  <a:lnTo>
                    <a:pt x="492" y="966"/>
                  </a:lnTo>
                  <a:lnTo>
                    <a:pt x="486" y="966"/>
                  </a:lnTo>
                  <a:lnTo>
                    <a:pt x="474" y="960"/>
                  </a:lnTo>
                  <a:lnTo>
                    <a:pt x="468" y="960"/>
                  </a:lnTo>
                  <a:lnTo>
                    <a:pt x="462" y="960"/>
                  </a:lnTo>
                  <a:lnTo>
                    <a:pt x="462" y="966"/>
                  </a:lnTo>
                  <a:lnTo>
                    <a:pt x="456" y="966"/>
                  </a:lnTo>
                  <a:lnTo>
                    <a:pt x="456" y="972"/>
                  </a:lnTo>
                  <a:lnTo>
                    <a:pt x="450" y="972"/>
                  </a:lnTo>
                  <a:lnTo>
                    <a:pt x="450" y="978"/>
                  </a:lnTo>
                  <a:lnTo>
                    <a:pt x="450" y="972"/>
                  </a:lnTo>
                  <a:lnTo>
                    <a:pt x="444" y="972"/>
                  </a:lnTo>
                  <a:lnTo>
                    <a:pt x="444" y="966"/>
                  </a:lnTo>
                  <a:lnTo>
                    <a:pt x="444" y="972"/>
                  </a:lnTo>
                  <a:lnTo>
                    <a:pt x="444" y="966"/>
                  </a:lnTo>
                  <a:lnTo>
                    <a:pt x="438" y="966"/>
                  </a:lnTo>
                  <a:lnTo>
                    <a:pt x="438" y="972"/>
                  </a:lnTo>
                  <a:lnTo>
                    <a:pt x="438" y="966"/>
                  </a:lnTo>
                  <a:lnTo>
                    <a:pt x="438" y="960"/>
                  </a:lnTo>
                  <a:lnTo>
                    <a:pt x="432" y="960"/>
                  </a:lnTo>
                  <a:lnTo>
                    <a:pt x="432" y="954"/>
                  </a:lnTo>
                  <a:lnTo>
                    <a:pt x="426" y="954"/>
                  </a:lnTo>
                  <a:lnTo>
                    <a:pt x="420" y="954"/>
                  </a:lnTo>
                  <a:lnTo>
                    <a:pt x="420" y="948"/>
                  </a:lnTo>
                  <a:lnTo>
                    <a:pt x="414" y="948"/>
                  </a:lnTo>
                  <a:lnTo>
                    <a:pt x="408" y="942"/>
                  </a:lnTo>
                  <a:lnTo>
                    <a:pt x="408" y="936"/>
                  </a:lnTo>
                  <a:lnTo>
                    <a:pt x="402" y="936"/>
                  </a:lnTo>
                  <a:lnTo>
                    <a:pt x="396" y="930"/>
                  </a:lnTo>
                  <a:lnTo>
                    <a:pt x="396" y="924"/>
                  </a:lnTo>
                  <a:lnTo>
                    <a:pt x="402" y="924"/>
                  </a:lnTo>
                  <a:lnTo>
                    <a:pt x="396" y="924"/>
                  </a:lnTo>
                  <a:lnTo>
                    <a:pt x="396" y="918"/>
                  </a:lnTo>
                  <a:lnTo>
                    <a:pt x="390" y="918"/>
                  </a:lnTo>
                  <a:lnTo>
                    <a:pt x="384" y="918"/>
                  </a:lnTo>
                  <a:lnTo>
                    <a:pt x="384" y="924"/>
                  </a:lnTo>
                  <a:lnTo>
                    <a:pt x="378" y="924"/>
                  </a:lnTo>
                  <a:lnTo>
                    <a:pt x="378" y="930"/>
                  </a:lnTo>
                  <a:lnTo>
                    <a:pt x="372" y="930"/>
                  </a:lnTo>
                  <a:lnTo>
                    <a:pt x="372" y="936"/>
                  </a:lnTo>
                  <a:lnTo>
                    <a:pt x="366" y="936"/>
                  </a:lnTo>
                  <a:lnTo>
                    <a:pt x="366" y="930"/>
                  </a:lnTo>
                  <a:lnTo>
                    <a:pt x="360" y="930"/>
                  </a:lnTo>
                  <a:lnTo>
                    <a:pt x="360" y="924"/>
                  </a:lnTo>
                  <a:lnTo>
                    <a:pt x="354" y="930"/>
                  </a:lnTo>
                  <a:lnTo>
                    <a:pt x="354" y="924"/>
                  </a:lnTo>
                  <a:lnTo>
                    <a:pt x="354" y="930"/>
                  </a:lnTo>
                  <a:lnTo>
                    <a:pt x="354" y="924"/>
                  </a:lnTo>
                  <a:lnTo>
                    <a:pt x="354" y="930"/>
                  </a:lnTo>
                  <a:lnTo>
                    <a:pt x="354" y="924"/>
                  </a:lnTo>
                  <a:lnTo>
                    <a:pt x="348" y="930"/>
                  </a:lnTo>
                  <a:lnTo>
                    <a:pt x="348" y="924"/>
                  </a:lnTo>
                  <a:lnTo>
                    <a:pt x="342" y="924"/>
                  </a:lnTo>
                  <a:lnTo>
                    <a:pt x="342" y="930"/>
                  </a:lnTo>
                  <a:lnTo>
                    <a:pt x="336" y="930"/>
                  </a:lnTo>
                  <a:lnTo>
                    <a:pt x="336" y="936"/>
                  </a:lnTo>
                  <a:lnTo>
                    <a:pt x="330" y="936"/>
                  </a:lnTo>
                  <a:lnTo>
                    <a:pt x="324" y="936"/>
                  </a:lnTo>
                  <a:lnTo>
                    <a:pt x="318" y="936"/>
                  </a:lnTo>
                  <a:lnTo>
                    <a:pt x="318" y="930"/>
                  </a:lnTo>
                  <a:lnTo>
                    <a:pt x="312" y="930"/>
                  </a:lnTo>
                  <a:lnTo>
                    <a:pt x="318" y="930"/>
                  </a:lnTo>
                  <a:lnTo>
                    <a:pt x="312" y="930"/>
                  </a:lnTo>
                  <a:lnTo>
                    <a:pt x="312" y="924"/>
                  </a:lnTo>
                  <a:lnTo>
                    <a:pt x="306" y="924"/>
                  </a:lnTo>
                  <a:lnTo>
                    <a:pt x="300" y="924"/>
                  </a:lnTo>
                  <a:lnTo>
                    <a:pt x="300" y="918"/>
                  </a:lnTo>
                  <a:lnTo>
                    <a:pt x="300" y="924"/>
                  </a:lnTo>
                  <a:lnTo>
                    <a:pt x="300" y="918"/>
                  </a:lnTo>
                  <a:lnTo>
                    <a:pt x="300" y="912"/>
                  </a:lnTo>
                  <a:lnTo>
                    <a:pt x="294" y="912"/>
                  </a:lnTo>
                  <a:lnTo>
                    <a:pt x="294" y="906"/>
                  </a:lnTo>
                  <a:lnTo>
                    <a:pt x="288" y="906"/>
                  </a:lnTo>
                  <a:lnTo>
                    <a:pt x="282" y="900"/>
                  </a:lnTo>
                  <a:lnTo>
                    <a:pt x="282" y="894"/>
                  </a:lnTo>
                  <a:lnTo>
                    <a:pt x="276" y="894"/>
                  </a:lnTo>
                  <a:lnTo>
                    <a:pt x="276" y="888"/>
                  </a:lnTo>
                  <a:lnTo>
                    <a:pt x="270" y="888"/>
                  </a:lnTo>
                  <a:lnTo>
                    <a:pt x="270" y="882"/>
                  </a:lnTo>
                  <a:lnTo>
                    <a:pt x="270" y="876"/>
                  </a:lnTo>
                  <a:lnTo>
                    <a:pt x="270" y="870"/>
                  </a:lnTo>
                  <a:lnTo>
                    <a:pt x="270" y="864"/>
                  </a:lnTo>
                  <a:lnTo>
                    <a:pt x="264" y="864"/>
                  </a:lnTo>
                  <a:lnTo>
                    <a:pt x="264" y="858"/>
                  </a:lnTo>
                  <a:lnTo>
                    <a:pt x="258" y="858"/>
                  </a:lnTo>
                  <a:lnTo>
                    <a:pt x="252" y="858"/>
                  </a:lnTo>
                  <a:lnTo>
                    <a:pt x="252" y="852"/>
                  </a:lnTo>
                  <a:lnTo>
                    <a:pt x="246" y="852"/>
                  </a:lnTo>
                  <a:lnTo>
                    <a:pt x="240" y="852"/>
                  </a:lnTo>
                  <a:lnTo>
                    <a:pt x="234" y="852"/>
                  </a:lnTo>
                  <a:lnTo>
                    <a:pt x="234" y="846"/>
                  </a:lnTo>
                  <a:lnTo>
                    <a:pt x="234" y="840"/>
                  </a:lnTo>
                  <a:lnTo>
                    <a:pt x="234" y="834"/>
                  </a:lnTo>
                  <a:lnTo>
                    <a:pt x="228" y="834"/>
                  </a:lnTo>
                  <a:lnTo>
                    <a:pt x="222" y="834"/>
                  </a:lnTo>
                  <a:lnTo>
                    <a:pt x="222" y="828"/>
                  </a:lnTo>
                  <a:lnTo>
                    <a:pt x="228" y="828"/>
                  </a:lnTo>
                  <a:lnTo>
                    <a:pt x="228" y="822"/>
                  </a:lnTo>
                  <a:lnTo>
                    <a:pt x="228" y="816"/>
                  </a:lnTo>
                  <a:lnTo>
                    <a:pt x="222" y="816"/>
                  </a:lnTo>
                  <a:lnTo>
                    <a:pt x="216" y="810"/>
                  </a:lnTo>
                  <a:lnTo>
                    <a:pt x="216" y="804"/>
                  </a:lnTo>
                  <a:lnTo>
                    <a:pt x="210" y="804"/>
                  </a:lnTo>
                  <a:lnTo>
                    <a:pt x="210" y="798"/>
                  </a:lnTo>
                  <a:lnTo>
                    <a:pt x="204" y="798"/>
                  </a:lnTo>
                  <a:lnTo>
                    <a:pt x="198" y="798"/>
                  </a:lnTo>
                  <a:lnTo>
                    <a:pt x="198" y="792"/>
                  </a:lnTo>
                  <a:lnTo>
                    <a:pt x="192" y="792"/>
                  </a:lnTo>
                  <a:lnTo>
                    <a:pt x="186" y="792"/>
                  </a:lnTo>
                  <a:lnTo>
                    <a:pt x="186" y="786"/>
                  </a:lnTo>
                  <a:lnTo>
                    <a:pt x="186" y="792"/>
                  </a:lnTo>
                  <a:lnTo>
                    <a:pt x="186" y="786"/>
                  </a:lnTo>
                  <a:lnTo>
                    <a:pt x="180" y="786"/>
                  </a:lnTo>
                  <a:lnTo>
                    <a:pt x="174" y="780"/>
                  </a:lnTo>
                  <a:lnTo>
                    <a:pt x="168" y="780"/>
                  </a:lnTo>
                  <a:lnTo>
                    <a:pt x="168" y="774"/>
                  </a:lnTo>
                  <a:lnTo>
                    <a:pt x="174" y="774"/>
                  </a:lnTo>
                  <a:lnTo>
                    <a:pt x="174" y="768"/>
                  </a:lnTo>
                  <a:lnTo>
                    <a:pt x="174" y="762"/>
                  </a:lnTo>
                  <a:lnTo>
                    <a:pt x="168" y="762"/>
                  </a:lnTo>
                  <a:lnTo>
                    <a:pt x="168" y="756"/>
                  </a:lnTo>
                  <a:lnTo>
                    <a:pt x="162" y="756"/>
                  </a:lnTo>
                  <a:lnTo>
                    <a:pt x="156" y="750"/>
                  </a:lnTo>
                  <a:lnTo>
                    <a:pt x="156" y="744"/>
                  </a:lnTo>
                  <a:lnTo>
                    <a:pt x="150" y="744"/>
                  </a:lnTo>
                  <a:lnTo>
                    <a:pt x="144" y="744"/>
                  </a:lnTo>
                  <a:lnTo>
                    <a:pt x="144" y="738"/>
                  </a:lnTo>
                  <a:lnTo>
                    <a:pt x="138" y="738"/>
                  </a:lnTo>
                  <a:lnTo>
                    <a:pt x="138" y="744"/>
                  </a:lnTo>
                  <a:lnTo>
                    <a:pt x="138" y="738"/>
                  </a:lnTo>
                  <a:lnTo>
                    <a:pt x="132" y="738"/>
                  </a:lnTo>
                  <a:lnTo>
                    <a:pt x="126" y="738"/>
                  </a:lnTo>
                  <a:lnTo>
                    <a:pt x="120" y="738"/>
                  </a:lnTo>
                  <a:lnTo>
                    <a:pt x="120" y="732"/>
                  </a:lnTo>
                  <a:lnTo>
                    <a:pt x="120" y="726"/>
                  </a:lnTo>
                  <a:lnTo>
                    <a:pt x="126" y="720"/>
                  </a:lnTo>
                  <a:lnTo>
                    <a:pt x="120" y="720"/>
                  </a:lnTo>
                  <a:lnTo>
                    <a:pt x="120" y="714"/>
                  </a:lnTo>
                  <a:lnTo>
                    <a:pt x="120" y="720"/>
                  </a:lnTo>
                  <a:lnTo>
                    <a:pt x="120" y="714"/>
                  </a:lnTo>
                  <a:lnTo>
                    <a:pt x="114" y="720"/>
                  </a:lnTo>
                  <a:lnTo>
                    <a:pt x="114" y="714"/>
                  </a:lnTo>
                  <a:lnTo>
                    <a:pt x="108" y="714"/>
                  </a:lnTo>
                  <a:lnTo>
                    <a:pt x="102" y="714"/>
                  </a:lnTo>
                  <a:lnTo>
                    <a:pt x="96" y="714"/>
                  </a:lnTo>
                  <a:lnTo>
                    <a:pt x="90" y="714"/>
                  </a:lnTo>
                  <a:lnTo>
                    <a:pt x="84" y="714"/>
                  </a:lnTo>
                  <a:lnTo>
                    <a:pt x="84" y="708"/>
                  </a:lnTo>
                  <a:lnTo>
                    <a:pt x="90" y="708"/>
                  </a:lnTo>
                  <a:lnTo>
                    <a:pt x="90" y="702"/>
                  </a:lnTo>
                  <a:lnTo>
                    <a:pt x="84" y="702"/>
                  </a:lnTo>
                  <a:lnTo>
                    <a:pt x="84" y="696"/>
                  </a:lnTo>
                  <a:lnTo>
                    <a:pt x="90" y="696"/>
                  </a:lnTo>
                  <a:lnTo>
                    <a:pt x="90" y="690"/>
                  </a:lnTo>
                  <a:lnTo>
                    <a:pt x="90" y="684"/>
                  </a:lnTo>
                  <a:lnTo>
                    <a:pt x="96" y="684"/>
                  </a:lnTo>
                  <a:lnTo>
                    <a:pt x="96" y="678"/>
                  </a:lnTo>
                  <a:lnTo>
                    <a:pt x="90" y="678"/>
                  </a:lnTo>
                  <a:lnTo>
                    <a:pt x="90" y="672"/>
                  </a:lnTo>
                  <a:lnTo>
                    <a:pt x="96" y="672"/>
                  </a:lnTo>
                  <a:lnTo>
                    <a:pt x="96" y="660"/>
                  </a:lnTo>
                  <a:lnTo>
                    <a:pt x="78" y="630"/>
                  </a:lnTo>
                  <a:lnTo>
                    <a:pt x="72" y="630"/>
                  </a:lnTo>
                  <a:lnTo>
                    <a:pt x="72" y="624"/>
                  </a:lnTo>
                  <a:lnTo>
                    <a:pt x="66" y="624"/>
                  </a:lnTo>
                  <a:lnTo>
                    <a:pt x="66" y="618"/>
                  </a:lnTo>
                  <a:lnTo>
                    <a:pt x="60" y="618"/>
                  </a:lnTo>
                  <a:lnTo>
                    <a:pt x="60" y="612"/>
                  </a:lnTo>
                  <a:lnTo>
                    <a:pt x="54" y="612"/>
                  </a:lnTo>
                  <a:lnTo>
                    <a:pt x="54" y="606"/>
                  </a:lnTo>
                  <a:lnTo>
                    <a:pt x="60" y="600"/>
                  </a:lnTo>
                  <a:lnTo>
                    <a:pt x="60" y="594"/>
                  </a:lnTo>
                  <a:lnTo>
                    <a:pt x="60" y="588"/>
                  </a:lnTo>
                  <a:lnTo>
                    <a:pt x="60" y="582"/>
                  </a:lnTo>
                  <a:lnTo>
                    <a:pt x="54" y="582"/>
                  </a:lnTo>
                  <a:lnTo>
                    <a:pt x="48" y="582"/>
                  </a:lnTo>
                  <a:lnTo>
                    <a:pt x="42" y="576"/>
                  </a:lnTo>
                  <a:lnTo>
                    <a:pt x="36" y="570"/>
                  </a:lnTo>
                  <a:lnTo>
                    <a:pt x="42" y="552"/>
                  </a:lnTo>
                  <a:lnTo>
                    <a:pt x="36" y="552"/>
                  </a:lnTo>
                  <a:lnTo>
                    <a:pt x="36" y="546"/>
                  </a:lnTo>
                  <a:lnTo>
                    <a:pt x="36" y="540"/>
                  </a:lnTo>
                  <a:lnTo>
                    <a:pt x="30" y="540"/>
                  </a:lnTo>
                  <a:lnTo>
                    <a:pt x="30" y="534"/>
                  </a:lnTo>
                  <a:lnTo>
                    <a:pt x="30" y="528"/>
                  </a:lnTo>
                  <a:lnTo>
                    <a:pt x="36" y="522"/>
                  </a:lnTo>
                  <a:lnTo>
                    <a:pt x="30" y="522"/>
                  </a:lnTo>
                  <a:lnTo>
                    <a:pt x="24" y="516"/>
                  </a:lnTo>
                  <a:lnTo>
                    <a:pt x="18" y="516"/>
                  </a:lnTo>
                  <a:lnTo>
                    <a:pt x="18" y="522"/>
                  </a:lnTo>
                  <a:lnTo>
                    <a:pt x="12" y="522"/>
                  </a:lnTo>
                  <a:lnTo>
                    <a:pt x="6" y="522"/>
                  </a:lnTo>
                  <a:lnTo>
                    <a:pt x="6" y="516"/>
                  </a:lnTo>
                  <a:lnTo>
                    <a:pt x="0" y="516"/>
                  </a:lnTo>
                  <a:lnTo>
                    <a:pt x="0" y="510"/>
                  </a:lnTo>
                  <a:lnTo>
                    <a:pt x="6" y="510"/>
                  </a:lnTo>
                  <a:lnTo>
                    <a:pt x="6" y="504"/>
                  </a:lnTo>
                  <a:lnTo>
                    <a:pt x="6" y="498"/>
                  </a:lnTo>
                  <a:lnTo>
                    <a:pt x="12" y="498"/>
                  </a:lnTo>
                  <a:lnTo>
                    <a:pt x="18" y="498"/>
                  </a:lnTo>
                  <a:lnTo>
                    <a:pt x="18" y="492"/>
                  </a:lnTo>
                  <a:lnTo>
                    <a:pt x="24" y="492"/>
                  </a:lnTo>
                  <a:lnTo>
                    <a:pt x="24" y="486"/>
                  </a:lnTo>
                  <a:lnTo>
                    <a:pt x="24" y="480"/>
                  </a:lnTo>
                  <a:lnTo>
                    <a:pt x="24" y="474"/>
                  </a:lnTo>
                  <a:lnTo>
                    <a:pt x="18" y="474"/>
                  </a:lnTo>
                  <a:lnTo>
                    <a:pt x="18" y="468"/>
                  </a:lnTo>
                  <a:lnTo>
                    <a:pt x="18" y="462"/>
                  </a:lnTo>
                  <a:lnTo>
                    <a:pt x="18" y="456"/>
                  </a:lnTo>
                  <a:lnTo>
                    <a:pt x="24" y="456"/>
                  </a:lnTo>
                  <a:lnTo>
                    <a:pt x="30" y="450"/>
                  </a:lnTo>
                  <a:lnTo>
                    <a:pt x="36" y="450"/>
                  </a:lnTo>
                  <a:lnTo>
                    <a:pt x="42" y="444"/>
                  </a:lnTo>
                  <a:lnTo>
                    <a:pt x="36" y="444"/>
                  </a:lnTo>
                  <a:lnTo>
                    <a:pt x="30" y="438"/>
                  </a:lnTo>
                  <a:lnTo>
                    <a:pt x="36" y="438"/>
                  </a:lnTo>
                  <a:lnTo>
                    <a:pt x="30" y="438"/>
                  </a:lnTo>
                  <a:lnTo>
                    <a:pt x="30" y="432"/>
                  </a:lnTo>
                  <a:lnTo>
                    <a:pt x="30" y="426"/>
                  </a:lnTo>
                  <a:lnTo>
                    <a:pt x="36" y="426"/>
                  </a:lnTo>
                  <a:lnTo>
                    <a:pt x="36" y="420"/>
                  </a:lnTo>
                  <a:lnTo>
                    <a:pt x="42" y="420"/>
                  </a:lnTo>
                  <a:lnTo>
                    <a:pt x="48" y="420"/>
                  </a:lnTo>
                  <a:lnTo>
                    <a:pt x="42" y="414"/>
                  </a:lnTo>
                  <a:lnTo>
                    <a:pt x="42" y="408"/>
                  </a:lnTo>
                  <a:lnTo>
                    <a:pt x="48" y="408"/>
                  </a:lnTo>
                  <a:lnTo>
                    <a:pt x="48" y="402"/>
                  </a:lnTo>
                  <a:lnTo>
                    <a:pt x="54" y="402"/>
                  </a:lnTo>
                  <a:lnTo>
                    <a:pt x="60" y="396"/>
                  </a:lnTo>
                  <a:lnTo>
                    <a:pt x="54" y="396"/>
                  </a:lnTo>
                  <a:lnTo>
                    <a:pt x="60" y="396"/>
                  </a:lnTo>
                  <a:lnTo>
                    <a:pt x="60" y="390"/>
                  </a:lnTo>
                  <a:lnTo>
                    <a:pt x="60" y="384"/>
                  </a:lnTo>
                  <a:lnTo>
                    <a:pt x="54" y="384"/>
                  </a:lnTo>
                  <a:lnTo>
                    <a:pt x="54" y="378"/>
                  </a:lnTo>
                  <a:lnTo>
                    <a:pt x="60" y="378"/>
                  </a:lnTo>
                  <a:lnTo>
                    <a:pt x="60" y="372"/>
                  </a:lnTo>
                  <a:lnTo>
                    <a:pt x="66" y="372"/>
                  </a:lnTo>
                  <a:lnTo>
                    <a:pt x="66" y="366"/>
                  </a:lnTo>
                  <a:lnTo>
                    <a:pt x="66" y="372"/>
                  </a:lnTo>
                  <a:lnTo>
                    <a:pt x="72" y="372"/>
                  </a:lnTo>
                  <a:lnTo>
                    <a:pt x="72" y="366"/>
                  </a:lnTo>
                  <a:lnTo>
                    <a:pt x="72" y="372"/>
                  </a:lnTo>
                  <a:lnTo>
                    <a:pt x="78" y="372"/>
                  </a:lnTo>
                  <a:lnTo>
                    <a:pt x="84" y="372"/>
                  </a:lnTo>
                  <a:lnTo>
                    <a:pt x="84" y="366"/>
                  </a:lnTo>
                  <a:lnTo>
                    <a:pt x="90" y="366"/>
                  </a:lnTo>
                  <a:lnTo>
                    <a:pt x="96" y="366"/>
                  </a:lnTo>
                  <a:lnTo>
                    <a:pt x="102" y="366"/>
                  </a:lnTo>
                  <a:lnTo>
                    <a:pt x="108" y="372"/>
                  </a:lnTo>
                  <a:lnTo>
                    <a:pt x="108" y="180"/>
                  </a:lnTo>
                  <a:close/>
                </a:path>
              </a:pathLst>
            </a:custGeom>
            <a:solidFill>
              <a:srgbClr val="E2E2E2"/>
            </a:solidFill>
            <a:ln w="9525">
              <a:solidFill>
                <a:srgbClr val="808080"/>
              </a:solidFill>
              <a:round/>
              <a:headEnd/>
              <a:tailEnd/>
            </a:ln>
          </p:spPr>
          <p:txBody>
            <a:bodyPr/>
            <a:lstStyle/>
            <a:p>
              <a:endParaRPr lang="en-GB"/>
            </a:p>
          </p:txBody>
        </p:sp>
        <p:sp>
          <p:nvSpPr>
            <p:cNvPr id="45" name="Freeform 98"/>
            <p:cNvSpPr>
              <a:spLocks noChangeAspect="1"/>
            </p:cNvSpPr>
            <p:nvPr>
              <p:custDataLst>
                <p:tags r:id="rId31"/>
              </p:custDataLst>
            </p:nvPr>
          </p:nvSpPr>
          <p:spPr bwMode="auto">
            <a:xfrm>
              <a:off x="4524" y="768"/>
              <a:ext cx="338" cy="325"/>
            </a:xfrm>
            <a:custGeom>
              <a:avLst/>
              <a:gdLst>
                <a:gd name="T0" fmla="*/ 9 w 552"/>
                <a:gd name="T1" fmla="*/ 1 h 498"/>
                <a:gd name="T2" fmla="*/ 14 w 552"/>
                <a:gd name="T3" fmla="*/ 2 h 498"/>
                <a:gd name="T4" fmla="*/ 19 w 552"/>
                <a:gd name="T5" fmla="*/ 5 h 498"/>
                <a:gd name="T6" fmla="*/ 24 w 552"/>
                <a:gd name="T7" fmla="*/ 5 h 498"/>
                <a:gd name="T8" fmla="*/ 29 w 552"/>
                <a:gd name="T9" fmla="*/ 8 h 498"/>
                <a:gd name="T10" fmla="*/ 34 w 552"/>
                <a:gd name="T11" fmla="*/ 5 h 498"/>
                <a:gd name="T12" fmla="*/ 38 w 552"/>
                <a:gd name="T13" fmla="*/ 5 h 498"/>
                <a:gd name="T14" fmla="*/ 43 w 552"/>
                <a:gd name="T15" fmla="*/ 1 h 498"/>
                <a:gd name="T16" fmla="*/ 41 w 552"/>
                <a:gd name="T17" fmla="*/ 3 h 498"/>
                <a:gd name="T18" fmla="*/ 45 w 552"/>
                <a:gd name="T19" fmla="*/ 1 h 498"/>
                <a:gd name="T20" fmla="*/ 49 w 552"/>
                <a:gd name="T21" fmla="*/ 2 h 498"/>
                <a:gd name="T22" fmla="*/ 53 w 552"/>
                <a:gd name="T23" fmla="*/ 3 h 498"/>
                <a:gd name="T24" fmla="*/ 50 w 552"/>
                <a:gd name="T25" fmla="*/ 1 h 498"/>
                <a:gd name="T26" fmla="*/ 50 w 552"/>
                <a:gd name="T27" fmla="*/ 3 h 498"/>
                <a:gd name="T28" fmla="*/ 51 w 552"/>
                <a:gd name="T29" fmla="*/ 5 h 498"/>
                <a:gd name="T30" fmla="*/ 53 w 552"/>
                <a:gd name="T31" fmla="*/ 5 h 498"/>
                <a:gd name="T32" fmla="*/ 53 w 552"/>
                <a:gd name="T33" fmla="*/ 5 h 498"/>
                <a:gd name="T34" fmla="*/ 56 w 552"/>
                <a:gd name="T35" fmla="*/ 5 h 498"/>
                <a:gd name="T36" fmla="*/ 59 w 552"/>
                <a:gd name="T37" fmla="*/ 5 h 498"/>
                <a:gd name="T38" fmla="*/ 59 w 552"/>
                <a:gd name="T39" fmla="*/ 7 h 498"/>
                <a:gd name="T40" fmla="*/ 61 w 552"/>
                <a:gd name="T41" fmla="*/ 5 h 498"/>
                <a:gd name="T42" fmla="*/ 66 w 552"/>
                <a:gd name="T43" fmla="*/ 5 h 498"/>
                <a:gd name="T44" fmla="*/ 69 w 552"/>
                <a:gd name="T45" fmla="*/ 10 h 498"/>
                <a:gd name="T46" fmla="*/ 72 w 552"/>
                <a:gd name="T47" fmla="*/ 20 h 498"/>
                <a:gd name="T48" fmla="*/ 70 w 552"/>
                <a:gd name="T49" fmla="*/ 25 h 498"/>
                <a:gd name="T50" fmla="*/ 68 w 552"/>
                <a:gd name="T51" fmla="*/ 31 h 498"/>
                <a:gd name="T52" fmla="*/ 67 w 552"/>
                <a:gd name="T53" fmla="*/ 35 h 498"/>
                <a:gd name="T54" fmla="*/ 63 w 552"/>
                <a:gd name="T55" fmla="*/ 33 h 498"/>
                <a:gd name="T56" fmla="*/ 60 w 552"/>
                <a:gd name="T57" fmla="*/ 29 h 498"/>
                <a:gd name="T58" fmla="*/ 59 w 552"/>
                <a:gd name="T59" fmla="*/ 24 h 498"/>
                <a:gd name="T60" fmla="*/ 56 w 552"/>
                <a:gd name="T61" fmla="*/ 20 h 498"/>
                <a:gd name="T62" fmla="*/ 56 w 552"/>
                <a:gd name="T63" fmla="*/ 18 h 498"/>
                <a:gd name="T64" fmla="*/ 54 w 552"/>
                <a:gd name="T65" fmla="*/ 18 h 498"/>
                <a:gd name="T66" fmla="*/ 54 w 552"/>
                <a:gd name="T67" fmla="*/ 22 h 498"/>
                <a:gd name="T68" fmla="*/ 56 w 552"/>
                <a:gd name="T69" fmla="*/ 27 h 498"/>
                <a:gd name="T70" fmla="*/ 59 w 552"/>
                <a:gd name="T71" fmla="*/ 31 h 498"/>
                <a:gd name="T72" fmla="*/ 61 w 552"/>
                <a:gd name="T73" fmla="*/ 35 h 498"/>
                <a:gd name="T74" fmla="*/ 61 w 552"/>
                <a:gd name="T75" fmla="*/ 36 h 498"/>
                <a:gd name="T76" fmla="*/ 63 w 552"/>
                <a:gd name="T77" fmla="*/ 39 h 498"/>
                <a:gd name="T78" fmla="*/ 65 w 552"/>
                <a:gd name="T79" fmla="*/ 42 h 498"/>
                <a:gd name="T80" fmla="*/ 67 w 552"/>
                <a:gd name="T81" fmla="*/ 49 h 498"/>
                <a:gd name="T82" fmla="*/ 69 w 552"/>
                <a:gd name="T83" fmla="*/ 55 h 498"/>
                <a:gd name="T84" fmla="*/ 71 w 552"/>
                <a:gd name="T85" fmla="*/ 59 h 498"/>
                <a:gd name="T86" fmla="*/ 73 w 552"/>
                <a:gd name="T87" fmla="*/ 65 h 498"/>
                <a:gd name="T88" fmla="*/ 76 w 552"/>
                <a:gd name="T89" fmla="*/ 69 h 498"/>
                <a:gd name="T90" fmla="*/ 77 w 552"/>
                <a:gd name="T91" fmla="*/ 70 h 498"/>
                <a:gd name="T92" fmla="*/ 75 w 552"/>
                <a:gd name="T93" fmla="*/ 72 h 498"/>
                <a:gd name="T94" fmla="*/ 76 w 552"/>
                <a:gd name="T95" fmla="*/ 74 h 498"/>
                <a:gd name="T96" fmla="*/ 72 w 552"/>
                <a:gd name="T97" fmla="*/ 80 h 498"/>
                <a:gd name="T98" fmla="*/ 51 w 552"/>
                <a:gd name="T99" fmla="*/ 87 h 498"/>
                <a:gd name="T100" fmla="*/ 2 w 552"/>
                <a:gd name="T101" fmla="*/ 87 h 498"/>
                <a:gd name="T102" fmla="*/ 1 w 552"/>
                <a:gd name="T103" fmla="*/ 19 h 498"/>
                <a:gd name="T104" fmla="*/ 1 w 552"/>
                <a:gd name="T105" fmla="*/ 10 h 498"/>
                <a:gd name="T106" fmla="*/ 1 w 552"/>
                <a:gd name="T107" fmla="*/ 5 h 498"/>
                <a:gd name="T108" fmla="*/ 4 w 552"/>
                <a:gd name="T109" fmla="*/ 1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2" h="498">
                  <a:moveTo>
                    <a:pt x="24" y="6"/>
                  </a:moveTo>
                  <a:lnTo>
                    <a:pt x="24" y="12"/>
                  </a:lnTo>
                  <a:lnTo>
                    <a:pt x="30" y="12"/>
                  </a:lnTo>
                  <a:lnTo>
                    <a:pt x="36" y="12"/>
                  </a:lnTo>
                  <a:lnTo>
                    <a:pt x="42" y="12"/>
                  </a:lnTo>
                  <a:lnTo>
                    <a:pt x="54" y="6"/>
                  </a:lnTo>
                  <a:lnTo>
                    <a:pt x="60" y="6"/>
                  </a:lnTo>
                  <a:lnTo>
                    <a:pt x="66" y="6"/>
                  </a:lnTo>
                  <a:lnTo>
                    <a:pt x="72" y="6"/>
                  </a:lnTo>
                  <a:lnTo>
                    <a:pt x="78" y="6"/>
                  </a:lnTo>
                  <a:lnTo>
                    <a:pt x="84" y="12"/>
                  </a:lnTo>
                  <a:lnTo>
                    <a:pt x="90" y="12"/>
                  </a:lnTo>
                  <a:lnTo>
                    <a:pt x="96" y="12"/>
                  </a:lnTo>
                  <a:lnTo>
                    <a:pt x="102" y="12"/>
                  </a:lnTo>
                  <a:lnTo>
                    <a:pt x="108" y="12"/>
                  </a:lnTo>
                  <a:lnTo>
                    <a:pt x="114" y="12"/>
                  </a:lnTo>
                  <a:lnTo>
                    <a:pt x="114" y="18"/>
                  </a:lnTo>
                  <a:lnTo>
                    <a:pt x="120" y="18"/>
                  </a:lnTo>
                  <a:lnTo>
                    <a:pt x="126" y="18"/>
                  </a:lnTo>
                  <a:lnTo>
                    <a:pt x="132" y="18"/>
                  </a:lnTo>
                  <a:lnTo>
                    <a:pt x="132" y="24"/>
                  </a:lnTo>
                  <a:lnTo>
                    <a:pt x="138" y="24"/>
                  </a:lnTo>
                  <a:lnTo>
                    <a:pt x="144" y="24"/>
                  </a:lnTo>
                  <a:lnTo>
                    <a:pt x="150" y="24"/>
                  </a:lnTo>
                  <a:lnTo>
                    <a:pt x="156" y="24"/>
                  </a:lnTo>
                  <a:lnTo>
                    <a:pt x="162" y="30"/>
                  </a:lnTo>
                  <a:lnTo>
                    <a:pt x="168" y="30"/>
                  </a:lnTo>
                  <a:lnTo>
                    <a:pt x="174" y="30"/>
                  </a:lnTo>
                  <a:lnTo>
                    <a:pt x="180" y="30"/>
                  </a:lnTo>
                  <a:lnTo>
                    <a:pt x="186" y="30"/>
                  </a:lnTo>
                  <a:lnTo>
                    <a:pt x="192" y="30"/>
                  </a:lnTo>
                  <a:lnTo>
                    <a:pt x="192" y="36"/>
                  </a:lnTo>
                  <a:lnTo>
                    <a:pt x="198" y="36"/>
                  </a:lnTo>
                  <a:lnTo>
                    <a:pt x="204" y="36"/>
                  </a:lnTo>
                  <a:lnTo>
                    <a:pt x="204" y="42"/>
                  </a:lnTo>
                  <a:lnTo>
                    <a:pt x="210" y="42"/>
                  </a:lnTo>
                  <a:lnTo>
                    <a:pt x="216" y="42"/>
                  </a:lnTo>
                  <a:lnTo>
                    <a:pt x="222" y="42"/>
                  </a:lnTo>
                  <a:lnTo>
                    <a:pt x="228" y="42"/>
                  </a:lnTo>
                  <a:lnTo>
                    <a:pt x="234" y="42"/>
                  </a:lnTo>
                  <a:lnTo>
                    <a:pt x="240" y="36"/>
                  </a:lnTo>
                  <a:lnTo>
                    <a:pt x="246" y="30"/>
                  </a:lnTo>
                  <a:lnTo>
                    <a:pt x="252" y="30"/>
                  </a:lnTo>
                  <a:lnTo>
                    <a:pt x="258" y="30"/>
                  </a:lnTo>
                  <a:lnTo>
                    <a:pt x="258" y="24"/>
                  </a:lnTo>
                  <a:lnTo>
                    <a:pt x="264" y="24"/>
                  </a:lnTo>
                  <a:lnTo>
                    <a:pt x="264" y="18"/>
                  </a:lnTo>
                  <a:lnTo>
                    <a:pt x="270" y="18"/>
                  </a:lnTo>
                  <a:lnTo>
                    <a:pt x="270" y="24"/>
                  </a:lnTo>
                  <a:lnTo>
                    <a:pt x="276" y="24"/>
                  </a:lnTo>
                  <a:lnTo>
                    <a:pt x="276" y="18"/>
                  </a:lnTo>
                  <a:lnTo>
                    <a:pt x="282" y="18"/>
                  </a:lnTo>
                  <a:lnTo>
                    <a:pt x="282" y="12"/>
                  </a:lnTo>
                  <a:lnTo>
                    <a:pt x="288" y="12"/>
                  </a:lnTo>
                  <a:lnTo>
                    <a:pt x="294" y="12"/>
                  </a:lnTo>
                  <a:lnTo>
                    <a:pt x="306" y="6"/>
                  </a:lnTo>
                  <a:lnTo>
                    <a:pt x="312" y="6"/>
                  </a:lnTo>
                  <a:lnTo>
                    <a:pt x="306" y="6"/>
                  </a:lnTo>
                  <a:lnTo>
                    <a:pt x="306" y="12"/>
                  </a:lnTo>
                  <a:lnTo>
                    <a:pt x="300" y="12"/>
                  </a:lnTo>
                  <a:lnTo>
                    <a:pt x="294" y="12"/>
                  </a:lnTo>
                  <a:lnTo>
                    <a:pt x="288" y="18"/>
                  </a:lnTo>
                  <a:lnTo>
                    <a:pt x="294" y="18"/>
                  </a:lnTo>
                  <a:lnTo>
                    <a:pt x="300" y="12"/>
                  </a:lnTo>
                  <a:lnTo>
                    <a:pt x="300" y="18"/>
                  </a:lnTo>
                  <a:lnTo>
                    <a:pt x="300" y="12"/>
                  </a:lnTo>
                  <a:lnTo>
                    <a:pt x="306" y="12"/>
                  </a:lnTo>
                  <a:lnTo>
                    <a:pt x="312" y="12"/>
                  </a:lnTo>
                  <a:lnTo>
                    <a:pt x="318" y="12"/>
                  </a:lnTo>
                  <a:lnTo>
                    <a:pt x="318" y="6"/>
                  </a:lnTo>
                  <a:lnTo>
                    <a:pt x="312" y="6"/>
                  </a:lnTo>
                  <a:lnTo>
                    <a:pt x="318" y="6"/>
                  </a:lnTo>
                  <a:lnTo>
                    <a:pt x="324" y="6"/>
                  </a:lnTo>
                  <a:lnTo>
                    <a:pt x="330" y="12"/>
                  </a:lnTo>
                  <a:lnTo>
                    <a:pt x="336" y="12"/>
                  </a:lnTo>
                  <a:lnTo>
                    <a:pt x="342" y="12"/>
                  </a:lnTo>
                  <a:lnTo>
                    <a:pt x="348" y="12"/>
                  </a:lnTo>
                  <a:lnTo>
                    <a:pt x="354" y="12"/>
                  </a:lnTo>
                  <a:lnTo>
                    <a:pt x="354" y="6"/>
                  </a:lnTo>
                  <a:lnTo>
                    <a:pt x="360" y="6"/>
                  </a:lnTo>
                  <a:lnTo>
                    <a:pt x="360" y="12"/>
                  </a:lnTo>
                  <a:lnTo>
                    <a:pt x="366" y="12"/>
                  </a:lnTo>
                  <a:lnTo>
                    <a:pt x="366" y="18"/>
                  </a:lnTo>
                  <a:lnTo>
                    <a:pt x="372" y="18"/>
                  </a:lnTo>
                  <a:lnTo>
                    <a:pt x="372" y="24"/>
                  </a:lnTo>
                  <a:lnTo>
                    <a:pt x="372" y="18"/>
                  </a:lnTo>
                  <a:lnTo>
                    <a:pt x="366" y="18"/>
                  </a:lnTo>
                  <a:lnTo>
                    <a:pt x="360" y="18"/>
                  </a:lnTo>
                  <a:lnTo>
                    <a:pt x="360" y="12"/>
                  </a:lnTo>
                  <a:lnTo>
                    <a:pt x="360" y="6"/>
                  </a:lnTo>
                  <a:lnTo>
                    <a:pt x="354" y="6"/>
                  </a:lnTo>
                  <a:lnTo>
                    <a:pt x="354" y="12"/>
                  </a:lnTo>
                  <a:lnTo>
                    <a:pt x="360" y="12"/>
                  </a:lnTo>
                  <a:lnTo>
                    <a:pt x="354" y="12"/>
                  </a:lnTo>
                  <a:lnTo>
                    <a:pt x="360" y="12"/>
                  </a:lnTo>
                  <a:lnTo>
                    <a:pt x="354" y="18"/>
                  </a:lnTo>
                  <a:lnTo>
                    <a:pt x="360" y="18"/>
                  </a:lnTo>
                  <a:lnTo>
                    <a:pt x="354" y="18"/>
                  </a:lnTo>
                  <a:lnTo>
                    <a:pt x="354" y="24"/>
                  </a:lnTo>
                  <a:lnTo>
                    <a:pt x="354" y="18"/>
                  </a:lnTo>
                  <a:lnTo>
                    <a:pt x="354" y="24"/>
                  </a:lnTo>
                  <a:lnTo>
                    <a:pt x="354" y="18"/>
                  </a:lnTo>
                  <a:lnTo>
                    <a:pt x="354" y="24"/>
                  </a:lnTo>
                  <a:lnTo>
                    <a:pt x="360" y="24"/>
                  </a:lnTo>
                  <a:lnTo>
                    <a:pt x="366" y="24"/>
                  </a:lnTo>
                  <a:lnTo>
                    <a:pt x="366" y="30"/>
                  </a:lnTo>
                  <a:lnTo>
                    <a:pt x="372" y="30"/>
                  </a:lnTo>
                  <a:lnTo>
                    <a:pt x="366" y="30"/>
                  </a:lnTo>
                  <a:lnTo>
                    <a:pt x="372" y="24"/>
                  </a:lnTo>
                  <a:lnTo>
                    <a:pt x="366" y="24"/>
                  </a:lnTo>
                  <a:lnTo>
                    <a:pt x="372" y="24"/>
                  </a:lnTo>
                  <a:lnTo>
                    <a:pt x="372" y="30"/>
                  </a:lnTo>
                  <a:lnTo>
                    <a:pt x="372" y="24"/>
                  </a:lnTo>
                  <a:lnTo>
                    <a:pt x="372" y="30"/>
                  </a:lnTo>
                  <a:lnTo>
                    <a:pt x="378" y="30"/>
                  </a:lnTo>
                  <a:lnTo>
                    <a:pt x="378" y="24"/>
                  </a:lnTo>
                  <a:lnTo>
                    <a:pt x="372" y="24"/>
                  </a:lnTo>
                  <a:lnTo>
                    <a:pt x="378" y="24"/>
                  </a:lnTo>
                  <a:lnTo>
                    <a:pt x="378" y="30"/>
                  </a:lnTo>
                  <a:lnTo>
                    <a:pt x="384" y="24"/>
                  </a:lnTo>
                  <a:lnTo>
                    <a:pt x="378" y="24"/>
                  </a:lnTo>
                  <a:lnTo>
                    <a:pt x="384" y="24"/>
                  </a:lnTo>
                  <a:lnTo>
                    <a:pt x="384" y="30"/>
                  </a:lnTo>
                  <a:lnTo>
                    <a:pt x="390" y="30"/>
                  </a:lnTo>
                  <a:lnTo>
                    <a:pt x="396" y="30"/>
                  </a:lnTo>
                  <a:lnTo>
                    <a:pt x="402" y="30"/>
                  </a:lnTo>
                  <a:lnTo>
                    <a:pt x="408" y="30"/>
                  </a:lnTo>
                  <a:lnTo>
                    <a:pt x="402" y="30"/>
                  </a:lnTo>
                  <a:lnTo>
                    <a:pt x="396" y="36"/>
                  </a:lnTo>
                  <a:lnTo>
                    <a:pt x="402" y="36"/>
                  </a:lnTo>
                  <a:lnTo>
                    <a:pt x="402" y="30"/>
                  </a:lnTo>
                  <a:lnTo>
                    <a:pt x="408" y="30"/>
                  </a:lnTo>
                  <a:lnTo>
                    <a:pt x="414" y="30"/>
                  </a:lnTo>
                  <a:lnTo>
                    <a:pt x="414" y="36"/>
                  </a:lnTo>
                  <a:lnTo>
                    <a:pt x="414" y="30"/>
                  </a:lnTo>
                  <a:lnTo>
                    <a:pt x="408" y="30"/>
                  </a:lnTo>
                  <a:lnTo>
                    <a:pt x="414" y="30"/>
                  </a:lnTo>
                  <a:lnTo>
                    <a:pt x="420" y="24"/>
                  </a:lnTo>
                  <a:lnTo>
                    <a:pt x="420" y="30"/>
                  </a:lnTo>
                  <a:lnTo>
                    <a:pt x="420" y="36"/>
                  </a:lnTo>
                  <a:lnTo>
                    <a:pt x="420" y="30"/>
                  </a:lnTo>
                  <a:lnTo>
                    <a:pt x="426" y="30"/>
                  </a:lnTo>
                  <a:lnTo>
                    <a:pt x="420" y="30"/>
                  </a:lnTo>
                  <a:lnTo>
                    <a:pt x="426" y="30"/>
                  </a:lnTo>
                  <a:lnTo>
                    <a:pt x="432" y="30"/>
                  </a:lnTo>
                  <a:lnTo>
                    <a:pt x="426" y="30"/>
                  </a:lnTo>
                  <a:lnTo>
                    <a:pt x="432" y="30"/>
                  </a:lnTo>
                  <a:lnTo>
                    <a:pt x="438" y="30"/>
                  </a:lnTo>
                  <a:lnTo>
                    <a:pt x="432" y="30"/>
                  </a:lnTo>
                  <a:lnTo>
                    <a:pt x="438" y="30"/>
                  </a:lnTo>
                  <a:lnTo>
                    <a:pt x="444" y="30"/>
                  </a:lnTo>
                  <a:lnTo>
                    <a:pt x="450" y="30"/>
                  </a:lnTo>
                  <a:lnTo>
                    <a:pt x="456" y="24"/>
                  </a:lnTo>
                  <a:lnTo>
                    <a:pt x="468" y="24"/>
                  </a:lnTo>
                  <a:lnTo>
                    <a:pt x="474" y="18"/>
                  </a:lnTo>
                  <a:lnTo>
                    <a:pt x="474" y="24"/>
                  </a:lnTo>
                  <a:lnTo>
                    <a:pt x="480" y="36"/>
                  </a:lnTo>
                  <a:lnTo>
                    <a:pt x="480" y="42"/>
                  </a:lnTo>
                  <a:lnTo>
                    <a:pt x="486" y="54"/>
                  </a:lnTo>
                  <a:lnTo>
                    <a:pt x="486" y="60"/>
                  </a:lnTo>
                  <a:lnTo>
                    <a:pt x="492" y="60"/>
                  </a:lnTo>
                  <a:lnTo>
                    <a:pt x="492" y="66"/>
                  </a:lnTo>
                  <a:lnTo>
                    <a:pt x="492" y="72"/>
                  </a:lnTo>
                  <a:lnTo>
                    <a:pt x="498" y="84"/>
                  </a:lnTo>
                  <a:lnTo>
                    <a:pt x="504" y="96"/>
                  </a:lnTo>
                  <a:lnTo>
                    <a:pt x="504" y="102"/>
                  </a:lnTo>
                  <a:lnTo>
                    <a:pt x="504" y="108"/>
                  </a:lnTo>
                  <a:lnTo>
                    <a:pt x="510" y="108"/>
                  </a:lnTo>
                  <a:lnTo>
                    <a:pt x="504" y="108"/>
                  </a:lnTo>
                  <a:lnTo>
                    <a:pt x="504" y="114"/>
                  </a:lnTo>
                  <a:lnTo>
                    <a:pt x="504" y="120"/>
                  </a:lnTo>
                  <a:lnTo>
                    <a:pt x="498" y="120"/>
                  </a:lnTo>
                  <a:lnTo>
                    <a:pt x="498" y="126"/>
                  </a:lnTo>
                  <a:lnTo>
                    <a:pt x="498" y="132"/>
                  </a:lnTo>
                  <a:lnTo>
                    <a:pt x="498" y="138"/>
                  </a:lnTo>
                  <a:lnTo>
                    <a:pt x="492" y="138"/>
                  </a:lnTo>
                  <a:lnTo>
                    <a:pt x="492" y="144"/>
                  </a:lnTo>
                  <a:lnTo>
                    <a:pt x="492" y="150"/>
                  </a:lnTo>
                  <a:lnTo>
                    <a:pt x="492" y="156"/>
                  </a:lnTo>
                  <a:lnTo>
                    <a:pt x="486" y="156"/>
                  </a:lnTo>
                  <a:lnTo>
                    <a:pt x="486" y="162"/>
                  </a:lnTo>
                  <a:lnTo>
                    <a:pt x="486" y="168"/>
                  </a:lnTo>
                  <a:lnTo>
                    <a:pt x="480" y="168"/>
                  </a:lnTo>
                  <a:lnTo>
                    <a:pt x="486" y="174"/>
                  </a:lnTo>
                  <a:lnTo>
                    <a:pt x="486" y="180"/>
                  </a:lnTo>
                  <a:lnTo>
                    <a:pt x="486" y="186"/>
                  </a:lnTo>
                  <a:lnTo>
                    <a:pt x="480" y="186"/>
                  </a:lnTo>
                  <a:lnTo>
                    <a:pt x="480" y="192"/>
                  </a:lnTo>
                  <a:lnTo>
                    <a:pt x="474" y="192"/>
                  </a:lnTo>
                  <a:lnTo>
                    <a:pt x="474" y="198"/>
                  </a:lnTo>
                  <a:lnTo>
                    <a:pt x="468" y="198"/>
                  </a:lnTo>
                  <a:lnTo>
                    <a:pt x="468" y="192"/>
                  </a:lnTo>
                  <a:lnTo>
                    <a:pt x="462" y="192"/>
                  </a:lnTo>
                  <a:lnTo>
                    <a:pt x="456" y="186"/>
                  </a:lnTo>
                  <a:lnTo>
                    <a:pt x="450" y="186"/>
                  </a:lnTo>
                  <a:lnTo>
                    <a:pt x="450" y="180"/>
                  </a:lnTo>
                  <a:lnTo>
                    <a:pt x="444" y="180"/>
                  </a:lnTo>
                  <a:lnTo>
                    <a:pt x="444" y="174"/>
                  </a:lnTo>
                  <a:lnTo>
                    <a:pt x="438" y="168"/>
                  </a:lnTo>
                  <a:lnTo>
                    <a:pt x="432" y="168"/>
                  </a:lnTo>
                  <a:lnTo>
                    <a:pt x="432" y="162"/>
                  </a:lnTo>
                  <a:lnTo>
                    <a:pt x="426" y="162"/>
                  </a:lnTo>
                  <a:lnTo>
                    <a:pt x="426" y="156"/>
                  </a:lnTo>
                  <a:lnTo>
                    <a:pt x="426" y="150"/>
                  </a:lnTo>
                  <a:lnTo>
                    <a:pt x="420" y="150"/>
                  </a:lnTo>
                  <a:lnTo>
                    <a:pt x="426" y="150"/>
                  </a:lnTo>
                  <a:lnTo>
                    <a:pt x="426" y="144"/>
                  </a:lnTo>
                  <a:lnTo>
                    <a:pt x="420" y="144"/>
                  </a:lnTo>
                  <a:lnTo>
                    <a:pt x="420" y="138"/>
                  </a:lnTo>
                  <a:lnTo>
                    <a:pt x="420" y="132"/>
                  </a:lnTo>
                  <a:lnTo>
                    <a:pt x="414" y="132"/>
                  </a:lnTo>
                  <a:lnTo>
                    <a:pt x="414" y="126"/>
                  </a:lnTo>
                  <a:lnTo>
                    <a:pt x="408" y="126"/>
                  </a:lnTo>
                  <a:lnTo>
                    <a:pt x="408" y="120"/>
                  </a:lnTo>
                  <a:lnTo>
                    <a:pt x="402" y="120"/>
                  </a:lnTo>
                  <a:lnTo>
                    <a:pt x="402" y="114"/>
                  </a:lnTo>
                  <a:lnTo>
                    <a:pt x="402" y="108"/>
                  </a:lnTo>
                  <a:lnTo>
                    <a:pt x="396" y="108"/>
                  </a:lnTo>
                  <a:lnTo>
                    <a:pt x="402" y="108"/>
                  </a:lnTo>
                  <a:lnTo>
                    <a:pt x="396" y="108"/>
                  </a:lnTo>
                  <a:lnTo>
                    <a:pt x="402" y="108"/>
                  </a:lnTo>
                  <a:lnTo>
                    <a:pt x="396" y="108"/>
                  </a:lnTo>
                  <a:lnTo>
                    <a:pt x="396" y="102"/>
                  </a:lnTo>
                  <a:lnTo>
                    <a:pt x="396" y="96"/>
                  </a:lnTo>
                  <a:lnTo>
                    <a:pt x="396" y="90"/>
                  </a:lnTo>
                  <a:lnTo>
                    <a:pt x="390" y="90"/>
                  </a:lnTo>
                  <a:lnTo>
                    <a:pt x="390" y="84"/>
                  </a:lnTo>
                  <a:lnTo>
                    <a:pt x="390" y="90"/>
                  </a:lnTo>
                  <a:lnTo>
                    <a:pt x="384" y="90"/>
                  </a:lnTo>
                  <a:lnTo>
                    <a:pt x="390" y="90"/>
                  </a:lnTo>
                  <a:lnTo>
                    <a:pt x="390" y="96"/>
                  </a:lnTo>
                  <a:lnTo>
                    <a:pt x="384" y="96"/>
                  </a:lnTo>
                  <a:lnTo>
                    <a:pt x="384" y="102"/>
                  </a:lnTo>
                  <a:lnTo>
                    <a:pt x="378" y="108"/>
                  </a:lnTo>
                  <a:lnTo>
                    <a:pt x="384" y="108"/>
                  </a:lnTo>
                  <a:lnTo>
                    <a:pt x="384" y="114"/>
                  </a:lnTo>
                  <a:lnTo>
                    <a:pt x="390" y="114"/>
                  </a:lnTo>
                  <a:lnTo>
                    <a:pt x="390" y="120"/>
                  </a:lnTo>
                  <a:lnTo>
                    <a:pt x="396" y="120"/>
                  </a:lnTo>
                  <a:lnTo>
                    <a:pt x="396" y="126"/>
                  </a:lnTo>
                  <a:lnTo>
                    <a:pt x="396" y="132"/>
                  </a:lnTo>
                  <a:lnTo>
                    <a:pt x="396" y="138"/>
                  </a:lnTo>
                  <a:lnTo>
                    <a:pt x="396" y="144"/>
                  </a:lnTo>
                  <a:lnTo>
                    <a:pt x="402" y="144"/>
                  </a:lnTo>
                  <a:lnTo>
                    <a:pt x="402" y="150"/>
                  </a:lnTo>
                  <a:lnTo>
                    <a:pt x="408" y="150"/>
                  </a:lnTo>
                  <a:lnTo>
                    <a:pt x="408" y="156"/>
                  </a:lnTo>
                  <a:lnTo>
                    <a:pt x="414" y="156"/>
                  </a:lnTo>
                  <a:lnTo>
                    <a:pt x="414" y="162"/>
                  </a:lnTo>
                  <a:lnTo>
                    <a:pt x="414" y="168"/>
                  </a:lnTo>
                  <a:lnTo>
                    <a:pt x="420" y="168"/>
                  </a:lnTo>
                  <a:lnTo>
                    <a:pt x="420" y="174"/>
                  </a:lnTo>
                  <a:lnTo>
                    <a:pt x="426" y="174"/>
                  </a:lnTo>
                  <a:lnTo>
                    <a:pt x="426" y="180"/>
                  </a:lnTo>
                  <a:lnTo>
                    <a:pt x="432" y="180"/>
                  </a:lnTo>
                  <a:lnTo>
                    <a:pt x="438" y="186"/>
                  </a:lnTo>
                  <a:lnTo>
                    <a:pt x="438" y="192"/>
                  </a:lnTo>
                  <a:lnTo>
                    <a:pt x="444" y="192"/>
                  </a:lnTo>
                  <a:lnTo>
                    <a:pt x="438" y="192"/>
                  </a:lnTo>
                  <a:lnTo>
                    <a:pt x="438" y="198"/>
                  </a:lnTo>
                  <a:lnTo>
                    <a:pt x="444" y="198"/>
                  </a:lnTo>
                  <a:lnTo>
                    <a:pt x="444" y="204"/>
                  </a:lnTo>
                  <a:lnTo>
                    <a:pt x="438" y="198"/>
                  </a:lnTo>
                  <a:lnTo>
                    <a:pt x="444" y="204"/>
                  </a:lnTo>
                  <a:lnTo>
                    <a:pt x="438" y="204"/>
                  </a:lnTo>
                  <a:lnTo>
                    <a:pt x="438" y="198"/>
                  </a:lnTo>
                  <a:lnTo>
                    <a:pt x="438" y="204"/>
                  </a:lnTo>
                  <a:lnTo>
                    <a:pt x="444" y="204"/>
                  </a:lnTo>
                  <a:lnTo>
                    <a:pt x="438" y="204"/>
                  </a:lnTo>
                  <a:lnTo>
                    <a:pt x="438" y="210"/>
                  </a:lnTo>
                  <a:lnTo>
                    <a:pt x="444" y="210"/>
                  </a:lnTo>
                  <a:lnTo>
                    <a:pt x="444" y="216"/>
                  </a:lnTo>
                  <a:lnTo>
                    <a:pt x="450" y="216"/>
                  </a:lnTo>
                  <a:lnTo>
                    <a:pt x="444" y="216"/>
                  </a:lnTo>
                  <a:lnTo>
                    <a:pt x="450" y="216"/>
                  </a:lnTo>
                  <a:lnTo>
                    <a:pt x="450" y="222"/>
                  </a:lnTo>
                  <a:lnTo>
                    <a:pt x="456" y="222"/>
                  </a:lnTo>
                  <a:lnTo>
                    <a:pt x="456" y="228"/>
                  </a:lnTo>
                  <a:lnTo>
                    <a:pt x="456" y="234"/>
                  </a:lnTo>
                  <a:lnTo>
                    <a:pt x="462" y="234"/>
                  </a:lnTo>
                  <a:lnTo>
                    <a:pt x="462" y="240"/>
                  </a:lnTo>
                  <a:lnTo>
                    <a:pt x="462" y="246"/>
                  </a:lnTo>
                  <a:lnTo>
                    <a:pt x="462" y="252"/>
                  </a:lnTo>
                  <a:lnTo>
                    <a:pt x="462" y="258"/>
                  </a:lnTo>
                  <a:lnTo>
                    <a:pt x="468" y="258"/>
                  </a:lnTo>
                  <a:lnTo>
                    <a:pt x="468" y="264"/>
                  </a:lnTo>
                  <a:lnTo>
                    <a:pt x="474" y="270"/>
                  </a:lnTo>
                  <a:lnTo>
                    <a:pt x="474" y="276"/>
                  </a:lnTo>
                  <a:lnTo>
                    <a:pt x="480" y="282"/>
                  </a:lnTo>
                  <a:lnTo>
                    <a:pt x="480" y="288"/>
                  </a:lnTo>
                  <a:lnTo>
                    <a:pt x="486" y="288"/>
                  </a:lnTo>
                  <a:lnTo>
                    <a:pt x="486" y="294"/>
                  </a:lnTo>
                  <a:lnTo>
                    <a:pt x="492" y="294"/>
                  </a:lnTo>
                  <a:lnTo>
                    <a:pt x="492" y="300"/>
                  </a:lnTo>
                  <a:lnTo>
                    <a:pt x="492" y="306"/>
                  </a:lnTo>
                  <a:lnTo>
                    <a:pt x="498" y="306"/>
                  </a:lnTo>
                  <a:lnTo>
                    <a:pt x="498" y="312"/>
                  </a:lnTo>
                  <a:lnTo>
                    <a:pt x="498" y="318"/>
                  </a:lnTo>
                  <a:lnTo>
                    <a:pt x="504" y="318"/>
                  </a:lnTo>
                  <a:lnTo>
                    <a:pt x="504" y="324"/>
                  </a:lnTo>
                  <a:lnTo>
                    <a:pt x="504" y="330"/>
                  </a:lnTo>
                  <a:lnTo>
                    <a:pt x="510" y="330"/>
                  </a:lnTo>
                  <a:lnTo>
                    <a:pt x="510" y="336"/>
                  </a:lnTo>
                  <a:lnTo>
                    <a:pt x="510" y="342"/>
                  </a:lnTo>
                  <a:lnTo>
                    <a:pt x="516" y="342"/>
                  </a:lnTo>
                  <a:lnTo>
                    <a:pt x="516" y="348"/>
                  </a:lnTo>
                  <a:lnTo>
                    <a:pt x="516" y="354"/>
                  </a:lnTo>
                  <a:lnTo>
                    <a:pt x="522" y="354"/>
                  </a:lnTo>
                  <a:lnTo>
                    <a:pt x="522" y="360"/>
                  </a:lnTo>
                  <a:lnTo>
                    <a:pt x="528" y="366"/>
                  </a:lnTo>
                  <a:lnTo>
                    <a:pt x="534" y="372"/>
                  </a:lnTo>
                  <a:lnTo>
                    <a:pt x="534" y="378"/>
                  </a:lnTo>
                  <a:lnTo>
                    <a:pt x="540" y="378"/>
                  </a:lnTo>
                  <a:lnTo>
                    <a:pt x="534" y="378"/>
                  </a:lnTo>
                  <a:lnTo>
                    <a:pt x="540" y="378"/>
                  </a:lnTo>
                  <a:lnTo>
                    <a:pt x="540" y="384"/>
                  </a:lnTo>
                  <a:lnTo>
                    <a:pt x="546" y="384"/>
                  </a:lnTo>
                  <a:lnTo>
                    <a:pt x="552" y="384"/>
                  </a:lnTo>
                  <a:lnTo>
                    <a:pt x="552" y="390"/>
                  </a:lnTo>
                  <a:lnTo>
                    <a:pt x="552" y="384"/>
                  </a:lnTo>
                  <a:lnTo>
                    <a:pt x="546" y="384"/>
                  </a:lnTo>
                  <a:lnTo>
                    <a:pt x="546" y="390"/>
                  </a:lnTo>
                  <a:lnTo>
                    <a:pt x="546" y="384"/>
                  </a:lnTo>
                  <a:lnTo>
                    <a:pt x="540" y="384"/>
                  </a:lnTo>
                  <a:lnTo>
                    <a:pt x="534" y="384"/>
                  </a:lnTo>
                  <a:lnTo>
                    <a:pt x="540" y="384"/>
                  </a:lnTo>
                  <a:lnTo>
                    <a:pt x="534" y="384"/>
                  </a:lnTo>
                  <a:lnTo>
                    <a:pt x="534" y="390"/>
                  </a:lnTo>
                  <a:lnTo>
                    <a:pt x="534" y="396"/>
                  </a:lnTo>
                  <a:lnTo>
                    <a:pt x="540" y="396"/>
                  </a:lnTo>
                  <a:lnTo>
                    <a:pt x="534" y="396"/>
                  </a:lnTo>
                  <a:lnTo>
                    <a:pt x="540" y="396"/>
                  </a:lnTo>
                  <a:lnTo>
                    <a:pt x="540" y="402"/>
                  </a:lnTo>
                  <a:lnTo>
                    <a:pt x="534" y="402"/>
                  </a:lnTo>
                  <a:lnTo>
                    <a:pt x="540" y="402"/>
                  </a:lnTo>
                  <a:lnTo>
                    <a:pt x="540" y="408"/>
                  </a:lnTo>
                  <a:lnTo>
                    <a:pt x="534" y="408"/>
                  </a:lnTo>
                  <a:lnTo>
                    <a:pt x="540" y="414"/>
                  </a:lnTo>
                  <a:lnTo>
                    <a:pt x="540" y="420"/>
                  </a:lnTo>
                  <a:lnTo>
                    <a:pt x="540" y="426"/>
                  </a:lnTo>
                  <a:lnTo>
                    <a:pt x="546" y="426"/>
                  </a:lnTo>
                  <a:lnTo>
                    <a:pt x="522" y="444"/>
                  </a:lnTo>
                  <a:lnTo>
                    <a:pt x="510" y="438"/>
                  </a:lnTo>
                  <a:lnTo>
                    <a:pt x="498" y="468"/>
                  </a:lnTo>
                  <a:lnTo>
                    <a:pt x="468" y="474"/>
                  </a:lnTo>
                  <a:lnTo>
                    <a:pt x="462" y="492"/>
                  </a:lnTo>
                  <a:lnTo>
                    <a:pt x="438" y="498"/>
                  </a:lnTo>
                  <a:lnTo>
                    <a:pt x="420" y="480"/>
                  </a:lnTo>
                  <a:lnTo>
                    <a:pt x="366" y="480"/>
                  </a:lnTo>
                  <a:lnTo>
                    <a:pt x="360" y="480"/>
                  </a:lnTo>
                  <a:lnTo>
                    <a:pt x="336" y="480"/>
                  </a:lnTo>
                  <a:lnTo>
                    <a:pt x="336" y="474"/>
                  </a:lnTo>
                  <a:lnTo>
                    <a:pt x="330" y="474"/>
                  </a:lnTo>
                  <a:lnTo>
                    <a:pt x="330" y="480"/>
                  </a:lnTo>
                  <a:lnTo>
                    <a:pt x="90" y="480"/>
                  </a:lnTo>
                  <a:lnTo>
                    <a:pt x="24" y="480"/>
                  </a:lnTo>
                  <a:lnTo>
                    <a:pt x="18" y="480"/>
                  </a:lnTo>
                  <a:lnTo>
                    <a:pt x="18" y="120"/>
                  </a:lnTo>
                  <a:lnTo>
                    <a:pt x="12" y="120"/>
                  </a:lnTo>
                  <a:lnTo>
                    <a:pt x="12" y="114"/>
                  </a:lnTo>
                  <a:lnTo>
                    <a:pt x="12" y="108"/>
                  </a:lnTo>
                  <a:lnTo>
                    <a:pt x="6" y="108"/>
                  </a:lnTo>
                  <a:lnTo>
                    <a:pt x="12" y="108"/>
                  </a:lnTo>
                  <a:lnTo>
                    <a:pt x="12" y="102"/>
                  </a:lnTo>
                  <a:lnTo>
                    <a:pt x="6" y="96"/>
                  </a:lnTo>
                  <a:lnTo>
                    <a:pt x="6" y="90"/>
                  </a:lnTo>
                  <a:lnTo>
                    <a:pt x="6" y="78"/>
                  </a:lnTo>
                  <a:lnTo>
                    <a:pt x="0" y="78"/>
                  </a:lnTo>
                  <a:lnTo>
                    <a:pt x="6" y="72"/>
                  </a:lnTo>
                  <a:lnTo>
                    <a:pt x="6" y="66"/>
                  </a:lnTo>
                  <a:lnTo>
                    <a:pt x="12" y="60"/>
                  </a:lnTo>
                  <a:lnTo>
                    <a:pt x="12" y="54"/>
                  </a:lnTo>
                  <a:lnTo>
                    <a:pt x="18" y="48"/>
                  </a:lnTo>
                  <a:lnTo>
                    <a:pt x="18" y="42"/>
                  </a:lnTo>
                  <a:lnTo>
                    <a:pt x="12" y="42"/>
                  </a:lnTo>
                  <a:lnTo>
                    <a:pt x="12" y="36"/>
                  </a:lnTo>
                  <a:lnTo>
                    <a:pt x="12" y="30"/>
                  </a:lnTo>
                  <a:lnTo>
                    <a:pt x="12" y="24"/>
                  </a:lnTo>
                  <a:lnTo>
                    <a:pt x="12" y="18"/>
                  </a:lnTo>
                  <a:lnTo>
                    <a:pt x="6" y="18"/>
                  </a:lnTo>
                  <a:lnTo>
                    <a:pt x="12" y="12"/>
                  </a:lnTo>
                  <a:lnTo>
                    <a:pt x="18" y="6"/>
                  </a:lnTo>
                  <a:lnTo>
                    <a:pt x="24" y="6"/>
                  </a:lnTo>
                  <a:lnTo>
                    <a:pt x="24" y="0"/>
                  </a:lnTo>
                  <a:lnTo>
                    <a:pt x="24" y="6"/>
                  </a:lnTo>
                  <a:close/>
                </a:path>
              </a:pathLst>
            </a:custGeom>
            <a:solidFill>
              <a:srgbClr val="E2E2E2"/>
            </a:solidFill>
            <a:ln w="9525">
              <a:solidFill>
                <a:srgbClr val="808080"/>
              </a:solidFill>
              <a:prstDash val="solid"/>
              <a:round/>
              <a:headEnd/>
              <a:tailEnd/>
            </a:ln>
          </p:spPr>
          <p:txBody>
            <a:bodyPr/>
            <a:lstStyle/>
            <a:p>
              <a:endParaRPr lang="en-GB"/>
            </a:p>
          </p:txBody>
        </p:sp>
        <p:sp>
          <p:nvSpPr>
            <p:cNvPr id="46" name="Freeform 99"/>
            <p:cNvSpPr>
              <a:spLocks noChangeAspect="1"/>
            </p:cNvSpPr>
            <p:nvPr>
              <p:custDataLst>
                <p:tags r:id="rId32"/>
              </p:custDataLst>
            </p:nvPr>
          </p:nvSpPr>
          <p:spPr bwMode="auto">
            <a:xfrm>
              <a:off x="4885" y="1212"/>
              <a:ext cx="208" cy="182"/>
            </a:xfrm>
            <a:custGeom>
              <a:avLst/>
              <a:gdLst>
                <a:gd name="T0" fmla="*/ 17 w 336"/>
                <a:gd name="T1" fmla="*/ 2 h 276"/>
                <a:gd name="T2" fmla="*/ 19 w 336"/>
                <a:gd name="T3" fmla="*/ 6 h 276"/>
                <a:gd name="T4" fmla="*/ 20 w 336"/>
                <a:gd name="T5" fmla="*/ 9 h 276"/>
                <a:gd name="T6" fmla="*/ 20 w 336"/>
                <a:gd name="T7" fmla="*/ 11 h 276"/>
                <a:gd name="T8" fmla="*/ 20 w 336"/>
                <a:gd name="T9" fmla="*/ 13 h 276"/>
                <a:gd name="T10" fmla="*/ 20 w 336"/>
                <a:gd name="T11" fmla="*/ 17 h 276"/>
                <a:gd name="T12" fmla="*/ 22 w 336"/>
                <a:gd name="T13" fmla="*/ 21 h 276"/>
                <a:gd name="T14" fmla="*/ 24 w 336"/>
                <a:gd name="T15" fmla="*/ 24 h 276"/>
                <a:gd name="T16" fmla="*/ 25 w 336"/>
                <a:gd name="T17" fmla="*/ 28 h 276"/>
                <a:gd name="T18" fmla="*/ 25 w 336"/>
                <a:gd name="T19" fmla="*/ 24 h 276"/>
                <a:gd name="T20" fmla="*/ 25 w 336"/>
                <a:gd name="T21" fmla="*/ 24 h 276"/>
                <a:gd name="T22" fmla="*/ 27 w 336"/>
                <a:gd name="T23" fmla="*/ 26 h 276"/>
                <a:gd name="T24" fmla="*/ 27 w 336"/>
                <a:gd name="T25" fmla="*/ 28 h 276"/>
                <a:gd name="T26" fmla="*/ 29 w 336"/>
                <a:gd name="T27" fmla="*/ 28 h 276"/>
                <a:gd name="T28" fmla="*/ 30 w 336"/>
                <a:gd name="T29" fmla="*/ 28 h 276"/>
                <a:gd name="T30" fmla="*/ 30 w 336"/>
                <a:gd name="T31" fmla="*/ 28 h 276"/>
                <a:gd name="T32" fmla="*/ 31 w 336"/>
                <a:gd name="T33" fmla="*/ 28 h 276"/>
                <a:gd name="T34" fmla="*/ 33 w 336"/>
                <a:gd name="T35" fmla="*/ 31 h 276"/>
                <a:gd name="T36" fmla="*/ 36 w 336"/>
                <a:gd name="T37" fmla="*/ 33 h 276"/>
                <a:gd name="T38" fmla="*/ 38 w 336"/>
                <a:gd name="T39" fmla="*/ 38 h 276"/>
                <a:gd name="T40" fmla="*/ 40 w 336"/>
                <a:gd name="T41" fmla="*/ 39 h 276"/>
                <a:gd name="T42" fmla="*/ 41 w 336"/>
                <a:gd name="T43" fmla="*/ 41 h 276"/>
                <a:gd name="T44" fmla="*/ 43 w 336"/>
                <a:gd name="T45" fmla="*/ 41 h 276"/>
                <a:gd name="T46" fmla="*/ 44 w 336"/>
                <a:gd name="T47" fmla="*/ 44 h 276"/>
                <a:gd name="T48" fmla="*/ 46 w 336"/>
                <a:gd name="T49" fmla="*/ 47 h 276"/>
                <a:gd name="T50" fmla="*/ 47 w 336"/>
                <a:gd name="T51" fmla="*/ 47 h 276"/>
                <a:gd name="T52" fmla="*/ 48 w 336"/>
                <a:gd name="T53" fmla="*/ 47 h 276"/>
                <a:gd name="T54" fmla="*/ 48 w 336"/>
                <a:gd name="T55" fmla="*/ 49 h 276"/>
                <a:gd name="T56" fmla="*/ 47 w 336"/>
                <a:gd name="T57" fmla="*/ 50 h 276"/>
                <a:gd name="T58" fmla="*/ 45 w 336"/>
                <a:gd name="T59" fmla="*/ 51 h 276"/>
                <a:gd name="T60" fmla="*/ 42 w 336"/>
                <a:gd name="T61" fmla="*/ 49 h 276"/>
                <a:gd name="T62" fmla="*/ 41 w 336"/>
                <a:gd name="T63" fmla="*/ 47 h 276"/>
                <a:gd name="T64" fmla="*/ 36 w 336"/>
                <a:gd name="T65" fmla="*/ 41 h 276"/>
                <a:gd name="T66" fmla="*/ 33 w 336"/>
                <a:gd name="T67" fmla="*/ 38 h 276"/>
                <a:gd name="T68" fmla="*/ 31 w 336"/>
                <a:gd name="T69" fmla="*/ 35 h 276"/>
                <a:gd name="T70" fmla="*/ 27 w 336"/>
                <a:gd name="T71" fmla="*/ 33 h 276"/>
                <a:gd name="T72" fmla="*/ 24 w 336"/>
                <a:gd name="T73" fmla="*/ 33 h 276"/>
                <a:gd name="T74" fmla="*/ 22 w 336"/>
                <a:gd name="T75" fmla="*/ 33 h 276"/>
                <a:gd name="T76" fmla="*/ 20 w 336"/>
                <a:gd name="T77" fmla="*/ 31 h 276"/>
                <a:gd name="T78" fmla="*/ 17 w 336"/>
                <a:gd name="T79" fmla="*/ 33 h 276"/>
                <a:gd name="T80" fmla="*/ 14 w 336"/>
                <a:gd name="T81" fmla="*/ 33 h 276"/>
                <a:gd name="T82" fmla="*/ 12 w 336"/>
                <a:gd name="T83" fmla="*/ 31 h 276"/>
                <a:gd name="T84" fmla="*/ 9 w 336"/>
                <a:gd name="T85" fmla="*/ 36 h 276"/>
                <a:gd name="T86" fmla="*/ 7 w 336"/>
                <a:gd name="T87" fmla="*/ 34 h 276"/>
                <a:gd name="T88" fmla="*/ 6 w 336"/>
                <a:gd name="T89" fmla="*/ 34 h 276"/>
                <a:gd name="T90" fmla="*/ 4 w 336"/>
                <a:gd name="T91" fmla="*/ 34 h 276"/>
                <a:gd name="T92" fmla="*/ 1 w 336"/>
                <a:gd name="T93" fmla="*/ 33 h 276"/>
                <a:gd name="T94" fmla="*/ 0 w 336"/>
                <a:gd name="T95" fmla="*/ 28 h 276"/>
                <a:gd name="T96" fmla="*/ 1 w 336"/>
                <a:gd name="T97" fmla="*/ 24 h 276"/>
                <a:gd name="T98" fmla="*/ 2 w 336"/>
                <a:gd name="T99" fmla="*/ 19 h 276"/>
                <a:gd name="T100" fmla="*/ 4 w 336"/>
                <a:gd name="T101" fmla="*/ 16 h 276"/>
                <a:gd name="T102" fmla="*/ 4 w 336"/>
                <a:gd name="T103" fmla="*/ 13 h 276"/>
                <a:gd name="T104" fmla="*/ 4 w 336"/>
                <a:gd name="T105" fmla="*/ 11 h 276"/>
                <a:gd name="T106" fmla="*/ 6 w 336"/>
                <a:gd name="T107" fmla="*/ 8 h 276"/>
                <a:gd name="T108" fmla="*/ 7 w 336"/>
                <a:gd name="T109" fmla="*/ 7 h 276"/>
                <a:gd name="T110" fmla="*/ 9 w 336"/>
                <a:gd name="T111" fmla="*/ 5 h 276"/>
                <a:gd name="T112" fmla="*/ 12 w 336"/>
                <a:gd name="T113" fmla="*/ 3 h 276"/>
                <a:gd name="T114" fmla="*/ 14 w 336"/>
                <a:gd name="T115" fmla="*/ 3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6" h="276">
                  <a:moveTo>
                    <a:pt x="108" y="0"/>
                  </a:moveTo>
                  <a:lnTo>
                    <a:pt x="114" y="6"/>
                  </a:lnTo>
                  <a:lnTo>
                    <a:pt x="114" y="12"/>
                  </a:lnTo>
                  <a:lnTo>
                    <a:pt x="120" y="12"/>
                  </a:lnTo>
                  <a:lnTo>
                    <a:pt x="120" y="18"/>
                  </a:lnTo>
                  <a:lnTo>
                    <a:pt x="120" y="24"/>
                  </a:lnTo>
                  <a:lnTo>
                    <a:pt x="126" y="24"/>
                  </a:lnTo>
                  <a:lnTo>
                    <a:pt x="126" y="30"/>
                  </a:lnTo>
                  <a:lnTo>
                    <a:pt x="126" y="36"/>
                  </a:lnTo>
                  <a:lnTo>
                    <a:pt x="126" y="42"/>
                  </a:lnTo>
                  <a:lnTo>
                    <a:pt x="132" y="42"/>
                  </a:lnTo>
                  <a:lnTo>
                    <a:pt x="132" y="48"/>
                  </a:lnTo>
                  <a:lnTo>
                    <a:pt x="132" y="54"/>
                  </a:lnTo>
                  <a:lnTo>
                    <a:pt x="132" y="60"/>
                  </a:lnTo>
                  <a:lnTo>
                    <a:pt x="138" y="60"/>
                  </a:lnTo>
                  <a:lnTo>
                    <a:pt x="132" y="60"/>
                  </a:lnTo>
                  <a:lnTo>
                    <a:pt x="138" y="60"/>
                  </a:lnTo>
                  <a:lnTo>
                    <a:pt x="138" y="66"/>
                  </a:lnTo>
                  <a:lnTo>
                    <a:pt x="138" y="72"/>
                  </a:lnTo>
                  <a:lnTo>
                    <a:pt x="138" y="66"/>
                  </a:lnTo>
                  <a:lnTo>
                    <a:pt x="138" y="72"/>
                  </a:lnTo>
                  <a:lnTo>
                    <a:pt x="138" y="78"/>
                  </a:lnTo>
                  <a:lnTo>
                    <a:pt x="138" y="84"/>
                  </a:lnTo>
                  <a:lnTo>
                    <a:pt x="138" y="90"/>
                  </a:lnTo>
                  <a:lnTo>
                    <a:pt x="144" y="96"/>
                  </a:lnTo>
                  <a:lnTo>
                    <a:pt x="144" y="102"/>
                  </a:lnTo>
                  <a:lnTo>
                    <a:pt x="150" y="108"/>
                  </a:lnTo>
                  <a:lnTo>
                    <a:pt x="150" y="114"/>
                  </a:lnTo>
                  <a:lnTo>
                    <a:pt x="150" y="120"/>
                  </a:lnTo>
                  <a:lnTo>
                    <a:pt x="156" y="120"/>
                  </a:lnTo>
                  <a:lnTo>
                    <a:pt x="162" y="120"/>
                  </a:lnTo>
                  <a:lnTo>
                    <a:pt x="162" y="126"/>
                  </a:lnTo>
                  <a:lnTo>
                    <a:pt x="162" y="132"/>
                  </a:lnTo>
                  <a:lnTo>
                    <a:pt x="162" y="138"/>
                  </a:lnTo>
                  <a:lnTo>
                    <a:pt x="162" y="144"/>
                  </a:lnTo>
                  <a:lnTo>
                    <a:pt x="168" y="144"/>
                  </a:lnTo>
                  <a:lnTo>
                    <a:pt x="168" y="138"/>
                  </a:lnTo>
                  <a:lnTo>
                    <a:pt x="174" y="138"/>
                  </a:lnTo>
                  <a:lnTo>
                    <a:pt x="168" y="132"/>
                  </a:lnTo>
                  <a:lnTo>
                    <a:pt x="168" y="126"/>
                  </a:lnTo>
                  <a:lnTo>
                    <a:pt x="168" y="120"/>
                  </a:lnTo>
                  <a:lnTo>
                    <a:pt x="168" y="126"/>
                  </a:lnTo>
                  <a:lnTo>
                    <a:pt x="174" y="120"/>
                  </a:lnTo>
                  <a:lnTo>
                    <a:pt x="174" y="126"/>
                  </a:lnTo>
                  <a:lnTo>
                    <a:pt x="180" y="126"/>
                  </a:lnTo>
                  <a:lnTo>
                    <a:pt x="180" y="132"/>
                  </a:lnTo>
                  <a:lnTo>
                    <a:pt x="180" y="138"/>
                  </a:lnTo>
                  <a:lnTo>
                    <a:pt x="186" y="138"/>
                  </a:lnTo>
                  <a:lnTo>
                    <a:pt x="186" y="144"/>
                  </a:lnTo>
                  <a:lnTo>
                    <a:pt x="180" y="144"/>
                  </a:lnTo>
                  <a:lnTo>
                    <a:pt x="186" y="144"/>
                  </a:lnTo>
                  <a:lnTo>
                    <a:pt x="186" y="150"/>
                  </a:lnTo>
                  <a:lnTo>
                    <a:pt x="192" y="150"/>
                  </a:lnTo>
                  <a:lnTo>
                    <a:pt x="198" y="150"/>
                  </a:lnTo>
                  <a:lnTo>
                    <a:pt x="198" y="144"/>
                  </a:lnTo>
                  <a:lnTo>
                    <a:pt x="198" y="150"/>
                  </a:lnTo>
                  <a:lnTo>
                    <a:pt x="198" y="144"/>
                  </a:lnTo>
                  <a:lnTo>
                    <a:pt x="198" y="150"/>
                  </a:lnTo>
                  <a:lnTo>
                    <a:pt x="198" y="144"/>
                  </a:lnTo>
                  <a:lnTo>
                    <a:pt x="204" y="144"/>
                  </a:lnTo>
                  <a:lnTo>
                    <a:pt x="204" y="150"/>
                  </a:lnTo>
                  <a:lnTo>
                    <a:pt x="198" y="150"/>
                  </a:lnTo>
                  <a:lnTo>
                    <a:pt x="204" y="150"/>
                  </a:lnTo>
                  <a:lnTo>
                    <a:pt x="204" y="144"/>
                  </a:lnTo>
                  <a:lnTo>
                    <a:pt x="204" y="150"/>
                  </a:lnTo>
                  <a:lnTo>
                    <a:pt x="210" y="150"/>
                  </a:lnTo>
                  <a:lnTo>
                    <a:pt x="216" y="150"/>
                  </a:lnTo>
                  <a:lnTo>
                    <a:pt x="210" y="150"/>
                  </a:lnTo>
                  <a:lnTo>
                    <a:pt x="216" y="156"/>
                  </a:lnTo>
                  <a:lnTo>
                    <a:pt x="216" y="162"/>
                  </a:lnTo>
                  <a:lnTo>
                    <a:pt x="222" y="162"/>
                  </a:lnTo>
                  <a:lnTo>
                    <a:pt x="228" y="162"/>
                  </a:lnTo>
                  <a:lnTo>
                    <a:pt x="234" y="162"/>
                  </a:lnTo>
                  <a:lnTo>
                    <a:pt x="240" y="162"/>
                  </a:lnTo>
                  <a:lnTo>
                    <a:pt x="240" y="168"/>
                  </a:lnTo>
                  <a:lnTo>
                    <a:pt x="246" y="174"/>
                  </a:lnTo>
                  <a:lnTo>
                    <a:pt x="246" y="180"/>
                  </a:lnTo>
                  <a:lnTo>
                    <a:pt x="252" y="186"/>
                  </a:lnTo>
                  <a:lnTo>
                    <a:pt x="258" y="192"/>
                  </a:lnTo>
                  <a:lnTo>
                    <a:pt x="258" y="198"/>
                  </a:lnTo>
                  <a:lnTo>
                    <a:pt x="258" y="192"/>
                  </a:lnTo>
                  <a:lnTo>
                    <a:pt x="264" y="198"/>
                  </a:lnTo>
                  <a:lnTo>
                    <a:pt x="270" y="198"/>
                  </a:lnTo>
                  <a:lnTo>
                    <a:pt x="270" y="204"/>
                  </a:lnTo>
                  <a:lnTo>
                    <a:pt x="276" y="204"/>
                  </a:lnTo>
                  <a:lnTo>
                    <a:pt x="276" y="210"/>
                  </a:lnTo>
                  <a:lnTo>
                    <a:pt x="282" y="210"/>
                  </a:lnTo>
                  <a:lnTo>
                    <a:pt x="282" y="216"/>
                  </a:lnTo>
                  <a:lnTo>
                    <a:pt x="288" y="216"/>
                  </a:lnTo>
                  <a:lnTo>
                    <a:pt x="288" y="210"/>
                  </a:lnTo>
                  <a:lnTo>
                    <a:pt x="288" y="216"/>
                  </a:lnTo>
                  <a:lnTo>
                    <a:pt x="294" y="216"/>
                  </a:lnTo>
                  <a:lnTo>
                    <a:pt x="294" y="222"/>
                  </a:lnTo>
                  <a:lnTo>
                    <a:pt x="294" y="228"/>
                  </a:lnTo>
                  <a:lnTo>
                    <a:pt x="294" y="234"/>
                  </a:lnTo>
                  <a:lnTo>
                    <a:pt x="300" y="234"/>
                  </a:lnTo>
                  <a:lnTo>
                    <a:pt x="306" y="234"/>
                  </a:lnTo>
                  <a:lnTo>
                    <a:pt x="306" y="240"/>
                  </a:lnTo>
                  <a:lnTo>
                    <a:pt x="312" y="240"/>
                  </a:lnTo>
                  <a:lnTo>
                    <a:pt x="312" y="246"/>
                  </a:lnTo>
                  <a:lnTo>
                    <a:pt x="312" y="240"/>
                  </a:lnTo>
                  <a:lnTo>
                    <a:pt x="312" y="246"/>
                  </a:lnTo>
                  <a:lnTo>
                    <a:pt x="318" y="246"/>
                  </a:lnTo>
                  <a:lnTo>
                    <a:pt x="318" y="252"/>
                  </a:lnTo>
                  <a:lnTo>
                    <a:pt x="324" y="258"/>
                  </a:lnTo>
                  <a:lnTo>
                    <a:pt x="324" y="252"/>
                  </a:lnTo>
                  <a:lnTo>
                    <a:pt x="324" y="258"/>
                  </a:lnTo>
                  <a:lnTo>
                    <a:pt x="324" y="252"/>
                  </a:lnTo>
                  <a:lnTo>
                    <a:pt x="330" y="252"/>
                  </a:lnTo>
                  <a:lnTo>
                    <a:pt x="324" y="252"/>
                  </a:lnTo>
                  <a:lnTo>
                    <a:pt x="330" y="252"/>
                  </a:lnTo>
                  <a:lnTo>
                    <a:pt x="330" y="258"/>
                  </a:lnTo>
                  <a:lnTo>
                    <a:pt x="336" y="258"/>
                  </a:lnTo>
                  <a:lnTo>
                    <a:pt x="330" y="264"/>
                  </a:lnTo>
                  <a:lnTo>
                    <a:pt x="324" y="264"/>
                  </a:lnTo>
                  <a:lnTo>
                    <a:pt x="318" y="264"/>
                  </a:lnTo>
                  <a:lnTo>
                    <a:pt x="318" y="270"/>
                  </a:lnTo>
                  <a:lnTo>
                    <a:pt x="318" y="276"/>
                  </a:lnTo>
                  <a:lnTo>
                    <a:pt x="312" y="276"/>
                  </a:lnTo>
                  <a:lnTo>
                    <a:pt x="306" y="270"/>
                  </a:lnTo>
                  <a:lnTo>
                    <a:pt x="300" y="270"/>
                  </a:lnTo>
                  <a:lnTo>
                    <a:pt x="294" y="270"/>
                  </a:lnTo>
                  <a:lnTo>
                    <a:pt x="294" y="264"/>
                  </a:lnTo>
                  <a:lnTo>
                    <a:pt x="288" y="258"/>
                  </a:lnTo>
                  <a:lnTo>
                    <a:pt x="282" y="258"/>
                  </a:lnTo>
                  <a:lnTo>
                    <a:pt x="282" y="252"/>
                  </a:lnTo>
                  <a:lnTo>
                    <a:pt x="276" y="252"/>
                  </a:lnTo>
                  <a:lnTo>
                    <a:pt x="276" y="246"/>
                  </a:lnTo>
                  <a:lnTo>
                    <a:pt x="270" y="246"/>
                  </a:lnTo>
                  <a:lnTo>
                    <a:pt x="270" y="240"/>
                  </a:lnTo>
                  <a:lnTo>
                    <a:pt x="264" y="234"/>
                  </a:lnTo>
                  <a:lnTo>
                    <a:pt x="246" y="216"/>
                  </a:lnTo>
                  <a:lnTo>
                    <a:pt x="240" y="216"/>
                  </a:lnTo>
                  <a:lnTo>
                    <a:pt x="240" y="210"/>
                  </a:lnTo>
                  <a:lnTo>
                    <a:pt x="234" y="204"/>
                  </a:lnTo>
                  <a:lnTo>
                    <a:pt x="228" y="198"/>
                  </a:lnTo>
                  <a:lnTo>
                    <a:pt x="222" y="192"/>
                  </a:lnTo>
                  <a:lnTo>
                    <a:pt x="222" y="186"/>
                  </a:lnTo>
                  <a:lnTo>
                    <a:pt x="216" y="186"/>
                  </a:lnTo>
                  <a:lnTo>
                    <a:pt x="210" y="186"/>
                  </a:lnTo>
                  <a:lnTo>
                    <a:pt x="204" y="186"/>
                  </a:lnTo>
                  <a:lnTo>
                    <a:pt x="198" y="180"/>
                  </a:lnTo>
                  <a:lnTo>
                    <a:pt x="192" y="174"/>
                  </a:lnTo>
                  <a:lnTo>
                    <a:pt x="186" y="174"/>
                  </a:lnTo>
                  <a:lnTo>
                    <a:pt x="180" y="174"/>
                  </a:lnTo>
                  <a:lnTo>
                    <a:pt x="174" y="174"/>
                  </a:lnTo>
                  <a:lnTo>
                    <a:pt x="168" y="174"/>
                  </a:lnTo>
                  <a:lnTo>
                    <a:pt x="162" y="174"/>
                  </a:lnTo>
                  <a:lnTo>
                    <a:pt x="162" y="168"/>
                  </a:lnTo>
                  <a:lnTo>
                    <a:pt x="156" y="168"/>
                  </a:lnTo>
                  <a:lnTo>
                    <a:pt x="156" y="174"/>
                  </a:lnTo>
                  <a:lnTo>
                    <a:pt x="150" y="174"/>
                  </a:lnTo>
                  <a:lnTo>
                    <a:pt x="144" y="174"/>
                  </a:lnTo>
                  <a:lnTo>
                    <a:pt x="138" y="174"/>
                  </a:lnTo>
                  <a:lnTo>
                    <a:pt x="138" y="168"/>
                  </a:lnTo>
                  <a:lnTo>
                    <a:pt x="132" y="162"/>
                  </a:lnTo>
                  <a:lnTo>
                    <a:pt x="132" y="168"/>
                  </a:lnTo>
                  <a:lnTo>
                    <a:pt x="126" y="168"/>
                  </a:lnTo>
                  <a:lnTo>
                    <a:pt x="126" y="174"/>
                  </a:lnTo>
                  <a:lnTo>
                    <a:pt x="120" y="174"/>
                  </a:lnTo>
                  <a:lnTo>
                    <a:pt x="114" y="174"/>
                  </a:lnTo>
                  <a:lnTo>
                    <a:pt x="108" y="174"/>
                  </a:lnTo>
                  <a:lnTo>
                    <a:pt x="102" y="174"/>
                  </a:lnTo>
                  <a:lnTo>
                    <a:pt x="96" y="174"/>
                  </a:lnTo>
                  <a:lnTo>
                    <a:pt x="96" y="168"/>
                  </a:lnTo>
                  <a:lnTo>
                    <a:pt x="90" y="168"/>
                  </a:lnTo>
                  <a:lnTo>
                    <a:pt x="90" y="162"/>
                  </a:lnTo>
                  <a:lnTo>
                    <a:pt x="84" y="162"/>
                  </a:lnTo>
                  <a:lnTo>
                    <a:pt x="78" y="162"/>
                  </a:lnTo>
                  <a:lnTo>
                    <a:pt x="78" y="156"/>
                  </a:lnTo>
                  <a:lnTo>
                    <a:pt x="78" y="150"/>
                  </a:lnTo>
                  <a:lnTo>
                    <a:pt x="60" y="192"/>
                  </a:lnTo>
                  <a:lnTo>
                    <a:pt x="54" y="192"/>
                  </a:lnTo>
                  <a:lnTo>
                    <a:pt x="54" y="186"/>
                  </a:lnTo>
                  <a:lnTo>
                    <a:pt x="54" y="180"/>
                  </a:lnTo>
                  <a:lnTo>
                    <a:pt x="48" y="180"/>
                  </a:lnTo>
                  <a:lnTo>
                    <a:pt x="48" y="174"/>
                  </a:lnTo>
                  <a:lnTo>
                    <a:pt x="42" y="174"/>
                  </a:lnTo>
                  <a:lnTo>
                    <a:pt x="36" y="174"/>
                  </a:lnTo>
                  <a:lnTo>
                    <a:pt x="36" y="180"/>
                  </a:lnTo>
                  <a:lnTo>
                    <a:pt x="30" y="180"/>
                  </a:lnTo>
                  <a:lnTo>
                    <a:pt x="30" y="186"/>
                  </a:lnTo>
                  <a:lnTo>
                    <a:pt x="30" y="180"/>
                  </a:lnTo>
                  <a:lnTo>
                    <a:pt x="24" y="180"/>
                  </a:lnTo>
                  <a:lnTo>
                    <a:pt x="18" y="180"/>
                  </a:lnTo>
                  <a:lnTo>
                    <a:pt x="12" y="180"/>
                  </a:lnTo>
                  <a:lnTo>
                    <a:pt x="6" y="180"/>
                  </a:lnTo>
                  <a:lnTo>
                    <a:pt x="6" y="174"/>
                  </a:lnTo>
                  <a:lnTo>
                    <a:pt x="6" y="168"/>
                  </a:lnTo>
                  <a:lnTo>
                    <a:pt x="6" y="156"/>
                  </a:lnTo>
                  <a:lnTo>
                    <a:pt x="6" y="150"/>
                  </a:lnTo>
                  <a:lnTo>
                    <a:pt x="0" y="144"/>
                  </a:lnTo>
                  <a:lnTo>
                    <a:pt x="0" y="138"/>
                  </a:lnTo>
                  <a:lnTo>
                    <a:pt x="6" y="138"/>
                  </a:lnTo>
                  <a:lnTo>
                    <a:pt x="6" y="132"/>
                  </a:lnTo>
                  <a:lnTo>
                    <a:pt x="12" y="126"/>
                  </a:lnTo>
                  <a:lnTo>
                    <a:pt x="12" y="120"/>
                  </a:lnTo>
                  <a:lnTo>
                    <a:pt x="12" y="108"/>
                  </a:lnTo>
                  <a:lnTo>
                    <a:pt x="18" y="108"/>
                  </a:lnTo>
                  <a:lnTo>
                    <a:pt x="18" y="102"/>
                  </a:lnTo>
                  <a:lnTo>
                    <a:pt x="18" y="96"/>
                  </a:lnTo>
                  <a:lnTo>
                    <a:pt x="24" y="90"/>
                  </a:lnTo>
                  <a:lnTo>
                    <a:pt x="24" y="84"/>
                  </a:lnTo>
                  <a:lnTo>
                    <a:pt x="30" y="84"/>
                  </a:lnTo>
                  <a:lnTo>
                    <a:pt x="24" y="84"/>
                  </a:lnTo>
                  <a:lnTo>
                    <a:pt x="24" y="78"/>
                  </a:lnTo>
                  <a:lnTo>
                    <a:pt x="30" y="78"/>
                  </a:lnTo>
                  <a:lnTo>
                    <a:pt x="30" y="72"/>
                  </a:lnTo>
                  <a:lnTo>
                    <a:pt x="24" y="72"/>
                  </a:lnTo>
                  <a:lnTo>
                    <a:pt x="24" y="66"/>
                  </a:lnTo>
                  <a:lnTo>
                    <a:pt x="24" y="60"/>
                  </a:lnTo>
                  <a:lnTo>
                    <a:pt x="30" y="60"/>
                  </a:lnTo>
                  <a:lnTo>
                    <a:pt x="30" y="54"/>
                  </a:lnTo>
                  <a:lnTo>
                    <a:pt x="30" y="48"/>
                  </a:lnTo>
                  <a:lnTo>
                    <a:pt x="30" y="42"/>
                  </a:lnTo>
                  <a:lnTo>
                    <a:pt x="36" y="42"/>
                  </a:lnTo>
                  <a:lnTo>
                    <a:pt x="42" y="42"/>
                  </a:lnTo>
                  <a:lnTo>
                    <a:pt x="48" y="42"/>
                  </a:lnTo>
                  <a:lnTo>
                    <a:pt x="54" y="42"/>
                  </a:lnTo>
                  <a:lnTo>
                    <a:pt x="54" y="36"/>
                  </a:lnTo>
                  <a:lnTo>
                    <a:pt x="54" y="30"/>
                  </a:lnTo>
                  <a:lnTo>
                    <a:pt x="60" y="30"/>
                  </a:lnTo>
                  <a:lnTo>
                    <a:pt x="66" y="30"/>
                  </a:lnTo>
                  <a:lnTo>
                    <a:pt x="66" y="24"/>
                  </a:lnTo>
                  <a:lnTo>
                    <a:pt x="72" y="24"/>
                  </a:lnTo>
                  <a:lnTo>
                    <a:pt x="78" y="24"/>
                  </a:lnTo>
                  <a:lnTo>
                    <a:pt x="78" y="18"/>
                  </a:lnTo>
                  <a:lnTo>
                    <a:pt x="84" y="18"/>
                  </a:lnTo>
                  <a:lnTo>
                    <a:pt x="84" y="24"/>
                  </a:lnTo>
                  <a:lnTo>
                    <a:pt x="84" y="18"/>
                  </a:lnTo>
                  <a:lnTo>
                    <a:pt x="90" y="18"/>
                  </a:lnTo>
                  <a:lnTo>
                    <a:pt x="96" y="18"/>
                  </a:lnTo>
                  <a:lnTo>
                    <a:pt x="96" y="12"/>
                  </a:lnTo>
                  <a:lnTo>
                    <a:pt x="102" y="0"/>
                  </a:lnTo>
                  <a:lnTo>
                    <a:pt x="108" y="0"/>
                  </a:lnTo>
                  <a:close/>
                </a:path>
              </a:pathLst>
            </a:custGeom>
            <a:solidFill>
              <a:srgbClr val="E2E2E2"/>
            </a:solidFill>
            <a:ln w="9525">
              <a:solidFill>
                <a:srgbClr val="808080"/>
              </a:solidFill>
              <a:prstDash val="solid"/>
              <a:round/>
              <a:headEnd/>
              <a:tailEnd/>
            </a:ln>
          </p:spPr>
          <p:txBody>
            <a:bodyPr/>
            <a:lstStyle/>
            <a:p>
              <a:endParaRPr lang="en-GB"/>
            </a:p>
          </p:txBody>
        </p:sp>
        <p:sp>
          <p:nvSpPr>
            <p:cNvPr id="47" name="Freeform 100"/>
            <p:cNvSpPr>
              <a:spLocks noChangeAspect="1"/>
            </p:cNvSpPr>
            <p:nvPr>
              <p:custDataLst>
                <p:tags r:id="rId33"/>
              </p:custDataLst>
            </p:nvPr>
          </p:nvSpPr>
          <p:spPr bwMode="auto">
            <a:xfrm>
              <a:off x="4780" y="1309"/>
              <a:ext cx="461" cy="373"/>
            </a:xfrm>
            <a:custGeom>
              <a:avLst/>
              <a:gdLst>
                <a:gd name="T0" fmla="*/ 27 w 744"/>
                <a:gd name="T1" fmla="*/ 6 h 570"/>
                <a:gd name="T2" fmla="*/ 30 w 744"/>
                <a:gd name="T3" fmla="*/ 5 h 570"/>
                <a:gd name="T4" fmla="*/ 33 w 744"/>
                <a:gd name="T5" fmla="*/ 8 h 570"/>
                <a:gd name="T6" fmla="*/ 38 w 744"/>
                <a:gd name="T7" fmla="*/ 2 h 570"/>
                <a:gd name="T8" fmla="*/ 42 w 744"/>
                <a:gd name="T9" fmla="*/ 5 h 570"/>
                <a:gd name="T10" fmla="*/ 45 w 744"/>
                <a:gd name="T11" fmla="*/ 3 h 570"/>
                <a:gd name="T12" fmla="*/ 48 w 744"/>
                <a:gd name="T13" fmla="*/ 3 h 570"/>
                <a:gd name="T14" fmla="*/ 53 w 744"/>
                <a:gd name="T15" fmla="*/ 5 h 570"/>
                <a:gd name="T16" fmla="*/ 58 w 744"/>
                <a:gd name="T17" fmla="*/ 8 h 570"/>
                <a:gd name="T18" fmla="*/ 64 w 744"/>
                <a:gd name="T19" fmla="*/ 16 h 570"/>
                <a:gd name="T20" fmla="*/ 66 w 744"/>
                <a:gd name="T21" fmla="*/ 20 h 570"/>
                <a:gd name="T22" fmla="*/ 68 w 744"/>
                <a:gd name="T23" fmla="*/ 24 h 570"/>
                <a:gd name="T24" fmla="*/ 64 w 744"/>
                <a:gd name="T25" fmla="*/ 29 h 570"/>
                <a:gd name="T26" fmla="*/ 64 w 744"/>
                <a:gd name="T27" fmla="*/ 35 h 570"/>
                <a:gd name="T28" fmla="*/ 69 w 744"/>
                <a:gd name="T29" fmla="*/ 37 h 570"/>
                <a:gd name="T30" fmla="*/ 72 w 744"/>
                <a:gd name="T31" fmla="*/ 37 h 570"/>
                <a:gd name="T32" fmla="*/ 72 w 744"/>
                <a:gd name="T33" fmla="*/ 42 h 570"/>
                <a:gd name="T34" fmla="*/ 75 w 744"/>
                <a:gd name="T35" fmla="*/ 46 h 570"/>
                <a:gd name="T36" fmla="*/ 80 w 744"/>
                <a:gd name="T37" fmla="*/ 52 h 570"/>
                <a:gd name="T38" fmla="*/ 95 w 744"/>
                <a:gd name="T39" fmla="*/ 60 h 570"/>
                <a:gd name="T40" fmla="*/ 87 w 744"/>
                <a:gd name="T41" fmla="*/ 91 h 570"/>
                <a:gd name="T42" fmla="*/ 73 w 744"/>
                <a:gd name="T43" fmla="*/ 95 h 570"/>
                <a:gd name="T44" fmla="*/ 70 w 744"/>
                <a:gd name="T45" fmla="*/ 98 h 570"/>
                <a:gd name="T46" fmla="*/ 65 w 744"/>
                <a:gd name="T47" fmla="*/ 100 h 570"/>
                <a:gd name="T48" fmla="*/ 60 w 744"/>
                <a:gd name="T49" fmla="*/ 100 h 570"/>
                <a:gd name="T50" fmla="*/ 58 w 744"/>
                <a:gd name="T51" fmla="*/ 97 h 570"/>
                <a:gd name="T52" fmla="*/ 52 w 744"/>
                <a:gd name="T53" fmla="*/ 99 h 570"/>
                <a:gd name="T54" fmla="*/ 47 w 744"/>
                <a:gd name="T55" fmla="*/ 105 h 570"/>
                <a:gd name="T56" fmla="*/ 42 w 744"/>
                <a:gd name="T57" fmla="*/ 103 h 570"/>
                <a:gd name="T58" fmla="*/ 37 w 744"/>
                <a:gd name="T59" fmla="*/ 103 h 570"/>
                <a:gd name="T60" fmla="*/ 29 w 744"/>
                <a:gd name="T61" fmla="*/ 97 h 570"/>
                <a:gd name="T62" fmla="*/ 23 w 744"/>
                <a:gd name="T63" fmla="*/ 96 h 570"/>
                <a:gd name="T64" fmla="*/ 21 w 744"/>
                <a:gd name="T65" fmla="*/ 89 h 570"/>
                <a:gd name="T66" fmla="*/ 20 w 744"/>
                <a:gd name="T67" fmla="*/ 87 h 570"/>
                <a:gd name="T68" fmla="*/ 15 w 744"/>
                <a:gd name="T69" fmla="*/ 84 h 570"/>
                <a:gd name="T70" fmla="*/ 14 w 744"/>
                <a:gd name="T71" fmla="*/ 77 h 570"/>
                <a:gd name="T72" fmla="*/ 12 w 744"/>
                <a:gd name="T73" fmla="*/ 75 h 570"/>
                <a:gd name="T74" fmla="*/ 11 w 744"/>
                <a:gd name="T75" fmla="*/ 74 h 570"/>
                <a:gd name="T76" fmla="*/ 7 w 744"/>
                <a:gd name="T77" fmla="*/ 70 h 570"/>
                <a:gd name="T78" fmla="*/ 6 w 744"/>
                <a:gd name="T79" fmla="*/ 66 h 570"/>
                <a:gd name="T80" fmla="*/ 4 w 744"/>
                <a:gd name="T81" fmla="*/ 66 h 570"/>
                <a:gd name="T82" fmla="*/ 0 w 744"/>
                <a:gd name="T83" fmla="*/ 65 h 570"/>
                <a:gd name="T84" fmla="*/ 1 w 744"/>
                <a:gd name="T85" fmla="*/ 62 h 570"/>
                <a:gd name="T86" fmla="*/ 2 w 744"/>
                <a:gd name="T87" fmla="*/ 60 h 570"/>
                <a:gd name="T88" fmla="*/ 6 w 744"/>
                <a:gd name="T89" fmla="*/ 60 h 570"/>
                <a:gd name="T90" fmla="*/ 7 w 744"/>
                <a:gd name="T91" fmla="*/ 56 h 570"/>
                <a:gd name="T92" fmla="*/ 9 w 744"/>
                <a:gd name="T93" fmla="*/ 46 h 570"/>
                <a:gd name="T94" fmla="*/ 9 w 744"/>
                <a:gd name="T95" fmla="*/ 41 h 570"/>
                <a:gd name="T96" fmla="*/ 11 w 744"/>
                <a:gd name="T97" fmla="*/ 37 h 570"/>
                <a:gd name="T98" fmla="*/ 14 w 744"/>
                <a:gd name="T99" fmla="*/ 37 h 570"/>
                <a:gd name="T100" fmla="*/ 15 w 744"/>
                <a:gd name="T101" fmla="*/ 32 h 570"/>
                <a:gd name="T102" fmla="*/ 17 w 744"/>
                <a:gd name="T103" fmla="*/ 27 h 570"/>
                <a:gd name="T104" fmla="*/ 20 w 744"/>
                <a:gd name="T105" fmla="*/ 21 h 570"/>
                <a:gd name="T106" fmla="*/ 23 w 744"/>
                <a:gd name="T107" fmla="*/ 20 h 570"/>
                <a:gd name="T108" fmla="*/ 25 w 744"/>
                <a:gd name="T109" fmla="*/ 13 h 570"/>
                <a:gd name="T110" fmla="*/ 26 w 744"/>
                <a:gd name="T111" fmla="*/ 9 h 5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44" h="570">
                  <a:moveTo>
                    <a:pt x="174" y="48"/>
                  </a:moveTo>
                  <a:lnTo>
                    <a:pt x="174" y="42"/>
                  </a:lnTo>
                  <a:lnTo>
                    <a:pt x="174" y="36"/>
                  </a:lnTo>
                  <a:lnTo>
                    <a:pt x="174" y="30"/>
                  </a:lnTo>
                  <a:lnTo>
                    <a:pt x="180" y="30"/>
                  </a:lnTo>
                  <a:lnTo>
                    <a:pt x="186" y="30"/>
                  </a:lnTo>
                  <a:lnTo>
                    <a:pt x="192" y="30"/>
                  </a:lnTo>
                  <a:lnTo>
                    <a:pt x="198" y="30"/>
                  </a:lnTo>
                  <a:lnTo>
                    <a:pt x="198" y="36"/>
                  </a:lnTo>
                  <a:lnTo>
                    <a:pt x="198" y="30"/>
                  </a:lnTo>
                  <a:lnTo>
                    <a:pt x="204" y="30"/>
                  </a:lnTo>
                  <a:lnTo>
                    <a:pt x="204" y="24"/>
                  </a:lnTo>
                  <a:lnTo>
                    <a:pt x="210" y="24"/>
                  </a:lnTo>
                  <a:lnTo>
                    <a:pt x="216" y="24"/>
                  </a:lnTo>
                  <a:lnTo>
                    <a:pt x="216" y="30"/>
                  </a:lnTo>
                  <a:lnTo>
                    <a:pt x="222" y="30"/>
                  </a:lnTo>
                  <a:lnTo>
                    <a:pt x="222" y="36"/>
                  </a:lnTo>
                  <a:lnTo>
                    <a:pt x="222" y="42"/>
                  </a:lnTo>
                  <a:lnTo>
                    <a:pt x="228" y="42"/>
                  </a:lnTo>
                  <a:lnTo>
                    <a:pt x="246" y="0"/>
                  </a:lnTo>
                  <a:lnTo>
                    <a:pt x="246" y="6"/>
                  </a:lnTo>
                  <a:lnTo>
                    <a:pt x="246" y="12"/>
                  </a:lnTo>
                  <a:lnTo>
                    <a:pt x="252" y="12"/>
                  </a:lnTo>
                  <a:lnTo>
                    <a:pt x="258" y="12"/>
                  </a:lnTo>
                  <a:lnTo>
                    <a:pt x="258" y="18"/>
                  </a:lnTo>
                  <a:lnTo>
                    <a:pt x="264" y="18"/>
                  </a:lnTo>
                  <a:lnTo>
                    <a:pt x="264" y="24"/>
                  </a:lnTo>
                  <a:lnTo>
                    <a:pt x="270" y="24"/>
                  </a:lnTo>
                  <a:lnTo>
                    <a:pt x="276" y="24"/>
                  </a:lnTo>
                  <a:lnTo>
                    <a:pt x="282" y="24"/>
                  </a:lnTo>
                  <a:lnTo>
                    <a:pt x="288" y="24"/>
                  </a:lnTo>
                  <a:lnTo>
                    <a:pt x="294" y="24"/>
                  </a:lnTo>
                  <a:lnTo>
                    <a:pt x="294" y="18"/>
                  </a:lnTo>
                  <a:lnTo>
                    <a:pt x="300" y="18"/>
                  </a:lnTo>
                  <a:lnTo>
                    <a:pt x="300" y="12"/>
                  </a:lnTo>
                  <a:lnTo>
                    <a:pt x="306" y="18"/>
                  </a:lnTo>
                  <a:lnTo>
                    <a:pt x="306" y="24"/>
                  </a:lnTo>
                  <a:lnTo>
                    <a:pt x="312" y="24"/>
                  </a:lnTo>
                  <a:lnTo>
                    <a:pt x="318" y="24"/>
                  </a:lnTo>
                  <a:lnTo>
                    <a:pt x="324" y="24"/>
                  </a:lnTo>
                  <a:lnTo>
                    <a:pt x="324" y="18"/>
                  </a:lnTo>
                  <a:lnTo>
                    <a:pt x="330" y="18"/>
                  </a:lnTo>
                  <a:lnTo>
                    <a:pt x="330" y="24"/>
                  </a:lnTo>
                  <a:lnTo>
                    <a:pt x="336" y="24"/>
                  </a:lnTo>
                  <a:lnTo>
                    <a:pt x="342" y="24"/>
                  </a:lnTo>
                  <a:lnTo>
                    <a:pt x="348" y="24"/>
                  </a:lnTo>
                  <a:lnTo>
                    <a:pt x="354" y="24"/>
                  </a:lnTo>
                  <a:lnTo>
                    <a:pt x="360" y="24"/>
                  </a:lnTo>
                  <a:lnTo>
                    <a:pt x="366" y="30"/>
                  </a:lnTo>
                  <a:lnTo>
                    <a:pt x="372" y="36"/>
                  </a:lnTo>
                  <a:lnTo>
                    <a:pt x="378" y="36"/>
                  </a:lnTo>
                  <a:lnTo>
                    <a:pt x="384" y="36"/>
                  </a:lnTo>
                  <a:lnTo>
                    <a:pt x="390" y="36"/>
                  </a:lnTo>
                  <a:lnTo>
                    <a:pt x="390" y="42"/>
                  </a:lnTo>
                  <a:lnTo>
                    <a:pt x="396" y="48"/>
                  </a:lnTo>
                  <a:lnTo>
                    <a:pt x="402" y="54"/>
                  </a:lnTo>
                  <a:lnTo>
                    <a:pt x="408" y="60"/>
                  </a:lnTo>
                  <a:lnTo>
                    <a:pt x="408" y="66"/>
                  </a:lnTo>
                  <a:lnTo>
                    <a:pt x="414" y="66"/>
                  </a:lnTo>
                  <a:lnTo>
                    <a:pt x="432" y="84"/>
                  </a:lnTo>
                  <a:lnTo>
                    <a:pt x="438" y="90"/>
                  </a:lnTo>
                  <a:lnTo>
                    <a:pt x="438" y="96"/>
                  </a:lnTo>
                  <a:lnTo>
                    <a:pt x="444" y="96"/>
                  </a:lnTo>
                  <a:lnTo>
                    <a:pt x="444" y="102"/>
                  </a:lnTo>
                  <a:lnTo>
                    <a:pt x="450" y="102"/>
                  </a:lnTo>
                  <a:lnTo>
                    <a:pt x="450" y="108"/>
                  </a:lnTo>
                  <a:lnTo>
                    <a:pt x="456" y="108"/>
                  </a:lnTo>
                  <a:lnTo>
                    <a:pt x="462" y="114"/>
                  </a:lnTo>
                  <a:lnTo>
                    <a:pt x="462" y="120"/>
                  </a:lnTo>
                  <a:lnTo>
                    <a:pt x="468" y="120"/>
                  </a:lnTo>
                  <a:lnTo>
                    <a:pt x="462" y="126"/>
                  </a:lnTo>
                  <a:lnTo>
                    <a:pt x="462" y="132"/>
                  </a:lnTo>
                  <a:lnTo>
                    <a:pt x="456" y="132"/>
                  </a:lnTo>
                  <a:lnTo>
                    <a:pt x="456" y="138"/>
                  </a:lnTo>
                  <a:lnTo>
                    <a:pt x="456" y="144"/>
                  </a:lnTo>
                  <a:lnTo>
                    <a:pt x="450" y="144"/>
                  </a:lnTo>
                  <a:lnTo>
                    <a:pt x="444" y="156"/>
                  </a:lnTo>
                  <a:lnTo>
                    <a:pt x="438" y="156"/>
                  </a:lnTo>
                  <a:lnTo>
                    <a:pt x="438" y="162"/>
                  </a:lnTo>
                  <a:lnTo>
                    <a:pt x="438" y="168"/>
                  </a:lnTo>
                  <a:lnTo>
                    <a:pt x="432" y="168"/>
                  </a:lnTo>
                  <a:lnTo>
                    <a:pt x="438" y="174"/>
                  </a:lnTo>
                  <a:lnTo>
                    <a:pt x="438" y="180"/>
                  </a:lnTo>
                  <a:lnTo>
                    <a:pt x="438" y="192"/>
                  </a:lnTo>
                  <a:lnTo>
                    <a:pt x="438" y="198"/>
                  </a:lnTo>
                  <a:lnTo>
                    <a:pt x="444" y="198"/>
                  </a:lnTo>
                  <a:lnTo>
                    <a:pt x="450" y="198"/>
                  </a:lnTo>
                  <a:lnTo>
                    <a:pt x="456" y="198"/>
                  </a:lnTo>
                  <a:lnTo>
                    <a:pt x="462" y="198"/>
                  </a:lnTo>
                  <a:lnTo>
                    <a:pt x="468" y="198"/>
                  </a:lnTo>
                  <a:lnTo>
                    <a:pt x="468" y="192"/>
                  </a:lnTo>
                  <a:lnTo>
                    <a:pt x="474" y="192"/>
                  </a:lnTo>
                  <a:lnTo>
                    <a:pt x="480" y="192"/>
                  </a:lnTo>
                  <a:lnTo>
                    <a:pt x="486" y="192"/>
                  </a:lnTo>
                  <a:lnTo>
                    <a:pt x="486" y="198"/>
                  </a:lnTo>
                  <a:lnTo>
                    <a:pt x="492" y="198"/>
                  </a:lnTo>
                  <a:lnTo>
                    <a:pt x="486" y="210"/>
                  </a:lnTo>
                  <a:lnTo>
                    <a:pt x="480" y="210"/>
                  </a:lnTo>
                  <a:lnTo>
                    <a:pt x="480" y="216"/>
                  </a:lnTo>
                  <a:lnTo>
                    <a:pt x="480" y="222"/>
                  </a:lnTo>
                  <a:lnTo>
                    <a:pt x="486" y="222"/>
                  </a:lnTo>
                  <a:lnTo>
                    <a:pt x="486" y="228"/>
                  </a:lnTo>
                  <a:lnTo>
                    <a:pt x="486" y="234"/>
                  </a:lnTo>
                  <a:lnTo>
                    <a:pt x="492" y="234"/>
                  </a:lnTo>
                  <a:lnTo>
                    <a:pt x="498" y="240"/>
                  </a:lnTo>
                  <a:lnTo>
                    <a:pt x="498" y="252"/>
                  </a:lnTo>
                  <a:lnTo>
                    <a:pt x="504" y="252"/>
                  </a:lnTo>
                  <a:lnTo>
                    <a:pt x="510" y="252"/>
                  </a:lnTo>
                  <a:lnTo>
                    <a:pt x="510" y="264"/>
                  </a:lnTo>
                  <a:lnTo>
                    <a:pt x="516" y="270"/>
                  </a:lnTo>
                  <a:lnTo>
                    <a:pt x="516" y="276"/>
                  </a:lnTo>
                  <a:lnTo>
                    <a:pt x="522" y="276"/>
                  </a:lnTo>
                  <a:lnTo>
                    <a:pt x="528" y="276"/>
                  </a:lnTo>
                  <a:lnTo>
                    <a:pt x="540" y="288"/>
                  </a:lnTo>
                  <a:lnTo>
                    <a:pt x="546" y="294"/>
                  </a:lnTo>
                  <a:lnTo>
                    <a:pt x="570" y="300"/>
                  </a:lnTo>
                  <a:lnTo>
                    <a:pt x="588" y="306"/>
                  </a:lnTo>
                  <a:lnTo>
                    <a:pt x="624" y="318"/>
                  </a:lnTo>
                  <a:lnTo>
                    <a:pt x="642" y="324"/>
                  </a:lnTo>
                  <a:lnTo>
                    <a:pt x="648" y="330"/>
                  </a:lnTo>
                  <a:lnTo>
                    <a:pt x="654" y="330"/>
                  </a:lnTo>
                  <a:lnTo>
                    <a:pt x="672" y="336"/>
                  </a:lnTo>
                  <a:lnTo>
                    <a:pt x="690" y="342"/>
                  </a:lnTo>
                  <a:lnTo>
                    <a:pt x="696" y="342"/>
                  </a:lnTo>
                  <a:lnTo>
                    <a:pt x="744" y="342"/>
                  </a:lnTo>
                  <a:lnTo>
                    <a:pt x="594" y="498"/>
                  </a:lnTo>
                  <a:lnTo>
                    <a:pt x="546" y="492"/>
                  </a:lnTo>
                  <a:lnTo>
                    <a:pt x="528" y="498"/>
                  </a:lnTo>
                  <a:lnTo>
                    <a:pt x="516" y="504"/>
                  </a:lnTo>
                  <a:lnTo>
                    <a:pt x="510" y="510"/>
                  </a:lnTo>
                  <a:lnTo>
                    <a:pt x="498" y="510"/>
                  </a:lnTo>
                  <a:lnTo>
                    <a:pt x="498" y="516"/>
                  </a:lnTo>
                  <a:lnTo>
                    <a:pt x="498" y="522"/>
                  </a:lnTo>
                  <a:lnTo>
                    <a:pt x="492" y="522"/>
                  </a:lnTo>
                  <a:lnTo>
                    <a:pt x="492" y="528"/>
                  </a:lnTo>
                  <a:lnTo>
                    <a:pt x="486" y="528"/>
                  </a:lnTo>
                  <a:lnTo>
                    <a:pt x="480" y="528"/>
                  </a:lnTo>
                  <a:lnTo>
                    <a:pt x="474" y="534"/>
                  </a:lnTo>
                  <a:lnTo>
                    <a:pt x="468" y="534"/>
                  </a:lnTo>
                  <a:lnTo>
                    <a:pt x="462" y="534"/>
                  </a:lnTo>
                  <a:lnTo>
                    <a:pt x="456" y="534"/>
                  </a:lnTo>
                  <a:lnTo>
                    <a:pt x="450" y="534"/>
                  </a:lnTo>
                  <a:lnTo>
                    <a:pt x="444" y="540"/>
                  </a:lnTo>
                  <a:lnTo>
                    <a:pt x="444" y="546"/>
                  </a:lnTo>
                  <a:lnTo>
                    <a:pt x="438" y="546"/>
                  </a:lnTo>
                  <a:lnTo>
                    <a:pt x="432" y="546"/>
                  </a:lnTo>
                  <a:lnTo>
                    <a:pt x="426" y="546"/>
                  </a:lnTo>
                  <a:lnTo>
                    <a:pt x="420" y="546"/>
                  </a:lnTo>
                  <a:lnTo>
                    <a:pt x="414" y="546"/>
                  </a:lnTo>
                  <a:lnTo>
                    <a:pt x="408" y="546"/>
                  </a:lnTo>
                  <a:lnTo>
                    <a:pt x="402" y="546"/>
                  </a:lnTo>
                  <a:lnTo>
                    <a:pt x="402" y="540"/>
                  </a:lnTo>
                  <a:lnTo>
                    <a:pt x="396" y="540"/>
                  </a:lnTo>
                  <a:lnTo>
                    <a:pt x="396" y="534"/>
                  </a:lnTo>
                  <a:lnTo>
                    <a:pt x="390" y="534"/>
                  </a:lnTo>
                  <a:lnTo>
                    <a:pt x="390" y="528"/>
                  </a:lnTo>
                  <a:lnTo>
                    <a:pt x="384" y="528"/>
                  </a:lnTo>
                  <a:lnTo>
                    <a:pt x="378" y="534"/>
                  </a:lnTo>
                  <a:lnTo>
                    <a:pt x="366" y="534"/>
                  </a:lnTo>
                  <a:lnTo>
                    <a:pt x="366" y="540"/>
                  </a:lnTo>
                  <a:lnTo>
                    <a:pt x="360" y="540"/>
                  </a:lnTo>
                  <a:lnTo>
                    <a:pt x="354" y="540"/>
                  </a:lnTo>
                  <a:lnTo>
                    <a:pt x="342" y="546"/>
                  </a:lnTo>
                  <a:lnTo>
                    <a:pt x="342" y="552"/>
                  </a:lnTo>
                  <a:lnTo>
                    <a:pt x="336" y="552"/>
                  </a:lnTo>
                  <a:lnTo>
                    <a:pt x="336" y="558"/>
                  </a:lnTo>
                  <a:lnTo>
                    <a:pt x="324" y="570"/>
                  </a:lnTo>
                  <a:lnTo>
                    <a:pt x="318" y="570"/>
                  </a:lnTo>
                  <a:lnTo>
                    <a:pt x="312" y="570"/>
                  </a:lnTo>
                  <a:lnTo>
                    <a:pt x="306" y="570"/>
                  </a:lnTo>
                  <a:lnTo>
                    <a:pt x="306" y="564"/>
                  </a:lnTo>
                  <a:lnTo>
                    <a:pt x="300" y="564"/>
                  </a:lnTo>
                  <a:lnTo>
                    <a:pt x="294" y="564"/>
                  </a:lnTo>
                  <a:lnTo>
                    <a:pt x="288" y="564"/>
                  </a:lnTo>
                  <a:lnTo>
                    <a:pt x="282" y="564"/>
                  </a:lnTo>
                  <a:lnTo>
                    <a:pt x="276" y="564"/>
                  </a:lnTo>
                  <a:lnTo>
                    <a:pt x="276" y="558"/>
                  </a:lnTo>
                  <a:lnTo>
                    <a:pt x="270" y="564"/>
                  </a:lnTo>
                  <a:lnTo>
                    <a:pt x="258" y="564"/>
                  </a:lnTo>
                  <a:lnTo>
                    <a:pt x="252" y="564"/>
                  </a:lnTo>
                  <a:lnTo>
                    <a:pt x="252" y="558"/>
                  </a:lnTo>
                  <a:lnTo>
                    <a:pt x="246" y="558"/>
                  </a:lnTo>
                  <a:lnTo>
                    <a:pt x="228" y="546"/>
                  </a:lnTo>
                  <a:lnTo>
                    <a:pt x="210" y="528"/>
                  </a:lnTo>
                  <a:lnTo>
                    <a:pt x="204" y="528"/>
                  </a:lnTo>
                  <a:lnTo>
                    <a:pt x="198" y="528"/>
                  </a:lnTo>
                  <a:lnTo>
                    <a:pt x="198" y="522"/>
                  </a:lnTo>
                  <a:lnTo>
                    <a:pt x="192" y="522"/>
                  </a:lnTo>
                  <a:lnTo>
                    <a:pt x="180" y="522"/>
                  </a:lnTo>
                  <a:lnTo>
                    <a:pt x="174" y="522"/>
                  </a:lnTo>
                  <a:lnTo>
                    <a:pt x="162" y="522"/>
                  </a:lnTo>
                  <a:lnTo>
                    <a:pt x="156" y="522"/>
                  </a:lnTo>
                  <a:lnTo>
                    <a:pt x="150" y="522"/>
                  </a:lnTo>
                  <a:lnTo>
                    <a:pt x="144" y="516"/>
                  </a:lnTo>
                  <a:lnTo>
                    <a:pt x="144" y="510"/>
                  </a:lnTo>
                  <a:lnTo>
                    <a:pt x="138" y="504"/>
                  </a:lnTo>
                  <a:lnTo>
                    <a:pt x="138" y="486"/>
                  </a:lnTo>
                  <a:lnTo>
                    <a:pt x="144" y="486"/>
                  </a:lnTo>
                  <a:lnTo>
                    <a:pt x="138" y="486"/>
                  </a:lnTo>
                  <a:lnTo>
                    <a:pt x="138" y="480"/>
                  </a:lnTo>
                  <a:lnTo>
                    <a:pt x="144" y="480"/>
                  </a:lnTo>
                  <a:lnTo>
                    <a:pt x="138" y="480"/>
                  </a:lnTo>
                  <a:lnTo>
                    <a:pt x="138" y="474"/>
                  </a:lnTo>
                  <a:lnTo>
                    <a:pt x="132" y="474"/>
                  </a:lnTo>
                  <a:lnTo>
                    <a:pt x="126" y="474"/>
                  </a:lnTo>
                  <a:lnTo>
                    <a:pt x="120" y="474"/>
                  </a:lnTo>
                  <a:lnTo>
                    <a:pt x="114" y="474"/>
                  </a:lnTo>
                  <a:lnTo>
                    <a:pt x="114" y="468"/>
                  </a:lnTo>
                  <a:lnTo>
                    <a:pt x="102" y="462"/>
                  </a:lnTo>
                  <a:lnTo>
                    <a:pt x="102" y="456"/>
                  </a:lnTo>
                  <a:lnTo>
                    <a:pt x="96" y="450"/>
                  </a:lnTo>
                  <a:lnTo>
                    <a:pt x="96" y="444"/>
                  </a:lnTo>
                  <a:lnTo>
                    <a:pt x="96" y="438"/>
                  </a:lnTo>
                  <a:lnTo>
                    <a:pt x="96" y="432"/>
                  </a:lnTo>
                  <a:lnTo>
                    <a:pt x="96" y="426"/>
                  </a:lnTo>
                  <a:lnTo>
                    <a:pt x="96" y="420"/>
                  </a:lnTo>
                  <a:lnTo>
                    <a:pt x="102" y="420"/>
                  </a:lnTo>
                  <a:lnTo>
                    <a:pt x="96" y="420"/>
                  </a:lnTo>
                  <a:lnTo>
                    <a:pt x="96" y="414"/>
                  </a:lnTo>
                  <a:lnTo>
                    <a:pt x="90" y="414"/>
                  </a:lnTo>
                  <a:lnTo>
                    <a:pt x="84" y="414"/>
                  </a:lnTo>
                  <a:lnTo>
                    <a:pt x="84" y="408"/>
                  </a:lnTo>
                  <a:lnTo>
                    <a:pt x="78" y="408"/>
                  </a:lnTo>
                  <a:lnTo>
                    <a:pt x="72" y="408"/>
                  </a:lnTo>
                  <a:lnTo>
                    <a:pt x="78" y="402"/>
                  </a:lnTo>
                  <a:lnTo>
                    <a:pt x="72" y="402"/>
                  </a:lnTo>
                  <a:lnTo>
                    <a:pt x="78" y="402"/>
                  </a:lnTo>
                  <a:lnTo>
                    <a:pt x="72" y="402"/>
                  </a:lnTo>
                  <a:lnTo>
                    <a:pt x="72" y="396"/>
                  </a:lnTo>
                  <a:lnTo>
                    <a:pt x="66" y="396"/>
                  </a:lnTo>
                  <a:lnTo>
                    <a:pt x="60" y="396"/>
                  </a:lnTo>
                  <a:lnTo>
                    <a:pt x="60" y="390"/>
                  </a:lnTo>
                  <a:lnTo>
                    <a:pt x="54" y="384"/>
                  </a:lnTo>
                  <a:lnTo>
                    <a:pt x="48" y="384"/>
                  </a:lnTo>
                  <a:lnTo>
                    <a:pt x="48" y="378"/>
                  </a:lnTo>
                  <a:lnTo>
                    <a:pt x="48" y="372"/>
                  </a:lnTo>
                  <a:lnTo>
                    <a:pt x="48" y="366"/>
                  </a:lnTo>
                  <a:lnTo>
                    <a:pt x="42" y="366"/>
                  </a:lnTo>
                  <a:lnTo>
                    <a:pt x="36" y="366"/>
                  </a:lnTo>
                  <a:lnTo>
                    <a:pt x="36" y="360"/>
                  </a:lnTo>
                  <a:lnTo>
                    <a:pt x="30" y="360"/>
                  </a:lnTo>
                  <a:lnTo>
                    <a:pt x="36" y="360"/>
                  </a:lnTo>
                  <a:lnTo>
                    <a:pt x="30" y="360"/>
                  </a:lnTo>
                  <a:lnTo>
                    <a:pt x="24" y="360"/>
                  </a:lnTo>
                  <a:lnTo>
                    <a:pt x="24" y="354"/>
                  </a:lnTo>
                  <a:lnTo>
                    <a:pt x="24" y="360"/>
                  </a:lnTo>
                  <a:lnTo>
                    <a:pt x="18" y="354"/>
                  </a:lnTo>
                  <a:lnTo>
                    <a:pt x="18" y="360"/>
                  </a:lnTo>
                  <a:lnTo>
                    <a:pt x="12" y="360"/>
                  </a:lnTo>
                  <a:lnTo>
                    <a:pt x="12" y="354"/>
                  </a:lnTo>
                  <a:lnTo>
                    <a:pt x="6" y="354"/>
                  </a:lnTo>
                  <a:lnTo>
                    <a:pt x="0" y="354"/>
                  </a:lnTo>
                  <a:lnTo>
                    <a:pt x="0" y="348"/>
                  </a:lnTo>
                  <a:lnTo>
                    <a:pt x="0" y="342"/>
                  </a:lnTo>
                  <a:lnTo>
                    <a:pt x="6" y="342"/>
                  </a:lnTo>
                  <a:lnTo>
                    <a:pt x="0" y="342"/>
                  </a:lnTo>
                  <a:lnTo>
                    <a:pt x="6" y="342"/>
                  </a:lnTo>
                  <a:lnTo>
                    <a:pt x="6" y="336"/>
                  </a:lnTo>
                  <a:lnTo>
                    <a:pt x="6" y="330"/>
                  </a:lnTo>
                  <a:lnTo>
                    <a:pt x="12" y="330"/>
                  </a:lnTo>
                  <a:lnTo>
                    <a:pt x="12" y="324"/>
                  </a:lnTo>
                  <a:lnTo>
                    <a:pt x="6" y="324"/>
                  </a:lnTo>
                  <a:lnTo>
                    <a:pt x="12" y="324"/>
                  </a:lnTo>
                  <a:lnTo>
                    <a:pt x="18" y="324"/>
                  </a:lnTo>
                  <a:lnTo>
                    <a:pt x="24" y="324"/>
                  </a:lnTo>
                  <a:lnTo>
                    <a:pt x="24" y="318"/>
                  </a:lnTo>
                  <a:lnTo>
                    <a:pt x="30" y="324"/>
                  </a:lnTo>
                  <a:lnTo>
                    <a:pt x="30" y="318"/>
                  </a:lnTo>
                  <a:lnTo>
                    <a:pt x="30" y="324"/>
                  </a:lnTo>
                  <a:lnTo>
                    <a:pt x="36" y="324"/>
                  </a:lnTo>
                  <a:lnTo>
                    <a:pt x="42" y="324"/>
                  </a:lnTo>
                  <a:lnTo>
                    <a:pt x="42" y="318"/>
                  </a:lnTo>
                  <a:lnTo>
                    <a:pt x="48" y="318"/>
                  </a:lnTo>
                  <a:lnTo>
                    <a:pt x="54" y="318"/>
                  </a:lnTo>
                  <a:lnTo>
                    <a:pt x="54" y="312"/>
                  </a:lnTo>
                  <a:lnTo>
                    <a:pt x="54" y="306"/>
                  </a:lnTo>
                  <a:lnTo>
                    <a:pt x="54" y="294"/>
                  </a:lnTo>
                  <a:lnTo>
                    <a:pt x="54" y="282"/>
                  </a:lnTo>
                  <a:lnTo>
                    <a:pt x="54" y="270"/>
                  </a:lnTo>
                  <a:lnTo>
                    <a:pt x="54" y="264"/>
                  </a:lnTo>
                  <a:lnTo>
                    <a:pt x="54" y="258"/>
                  </a:lnTo>
                  <a:lnTo>
                    <a:pt x="60" y="252"/>
                  </a:lnTo>
                  <a:lnTo>
                    <a:pt x="60" y="246"/>
                  </a:lnTo>
                  <a:lnTo>
                    <a:pt x="60" y="240"/>
                  </a:lnTo>
                  <a:lnTo>
                    <a:pt x="66" y="240"/>
                  </a:lnTo>
                  <a:lnTo>
                    <a:pt x="66" y="234"/>
                  </a:lnTo>
                  <a:lnTo>
                    <a:pt x="66" y="228"/>
                  </a:lnTo>
                  <a:lnTo>
                    <a:pt x="66" y="222"/>
                  </a:lnTo>
                  <a:lnTo>
                    <a:pt x="60" y="222"/>
                  </a:lnTo>
                  <a:lnTo>
                    <a:pt x="60" y="216"/>
                  </a:lnTo>
                  <a:lnTo>
                    <a:pt x="66" y="216"/>
                  </a:lnTo>
                  <a:lnTo>
                    <a:pt x="66" y="210"/>
                  </a:lnTo>
                  <a:lnTo>
                    <a:pt x="72" y="210"/>
                  </a:lnTo>
                  <a:lnTo>
                    <a:pt x="72" y="204"/>
                  </a:lnTo>
                  <a:lnTo>
                    <a:pt x="78" y="204"/>
                  </a:lnTo>
                  <a:lnTo>
                    <a:pt x="78" y="198"/>
                  </a:lnTo>
                  <a:lnTo>
                    <a:pt x="84" y="204"/>
                  </a:lnTo>
                  <a:lnTo>
                    <a:pt x="90" y="204"/>
                  </a:lnTo>
                  <a:lnTo>
                    <a:pt x="90" y="210"/>
                  </a:lnTo>
                  <a:lnTo>
                    <a:pt x="90" y="204"/>
                  </a:lnTo>
                  <a:lnTo>
                    <a:pt x="96" y="204"/>
                  </a:lnTo>
                  <a:lnTo>
                    <a:pt x="96" y="198"/>
                  </a:lnTo>
                  <a:lnTo>
                    <a:pt x="96" y="192"/>
                  </a:lnTo>
                  <a:lnTo>
                    <a:pt x="96" y="186"/>
                  </a:lnTo>
                  <a:lnTo>
                    <a:pt x="96" y="180"/>
                  </a:lnTo>
                  <a:lnTo>
                    <a:pt x="102" y="174"/>
                  </a:lnTo>
                  <a:lnTo>
                    <a:pt x="102" y="168"/>
                  </a:lnTo>
                  <a:lnTo>
                    <a:pt x="102" y="162"/>
                  </a:lnTo>
                  <a:lnTo>
                    <a:pt x="102" y="156"/>
                  </a:lnTo>
                  <a:lnTo>
                    <a:pt x="108" y="150"/>
                  </a:lnTo>
                  <a:lnTo>
                    <a:pt x="114" y="150"/>
                  </a:lnTo>
                  <a:lnTo>
                    <a:pt x="114" y="144"/>
                  </a:lnTo>
                  <a:lnTo>
                    <a:pt x="114" y="138"/>
                  </a:lnTo>
                  <a:lnTo>
                    <a:pt x="120" y="138"/>
                  </a:lnTo>
                  <a:lnTo>
                    <a:pt x="120" y="132"/>
                  </a:lnTo>
                  <a:lnTo>
                    <a:pt x="126" y="126"/>
                  </a:lnTo>
                  <a:lnTo>
                    <a:pt x="126" y="120"/>
                  </a:lnTo>
                  <a:lnTo>
                    <a:pt x="132" y="114"/>
                  </a:lnTo>
                  <a:lnTo>
                    <a:pt x="138" y="114"/>
                  </a:lnTo>
                  <a:lnTo>
                    <a:pt x="144" y="108"/>
                  </a:lnTo>
                  <a:lnTo>
                    <a:pt x="150" y="108"/>
                  </a:lnTo>
                  <a:lnTo>
                    <a:pt x="156" y="108"/>
                  </a:lnTo>
                  <a:lnTo>
                    <a:pt x="156" y="114"/>
                  </a:lnTo>
                  <a:lnTo>
                    <a:pt x="156" y="108"/>
                  </a:lnTo>
                  <a:lnTo>
                    <a:pt x="156" y="102"/>
                  </a:lnTo>
                  <a:lnTo>
                    <a:pt x="156" y="96"/>
                  </a:lnTo>
                  <a:lnTo>
                    <a:pt x="162" y="84"/>
                  </a:lnTo>
                  <a:lnTo>
                    <a:pt x="162" y="78"/>
                  </a:lnTo>
                  <a:lnTo>
                    <a:pt x="162" y="72"/>
                  </a:lnTo>
                  <a:lnTo>
                    <a:pt x="168" y="72"/>
                  </a:lnTo>
                  <a:lnTo>
                    <a:pt x="168" y="66"/>
                  </a:lnTo>
                  <a:lnTo>
                    <a:pt x="168" y="60"/>
                  </a:lnTo>
                  <a:lnTo>
                    <a:pt x="174" y="54"/>
                  </a:lnTo>
                  <a:lnTo>
                    <a:pt x="174" y="48"/>
                  </a:lnTo>
                  <a:lnTo>
                    <a:pt x="168" y="48"/>
                  </a:lnTo>
                  <a:lnTo>
                    <a:pt x="174" y="48"/>
                  </a:lnTo>
                  <a:close/>
                </a:path>
              </a:pathLst>
            </a:custGeom>
            <a:solidFill>
              <a:srgbClr val="E2E2E2"/>
            </a:solidFill>
            <a:ln w="9525">
              <a:solidFill>
                <a:srgbClr val="808080"/>
              </a:solidFill>
              <a:prstDash val="solid"/>
              <a:round/>
              <a:headEnd/>
              <a:tailEnd/>
            </a:ln>
          </p:spPr>
          <p:txBody>
            <a:bodyPr/>
            <a:lstStyle/>
            <a:p>
              <a:endParaRPr lang="en-GB"/>
            </a:p>
          </p:txBody>
        </p:sp>
        <p:sp>
          <p:nvSpPr>
            <p:cNvPr id="48" name="Freeform 101"/>
            <p:cNvSpPr>
              <a:spLocks noChangeAspect="1"/>
            </p:cNvSpPr>
            <p:nvPr>
              <p:custDataLst>
                <p:tags r:id="rId34"/>
              </p:custDataLst>
            </p:nvPr>
          </p:nvSpPr>
          <p:spPr bwMode="auto">
            <a:xfrm>
              <a:off x="5025" y="1403"/>
              <a:ext cx="319" cy="441"/>
            </a:xfrm>
            <a:custGeom>
              <a:avLst/>
              <a:gdLst>
                <a:gd name="T0" fmla="*/ 9 w 516"/>
                <a:gd name="T1" fmla="*/ 70 h 678"/>
                <a:gd name="T2" fmla="*/ 14 w 516"/>
                <a:gd name="T3" fmla="*/ 69 h 678"/>
                <a:gd name="T4" fmla="*/ 15 w 516"/>
                <a:gd name="T5" fmla="*/ 66 h 678"/>
                <a:gd name="T6" fmla="*/ 28 w 516"/>
                <a:gd name="T7" fmla="*/ 64 h 678"/>
                <a:gd name="T8" fmla="*/ 38 w 516"/>
                <a:gd name="T9" fmla="*/ 33 h 678"/>
                <a:gd name="T10" fmla="*/ 25 w 516"/>
                <a:gd name="T11" fmla="*/ 28 h 678"/>
                <a:gd name="T12" fmla="*/ 17 w 516"/>
                <a:gd name="T13" fmla="*/ 23 h 678"/>
                <a:gd name="T14" fmla="*/ 15 w 516"/>
                <a:gd name="T15" fmla="*/ 20 h 678"/>
                <a:gd name="T16" fmla="*/ 14 w 516"/>
                <a:gd name="T17" fmla="*/ 14 h 678"/>
                <a:gd name="T18" fmla="*/ 14 w 516"/>
                <a:gd name="T19" fmla="*/ 10 h 678"/>
                <a:gd name="T20" fmla="*/ 17 w 516"/>
                <a:gd name="T21" fmla="*/ 5 h 678"/>
                <a:gd name="T22" fmla="*/ 19 w 516"/>
                <a:gd name="T23" fmla="*/ 7 h 678"/>
                <a:gd name="T24" fmla="*/ 22 w 516"/>
                <a:gd name="T25" fmla="*/ 12 h 678"/>
                <a:gd name="T26" fmla="*/ 25 w 516"/>
                <a:gd name="T27" fmla="*/ 15 h 678"/>
                <a:gd name="T28" fmla="*/ 28 w 516"/>
                <a:gd name="T29" fmla="*/ 14 h 678"/>
                <a:gd name="T30" fmla="*/ 32 w 516"/>
                <a:gd name="T31" fmla="*/ 12 h 678"/>
                <a:gd name="T32" fmla="*/ 35 w 516"/>
                <a:gd name="T33" fmla="*/ 10 h 678"/>
                <a:gd name="T34" fmla="*/ 40 w 516"/>
                <a:gd name="T35" fmla="*/ 12 h 678"/>
                <a:gd name="T36" fmla="*/ 43 w 516"/>
                <a:gd name="T37" fmla="*/ 10 h 678"/>
                <a:gd name="T38" fmla="*/ 46 w 516"/>
                <a:gd name="T39" fmla="*/ 8 h 678"/>
                <a:gd name="T40" fmla="*/ 49 w 516"/>
                <a:gd name="T41" fmla="*/ 8 h 678"/>
                <a:gd name="T42" fmla="*/ 51 w 516"/>
                <a:gd name="T43" fmla="*/ 8 h 678"/>
                <a:gd name="T44" fmla="*/ 56 w 516"/>
                <a:gd name="T45" fmla="*/ 7 h 678"/>
                <a:gd name="T46" fmla="*/ 59 w 516"/>
                <a:gd name="T47" fmla="*/ 7 h 678"/>
                <a:gd name="T48" fmla="*/ 63 w 516"/>
                <a:gd name="T49" fmla="*/ 5 h 678"/>
                <a:gd name="T50" fmla="*/ 66 w 516"/>
                <a:gd name="T51" fmla="*/ 5 h 678"/>
                <a:gd name="T52" fmla="*/ 69 w 516"/>
                <a:gd name="T53" fmla="*/ 2 h 678"/>
                <a:gd name="T54" fmla="*/ 70 w 516"/>
                <a:gd name="T55" fmla="*/ 0 h 678"/>
                <a:gd name="T56" fmla="*/ 75 w 516"/>
                <a:gd name="T57" fmla="*/ 3 h 678"/>
                <a:gd name="T58" fmla="*/ 72 w 516"/>
                <a:gd name="T59" fmla="*/ 8 h 678"/>
                <a:gd name="T60" fmla="*/ 74 w 516"/>
                <a:gd name="T61" fmla="*/ 13 h 678"/>
                <a:gd name="T62" fmla="*/ 74 w 516"/>
                <a:gd name="T63" fmla="*/ 14 h 678"/>
                <a:gd name="T64" fmla="*/ 75 w 516"/>
                <a:gd name="T65" fmla="*/ 15 h 678"/>
                <a:gd name="T66" fmla="*/ 72 w 516"/>
                <a:gd name="T67" fmla="*/ 15 h 678"/>
                <a:gd name="T68" fmla="*/ 70 w 516"/>
                <a:gd name="T69" fmla="*/ 20 h 678"/>
                <a:gd name="T70" fmla="*/ 70 w 516"/>
                <a:gd name="T71" fmla="*/ 25 h 678"/>
                <a:gd name="T72" fmla="*/ 69 w 516"/>
                <a:gd name="T73" fmla="*/ 28 h 678"/>
                <a:gd name="T74" fmla="*/ 67 w 516"/>
                <a:gd name="T75" fmla="*/ 32 h 678"/>
                <a:gd name="T76" fmla="*/ 64 w 516"/>
                <a:gd name="T77" fmla="*/ 37 h 678"/>
                <a:gd name="T78" fmla="*/ 62 w 516"/>
                <a:gd name="T79" fmla="*/ 42 h 678"/>
                <a:gd name="T80" fmla="*/ 59 w 516"/>
                <a:gd name="T81" fmla="*/ 47 h 678"/>
                <a:gd name="T82" fmla="*/ 57 w 516"/>
                <a:gd name="T83" fmla="*/ 53 h 678"/>
                <a:gd name="T84" fmla="*/ 54 w 516"/>
                <a:gd name="T85" fmla="*/ 59 h 678"/>
                <a:gd name="T86" fmla="*/ 51 w 516"/>
                <a:gd name="T87" fmla="*/ 66 h 678"/>
                <a:gd name="T88" fmla="*/ 48 w 516"/>
                <a:gd name="T89" fmla="*/ 70 h 678"/>
                <a:gd name="T90" fmla="*/ 45 w 516"/>
                <a:gd name="T91" fmla="*/ 75 h 678"/>
                <a:gd name="T92" fmla="*/ 41 w 516"/>
                <a:gd name="T93" fmla="*/ 79 h 678"/>
                <a:gd name="T94" fmla="*/ 36 w 516"/>
                <a:gd name="T95" fmla="*/ 84 h 678"/>
                <a:gd name="T96" fmla="*/ 35 w 516"/>
                <a:gd name="T97" fmla="*/ 87 h 678"/>
                <a:gd name="T98" fmla="*/ 30 w 516"/>
                <a:gd name="T99" fmla="*/ 89 h 678"/>
                <a:gd name="T100" fmla="*/ 27 w 516"/>
                <a:gd name="T101" fmla="*/ 92 h 678"/>
                <a:gd name="T102" fmla="*/ 23 w 516"/>
                <a:gd name="T103" fmla="*/ 96 h 678"/>
                <a:gd name="T104" fmla="*/ 21 w 516"/>
                <a:gd name="T105" fmla="*/ 98 h 678"/>
                <a:gd name="T106" fmla="*/ 19 w 516"/>
                <a:gd name="T107" fmla="*/ 101 h 678"/>
                <a:gd name="T108" fmla="*/ 14 w 516"/>
                <a:gd name="T109" fmla="*/ 107 h 678"/>
                <a:gd name="T110" fmla="*/ 11 w 516"/>
                <a:gd name="T111" fmla="*/ 111 h 678"/>
                <a:gd name="T112" fmla="*/ 9 w 516"/>
                <a:gd name="T113" fmla="*/ 114 h 678"/>
                <a:gd name="T114" fmla="*/ 7 w 516"/>
                <a:gd name="T115" fmla="*/ 114 h 678"/>
                <a:gd name="T116" fmla="*/ 7 w 516"/>
                <a:gd name="T117" fmla="*/ 116 h 678"/>
                <a:gd name="T118" fmla="*/ 6 w 516"/>
                <a:gd name="T119" fmla="*/ 118 h 678"/>
                <a:gd name="T120" fmla="*/ 6 w 516"/>
                <a:gd name="T121" fmla="*/ 117 h 678"/>
                <a:gd name="T122" fmla="*/ 0 w 516"/>
                <a:gd name="T123" fmla="*/ 114 h 678"/>
                <a:gd name="T124" fmla="*/ 0 w 516"/>
                <a:gd name="T125" fmla="*/ 89 h 6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 h="678">
                  <a:moveTo>
                    <a:pt x="42" y="402"/>
                  </a:moveTo>
                  <a:lnTo>
                    <a:pt x="48" y="402"/>
                  </a:lnTo>
                  <a:lnTo>
                    <a:pt x="48" y="396"/>
                  </a:lnTo>
                  <a:lnTo>
                    <a:pt x="54" y="390"/>
                  </a:lnTo>
                  <a:lnTo>
                    <a:pt x="60" y="390"/>
                  </a:lnTo>
                  <a:lnTo>
                    <a:pt x="66" y="390"/>
                  </a:lnTo>
                  <a:lnTo>
                    <a:pt x="72" y="390"/>
                  </a:lnTo>
                  <a:lnTo>
                    <a:pt x="78" y="390"/>
                  </a:lnTo>
                  <a:lnTo>
                    <a:pt x="84" y="384"/>
                  </a:lnTo>
                  <a:lnTo>
                    <a:pt x="90" y="384"/>
                  </a:lnTo>
                  <a:lnTo>
                    <a:pt x="96" y="384"/>
                  </a:lnTo>
                  <a:lnTo>
                    <a:pt x="96" y="378"/>
                  </a:lnTo>
                  <a:lnTo>
                    <a:pt x="102" y="378"/>
                  </a:lnTo>
                  <a:lnTo>
                    <a:pt x="102" y="372"/>
                  </a:lnTo>
                  <a:lnTo>
                    <a:pt x="102" y="366"/>
                  </a:lnTo>
                  <a:lnTo>
                    <a:pt x="114" y="366"/>
                  </a:lnTo>
                  <a:lnTo>
                    <a:pt x="120" y="360"/>
                  </a:lnTo>
                  <a:lnTo>
                    <a:pt x="132" y="354"/>
                  </a:lnTo>
                  <a:lnTo>
                    <a:pt x="150" y="348"/>
                  </a:lnTo>
                  <a:lnTo>
                    <a:pt x="198" y="354"/>
                  </a:lnTo>
                  <a:lnTo>
                    <a:pt x="348" y="198"/>
                  </a:lnTo>
                  <a:lnTo>
                    <a:pt x="300" y="198"/>
                  </a:lnTo>
                  <a:lnTo>
                    <a:pt x="294" y="198"/>
                  </a:lnTo>
                  <a:lnTo>
                    <a:pt x="276" y="192"/>
                  </a:lnTo>
                  <a:lnTo>
                    <a:pt x="258" y="186"/>
                  </a:lnTo>
                  <a:lnTo>
                    <a:pt x="252" y="186"/>
                  </a:lnTo>
                  <a:lnTo>
                    <a:pt x="246" y="180"/>
                  </a:lnTo>
                  <a:lnTo>
                    <a:pt x="228" y="174"/>
                  </a:lnTo>
                  <a:lnTo>
                    <a:pt x="192" y="162"/>
                  </a:lnTo>
                  <a:lnTo>
                    <a:pt x="174" y="156"/>
                  </a:lnTo>
                  <a:lnTo>
                    <a:pt x="150" y="150"/>
                  </a:lnTo>
                  <a:lnTo>
                    <a:pt x="144" y="144"/>
                  </a:lnTo>
                  <a:lnTo>
                    <a:pt x="132" y="132"/>
                  </a:lnTo>
                  <a:lnTo>
                    <a:pt x="126" y="132"/>
                  </a:lnTo>
                  <a:lnTo>
                    <a:pt x="120" y="132"/>
                  </a:lnTo>
                  <a:lnTo>
                    <a:pt x="120" y="126"/>
                  </a:lnTo>
                  <a:lnTo>
                    <a:pt x="114" y="120"/>
                  </a:lnTo>
                  <a:lnTo>
                    <a:pt x="114" y="108"/>
                  </a:lnTo>
                  <a:lnTo>
                    <a:pt x="108" y="108"/>
                  </a:lnTo>
                  <a:lnTo>
                    <a:pt x="102" y="108"/>
                  </a:lnTo>
                  <a:lnTo>
                    <a:pt x="102" y="96"/>
                  </a:lnTo>
                  <a:lnTo>
                    <a:pt x="96" y="90"/>
                  </a:lnTo>
                  <a:lnTo>
                    <a:pt x="90" y="90"/>
                  </a:lnTo>
                  <a:lnTo>
                    <a:pt x="90" y="84"/>
                  </a:lnTo>
                  <a:lnTo>
                    <a:pt x="90" y="78"/>
                  </a:lnTo>
                  <a:lnTo>
                    <a:pt x="84" y="78"/>
                  </a:lnTo>
                  <a:lnTo>
                    <a:pt x="84" y="72"/>
                  </a:lnTo>
                  <a:lnTo>
                    <a:pt x="84" y="66"/>
                  </a:lnTo>
                  <a:lnTo>
                    <a:pt x="90" y="66"/>
                  </a:lnTo>
                  <a:lnTo>
                    <a:pt x="96" y="54"/>
                  </a:lnTo>
                  <a:lnTo>
                    <a:pt x="96" y="48"/>
                  </a:lnTo>
                  <a:lnTo>
                    <a:pt x="102" y="48"/>
                  </a:lnTo>
                  <a:lnTo>
                    <a:pt x="114" y="30"/>
                  </a:lnTo>
                  <a:lnTo>
                    <a:pt x="114" y="24"/>
                  </a:lnTo>
                  <a:lnTo>
                    <a:pt x="114" y="30"/>
                  </a:lnTo>
                  <a:lnTo>
                    <a:pt x="120" y="30"/>
                  </a:lnTo>
                  <a:lnTo>
                    <a:pt x="120" y="36"/>
                  </a:lnTo>
                  <a:lnTo>
                    <a:pt x="126" y="36"/>
                  </a:lnTo>
                  <a:lnTo>
                    <a:pt x="126" y="30"/>
                  </a:lnTo>
                  <a:lnTo>
                    <a:pt x="126" y="36"/>
                  </a:lnTo>
                  <a:lnTo>
                    <a:pt x="126" y="42"/>
                  </a:lnTo>
                  <a:lnTo>
                    <a:pt x="132" y="48"/>
                  </a:lnTo>
                  <a:lnTo>
                    <a:pt x="132" y="54"/>
                  </a:lnTo>
                  <a:lnTo>
                    <a:pt x="144" y="60"/>
                  </a:lnTo>
                  <a:lnTo>
                    <a:pt x="150" y="66"/>
                  </a:lnTo>
                  <a:lnTo>
                    <a:pt x="150" y="72"/>
                  </a:lnTo>
                  <a:lnTo>
                    <a:pt x="156" y="72"/>
                  </a:lnTo>
                  <a:lnTo>
                    <a:pt x="162" y="78"/>
                  </a:lnTo>
                  <a:lnTo>
                    <a:pt x="168" y="78"/>
                  </a:lnTo>
                  <a:lnTo>
                    <a:pt x="168" y="84"/>
                  </a:lnTo>
                  <a:lnTo>
                    <a:pt x="174" y="78"/>
                  </a:lnTo>
                  <a:lnTo>
                    <a:pt x="180" y="84"/>
                  </a:lnTo>
                  <a:lnTo>
                    <a:pt x="180" y="78"/>
                  </a:lnTo>
                  <a:lnTo>
                    <a:pt x="186" y="78"/>
                  </a:lnTo>
                  <a:lnTo>
                    <a:pt x="192" y="78"/>
                  </a:lnTo>
                  <a:lnTo>
                    <a:pt x="198" y="78"/>
                  </a:lnTo>
                  <a:lnTo>
                    <a:pt x="204" y="78"/>
                  </a:lnTo>
                  <a:lnTo>
                    <a:pt x="204" y="72"/>
                  </a:lnTo>
                  <a:lnTo>
                    <a:pt x="210" y="72"/>
                  </a:lnTo>
                  <a:lnTo>
                    <a:pt x="216" y="66"/>
                  </a:lnTo>
                  <a:lnTo>
                    <a:pt x="222" y="66"/>
                  </a:lnTo>
                  <a:lnTo>
                    <a:pt x="228" y="66"/>
                  </a:lnTo>
                  <a:lnTo>
                    <a:pt x="228" y="60"/>
                  </a:lnTo>
                  <a:lnTo>
                    <a:pt x="234" y="60"/>
                  </a:lnTo>
                  <a:lnTo>
                    <a:pt x="240" y="60"/>
                  </a:lnTo>
                  <a:lnTo>
                    <a:pt x="246" y="60"/>
                  </a:lnTo>
                  <a:lnTo>
                    <a:pt x="252" y="60"/>
                  </a:lnTo>
                  <a:lnTo>
                    <a:pt x="258" y="60"/>
                  </a:lnTo>
                  <a:lnTo>
                    <a:pt x="264" y="66"/>
                  </a:lnTo>
                  <a:lnTo>
                    <a:pt x="270" y="66"/>
                  </a:lnTo>
                  <a:lnTo>
                    <a:pt x="276" y="66"/>
                  </a:lnTo>
                  <a:lnTo>
                    <a:pt x="282" y="66"/>
                  </a:lnTo>
                  <a:lnTo>
                    <a:pt x="282" y="60"/>
                  </a:lnTo>
                  <a:lnTo>
                    <a:pt x="288" y="60"/>
                  </a:lnTo>
                  <a:lnTo>
                    <a:pt x="294" y="60"/>
                  </a:lnTo>
                  <a:lnTo>
                    <a:pt x="294" y="54"/>
                  </a:lnTo>
                  <a:lnTo>
                    <a:pt x="300" y="54"/>
                  </a:lnTo>
                  <a:lnTo>
                    <a:pt x="306" y="54"/>
                  </a:lnTo>
                  <a:lnTo>
                    <a:pt x="306" y="48"/>
                  </a:lnTo>
                  <a:lnTo>
                    <a:pt x="312" y="48"/>
                  </a:lnTo>
                  <a:lnTo>
                    <a:pt x="312" y="42"/>
                  </a:lnTo>
                  <a:lnTo>
                    <a:pt x="318" y="42"/>
                  </a:lnTo>
                  <a:lnTo>
                    <a:pt x="324" y="42"/>
                  </a:lnTo>
                  <a:lnTo>
                    <a:pt x="330" y="48"/>
                  </a:lnTo>
                  <a:lnTo>
                    <a:pt x="336" y="48"/>
                  </a:lnTo>
                  <a:lnTo>
                    <a:pt x="336" y="42"/>
                  </a:lnTo>
                  <a:lnTo>
                    <a:pt x="342" y="48"/>
                  </a:lnTo>
                  <a:lnTo>
                    <a:pt x="342" y="42"/>
                  </a:lnTo>
                  <a:lnTo>
                    <a:pt x="348" y="48"/>
                  </a:lnTo>
                  <a:lnTo>
                    <a:pt x="354" y="42"/>
                  </a:lnTo>
                  <a:lnTo>
                    <a:pt x="360" y="42"/>
                  </a:lnTo>
                  <a:lnTo>
                    <a:pt x="366" y="36"/>
                  </a:lnTo>
                  <a:lnTo>
                    <a:pt x="372" y="36"/>
                  </a:lnTo>
                  <a:lnTo>
                    <a:pt x="378" y="36"/>
                  </a:lnTo>
                  <a:lnTo>
                    <a:pt x="384" y="36"/>
                  </a:lnTo>
                  <a:lnTo>
                    <a:pt x="390" y="36"/>
                  </a:lnTo>
                  <a:lnTo>
                    <a:pt x="396" y="42"/>
                  </a:lnTo>
                  <a:lnTo>
                    <a:pt x="396" y="36"/>
                  </a:lnTo>
                  <a:lnTo>
                    <a:pt x="402" y="36"/>
                  </a:lnTo>
                  <a:lnTo>
                    <a:pt x="408" y="36"/>
                  </a:lnTo>
                  <a:lnTo>
                    <a:pt x="414" y="36"/>
                  </a:lnTo>
                  <a:lnTo>
                    <a:pt x="420" y="36"/>
                  </a:lnTo>
                  <a:lnTo>
                    <a:pt x="420" y="30"/>
                  </a:lnTo>
                  <a:lnTo>
                    <a:pt x="426" y="30"/>
                  </a:lnTo>
                  <a:lnTo>
                    <a:pt x="432" y="30"/>
                  </a:lnTo>
                  <a:lnTo>
                    <a:pt x="438" y="30"/>
                  </a:lnTo>
                  <a:lnTo>
                    <a:pt x="444" y="24"/>
                  </a:lnTo>
                  <a:lnTo>
                    <a:pt x="444" y="30"/>
                  </a:lnTo>
                  <a:lnTo>
                    <a:pt x="444" y="24"/>
                  </a:lnTo>
                  <a:lnTo>
                    <a:pt x="450" y="24"/>
                  </a:lnTo>
                  <a:lnTo>
                    <a:pt x="456" y="24"/>
                  </a:lnTo>
                  <a:lnTo>
                    <a:pt x="462" y="24"/>
                  </a:lnTo>
                  <a:lnTo>
                    <a:pt x="462" y="18"/>
                  </a:lnTo>
                  <a:lnTo>
                    <a:pt x="468" y="18"/>
                  </a:lnTo>
                  <a:lnTo>
                    <a:pt x="474" y="12"/>
                  </a:lnTo>
                  <a:lnTo>
                    <a:pt x="474" y="6"/>
                  </a:lnTo>
                  <a:lnTo>
                    <a:pt x="474" y="12"/>
                  </a:lnTo>
                  <a:lnTo>
                    <a:pt x="474" y="6"/>
                  </a:lnTo>
                  <a:lnTo>
                    <a:pt x="480" y="6"/>
                  </a:lnTo>
                  <a:lnTo>
                    <a:pt x="486" y="0"/>
                  </a:lnTo>
                  <a:lnTo>
                    <a:pt x="492" y="6"/>
                  </a:lnTo>
                  <a:lnTo>
                    <a:pt x="498" y="6"/>
                  </a:lnTo>
                  <a:lnTo>
                    <a:pt x="504" y="6"/>
                  </a:lnTo>
                  <a:lnTo>
                    <a:pt x="510" y="12"/>
                  </a:lnTo>
                  <a:lnTo>
                    <a:pt x="510" y="18"/>
                  </a:lnTo>
                  <a:lnTo>
                    <a:pt x="504" y="24"/>
                  </a:lnTo>
                  <a:lnTo>
                    <a:pt x="504" y="30"/>
                  </a:lnTo>
                  <a:lnTo>
                    <a:pt x="504" y="36"/>
                  </a:lnTo>
                  <a:lnTo>
                    <a:pt x="498" y="36"/>
                  </a:lnTo>
                  <a:lnTo>
                    <a:pt x="498" y="42"/>
                  </a:lnTo>
                  <a:lnTo>
                    <a:pt x="504" y="42"/>
                  </a:lnTo>
                  <a:lnTo>
                    <a:pt x="504" y="48"/>
                  </a:lnTo>
                  <a:lnTo>
                    <a:pt x="504" y="54"/>
                  </a:lnTo>
                  <a:lnTo>
                    <a:pt x="504" y="66"/>
                  </a:lnTo>
                  <a:lnTo>
                    <a:pt x="504" y="72"/>
                  </a:lnTo>
                  <a:lnTo>
                    <a:pt x="504" y="78"/>
                  </a:lnTo>
                  <a:lnTo>
                    <a:pt x="498" y="78"/>
                  </a:lnTo>
                  <a:lnTo>
                    <a:pt x="504" y="78"/>
                  </a:lnTo>
                  <a:lnTo>
                    <a:pt x="510" y="78"/>
                  </a:lnTo>
                  <a:lnTo>
                    <a:pt x="504" y="78"/>
                  </a:lnTo>
                  <a:lnTo>
                    <a:pt x="504" y="72"/>
                  </a:lnTo>
                  <a:lnTo>
                    <a:pt x="510" y="72"/>
                  </a:lnTo>
                  <a:lnTo>
                    <a:pt x="510" y="78"/>
                  </a:lnTo>
                  <a:lnTo>
                    <a:pt x="516" y="78"/>
                  </a:lnTo>
                  <a:lnTo>
                    <a:pt x="516" y="84"/>
                  </a:lnTo>
                  <a:lnTo>
                    <a:pt x="510" y="84"/>
                  </a:lnTo>
                  <a:lnTo>
                    <a:pt x="510" y="78"/>
                  </a:lnTo>
                  <a:lnTo>
                    <a:pt x="498" y="78"/>
                  </a:lnTo>
                  <a:lnTo>
                    <a:pt x="498" y="84"/>
                  </a:lnTo>
                  <a:lnTo>
                    <a:pt x="492" y="84"/>
                  </a:lnTo>
                  <a:lnTo>
                    <a:pt x="492" y="90"/>
                  </a:lnTo>
                  <a:lnTo>
                    <a:pt x="492" y="96"/>
                  </a:lnTo>
                  <a:lnTo>
                    <a:pt x="492" y="102"/>
                  </a:lnTo>
                  <a:lnTo>
                    <a:pt x="492" y="108"/>
                  </a:lnTo>
                  <a:lnTo>
                    <a:pt x="486" y="114"/>
                  </a:lnTo>
                  <a:lnTo>
                    <a:pt x="486" y="120"/>
                  </a:lnTo>
                  <a:lnTo>
                    <a:pt x="486" y="126"/>
                  </a:lnTo>
                  <a:lnTo>
                    <a:pt x="492" y="126"/>
                  </a:lnTo>
                  <a:lnTo>
                    <a:pt x="486" y="132"/>
                  </a:lnTo>
                  <a:lnTo>
                    <a:pt x="486" y="138"/>
                  </a:lnTo>
                  <a:lnTo>
                    <a:pt x="480" y="138"/>
                  </a:lnTo>
                  <a:lnTo>
                    <a:pt x="480" y="144"/>
                  </a:lnTo>
                  <a:lnTo>
                    <a:pt x="480" y="150"/>
                  </a:lnTo>
                  <a:lnTo>
                    <a:pt x="474" y="150"/>
                  </a:lnTo>
                  <a:lnTo>
                    <a:pt x="468" y="156"/>
                  </a:lnTo>
                  <a:lnTo>
                    <a:pt x="468" y="162"/>
                  </a:lnTo>
                  <a:lnTo>
                    <a:pt x="468" y="168"/>
                  </a:lnTo>
                  <a:lnTo>
                    <a:pt x="462" y="168"/>
                  </a:lnTo>
                  <a:lnTo>
                    <a:pt x="462" y="174"/>
                  </a:lnTo>
                  <a:lnTo>
                    <a:pt x="456" y="180"/>
                  </a:lnTo>
                  <a:lnTo>
                    <a:pt x="456" y="186"/>
                  </a:lnTo>
                  <a:lnTo>
                    <a:pt x="456" y="192"/>
                  </a:lnTo>
                  <a:lnTo>
                    <a:pt x="450" y="192"/>
                  </a:lnTo>
                  <a:lnTo>
                    <a:pt x="444" y="198"/>
                  </a:lnTo>
                  <a:lnTo>
                    <a:pt x="438" y="204"/>
                  </a:lnTo>
                  <a:lnTo>
                    <a:pt x="438" y="210"/>
                  </a:lnTo>
                  <a:lnTo>
                    <a:pt x="438" y="216"/>
                  </a:lnTo>
                  <a:lnTo>
                    <a:pt x="438" y="222"/>
                  </a:lnTo>
                  <a:lnTo>
                    <a:pt x="432" y="228"/>
                  </a:lnTo>
                  <a:lnTo>
                    <a:pt x="426" y="234"/>
                  </a:lnTo>
                  <a:lnTo>
                    <a:pt x="420" y="240"/>
                  </a:lnTo>
                  <a:lnTo>
                    <a:pt x="420" y="246"/>
                  </a:lnTo>
                  <a:lnTo>
                    <a:pt x="414" y="252"/>
                  </a:lnTo>
                  <a:lnTo>
                    <a:pt x="408" y="258"/>
                  </a:lnTo>
                  <a:lnTo>
                    <a:pt x="408" y="264"/>
                  </a:lnTo>
                  <a:lnTo>
                    <a:pt x="402" y="270"/>
                  </a:lnTo>
                  <a:lnTo>
                    <a:pt x="402" y="276"/>
                  </a:lnTo>
                  <a:lnTo>
                    <a:pt x="402" y="282"/>
                  </a:lnTo>
                  <a:lnTo>
                    <a:pt x="402" y="288"/>
                  </a:lnTo>
                  <a:lnTo>
                    <a:pt x="396" y="294"/>
                  </a:lnTo>
                  <a:lnTo>
                    <a:pt x="390" y="312"/>
                  </a:lnTo>
                  <a:lnTo>
                    <a:pt x="384" y="318"/>
                  </a:lnTo>
                  <a:lnTo>
                    <a:pt x="378" y="324"/>
                  </a:lnTo>
                  <a:lnTo>
                    <a:pt x="378" y="330"/>
                  </a:lnTo>
                  <a:lnTo>
                    <a:pt x="372" y="330"/>
                  </a:lnTo>
                  <a:lnTo>
                    <a:pt x="366" y="348"/>
                  </a:lnTo>
                  <a:lnTo>
                    <a:pt x="360" y="354"/>
                  </a:lnTo>
                  <a:lnTo>
                    <a:pt x="354" y="360"/>
                  </a:lnTo>
                  <a:lnTo>
                    <a:pt x="354" y="366"/>
                  </a:lnTo>
                  <a:lnTo>
                    <a:pt x="348" y="366"/>
                  </a:lnTo>
                  <a:lnTo>
                    <a:pt x="348" y="372"/>
                  </a:lnTo>
                  <a:lnTo>
                    <a:pt x="348" y="378"/>
                  </a:lnTo>
                  <a:lnTo>
                    <a:pt x="342" y="378"/>
                  </a:lnTo>
                  <a:lnTo>
                    <a:pt x="336" y="390"/>
                  </a:lnTo>
                  <a:lnTo>
                    <a:pt x="330" y="390"/>
                  </a:lnTo>
                  <a:lnTo>
                    <a:pt x="330" y="396"/>
                  </a:lnTo>
                  <a:lnTo>
                    <a:pt x="318" y="408"/>
                  </a:lnTo>
                  <a:lnTo>
                    <a:pt x="312" y="414"/>
                  </a:lnTo>
                  <a:lnTo>
                    <a:pt x="306" y="414"/>
                  </a:lnTo>
                  <a:lnTo>
                    <a:pt x="306" y="420"/>
                  </a:lnTo>
                  <a:lnTo>
                    <a:pt x="300" y="426"/>
                  </a:lnTo>
                  <a:lnTo>
                    <a:pt x="294" y="432"/>
                  </a:lnTo>
                  <a:lnTo>
                    <a:pt x="288" y="438"/>
                  </a:lnTo>
                  <a:lnTo>
                    <a:pt x="288" y="444"/>
                  </a:lnTo>
                  <a:lnTo>
                    <a:pt x="282" y="444"/>
                  </a:lnTo>
                  <a:lnTo>
                    <a:pt x="276" y="450"/>
                  </a:lnTo>
                  <a:lnTo>
                    <a:pt x="270" y="456"/>
                  </a:lnTo>
                  <a:lnTo>
                    <a:pt x="264" y="462"/>
                  </a:lnTo>
                  <a:lnTo>
                    <a:pt x="258" y="468"/>
                  </a:lnTo>
                  <a:lnTo>
                    <a:pt x="252" y="468"/>
                  </a:lnTo>
                  <a:lnTo>
                    <a:pt x="252" y="474"/>
                  </a:lnTo>
                  <a:lnTo>
                    <a:pt x="246" y="474"/>
                  </a:lnTo>
                  <a:lnTo>
                    <a:pt x="246" y="480"/>
                  </a:lnTo>
                  <a:lnTo>
                    <a:pt x="240" y="480"/>
                  </a:lnTo>
                  <a:lnTo>
                    <a:pt x="234" y="486"/>
                  </a:lnTo>
                  <a:lnTo>
                    <a:pt x="228" y="486"/>
                  </a:lnTo>
                  <a:lnTo>
                    <a:pt x="228" y="492"/>
                  </a:lnTo>
                  <a:lnTo>
                    <a:pt x="222" y="492"/>
                  </a:lnTo>
                  <a:lnTo>
                    <a:pt x="216" y="498"/>
                  </a:lnTo>
                  <a:lnTo>
                    <a:pt x="210" y="498"/>
                  </a:lnTo>
                  <a:lnTo>
                    <a:pt x="204" y="504"/>
                  </a:lnTo>
                  <a:lnTo>
                    <a:pt x="198" y="504"/>
                  </a:lnTo>
                  <a:lnTo>
                    <a:pt x="192" y="510"/>
                  </a:lnTo>
                  <a:lnTo>
                    <a:pt x="186" y="510"/>
                  </a:lnTo>
                  <a:lnTo>
                    <a:pt x="186" y="516"/>
                  </a:lnTo>
                  <a:lnTo>
                    <a:pt x="180" y="516"/>
                  </a:lnTo>
                  <a:lnTo>
                    <a:pt x="180" y="522"/>
                  </a:lnTo>
                  <a:lnTo>
                    <a:pt x="174" y="522"/>
                  </a:lnTo>
                  <a:lnTo>
                    <a:pt x="168" y="528"/>
                  </a:lnTo>
                  <a:lnTo>
                    <a:pt x="162" y="534"/>
                  </a:lnTo>
                  <a:lnTo>
                    <a:pt x="156" y="534"/>
                  </a:lnTo>
                  <a:lnTo>
                    <a:pt x="156" y="540"/>
                  </a:lnTo>
                  <a:lnTo>
                    <a:pt x="150" y="540"/>
                  </a:lnTo>
                  <a:lnTo>
                    <a:pt x="150" y="546"/>
                  </a:lnTo>
                  <a:lnTo>
                    <a:pt x="144" y="546"/>
                  </a:lnTo>
                  <a:lnTo>
                    <a:pt x="144" y="552"/>
                  </a:lnTo>
                  <a:lnTo>
                    <a:pt x="138" y="552"/>
                  </a:lnTo>
                  <a:lnTo>
                    <a:pt x="132" y="558"/>
                  </a:lnTo>
                  <a:lnTo>
                    <a:pt x="126" y="558"/>
                  </a:lnTo>
                  <a:lnTo>
                    <a:pt x="126" y="564"/>
                  </a:lnTo>
                  <a:lnTo>
                    <a:pt x="120" y="570"/>
                  </a:lnTo>
                  <a:lnTo>
                    <a:pt x="114" y="576"/>
                  </a:lnTo>
                  <a:lnTo>
                    <a:pt x="108" y="582"/>
                  </a:lnTo>
                  <a:lnTo>
                    <a:pt x="102" y="588"/>
                  </a:lnTo>
                  <a:lnTo>
                    <a:pt x="96" y="600"/>
                  </a:lnTo>
                  <a:lnTo>
                    <a:pt x="90" y="606"/>
                  </a:lnTo>
                  <a:lnTo>
                    <a:pt x="84" y="612"/>
                  </a:lnTo>
                  <a:lnTo>
                    <a:pt x="78" y="612"/>
                  </a:lnTo>
                  <a:lnTo>
                    <a:pt x="78" y="618"/>
                  </a:lnTo>
                  <a:lnTo>
                    <a:pt x="72" y="618"/>
                  </a:lnTo>
                  <a:lnTo>
                    <a:pt x="72" y="624"/>
                  </a:lnTo>
                  <a:lnTo>
                    <a:pt x="66" y="624"/>
                  </a:lnTo>
                  <a:lnTo>
                    <a:pt x="66" y="630"/>
                  </a:lnTo>
                  <a:lnTo>
                    <a:pt x="60" y="630"/>
                  </a:lnTo>
                  <a:lnTo>
                    <a:pt x="60" y="636"/>
                  </a:lnTo>
                  <a:lnTo>
                    <a:pt x="54" y="636"/>
                  </a:lnTo>
                  <a:lnTo>
                    <a:pt x="54" y="642"/>
                  </a:lnTo>
                  <a:lnTo>
                    <a:pt x="54" y="636"/>
                  </a:lnTo>
                  <a:lnTo>
                    <a:pt x="48" y="636"/>
                  </a:lnTo>
                  <a:lnTo>
                    <a:pt x="54" y="636"/>
                  </a:lnTo>
                  <a:lnTo>
                    <a:pt x="54" y="642"/>
                  </a:lnTo>
                  <a:lnTo>
                    <a:pt x="54" y="648"/>
                  </a:lnTo>
                  <a:lnTo>
                    <a:pt x="48" y="648"/>
                  </a:lnTo>
                  <a:lnTo>
                    <a:pt x="48" y="642"/>
                  </a:lnTo>
                  <a:lnTo>
                    <a:pt x="48" y="648"/>
                  </a:lnTo>
                  <a:lnTo>
                    <a:pt x="48" y="654"/>
                  </a:lnTo>
                  <a:lnTo>
                    <a:pt x="42" y="654"/>
                  </a:lnTo>
                  <a:lnTo>
                    <a:pt x="42" y="660"/>
                  </a:lnTo>
                  <a:lnTo>
                    <a:pt x="48" y="654"/>
                  </a:lnTo>
                  <a:lnTo>
                    <a:pt x="42" y="660"/>
                  </a:lnTo>
                  <a:lnTo>
                    <a:pt x="42" y="654"/>
                  </a:lnTo>
                  <a:lnTo>
                    <a:pt x="36" y="654"/>
                  </a:lnTo>
                  <a:lnTo>
                    <a:pt x="36" y="660"/>
                  </a:lnTo>
                  <a:lnTo>
                    <a:pt x="36" y="654"/>
                  </a:lnTo>
                  <a:lnTo>
                    <a:pt x="42" y="654"/>
                  </a:lnTo>
                  <a:lnTo>
                    <a:pt x="42" y="660"/>
                  </a:lnTo>
                  <a:lnTo>
                    <a:pt x="36" y="666"/>
                  </a:lnTo>
                  <a:lnTo>
                    <a:pt x="30" y="672"/>
                  </a:lnTo>
                  <a:lnTo>
                    <a:pt x="30" y="678"/>
                  </a:lnTo>
                  <a:lnTo>
                    <a:pt x="0" y="636"/>
                  </a:lnTo>
                  <a:lnTo>
                    <a:pt x="0" y="618"/>
                  </a:lnTo>
                  <a:lnTo>
                    <a:pt x="0" y="600"/>
                  </a:lnTo>
                  <a:lnTo>
                    <a:pt x="0" y="594"/>
                  </a:lnTo>
                  <a:lnTo>
                    <a:pt x="0" y="504"/>
                  </a:lnTo>
                  <a:lnTo>
                    <a:pt x="0" y="498"/>
                  </a:lnTo>
                  <a:lnTo>
                    <a:pt x="0" y="456"/>
                  </a:lnTo>
                  <a:lnTo>
                    <a:pt x="18" y="438"/>
                  </a:lnTo>
                  <a:lnTo>
                    <a:pt x="36" y="414"/>
                  </a:lnTo>
                  <a:lnTo>
                    <a:pt x="42" y="402"/>
                  </a:lnTo>
                  <a:close/>
                </a:path>
              </a:pathLst>
            </a:custGeom>
            <a:solidFill>
              <a:srgbClr val="E2E2E2"/>
            </a:solidFill>
            <a:ln w="9525">
              <a:solidFill>
                <a:srgbClr val="808080"/>
              </a:solidFill>
              <a:prstDash val="solid"/>
              <a:round/>
              <a:headEnd/>
              <a:tailEnd/>
            </a:ln>
          </p:spPr>
          <p:txBody>
            <a:bodyPr/>
            <a:lstStyle/>
            <a:p>
              <a:endParaRPr lang="en-GB"/>
            </a:p>
          </p:txBody>
        </p:sp>
        <p:sp>
          <p:nvSpPr>
            <p:cNvPr id="49" name="Freeform 102"/>
            <p:cNvSpPr>
              <a:spLocks noChangeAspect="1"/>
            </p:cNvSpPr>
            <p:nvPr>
              <p:custDataLst>
                <p:tags r:id="rId35"/>
              </p:custDataLst>
            </p:nvPr>
          </p:nvSpPr>
          <p:spPr bwMode="auto">
            <a:xfrm>
              <a:off x="5045" y="1380"/>
              <a:ext cx="54" cy="60"/>
            </a:xfrm>
            <a:custGeom>
              <a:avLst/>
              <a:gdLst>
                <a:gd name="T0" fmla="*/ 7 w 84"/>
                <a:gd name="T1" fmla="*/ 2 h 90"/>
                <a:gd name="T2" fmla="*/ 10 w 84"/>
                <a:gd name="T3" fmla="*/ 3 h 90"/>
                <a:gd name="T4" fmla="*/ 10 w 84"/>
                <a:gd name="T5" fmla="*/ 1 h 90"/>
                <a:gd name="T6" fmla="*/ 11 w 84"/>
                <a:gd name="T7" fmla="*/ 1 h 90"/>
                <a:gd name="T8" fmla="*/ 12 w 84"/>
                <a:gd name="T9" fmla="*/ 1 h 90"/>
                <a:gd name="T10" fmla="*/ 14 w 84"/>
                <a:gd name="T11" fmla="*/ 3 h 90"/>
                <a:gd name="T12" fmla="*/ 15 w 84"/>
                <a:gd name="T13" fmla="*/ 5 h 90"/>
                <a:gd name="T14" fmla="*/ 15 w 84"/>
                <a:gd name="T15" fmla="*/ 7 h 90"/>
                <a:gd name="T16" fmla="*/ 14 w 84"/>
                <a:gd name="T17" fmla="*/ 9 h 90"/>
                <a:gd name="T18" fmla="*/ 11 w 84"/>
                <a:gd name="T19" fmla="*/ 9 h 90"/>
                <a:gd name="T20" fmla="*/ 10 w 84"/>
                <a:gd name="T21" fmla="*/ 9 h 90"/>
                <a:gd name="T22" fmla="*/ 10 w 84"/>
                <a:gd name="T23" fmla="*/ 11 h 90"/>
                <a:gd name="T24" fmla="*/ 8 w 84"/>
                <a:gd name="T25" fmla="*/ 12 h 90"/>
                <a:gd name="T26" fmla="*/ 7 w 84"/>
                <a:gd name="T27" fmla="*/ 13 h 90"/>
                <a:gd name="T28" fmla="*/ 8 w 84"/>
                <a:gd name="T29" fmla="*/ 12 h 90"/>
                <a:gd name="T30" fmla="*/ 10 w 84"/>
                <a:gd name="T31" fmla="*/ 12 h 90"/>
                <a:gd name="T32" fmla="*/ 12 w 84"/>
                <a:gd name="T33" fmla="*/ 12 h 90"/>
                <a:gd name="T34" fmla="*/ 12 w 84"/>
                <a:gd name="T35" fmla="*/ 12 h 90"/>
                <a:gd name="T36" fmla="*/ 14 w 84"/>
                <a:gd name="T37" fmla="*/ 13 h 90"/>
                <a:gd name="T38" fmla="*/ 10 w 84"/>
                <a:gd name="T39" fmla="*/ 17 h 90"/>
                <a:gd name="T40" fmla="*/ 10 w 84"/>
                <a:gd name="T41" fmla="*/ 18 h 90"/>
                <a:gd name="T42" fmla="*/ 8 w 84"/>
                <a:gd name="T43" fmla="*/ 17 h 90"/>
                <a:gd name="T44" fmla="*/ 6 w 84"/>
                <a:gd name="T45" fmla="*/ 17 h 90"/>
                <a:gd name="T46" fmla="*/ 5 w 84"/>
                <a:gd name="T47" fmla="*/ 18 h 90"/>
                <a:gd name="T48" fmla="*/ 3 w 84"/>
                <a:gd name="T49" fmla="*/ 18 h 90"/>
                <a:gd name="T50" fmla="*/ 1 w 84"/>
                <a:gd name="T51" fmla="*/ 18 h 90"/>
                <a:gd name="T52" fmla="*/ 1 w 84"/>
                <a:gd name="T53" fmla="*/ 14 h 90"/>
                <a:gd name="T54" fmla="*/ 0 w 84"/>
                <a:gd name="T55" fmla="*/ 12 h 90"/>
                <a:gd name="T56" fmla="*/ 1 w 84"/>
                <a:gd name="T57" fmla="*/ 11 h 90"/>
                <a:gd name="T58" fmla="*/ 2 w 84"/>
                <a:gd name="T59" fmla="*/ 9 h 90"/>
                <a:gd name="T60" fmla="*/ 4 w 84"/>
                <a:gd name="T61" fmla="*/ 7 h 90"/>
                <a:gd name="T62" fmla="*/ 4 w 84"/>
                <a:gd name="T63" fmla="*/ 5 h 90"/>
                <a:gd name="T64" fmla="*/ 5 w 84"/>
                <a:gd name="T65" fmla="*/ 3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 h="90">
                  <a:moveTo>
                    <a:pt x="36" y="12"/>
                  </a:moveTo>
                  <a:lnTo>
                    <a:pt x="42" y="12"/>
                  </a:lnTo>
                  <a:lnTo>
                    <a:pt x="48" y="18"/>
                  </a:lnTo>
                  <a:lnTo>
                    <a:pt x="54" y="18"/>
                  </a:lnTo>
                  <a:lnTo>
                    <a:pt x="54" y="12"/>
                  </a:lnTo>
                  <a:lnTo>
                    <a:pt x="54" y="6"/>
                  </a:lnTo>
                  <a:lnTo>
                    <a:pt x="60" y="6"/>
                  </a:lnTo>
                  <a:lnTo>
                    <a:pt x="66" y="6"/>
                  </a:lnTo>
                  <a:lnTo>
                    <a:pt x="72" y="0"/>
                  </a:lnTo>
                  <a:lnTo>
                    <a:pt x="72" y="6"/>
                  </a:lnTo>
                  <a:lnTo>
                    <a:pt x="78" y="12"/>
                  </a:lnTo>
                  <a:lnTo>
                    <a:pt x="78" y="18"/>
                  </a:lnTo>
                  <a:lnTo>
                    <a:pt x="84" y="18"/>
                  </a:lnTo>
                  <a:lnTo>
                    <a:pt x="84" y="24"/>
                  </a:lnTo>
                  <a:lnTo>
                    <a:pt x="84" y="30"/>
                  </a:lnTo>
                  <a:lnTo>
                    <a:pt x="84" y="36"/>
                  </a:lnTo>
                  <a:lnTo>
                    <a:pt x="78" y="36"/>
                  </a:lnTo>
                  <a:lnTo>
                    <a:pt x="78" y="42"/>
                  </a:lnTo>
                  <a:lnTo>
                    <a:pt x="72" y="42"/>
                  </a:lnTo>
                  <a:lnTo>
                    <a:pt x="66" y="42"/>
                  </a:lnTo>
                  <a:lnTo>
                    <a:pt x="66" y="48"/>
                  </a:lnTo>
                  <a:lnTo>
                    <a:pt x="60" y="48"/>
                  </a:lnTo>
                  <a:lnTo>
                    <a:pt x="54" y="48"/>
                  </a:lnTo>
                  <a:lnTo>
                    <a:pt x="54" y="54"/>
                  </a:lnTo>
                  <a:lnTo>
                    <a:pt x="48" y="54"/>
                  </a:lnTo>
                  <a:lnTo>
                    <a:pt x="48" y="60"/>
                  </a:lnTo>
                  <a:lnTo>
                    <a:pt x="42" y="60"/>
                  </a:lnTo>
                  <a:lnTo>
                    <a:pt x="42" y="66"/>
                  </a:lnTo>
                  <a:lnTo>
                    <a:pt x="48" y="66"/>
                  </a:lnTo>
                  <a:lnTo>
                    <a:pt x="48" y="60"/>
                  </a:lnTo>
                  <a:lnTo>
                    <a:pt x="54" y="60"/>
                  </a:lnTo>
                  <a:lnTo>
                    <a:pt x="60" y="60"/>
                  </a:lnTo>
                  <a:lnTo>
                    <a:pt x="66" y="60"/>
                  </a:lnTo>
                  <a:lnTo>
                    <a:pt x="72" y="60"/>
                  </a:lnTo>
                  <a:lnTo>
                    <a:pt x="72" y="54"/>
                  </a:lnTo>
                  <a:lnTo>
                    <a:pt x="72" y="60"/>
                  </a:lnTo>
                  <a:lnTo>
                    <a:pt x="78" y="60"/>
                  </a:lnTo>
                  <a:lnTo>
                    <a:pt x="78" y="66"/>
                  </a:lnTo>
                  <a:lnTo>
                    <a:pt x="66" y="84"/>
                  </a:lnTo>
                  <a:lnTo>
                    <a:pt x="60" y="84"/>
                  </a:lnTo>
                  <a:lnTo>
                    <a:pt x="60" y="90"/>
                  </a:lnTo>
                  <a:lnTo>
                    <a:pt x="54" y="90"/>
                  </a:lnTo>
                  <a:lnTo>
                    <a:pt x="54" y="84"/>
                  </a:lnTo>
                  <a:lnTo>
                    <a:pt x="48" y="84"/>
                  </a:lnTo>
                  <a:lnTo>
                    <a:pt x="42" y="84"/>
                  </a:lnTo>
                  <a:lnTo>
                    <a:pt x="36" y="84"/>
                  </a:lnTo>
                  <a:lnTo>
                    <a:pt x="36" y="90"/>
                  </a:lnTo>
                  <a:lnTo>
                    <a:pt x="30" y="90"/>
                  </a:lnTo>
                  <a:lnTo>
                    <a:pt x="24" y="90"/>
                  </a:lnTo>
                  <a:lnTo>
                    <a:pt x="18" y="90"/>
                  </a:lnTo>
                  <a:lnTo>
                    <a:pt x="12" y="90"/>
                  </a:lnTo>
                  <a:lnTo>
                    <a:pt x="6" y="90"/>
                  </a:lnTo>
                  <a:lnTo>
                    <a:pt x="6" y="84"/>
                  </a:lnTo>
                  <a:lnTo>
                    <a:pt x="6" y="72"/>
                  </a:lnTo>
                  <a:lnTo>
                    <a:pt x="6" y="66"/>
                  </a:lnTo>
                  <a:lnTo>
                    <a:pt x="0" y="60"/>
                  </a:lnTo>
                  <a:lnTo>
                    <a:pt x="6" y="60"/>
                  </a:lnTo>
                  <a:lnTo>
                    <a:pt x="6" y="54"/>
                  </a:lnTo>
                  <a:lnTo>
                    <a:pt x="6" y="48"/>
                  </a:lnTo>
                  <a:lnTo>
                    <a:pt x="12" y="48"/>
                  </a:lnTo>
                  <a:lnTo>
                    <a:pt x="18" y="36"/>
                  </a:lnTo>
                  <a:lnTo>
                    <a:pt x="24" y="36"/>
                  </a:lnTo>
                  <a:lnTo>
                    <a:pt x="24" y="30"/>
                  </a:lnTo>
                  <a:lnTo>
                    <a:pt x="24" y="24"/>
                  </a:lnTo>
                  <a:lnTo>
                    <a:pt x="30" y="24"/>
                  </a:lnTo>
                  <a:lnTo>
                    <a:pt x="30" y="18"/>
                  </a:lnTo>
                  <a:lnTo>
                    <a:pt x="36" y="12"/>
                  </a:lnTo>
                  <a:close/>
                </a:path>
              </a:pathLst>
            </a:custGeom>
            <a:solidFill>
              <a:srgbClr val="E2E2E2">
                <a:alpha val="69019"/>
              </a:srgbClr>
            </a:solidFill>
            <a:ln w="9525">
              <a:solidFill>
                <a:srgbClr val="808080"/>
              </a:solidFill>
              <a:prstDash val="solid"/>
              <a:round/>
              <a:headEnd/>
              <a:tailEnd/>
            </a:ln>
          </p:spPr>
          <p:txBody>
            <a:bodyPr/>
            <a:lstStyle/>
            <a:p>
              <a:endParaRPr lang="en-GB"/>
            </a:p>
          </p:txBody>
        </p:sp>
        <p:grpSp>
          <p:nvGrpSpPr>
            <p:cNvPr id="50" name="Group 103"/>
            <p:cNvGrpSpPr>
              <a:grpSpLocks noChangeAspect="1"/>
            </p:cNvGrpSpPr>
            <p:nvPr>
              <p:custDataLst>
                <p:tags r:id="rId36"/>
              </p:custDataLst>
            </p:nvPr>
          </p:nvGrpSpPr>
          <p:grpSpPr bwMode="auto">
            <a:xfrm>
              <a:off x="2992" y="987"/>
              <a:ext cx="1264" cy="664"/>
              <a:chOff x="1195" y="1446"/>
              <a:chExt cx="1654" cy="827"/>
            </a:xfrm>
          </p:grpSpPr>
          <p:sp>
            <p:nvSpPr>
              <p:cNvPr id="55" name="Freeform 104"/>
              <p:cNvSpPr>
                <a:spLocks noChangeAspect="1"/>
              </p:cNvSpPr>
              <p:nvPr>
                <p:custDataLst>
                  <p:tags r:id="rId41"/>
                </p:custDataLst>
              </p:nvPr>
            </p:nvSpPr>
            <p:spPr bwMode="auto">
              <a:xfrm>
                <a:off x="1718" y="1446"/>
                <a:ext cx="663" cy="590"/>
              </a:xfrm>
              <a:custGeom>
                <a:avLst/>
                <a:gdLst>
                  <a:gd name="T0" fmla="*/ 10 w 822"/>
                  <a:gd name="T1" fmla="*/ 208 h 732"/>
                  <a:gd name="T2" fmla="*/ 15 w 822"/>
                  <a:gd name="T3" fmla="*/ 195 h 732"/>
                  <a:gd name="T4" fmla="*/ 28 w 822"/>
                  <a:gd name="T5" fmla="*/ 206 h 732"/>
                  <a:gd name="T6" fmla="*/ 35 w 822"/>
                  <a:gd name="T7" fmla="*/ 200 h 732"/>
                  <a:gd name="T8" fmla="*/ 53 w 822"/>
                  <a:gd name="T9" fmla="*/ 200 h 732"/>
                  <a:gd name="T10" fmla="*/ 81 w 822"/>
                  <a:gd name="T11" fmla="*/ 197 h 732"/>
                  <a:gd name="T12" fmla="*/ 132 w 822"/>
                  <a:gd name="T13" fmla="*/ 197 h 732"/>
                  <a:gd name="T14" fmla="*/ 137 w 822"/>
                  <a:gd name="T15" fmla="*/ 149 h 732"/>
                  <a:gd name="T16" fmla="*/ 132 w 822"/>
                  <a:gd name="T17" fmla="*/ 96 h 732"/>
                  <a:gd name="T18" fmla="*/ 124 w 822"/>
                  <a:gd name="T19" fmla="*/ 33 h 732"/>
                  <a:gd name="T20" fmla="*/ 175 w 822"/>
                  <a:gd name="T21" fmla="*/ 10 h 732"/>
                  <a:gd name="T22" fmla="*/ 259 w 822"/>
                  <a:gd name="T23" fmla="*/ 66 h 732"/>
                  <a:gd name="T24" fmla="*/ 292 w 822"/>
                  <a:gd name="T25" fmla="*/ 91 h 732"/>
                  <a:gd name="T26" fmla="*/ 298 w 822"/>
                  <a:gd name="T27" fmla="*/ 99 h 732"/>
                  <a:gd name="T28" fmla="*/ 310 w 822"/>
                  <a:gd name="T29" fmla="*/ 102 h 732"/>
                  <a:gd name="T30" fmla="*/ 324 w 822"/>
                  <a:gd name="T31" fmla="*/ 106 h 732"/>
                  <a:gd name="T32" fmla="*/ 324 w 822"/>
                  <a:gd name="T33" fmla="*/ 116 h 732"/>
                  <a:gd name="T34" fmla="*/ 348 w 822"/>
                  <a:gd name="T35" fmla="*/ 122 h 732"/>
                  <a:gd name="T36" fmla="*/ 340 w 822"/>
                  <a:gd name="T37" fmla="*/ 193 h 732"/>
                  <a:gd name="T38" fmla="*/ 332 w 822"/>
                  <a:gd name="T39" fmla="*/ 202 h 732"/>
                  <a:gd name="T40" fmla="*/ 274 w 822"/>
                  <a:gd name="T41" fmla="*/ 210 h 732"/>
                  <a:gd name="T42" fmla="*/ 261 w 822"/>
                  <a:gd name="T43" fmla="*/ 210 h 732"/>
                  <a:gd name="T44" fmla="*/ 236 w 822"/>
                  <a:gd name="T45" fmla="*/ 213 h 732"/>
                  <a:gd name="T46" fmla="*/ 214 w 822"/>
                  <a:gd name="T47" fmla="*/ 226 h 732"/>
                  <a:gd name="T48" fmla="*/ 198 w 822"/>
                  <a:gd name="T49" fmla="*/ 236 h 732"/>
                  <a:gd name="T50" fmla="*/ 190 w 822"/>
                  <a:gd name="T51" fmla="*/ 236 h 732"/>
                  <a:gd name="T52" fmla="*/ 186 w 822"/>
                  <a:gd name="T53" fmla="*/ 248 h 732"/>
                  <a:gd name="T54" fmla="*/ 173 w 822"/>
                  <a:gd name="T55" fmla="*/ 243 h 732"/>
                  <a:gd name="T56" fmla="*/ 167 w 822"/>
                  <a:gd name="T57" fmla="*/ 251 h 732"/>
                  <a:gd name="T58" fmla="*/ 163 w 822"/>
                  <a:gd name="T59" fmla="*/ 258 h 732"/>
                  <a:gd name="T60" fmla="*/ 160 w 822"/>
                  <a:gd name="T61" fmla="*/ 268 h 732"/>
                  <a:gd name="T62" fmla="*/ 148 w 822"/>
                  <a:gd name="T63" fmla="*/ 273 h 732"/>
                  <a:gd name="T64" fmla="*/ 148 w 822"/>
                  <a:gd name="T65" fmla="*/ 279 h 732"/>
                  <a:gd name="T66" fmla="*/ 148 w 822"/>
                  <a:gd name="T67" fmla="*/ 284 h 732"/>
                  <a:gd name="T68" fmla="*/ 145 w 822"/>
                  <a:gd name="T69" fmla="*/ 297 h 732"/>
                  <a:gd name="T70" fmla="*/ 134 w 822"/>
                  <a:gd name="T71" fmla="*/ 303 h 732"/>
                  <a:gd name="T72" fmla="*/ 130 w 822"/>
                  <a:gd name="T73" fmla="*/ 306 h 732"/>
                  <a:gd name="T74" fmla="*/ 127 w 822"/>
                  <a:gd name="T75" fmla="*/ 301 h 732"/>
                  <a:gd name="T76" fmla="*/ 124 w 822"/>
                  <a:gd name="T77" fmla="*/ 301 h 732"/>
                  <a:gd name="T78" fmla="*/ 119 w 822"/>
                  <a:gd name="T79" fmla="*/ 303 h 732"/>
                  <a:gd name="T80" fmla="*/ 104 w 822"/>
                  <a:gd name="T81" fmla="*/ 310 h 732"/>
                  <a:gd name="T82" fmla="*/ 96 w 822"/>
                  <a:gd name="T83" fmla="*/ 303 h 732"/>
                  <a:gd name="T84" fmla="*/ 86 w 822"/>
                  <a:gd name="T85" fmla="*/ 306 h 732"/>
                  <a:gd name="T86" fmla="*/ 84 w 822"/>
                  <a:gd name="T87" fmla="*/ 291 h 732"/>
                  <a:gd name="T88" fmla="*/ 79 w 822"/>
                  <a:gd name="T89" fmla="*/ 289 h 732"/>
                  <a:gd name="T90" fmla="*/ 76 w 822"/>
                  <a:gd name="T91" fmla="*/ 279 h 732"/>
                  <a:gd name="T92" fmla="*/ 72 w 822"/>
                  <a:gd name="T93" fmla="*/ 268 h 732"/>
                  <a:gd name="T94" fmla="*/ 61 w 822"/>
                  <a:gd name="T95" fmla="*/ 260 h 732"/>
                  <a:gd name="T96" fmla="*/ 59 w 822"/>
                  <a:gd name="T97" fmla="*/ 266 h 732"/>
                  <a:gd name="T98" fmla="*/ 51 w 822"/>
                  <a:gd name="T99" fmla="*/ 268 h 732"/>
                  <a:gd name="T100" fmla="*/ 40 w 822"/>
                  <a:gd name="T101" fmla="*/ 268 h 732"/>
                  <a:gd name="T102" fmla="*/ 31 w 822"/>
                  <a:gd name="T103" fmla="*/ 271 h 732"/>
                  <a:gd name="T104" fmla="*/ 23 w 822"/>
                  <a:gd name="T105" fmla="*/ 268 h 732"/>
                  <a:gd name="T106" fmla="*/ 18 w 822"/>
                  <a:gd name="T107" fmla="*/ 263 h 732"/>
                  <a:gd name="T108" fmla="*/ 18 w 822"/>
                  <a:gd name="T109" fmla="*/ 251 h 732"/>
                  <a:gd name="T110" fmla="*/ 8 w 822"/>
                  <a:gd name="T111" fmla="*/ 243 h 732"/>
                  <a:gd name="T112" fmla="*/ 5 w 822"/>
                  <a:gd name="T113" fmla="*/ 228 h 732"/>
                  <a:gd name="T114" fmla="*/ 2 w 822"/>
                  <a:gd name="T115" fmla="*/ 218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22" h="732">
                    <a:moveTo>
                      <a:pt x="0" y="504"/>
                    </a:moveTo>
                    <a:lnTo>
                      <a:pt x="6" y="504"/>
                    </a:lnTo>
                    <a:lnTo>
                      <a:pt x="12" y="510"/>
                    </a:lnTo>
                    <a:lnTo>
                      <a:pt x="12" y="504"/>
                    </a:lnTo>
                    <a:lnTo>
                      <a:pt x="18" y="504"/>
                    </a:lnTo>
                    <a:lnTo>
                      <a:pt x="24" y="498"/>
                    </a:lnTo>
                    <a:lnTo>
                      <a:pt x="24" y="492"/>
                    </a:lnTo>
                    <a:lnTo>
                      <a:pt x="24" y="486"/>
                    </a:lnTo>
                    <a:lnTo>
                      <a:pt x="24" y="480"/>
                    </a:lnTo>
                    <a:lnTo>
                      <a:pt x="24" y="474"/>
                    </a:lnTo>
                    <a:lnTo>
                      <a:pt x="24" y="468"/>
                    </a:lnTo>
                    <a:lnTo>
                      <a:pt x="30" y="468"/>
                    </a:lnTo>
                    <a:lnTo>
                      <a:pt x="36" y="468"/>
                    </a:lnTo>
                    <a:lnTo>
                      <a:pt x="36" y="462"/>
                    </a:lnTo>
                    <a:lnTo>
                      <a:pt x="42" y="462"/>
                    </a:lnTo>
                    <a:lnTo>
                      <a:pt x="48" y="468"/>
                    </a:lnTo>
                    <a:lnTo>
                      <a:pt x="48" y="474"/>
                    </a:lnTo>
                    <a:lnTo>
                      <a:pt x="54" y="474"/>
                    </a:lnTo>
                    <a:lnTo>
                      <a:pt x="60" y="480"/>
                    </a:lnTo>
                    <a:lnTo>
                      <a:pt x="66" y="480"/>
                    </a:lnTo>
                    <a:lnTo>
                      <a:pt x="66" y="486"/>
                    </a:lnTo>
                    <a:lnTo>
                      <a:pt x="66" y="492"/>
                    </a:lnTo>
                    <a:lnTo>
                      <a:pt x="66" y="486"/>
                    </a:lnTo>
                    <a:lnTo>
                      <a:pt x="72" y="486"/>
                    </a:lnTo>
                    <a:lnTo>
                      <a:pt x="72" y="480"/>
                    </a:lnTo>
                    <a:lnTo>
                      <a:pt x="78" y="480"/>
                    </a:lnTo>
                    <a:lnTo>
                      <a:pt x="78" y="474"/>
                    </a:lnTo>
                    <a:lnTo>
                      <a:pt x="84" y="474"/>
                    </a:lnTo>
                    <a:lnTo>
                      <a:pt x="90" y="474"/>
                    </a:lnTo>
                    <a:lnTo>
                      <a:pt x="96" y="474"/>
                    </a:lnTo>
                    <a:lnTo>
                      <a:pt x="102" y="474"/>
                    </a:lnTo>
                    <a:lnTo>
                      <a:pt x="108" y="474"/>
                    </a:lnTo>
                    <a:lnTo>
                      <a:pt x="114" y="474"/>
                    </a:lnTo>
                    <a:lnTo>
                      <a:pt x="120" y="474"/>
                    </a:lnTo>
                    <a:lnTo>
                      <a:pt x="126" y="474"/>
                    </a:lnTo>
                    <a:lnTo>
                      <a:pt x="144" y="474"/>
                    </a:lnTo>
                    <a:lnTo>
                      <a:pt x="138" y="462"/>
                    </a:lnTo>
                    <a:lnTo>
                      <a:pt x="144" y="462"/>
                    </a:lnTo>
                    <a:lnTo>
                      <a:pt x="150" y="462"/>
                    </a:lnTo>
                    <a:lnTo>
                      <a:pt x="144" y="468"/>
                    </a:lnTo>
                    <a:lnTo>
                      <a:pt x="180" y="468"/>
                    </a:lnTo>
                    <a:lnTo>
                      <a:pt x="192" y="468"/>
                    </a:lnTo>
                    <a:lnTo>
                      <a:pt x="198" y="468"/>
                    </a:lnTo>
                    <a:lnTo>
                      <a:pt x="216" y="468"/>
                    </a:lnTo>
                    <a:lnTo>
                      <a:pt x="228" y="468"/>
                    </a:lnTo>
                    <a:lnTo>
                      <a:pt x="252" y="468"/>
                    </a:lnTo>
                    <a:lnTo>
                      <a:pt x="258" y="468"/>
                    </a:lnTo>
                    <a:lnTo>
                      <a:pt x="276" y="468"/>
                    </a:lnTo>
                    <a:lnTo>
                      <a:pt x="312" y="468"/>
                    </a:lnTo>
                    <a:lnTo>
                      <a:pt x="330" y="468"/>
                    </a:lnTo>
                    <a:lnTo>
                      <a:pt x="336" y="468"/>
                    </a:lnTo>
                    <a:lnTo>
                      <a:pt x="348" y="426"/>
                    </a:lnTo>
                    <a:lnTo>
                      <a:pt x="330" y="420"/>
                    </a:lnTo>
                    <a:lnTo>
                      <a:pt x="330" y="396"/>
                    </a:lnTo>
                    <a:lnTo>
                      <a:pt x="324" y="372"/>
                    </a:lnTo>
                    <a:lnTo>
                      <a:pt x="324" y="354"/>
                    </a:lnTo>
                    <a:lnTo>
                      <a:pt x="324" y="348"/>
                    </a:lnTo>
                    <a:lnTo>
                      <a:pt x="318" y="282"/>
                    </a:lnTo>
                    <a:lnTo>
                      <a:pt x="312" y="270"/>
                    </a:lnTo>
                    <a:lnTo>
                      <a:pt x="312" y="252"/>
                    </a:lnTo>
                    <a:lnTo>
                      <a:pt x="312" y="246"/>
                    </a:lnTo>
                    <a:lnTo>
                      <a:pt x="312" y="240"/>
                    </a:lnTo>
                    <a:lnTo>
                      <a:pt x="312" y="228"/>
                    </a:lnTo>
                    <a:lnTo>
                      <a:pt x="306" y="192"/>
                    </a:lnTo>
                    <a:lnTo>
                      <a:pt x="300" y="138"/>
                    </a:lnTo>
                    <a:lnTo>
                      <a:pt x="300" y="114"/>
                    </a:lnTo>
                    <a:lnTo>
                      <a:pt x="294" y="96"/>
                    </a:lnTo>
                    <a:lnTo>
                      <a:pt x="294" y="90"/>
                    </a:lnTo>
                    <a:lnTo>
                      <a:pt x="294" y="84"/>
                    </a:lnTo>
                    <a:lnTo>
                      <a:pt x="294" y="78"/>
                    </a:lnTo>
                    <a:lnTo>
                      <a:pt x="294" y="66"/>
                    </a:lnTo>
                    <a:lnTo>
                      <a:pt x="288" y="48"/>
                    </a:lnTo>
                    <a:lnTo>
                      <a:pt x="282" y="6"/>
                    </a:lnTo>
                    <a:lnTo>
                      <a:pt x="282" y="0"/>
                    </a:lnTo>
                    <a:lnTo>
                      <a:pt x="360" y="0"/>
                    </a:lnTo>
                    <a:lnTo>
                      <a:pt x="372" y="0"/>
                    </a:lnTo>
                    <a:lnTo>
                      <a:pt x="414" y="24"/>
                    </a:lnTo>
                    <a:lnTo>
                      <a:pt x="438" y="36"/>
                    </a:lnTo>
                    <a:lnTo>
                      <a:pt x="444" y="48"/>
                    </a:lnTo>
                    <a:lnTo>
                      <a:pt x="462" y="54"/>
                    </a:lnTo>
                    <a:lnTo>
                      <a:pt x="528" y="96"/>
                    </a:lnTo>
                    <a:lnTo>
                      <a:pt x="600" y="144"/>
                    </a:lnTo>
                    <a:lnTo>
                      <a:pt x="612" y="150"/>
                    </a:lnTo>
                    <a:lnTo>
                      <a:pt x="612" y="156"/>
                    </a:lnTo>
                    <a:lnTo>
                      <a:pt x="666" y="192"/>
                    </a:lnTo>
                    <a:lnTo>
                      <a:pt x="666" y="198"/>
                    </a:lnTo>
                    <a:lnTo>
                      <a:pt x="666" y="210"/>
                    </a:lnTo>
                    <a:lnTo>
                      <a:pt x="672" y="210"/>
                    </a:lnTo>
                    <a:lnTo>
                      <a:pt x="678" y="210"/>
                    </a:lnTo>
                    <a:lnTo>
                      <a:pt x="684" y="216"/>
                    </a:lnTo>
                    <a:lnTo>
                      <a:pt x="690" y="216"/>
                    </a:lnTo>
                    <a:lnTo>
                      <a:pt x="690" y="222"/>
                    </a:lnTo>
                    <a:lnTo>
                      <a:pt x="690" y="228"/>
                    </a:lnTo>
                    <a:lnTo>
                      <a:pt x="696" y="228"/>
                    </a:lnTo>
                    <a:lnTo>
                      <a:pt x="702" y="228"/>
                    </a:lnTo>
                    <a:lnTo>
                      <a:pt x="702" y="234"/>
                    </a:lnTo>
                    <a:lnTo>
                      <a:pt x="702" y="228"/>
                    </a:lnTo>
                    <a:lnTo>
                      <a:pt x="702" y="234"/>
                    </a:lnTo>
                    <a:lnTo>
                      <a:pt x="708" y="234"/>
                    </a:lnTo>
                    <a:lnTo>
                      <a:pt x="714" y="234"/>
                    </a:lnTo>
                    <a:lnTo>
                      <a:pt x="720" y="234"/>
                    </a:lnTo>
                    <a:lnTo>
                      <a:pt x="726" y="234"/>
                    </a:lnTo>
                    <a:lnTo>
                      <a:pt x="726" y="240"/>
                    </a:lnTo>
                    <a:lnTo>
                      <a:pt x="732" y="246"/>
                    </a:lnTo>
                    <a:lnTo>
                      <a:pt x="732" y="240"/>
                    </a:lnTo>
                    <a:lnTo>
                      <a:pt x="732" y="246"/>
                    </a:lnTo>
                    <a:lnTo>
                      <a:pt x="738" y="246"/>
                    </a:lnTo>
                    <a:lnTo>
                      <a:pt x="744" y="246"/>
                    </a:lnTo>
                    <a:lnTo>
                      <a:pt x="750" y="246"/>
                    </a:lnTo>
                    <a:lnTo>
                      <a:pt x="756" y="246"/>
                    </a:lnTo>
                    <a:lnTo>
                      <a:pt x="762" y="252"/>
                    </a:lnTo>
                    <a:lnTo>
                      <a:pt x="768" y="252"/>
                    </a:lnTo>
                    <a:lnTo>
                      <a:pt x="768" y="258"/>
                    </a:lnTo>
                    <a:lnTo>
                      <a:pt x="768" y="264"/>
                    </a:lnTo>
                    <a:lnTo>
                      <a:pt x="768" y="270"/>
                    </a:lnTo>
                    <a:lnTo>
                      <a:pt x="774" y="270"/>
                    </a:lnTo>
                    <a:lnTo>
                      <a:pt x="768" y="270"/>
                    </a:lnTo>
                    <a:lnTo>
                      <a:pt x="774" y="276"/>
                    </a:lnTo>
                    <a:lnTo>
                      <a:pt x="768" y="276"/>
                    </a:lnTo>
                    <a:lnTo>
                      <a:pt x="768" y="282"/>
                    </a:lnTo>
                    <a:lnTo>
                      <a:pt x="768" y="288"/>
                    </a:lnTo>
                    <a:lnTo>
                      <a:pt x="762" y="288"/>
                    </a:lnTo>
                    <a:lnTo>
                      <a:pt x="768" y="294"/>
                    </a:lnTo>
                    <a:lnTo>
                      <a:pt x="774" y="294"/>
                    </a:lnTo>
                    <a:lnTo>
                      <a:pt x="774" y="300"/>
                    </a:lnTo>
                    <a:lnTo>
                      <a:pt x="822" y="288"/>
                    </a:lnTo>
                    <a:lnTo>
                      <a:pt x="822" y="396"/>
                    </a:lnTo>
                    <a:lnTo>
                      <a:pt x="810" y="402"/>
                    </a:lnTo>
                    <a:lnTo>
                      <a:pt x="810" y="414"/>
                    </a:lnTo>
                    <a:lnTo>
                      <a:pt x="810" y="426"/>
                    </a:lnTo>
                    <a:lnTo>
                      <a:pt x="810" y="444"/>
                    </a:lnTo>
                    <a:lnTo>
                      <a:pt x="804" y="450"/>
                    </a:lnTo>
                    <a:lnTo>
                      <a:pt x="804" y="456"/>
                    </a:lnTo>
                    <a:lnTo>
                      <a:pt x="804" y="462"/>
                    </a:lnTo>
                    <a:lnTo>
                      <a:pt x="798" y="462"/>
                    </a:lnTo>
                    <a:lnTo>
                      <a:pt x="792" y="462"/>
                    </a:lnTo>
                    <a:lnTo>
                      <a:pt x="792" y="468"/>
                    </a:lnTo>
                    <a:lnTo>
                      <a:pt x="786" y="468"/>
                    </a:lnTo>
                    <a:lnTo>
                      <a:pt x="786" y="474"/>
                    </a:lnTo>
                    <a:lnTo>
                      <a:pt x="786" y="480"/>
                    </a:lnTo>
                    <a:lnTo>
                      <a:pt x="762" y="480"/>
                    </a:lnTo>
                    <a:lnTo>
                      <a:pt x="738" y="474"/>
                    </a:lnTo>
                    <a:lnTo>
                      <a:pt x="702" y="480"/>
                    </a:lnTo>
                    <a:lnTo>
                      <a:pt x="678" y="480"/>
                    </a:lnTo>
                    <a:lnTo>
                      <a:pt x="672" y="480"/>
                    </a:lnTo>
                    <a:lnTo>
                      <a:pt x="660" y="498"/>
                    </a:lnTo>
                    <a:lnTo>
                      <a:pt x="648" y="498"/>
                    </a:lnTo>
                    <a:lnTo>
                      <a:pt x="642" y="498"/>
                    </a:lnTo>
                    <a:lnTo>
                      <a:pt x="636" y="498"/>
                    </a:lnTo>
                    <a:lnTo>
                      <a:pt x="636" y="492"/>
                    </a:lnTo>
                    <a:lnTo>
                      <a:pt x="630" y="498"/>
                    </a:lnTo>
                    <a:lnTo>
                      <a:pt x="624" y="492"/>
                    </a:lnTo>
                    <a:lnTo>
                      <a:pt x="618" y="492"/>
                    </a:lnTo>
                    <a:lnTo>
                      <a:pt x="618" y="498"/>
                    </a:lnTo>
                    <a:lnTo>
                      <a:pt x="612" y="498"/>
                    </a:lnTo>
                    <a:lnTo>
                      <a:pt x="612" y="492"/>
                    </a:lnTo>
                    <a:lnTo>
                      <a:pt x="600" y="492"/>
                    </a:lnTo>
                    <a:lnTo>
                      <a:pt x="588" y="492"/>
                    </a:lnTo>
                    <a:lnTo>
                      <a:pt x="576" y="492"/>
                    </a:lnTo>
                    <a:lnTo>
                      <a:pt x="564" y="498"/>
                    </a:lnTo>
                    <a:lnTo>
                      <a:pt x="558" y="504"/>
                    </a:lnTo>
                    <a:lnTo>
                      <a:pt x="546" y="510"/>
                    </a:lnTo>
                    <a:lnTo>
                      <a:pt x="528" y="516"/>
                    </a:lnTo>
                    <a:lnTo>
                      <a:pt x="522" y="522"/>
                    </a:lnTo>
                    <a:lnTo>
                      <a:pt x="516" y="522"/>
                    </a:lnTo>
                    <a:lnTo>
                      <a:pt x="510" y="522"/>
                    </a:lnTo>
                    <a:lnTo>
                      <a:pt x="510" y="534"/>
                    </a:lnTo>
                    <a:lnTo>
                      <a:pt x="504" y="534"/>
                    </a:lnTo>
                    <a:lnTo>
                      <a:pt x="498" y="534"/>
                    </a:lnTo>
                    <a:lnTo>
                      <a:pt x="486" y="528"/>
                    </a:lnTo>
                    <a:lnTo>
                      <a:pt x="480" y="540"/>
                    </a:lnTo>
                    <a:lnTo>
                      <a:pt x="468" y="540"/>
                    </a:lnTo>
                    <a:lnTo>
                      <a:pt x="468" y="546"/>
                    </a:lnTo>
                    <a:lnTo>
                      <a:pt x="468" y="552"/>
                    </a:lnTo>
                    <a:lnTo>
                      <a:pt x="468" y="558"/>
                    </a:lnTo>
                    <a:lnTo>
                      <a:pt x="462" y="564"/>
                    </a:lnTo>
                    <a:lnTo>
                      <a:pt x="462" y="558"/>
                    </a:lnTo>
                    <a:lnTo>
                      <a:pt x="456" y="564"/>
                    </a:lnTo>
                    <a:lnTo>
                      <a:pt x="456" y="558"/>
                    </a:lnTo>
                    <a:lnTo>
                      <a:pt x="450" y="558"/>
                    </a:lnTo>
                    <a:lnTo>
                      <a:pt x="444" y="558"/>
                    </a:lnTo>
                    <a:lnTo>
                      <a:pt x="450" y="558"/>
                    </a:lnTo>
                    <a:lnTo>
                      <a:pt x="450" y="564"/>
                    </a:lnTo>
                    <a:lnTo>
                      <a:pt x="444" y="570"/>
                    </a:lnTo>
                    <a:lnTo>
                      <a:pt x="450" y="570"/>
                    </a:lnTo>
                    <a:lnTo>
                      <a:pt x="450" y="576"/>
                    </a:lnTo>
                    <a:lnTo>
                      <a:pt x="450" y="582"/>
                    </a:lnTo>
                    <a:lnTo>
                      <a:pt x="438" y="582"/>
                    </a:lnTo>
                    <a:lnTo>
                      <a:pt x="438" y="588"/>
                    </a:lnTo>
                    <a:lnTo>
                      <a:pt x="432" y="582"/>
                    </a:lnTo>
                    <a:lnTo>
                      <a:pt x="426" y="582"/>
                    </a:lnTo>
                    <a:lnTo>
                      <a:pt x="420" y="576"/>
                    </a:lnTo>
                    <a:lnTo>
                      <a:pt x="414" y="576"/>
                    </a:lnTo>
                    <a:lnTo>
                      <a:pt x="414" y="570"/>
                    </a:lnTo>
                    <a:lnTo>
                      <a:pt x="408" y="570"/>
                    </a:lnTo>
                    <a:lnTo>
                      <a:pt x="408" y="576"/>
                    </a:lnTo>
                    <a:lnTo>
                      <a:pt x="402" y="576"/>
                    </a:lnTo>
                    <a:lnTo>
                      <a:pt x="402" y="582"/>
                    </a:lnTo>
                    <a:lnTo>
                      <a:pt x="396" y="582"/>
                    </a:lnTo>
                    <a:lnTo>
                      <a:pt x="402" y="582"/>
                    </a:lnTo>
                    <a:lnTo>
                      <a:pt x="396" y="582"/>
                    </a:lnTo>
                    <a:lnTo>
                      <a:pt x="396" y="588"/>
                    </a:lnTo>
                    <a:lnTo>
                      <a:pt x="396" y="594"/>
                    </a:lnTo>
                    <a:lnTo>
                      <a:pt x="402" y="594"/>
                    </a:lnTo>
                    <a:lnTo>
                      <a:pt x="402" y="600"/>
                    </a:lnTo>
                    <a:lnTo>
                      <a:pt x="402" y="606"/>
                    </a:lnTo>
                    <a:lnTo>
                      <a:pt x="396" y="606"/>
                    </a:lnTo>
                    <a:lnTo>
                      <a:pt x="390" y="606"/>
                    </a:lnTo>
                    <a:lnTo>
                      <a:pt x="384" y="606"/>
                    </a:lnTo>
                    <a:lnTo>
                      <a:pt x="384" y="612"/>
                    </a:lnTo>
                    <a:lnTo>
                      <a:pt x="390" y="612"/>
                    </a:lnTo>
                    <a:lnTo>
                      <a:pt x="390" y="618"/>
                    </a:lnTo>
                    <a:lnTo>
                      <a:pt x="390" y="624"/>
                    </a:lnTo>
                    <a:lnTo>
                      <a:pt x="390" y="630"/>
                    </a:lnTo>
                    <a:lnTo>
                      <a:pt x="384" y="630"/>
                    </a:lnTo>
                    <a:lnTo>
                      <a:pt x="384" y="636"/>
                    </a:lnTo>
                    <a:lnTo>
                      <a:pt x="378" y="636"/>
                    </a:lnTo>
                    <a:lnTo>
                      <a:pt x="378" y="642"/>
                    </a:lnTo>
                    <a:lnTo>
                      <a:pt x="372" y="642"/>
                    </a:lnTo>
                    <a:lnTo>
                      <a:pt x="366" y="642"/>
                    </a:lnTo>
                    <a:lnTo>
                      <a:pt x="360" y="642"/>
                    </a:lnTo>
                    <a:lnTo>
                      <a:pt x="354" y="642"/>
                    </a:lnTo>
                    <a:lnTo>
                      <a:pt x="354" y="648"/>
                    </a:lnTo>
                    <a:lnTo>
                      <a:pt x="348" y="648"/>
                    </a:lnTo>
                    <a:lnTo>
                      <a:pt x="348" y="654"/>
                    </a:lnTo>
                    <a:lnTo>
                      <a:pt x="348" y="648"/>
                    </a:lnTo>
                    <a:lnTo>
                      <a:pt x="348" y="654"/>
                    </a:lnTo>
                    <a:lnTo>
                      <a:pt x="348" y="648"/>
                    </a:lnTo>
                    <a:lnTo>
                      <a:pt x="342" y="654"/>
                    </a:lnTo>
                    <a:lnTo>
                      <a:pt x="348" y="654"/>
                    </a:lnTo>
                    <a:lnTo>
                      <a:pt x="348" y="660"/>
                    </a:lnTo>
                    <a:lnTo>
                      <a:pt x="348" y="666"/>
                    </a:lnTo>
                    <a:lnTo>
                      <a:pt x="354" y="666"/>
                    </a:lnTo>
                    <a:lnTo>
                      <a:pt x="348" y="666"/>
                    </a:lnTo>
                    <a:lnTo>
                      <a:pt x="354" y="666"/>
                    </a:lnTo>
                    <a:lnTo>
                      <a:pt x="348" y="672"/>
                    </a:lnTo>
                    <a:lnTo>
                      <a:pt x="354" y="672"/>
                    </a:lnTo>
                    <a:lnTo>
                      <a:pt x="348" y="672"/>
                    </a:lnTo>
                    <a:lnTo>
                      <a:pt x="348" y="678"/>
                    </a:lnTo>
                    <a:lnTo>
                      <a:pt x="348" y="684"/>
                    </a:lnTo>
                    <a:lnTo>
                      <a:pt x="342" y="684"/>
                    </a:lnTo>
                    <a:lnTo>
                      <a:pt x="342" y="690"/>
                    </a:lnTo>
                    <a:lnTo>
                      <a:pt x="336" y="690"/>
                    </a:lnTo>
                    <a:lnTo>
                      <a:pt x="336" y="696"/>
                    </a:lnTo>
                    <a:lnTo>
                      <a:pt x="342" y="702"/>
                    </a:lnTo>
                    <a:lnTo>
                      <a:pt x="336" y="702"/>
                    </a:lnTo>
                    <a:lnTo>
                      <a:pt x="336" y="708"/>
                    </a:lnTo>
                    <a:lnTo>
                      <a:pt x="336" y="714"/>
                    </a:lnTo>
                    <a:lnTo>
                      <a:pt x="336" y="720"/>
                    </a:lnTo>
                    <a:lnTo>
                      <a:pt x="330" y="720"/>
                    </a:lnTo>
                    <a:lnTo>
                      <a:pt x="324" y="720"/>
                    </a:lnTo>
                    <a:lnTo>
                      <a:pt x="318" y="720"/>
                    </a:lnTo>
                    <a:lnTo>
                      <a:pt x="318" y="726"/>
                    </a:lnTo>
                    <a:lnTo>
                      <a:pt x="312" y="726"/>
                    </a:lnTo>
                    <a:lnTo>
                      <a:pt x="312" y="732"/>
                    </a:lnTo>
                    <a:lnTo>
                      <a:pt x="306" y="732"/>
                    </a:lnTo>
                    <a:lnTo>
                      <a:pt x="300" y="732"/>
                    </a:lnTo>
                    <a:lnTo>
                      <a:pt x="300" y="726"/>
                    </a:lnTo>
                    <a:lnTo>
                      <a:pt x="306" y="726"/>
                    </a:lnTo>
                    <a:lnTo>
                      <a:pt x="300" y="726"/>
                    </a:lnTo>
                    <a:lnTo>
                      <a:pt x="300" y="720"/>
                    </a:lnTo>
                    <a:lnTo>
                      <a:pt x="306" y="720"/>
                    </a:lnTo>
                    <a:lnTo>
                      <a:pt x="300" y="720"/>
                    </a:lnTo>
                    <a:lnTo>
                      <a:pt x="306" y="720"/>
                    </a:lnTo>
                    <a:lnTo>
                      <a:pt x="300" y="720"/>
                    </a:lnTo>
                    <a:lnTo>
                      <a:pt x="300" y="714"/>
                    </a:lnTo>
                    <a:lnTo>
                      <a:pt x="300" y="720"/>
                    </a:lnTo>
                    <a:lnTo>
                      <a:pt x="300" y="714"/>
                    </a:lnTo>
                    <a:lnTo>
                      <a:pt x="300" y="708"/>
                    </a:lnTo>
                    <a:lnTo>
                      <a:pt x="294" y="708"/>
                    </a:lnTo>
                    <a:lnTo>
                      <a:pt x="288" y="708"/>
                    </a:lnTo>
                    <a:lnTo>
                      <a:pt x="288" y="714"/>
                    </a:lnTo>
                    <a:lnTo>
                      <a:pt x="294" y="714"/>
                    </a:lnTo>
                    <a:lnTo>
                      <a:pt x="288" y="714"/>
                    </a:lnTo>
                    <a:lnTo>
                      <a:pt x="282" y="714"/>
                    </a:lnTo>
                    <a:lnTo>
                      <a:pt x="282" y="708"/>
                    </a:lnTo>
                    <a:lnTo>
                      <a:pt x="282" y="714"/>
                    </a:lnTo>
                    <a:lnTo>
                      <a:pt x="276" y="714"/>
                    </a:lnTo>
                    <a:lnTo>
                      <a:pt x="276" y="720"/>
                    </a:lnTo>
                    <a:lnTo>
                      <a:pt x="282" y="720"/>
                    </a:lnTo>
                    <a:lnTo>
                      <a:pt x="276" y="726"/>
                    </a:lnTo>
                    <a:lnTo>
                      <a:pt x="270" y="726"/>
                    </a:lnTo>
                    <a:lnTo>
                      <a:pt x="264" y="726"/>
                    </a:lnTo>
                    <a:lnTo>
                      <a:pt x="264" y="732"/>
                    </a:lnTo>
                    <a:lnTo>
                      <a:pt x="258" y="732"/>
                    </a:lnTo>
                    <a:lnTo>
                      <a:pt x="252" y="732"/>
                    </a:lnTo>
                    <a:lnTo>
                      <a:pt x="246" y="732"/>
                    </a:lnTo>
                    <a:lnTo>
                      <a:pt x="246" y="726"/>
                    </a:lnTo>
                    <a:lnTo>
                      <a:pt x="246" y="732"/>
                    </a:lnTo>
                    <a:lnTo>
                      <a:pt x="246" y="726"/>
                    </a:lnTo>
                    <a:lnTo>
                      <a:pt x="240" y="726"/>
                    </a:lnTo>
                    <a:lnTo>
                      <a:pt x="240" y="720"/>
                    </a:lnTo>
                    <a:lnTo>
                      <a:pt x="234" y="720"/>
                    </a:lnTo>
                    <a:lnTo>
                      <a:pt x="228" y="720"/>
                    </a:lnTo>
                    <a:lnTo>
                      <a:pt x="228" y="726"/>
                    </a:lnTo>
                    <a:lnTo>
                      <a:pt x="222" y="726"/>
                    </a:lnTo>
                    <a:lnTo>
                      <a:pt x="222" y="732"/>
                    </a:lnTo>
                    <a:lnTo>
                      <a:pt x="216" y="732"/>
                    </a:lnTo>
                    <a:lnTo>
                      <a:pt x="216" y="726"/>
                    </a:lnTo>
                    <a:lnTo>
                      <a:pt x="210" y="726"/>
                    </a:lnTo>
                    <a:lnTo>
                      <a:pt x="204" y="726"/>
                    </a:lnTo>
                    <a:lnTo>
                      <a:pt x="204" y="720"/>
                    </a:lnTo>
                    <a:lnTo>
                      <a:pt x="198" y="720"/>
                    </a:lnTo>
                    <a:lnTo>
                      <a:pt x="198" y="714"/>
                    </a:lnTo>
                    <a:lnTo>
                      <a:pt x="198" y="708"/>
                    </a:lnTo>
                    <a:lnTo>
                      <a:pt x="198" y="702"/>
                    </a:lnTo>
                    <a:lnTo>
                      <a:pt x="198" y="696"/>
                    </a:lnTo>
                    <a:lnTo>
                      <a:pt x="198" y="690"/>
                    </a:lnTo>
                    <a:lnTo>
                      <a:pt x="192" y="690"/>
                    </a:lnTo>
                    <a:lnTo>
                      <a:pt x="186" y="690"/>
                    </a:lnTo>
                    <a:lnTo>
                      <a:pt x="186" y="696"/>
                    </a:lnTo>
                    <a:lnTo>
                      <a:pt x="180" y="696"/>
                    </a:lnTo>
                    <a:lnTo>
                      <a:pt x="180" y="690"/>
                    </a:lnTo>
                    <a:lnTo>
                      <a:pt x="180" y="684"/>
                    </a:lnTo>
                    <a:lnTo>
                      <a:pt x="186" y="684"/>
                    </a:lnTo>
                    <a:lnTo>
                      <a:pt x="186" y="678"/>
                    </a:lnTo>
                    <a:lnTo>
                      <a:pt x="192" y="678"/>
                    </a:lnTo>
                    <a:lnTo>
                      <a:pt x="192" y="672"/>
                    </a:lnTo>
                    <a:lnTo>
                      <a:pt x="186" y="672"/>
                    </a:lnTo>
                    <a:lnTo>
                      <a:pt x="180" y="672"/>
                    </a:lnTo>
                    <a:lnTo>
                      <a:pt x="180" y="666"/>
                    </a:lnTo>
                    <a:lnTo>
                      <a:pt x="180" y="660"/>
                    </a:lnTo>
                    <a:lnTo>
                      <a:pt x="174" y="660"/>
                    </a:lnTo>
                    <a:lnTo>
                      <a:pt x="168" y="660"/>
                    </a:lnTo>
                    <a:lnTo>
                      <a:pt x="174" y="654"/>
                    </a:lnTo>
                    <a:lnTo>
                      <a:pt x="174" y="648"/>
                    </a:lnTo>
                    <a:lnTo>
                      <a:pt x="174" y="642"/>
                    </a:lnTo>
                    <a:lnTo>
                      <a:pt x="168" y="642"/>
                    </a:lnTo>
                    <a:lnTo>
                      <a:pt x="168" y="636"/>
                    </a:lnTo>
                    <a:lnTo>
                      <a:pt x="162" y="636"/>
                    </a:lnTo>
                    <a:lnTo>
                      <a:pt x="162" y="630"/>
                    </a:lnTo>
                    <a:lnTo>
                      <a:pt x="162" y="624"/>
                    </a:lnTo>
                    <a:lnTo>
                      <a:pt x="156" y="624"/>
                    </a:lnTo>
                    <a:lnTo>
                      <a:pt x="156" y="618"/>
                    </a:lnTo>
                    <a:lnTo>
                      <a:pt x="150" y="618"/>
                    </a:lnTo>
                    <a:lnTo>
                      <a:pt x="144" y="618"/>
                    </a:lnTo>
                    <a:lnTo>
                      <a:pt x="144" y="624"/>
                    </a:lnTo>
                    <a:lnTo>
                      <a:pt x="144" y="618"/>
                    </a:lnTo>
                    <a:lnTo>
                      <a:pt x="144" y="624"/>
                    </a:lnTo>
                    <a:lnTo>
                      <a:pt x="150" y="624"/>
                    </a:lnTo>
                    <a:lnTo>
                      <a:pt x="150" y="630"/>
                    </a:lnTo>
                    <a:lnTo>
                      <a:pt x="144" y="630"/>
                    </a:lnTo>
                    <a:lnTo>
                      <a:pt x="138" y="630"/>
                    </a:lnTo>
                    <a:lnTo>
                      <a:pt x="138" y="636"/>
                    </a:lnTo>
                    <a:lnTo>
                      <a:pt x="132" y="636"/>
                    </a:lnTo>
                    <a:lnTo>
                      <a:pt x="126" y="636"/>
                    </a:lnTo>
                    <a:lnTo>
                      <a:pt x="132" y="642"/>
                    </a:lnTo>
                    <a:lnTo>
                      <a:pt x="126" y="642"/>
                    </a:lnTo>
                    <a:lnTo>
                      <a:pt x="120" y="642"/>
                    </a:lnTo>
                    <a:lnTo>
                      <a:pt x="120" y="636"/>
                    </a:lnTo>
                    <a:lnTo>
                      <a:pt x="114" y="636"/>
                    </a:lnTo>
                    <a:lnTo>
                      <a:pt x="108" y="636"/>
                    </a:lnTo>
                    <a:lnTo>
                      <a:pt x="102" y="636"/>
                    </a:lnTo>
                    <a:lnTo>
                      <a:pt x="102" y="630"/>
                    </a:lnTo>
                    <a:lnTo>
                      <a:pt x="96" y="636"/>
                    </a:lnTo>
                    <a:lnTo>
                      <a:pt x="96" y="630"/>
                    </a:lnTo>
                    <a:lnTo>
                      <a:pt x="96" y="636"/>
                    </a:lnTo>
                    <a:lnTo>
                      <a:pt x="90" y="636"/>
                    </a:lnTo>
                    <a:lnTo>
                      <a:pt x="90" y="642"/>
                    </a:lnTo>
                    <a:lnTo>
                      <a:pt x="84" y="642"/>
                    </a:lnTo>
                    <a:lnTo>
                      <a:pt x="84" y="648"/>
                    </a:lnTo>
                    <a:lnTo>
                      <a:pt x="78" y="648"/>
                    </a:lnTo>
                    <a:lnTo>
                      <a:pt x="78" y="642"/>
                    </a:lnTo>
                    <a:lnTo>
                      <a:pt x="72" y="642"/>
                    </a:lnTo>
                    <a:lnTo>
                      <a:pt x="72" y="636"/>
                    </a:lnTo>
                    <a:lnTo>
                      <a:pt x="66" y="636"/>
                    </a:lnTo>
                    <a:lnTo>
                      <a:pt x="66" y="630"/>
                    </a:lnTo>
                    <a:lnTo>
                      <a:pt x="60" y="636"/>
                    </a:lnTo>
                    <a:lnTo>
                      <a:pt x="60" y="630"/>
                    </a:lnTo>
                    <a:lnTo>
                      <a:pt x="60" y="636"/>
                    </a:lnTo>
                    <a:lnTo>
                      <a:pt x="54" y="636"/>
                    </a:lnTo>
                    <a:lnTo>
                      <a:pt x="54" y="642"/>
                    </a:lnTo>
                    <a:lnTo>
                      <a:pt x="48" y="642"/>
                    </a:lnTo>
                    <a:lnTo>
                      <a:pt x="42" y="636"/>
                    </a:lnTo>
                    <a:lnTo>
                      <a:pt x="36" y="636"/>
                    </a:lnTo>
                    <a:lnTo>
                      <a:pt x="36" y="630"/>
                    </a:lnTo>
                    <a:lnTo>
                      <a:pt x="42" y="630"/>
                    </a:lnTo>
                    <a:lnTo>
                      <a:pt x="42" y="624"/>
                    </a:lnTo>
                    <a:lnTo>
                      <a:pt x="48" y="618"/>
                    </a:lnTo>
                    <a:lnTo>
                      <a:pt x="42" y="618"/>
                    </a:lnTo>
                    <a:lnTo>
                      <a:pt x="42" y="612"/>
                    </a:lnTo>
                    <a:lnTo>
                      <a:pt x="42" y="606"/>
                    </a:lnTo>
                    <a:lnTo>
                      <a:pt x="42" y="600"/>
                    </a:lnTo>
                    <a:lnTo>
                      <a:pt x="48" y="594"/>
                    </a:lnTo>
                    <a:lnTo>
                      <a:pt x="42" y="594"/>
                    </a:lnTo>
                    <a:lnTo>
                      <a:pt x="42" y="588"/>
                    </a:lnTo>
                    <a:lnTo>
                      <a:pt x="36" y="588"/>
                    </a:lnTo>
                    <a:lnTo>
                      <a:pt x="36" y="582"/>
                    </a:lnTo>
                    <a:lnTo>
                      <a:pt x="36" y="576"/>
                    </a:lnTo>
                    <a:lnTo>
                      <a:pt x="30" y="576"/>
                    </a:lnTo>
                    <a:lnTo>
                      <a:pt x="24" y="576"/>
                    </a:lnTo>
                    <a:lnTo>
                      <a:pt x="18" y="576"/>
                    </a:lnTo>
                    <a:lnTo>
                      <a:pt x="18" y="570"/>
                    </a:lnTo>
                    <a:lnTo>
                      <a:pt x="12" y="564"/>
                    </a:lnTo>
                    <a:lnTo>
                      <a:pt x="12" y="558"/>
                    </a:lnTo>
                    <a:lnTo>
                      <a:pt x="18" y="552"/>
                    </a:lnTo>
                    <a:lnTo>
                      <a:pt x="18" y="546"/>
                    </a:lnTo>
                    <a:lnTo>
                      <a:pt x="12" y="546"/>
                    </a:lnTo>
                    <a:lnTo>
                      <a:pt x="12" y="540"/>
                    </a:lnTo>
                    <a:lnTo>
                      <a:pt x="12" y="534"/>
                    </a:lnTo>
                    <a:lnTo>
                      <a:pt x="12" y="528"/>
                    </a:lnTo>
                    <a:lnTo>
                      <a:pt x="6" y="528"/>
                    </a:lnTo>
                    <a:lnTo>
                      <a:pt x="6" y="522"/>
                    </a:lnTo>
                    <a:lnTo>
                      <a:pt x="0" y="522"/>
                    </a:lnTo>
                    <a:lnTo>
                      <a:pt x="0" y="516"/>
                    </a:lnTo>
                    <a:lnTo>
                      <a:pt x="6" y="516"/>
                    </a:lnTo>
                    <a:lnTo>
                      <a:pt x="6" y="510"/>
                    </a:lnTo>
                    <a:lnTo>
                      <a:pt x="0" y="510"/>
                    </a:lnTo>
                    <a:lnTo>
                      <a:pt x="0" y="504"/>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56" name="Freeform 105"/>
              <p:cNvSpPr>
                <a:spLocks noChangeAspect="1"/>
              </p:cNvSpPr>
              <p:nvPr>
                <p:custDataLst>
                  <p:tags r:id="rId42"/>
                </p:custDataLst>
              </p:nvPr>
            </p:nvSpPr>
            <p:spPr bwMode="auto">
              <a:xfrm>
                <a:off x="2215" y="1505"/>
                <a:ext cx="634" cy="473"/>
              </a:xfrm>
              <a:custGeom>
                <a:avLst/>
                <a:gdLst>
                  <a:gd name="T0" fmla="*/ 8 w 786"/>
                  <a:gd name="T1" fmla="*/ 179 h 588"/>
                  <a:gd name="T2" fmla="*/ 23 w 786"/>
                  <a:gd name="T3" fmla="*/ 171 h 588"/>
                  <a:gd name="T4" fmla="*/ 61 w 786"/>
                  <a:gd name="T5" fmla="*/ 171 h 588"/>
                  <a:gd name="T6" fmla="*/ 73 w 786"/>
                  <a:gd name="T7" fmla="*/ 167 h 588"/>
                  <a:gd name="T8" fmla="*/ 79 w 786"/>
                  <a:gd name="T9" fmla="*/ 161 h 588"/>
                  <a:gd name="T10" fmla="*/ 81 w 786"/>
                  <a:gd name="T11" fmla="*/ 143 h 588"/>
                  <a:gd name="T12" fmla="*/ 99 w 786"/>
                  <a:gd name="T13" fmla="*/ 88 h 588"/>
                  <a:gd name="T14" fmla="*/ 148 w 786"/>
                  <a:gd name="T15" fmla="*/ 60 h 588"/>
                  <a:gd name="T16" fmla="*/ 231 w 786"/>
                  <a:gd name="T17" fmla="*/ 10 h 588"/>
                  <a:gd name="T18" fmla="*/ 264 w 786"/>
                  <a:gd name="T19" fmla="*/ 2 h 588"/>
                  <a:gd name="T20" fmla="*/ 279 w 786"/>
                  <a:gd name="T21" fmla="*/ 5 h 588"/>
                  <a:gd name="T22" fmla="*/ 294 w 786"/>
                  <a:gd name="T23" fmla="*/ 18 h 588"/>
                  <a:gd name="T24" fmla="*/ 315 w 786"/>
                  <a:gd name="T25" fmla="*/ 40 h 588"/>
                  <a:gd name="T26" fmla="*/ 323 w 786"/>
                  <a:gd name="T27" fmla="*/ 52 h 588"/>
                  <a:gd name="T28" fmla="*/ 327 w 786"/>
                  <a:gd name="T29" fmla="*/ 60 h 588"/>
                  <a:gd name="T30" fmla="*/ 327 w 786"/>
                  <a:gd name="T31" fmla="*/ 78 h 588"/>
                  <a:gd name="T32" fmla="*/ 325 w 786"/>
                  <a:gd name="T33" fmla="*/ 91 h 588"/>
                  <a:gd name="T34" fmla="*/ 310 w 786"/>
                  <a:gd name="T35" fmla="*/ 148 h 588"/>
                  <a:gd name="T36" fmla="*/ 298 w 786"/>
                  <a:gd name="T37" fmla="*/ 164 h 588"/>
                  <a:gd name="T38" fmla="*/ 287 w 786"/>
                  <a:gd name="T39" fmla="*/ 179 h 588"/>
                  <a:gd name="T40" fmla="*/ 284 w 786"/>
                  <a:gd name="T41" fmla="*/ 186 h 588"/>
                  <a:gd name="T42" fmla="*/ 282 w 786"/>
                  <a:gd name="T43" fmla="*/ 204 h 588"/>
                  <a:gd name="T44" fmla="*/ 274 w 786"/>
                  <a:gd name="T45" fmla="*/ 207 h 588"/>
                  <a:gd name="T46" fmla="*/ 272 w 786"/>
                  <a:gd name="T47" fmla="*/ 209 h 588"/>
                  <a:gd name="T48" fmla="*/ 272 w 786"/>
                  <a:gd name="T49" fmla="*/ 209 h 588"/>
                  <a:gd name="T50" fmla="*/ 267 w 786"/>
                  <a:gd name="T51" fmla="*/ 209 h 588"/>
                  <a:gd name="T52" fmla="*/ 261 w 786"/>
                  <a:gd name="T53" fmla="*/ 213 h 588"/>
                  <a:gd name="T54" fmla="*/ 261 w 786"/>
                  <a:gd name="T55" fmla="*/ 213 h 588"/>
                  <a:gd name="T56" fmla="*/ 254 w 786"/>
                  <a:gd name="T57" fmla="*/ 216 h 588"/>
                  <a:gd name="T58" fmla="*/ 248 w 786"/>
                  <a:gd name="T59" fmla="*/ 216 h 588"/>
                  <a:gd name="T60" fmla="*/ 241 w 786"/>
                  <a:gd name="T61" fmla="*/ 211 h 588"/>
                  <a:gd name="T62" fmla="*/ 229 w 786"/>
                  <a:gd name="T63" fmla="*/ 211 h 588"/>
                  <a:gd name="T64" fmla="*/ 208 w 786"/>
                  <a:gd name="T65" fmla="*/ 213 h 588"/>
                  <a:gd name="T66" fmla="*/ 200 w 786"/>
                  <a:gd name="T67" fmla="*/ 224 h 588"/>
                  <a:gd name="T68" fmla="*/ 188 w 786"/>
                  <a:gd name="T69" fmla="*/ 221 h 588"/>
                  <a:gd name="T70" fmla="*/ 177 w 786"/>
                  <a:gd name="T71" fmla="*/ 219 h 588"/>
                  <a:gd name="T72" fmla="*/ 170 w 786"/>
                  <a:gd name="T73" fmla="*/ 213 h 588"/>
                  <a:gd name="T74" fmla="*/ 157 w 786"/>
                  <a:gd name="T75" fmla="*/ 213 h 588"/>
                  <a:gd name="T76" fmla="*/ 145 w 786"/>
                  <a:gd name="T77" fmla="*/ 219 h 588"/>
                  <a:gd name="T78" fmla="*/ 132 w 786"/>
                  <a:gd name="T79" fmla="*/ 207 h 588"/>
                  <a:gd name="T80" fmla="*/ 124 w 786"/>
                  <a:gd name="T81" fmla="*/ 204 h 588"/>
                  <a:gd name="T82" fmla="*/ 106 w 786"/>
                  <a:gd name="T83" fmla="*/ 204 h 588"/>
                  <a:gd name="T84" fmla="*/ 99 w 786"/>
                  <a:gd name="T85" fmla="*/ 201 h 588"/>
                  <a:gd name="T86" fmla="*/ 84 w 786"/>
                  <a:gd name="T87" fmla="*/ 219 h 588"/>
                  <a:gd name="T88" fmla="*/ 73 w 786"/>
                  <a:gd name="T89" fmla="*/ 228 h 588"/>
                  <a:gd name="T90" fmla="*/ 73 w 786"/>
                  <a:gd name="T91" fmla="*/ 241 h 588"/>
                  <a:gd name="T92" fmla="*/ 69 w 786"/>
                  <a:gd name="T93" fmla="*/ 241 h 588"/>
                  <a:gd name="T94" fmla="*/ 64 w 786"/>
                  <a:gd name="T95" fmla="*/ 237 h 588"/>
                  <a:gd name="T96" fmla="*/ 56 w 786"/>
                  <a:gd name="T97" fmla="*/ 231 h 588"/>
                  <a:gd name="T98" fmla="*/ 48 w 786"/>
                  <a:gd name="T99" fmla="*/ 233 h 588"/>
                  <a:gd name="T100" fmla="*/ 48 w 786"/>
                  <a:gd name="T101" fmla="*/ 239 h 588"/>
                  <a:gd name="T102" fmla="*/ 40 w 786"/>
                  <a:gd name="T103" fmla="*/ 233 h 588"/>
                  <a:gd name="T104" fmla="*/ 43 w 786"/>
                  <a:gd name="T105" fmla="*/ 226 h 588"/>
                  <a:gd name="T106" fmla="*/ 35 w 786"/>
                  <a:gd name="T107" fmla="*/ 226 h 588"/>
                  <a:gd name="T108" fmla="*/ 18 w 786"/>
                  <a:gd name="T109" fmla="*/ 211 h 588"/>
                  <a:gd name="T110" fmla="*/ 20 w 786"/>
                  <a:gd name="T111" fmla="*/ 209 h 588"/>
                  <a:gd name="T112" fmla="*/ 12 w 786"/>
                  <a:gd name="T113" fmla="*/ 207 h 588"/>
                  <a:gd name="T114" fmla="*/ 8 w 786"/>
                  <a:gd name="T115" fmla="*/ 201 h 588"/>
                  <a:gd name="T116" fmla="*/ 5 w 786"/>
                  <a:gd name="T117" fmla="*/ 194 h 588"/>
                  <a:gd name="T118" fmla="*/ 0 w 786"/>
                  <a:gd name="T119" fmla="*/ 186 h 588"/>
                  <a:gd name="T120" fmla="*/ 2 w 786"/>
                  <a:gd name="T121" fmla="*/ 176 h 5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86" h="588">
                    <a:moveTo>
                      <a:pt x="6" y="420"/>
                    </a:moveTo>
                    <a:lnTo>
                      <a:pt x="12" y="426"/>
                    </a:lnTo>
                    <a:lnTo>
                      <a:pt x="18" y="420"/>
                    </a:lnTo>
                    <a:lnTo>
                      <a:pt x="18" y="426"/>
                    </a:lnTo>
                    <a:lnTo>
                      <a:pt x="24" y="426"/>
                    </a:lnTo>
                    <a:lnTo>
                      <a:pt x="30" y="426"/>
                    </a:lnTo>
                    <a:lnTo>
                      <a:pt x="42" y="426"/>
                    </a:lnTo>
                    <a:lnTo>
                      <a:pt x="54" y="408"/>
                    </a:lnTo>
                    <a:lnTo>
                      <a:pt x="60" y="408"/>
                    </a:lnTo>
                    <a:lnTo>
                      <a:pt x="84" y="408"/>
                    </a:lnTo>
                    <a:lnTo>
                      <a:pt x="120" y="402"/>
                    </a:lnTo>
                    <a:lnTo>
                      <a:pt x="144" y="408"/>
                    </a:lnTo>
                    <a:lnTo>
                      <a:pt x="168" y="408"/>
                    </a:lnTo>
                    <a:lnTo>
                      <a:pt x="168" y="402"/>
                    </a:lnTo>
                    <a:lnTo>
                      <a:pt x="168" y="396"/>
                    </a:lnTo>
                    <a:lnTo>
                      <a:pt x="174" y="396"/>
                    </a:lnTo>
                    <a:lnTo>
                      <a:pt x="174" y="390"/>
                    </a:lnTo>
                    <a:lnTo>
                      <a:pt x="180" y="390"/>
                    </a:lnTo>
                    <a:lnTo>
                      <a:pt x="186" y="390"/>
                    </a:lnTo>
                    <a:lnTo>
                      <a:pt x="186" y="384"/>
                    </a:lnTo>
                    <a:lnTo>
                      <a:pt x="186" y="378"/>
                    </a:lnTo>
                    <a:lnTo>
                      <a:pt x="192" y="372"/>
                    </a:lnTo>
                    <a:lnTo>
                      <a:pt x="192" y="354"/>
                    </a:lnTo>
                    <a:lnTo>
                      <a:pt x="192" y="342"/>
                    </a:lnTo>
                    <a:lnTo>
                      <a:pt x="192" y="330"/>
                    </a:lnTo>
                    <a:lnTo>
                      <a:pt x="204" y="324"/>
                    </a:lnTo>
                    <a:lnTo>
                      <a:pt x="204" y="216"/>
                    </a:lnTo>
                    <a:lnTo>
                      <a:pt x="234" y="210"/>
                    </a:lnTo>
                    <a:lnTo>
                      <a:pt x="282" y="204"/>
                    </a:lnTo>
                    <a:lnTo>
                      <a:pt x="312" y="174"/>
                    </a:lnTo>
                    <a:lnTo>
                      <a:pt x="330" y="156"/>
                    </a:lnTo>
                    <a:lnTo>
                      <a:pt x="348" y="144"/>
                    </a:lnTo>
                    <a:lnTo>
                      <a:pt x="360" y="132"/>
                    </a:lnTo>
                    <a:lnTo>
                      <a:pt x="420" y="96"/>
                    </a:lnTo>
                    <a:lnTo>
                      <a:pt x="468" y="66"/>
                    </a:lnTo>
                    <a:lnTo>
                      <a:pt x="546" y="24"/>
                    </a:lnTo>
                    <a:lnTo>
                      <a:pt x="588" y="0"/>
                    </a:lnTo>
                    <a:lnTo>
                      <a:pt x="594" y="0"/>
                    </a:lnTo>
                    <a:lnTo>
                      <a:pt x="606" y="6"/>
                    </a:lnTo>
                    <a:lnTo>
                      <a:pt x="624" y="6"/>
                    </a:lnTo>
                    <a:lnTo>
                      <a:pt x="630" y="6"/>
                    </a:lnTo>
                    <a:lnTo>
                      <a:pt x="648" y="12"/>
                    </a:lnTo>
                    <a:lnTo>
                      <a:pt x="654" y="12"/>
                    </a:lnTo>
                    <a:lnTo>
                      <a:pt x="660" y="12"/>
                    </a:lnTo>
                    <a:lnTo>
                      <a:pt x="660" y="18"/>
                    </a:lnTo>
                    <a:lnTo>
                      <a:pt x="666" y="18"/>
                    </a:lnTo>
                    <a:lnTo>
                      <a:pt x="672" y="24"/>
                    </a:lnTo>
                    <a:lnTo>
                      <a:pt x="696" y="42"/>
                    </a:lnTo>
                    <a:lnTo>
                      <a:pt x="738" y="24"/>
                    </a:lnTo>
                    <a:lnTo>
                      <a:pt x="744" y="54"/>
                    </a:lnTo>
                    <a:lnTo>
                      <a:pt x="744" y="72"/>
                    </a:lnTo>
                    <a:lnTo>
                      <a:pt x="744" y="96"/>
                    </a:lnTo>
                    <a:lnTo>
                      <a:pt x="744" y="102"/>
                    </a:lnTo>
                    <a:lnTo>
                      <a:pt x="750" y="102"/>
                    </a:lnTo>
                    <a:lnTo>
                      <a:pt x="768" y="126"/>
                    </a:lnTo>
                    <a:lnTo>
                      <a:pt x="762" y="126"/>
                    </a:lnTo>
                    <a:lnTo>
                      <a:pt x="762" y="132"/>
                    </a:lnTo>
                    <a:lnTo>
                      <a:pt x="768" y="138"/>
                    </a:lnTo>
                    <a:lnTo>
                      <a:pt x="774" y="138"/>
                    </a:lnTo>
                    <a:lnTo>
                      <a:pt x="774" y="144"/>
                    </a:lnTo>
                    <a:lnTo>
                      <a:pt x="780" y="150"/>
                    </a:lnTo>
                    <a:lnTo>
                      <a:pt x="786" y="156"/>
                    </a:lnTo>
                    <a:lnTo>
                      <a:pt x="774" y="174"/>
                    </a:lnTo>
                    <a:lnTo>
                      <a:pt x="774" y="186"/>
                    </a:lnTo>
                    <a:lnTo>
                      <a:pt x="774" y="192"/>
                    </a:lnTo>
                    <a:lnTo>
                      <a:pt x="774" y="198"/>
                    </a:lnTo>
                    <a:lnTo>
                      <a:pt x="768" y="210"/>
                    </a:lnTo>
                    <a:lnTo>
                      <a:pt x="768" y="216"/>
                    </a:lnTo>
                    <a:lnTo>
                      <a:pt x="768" y="222"/>
                    </a:lnTo>
                    <a:lnTo>
                      <a:pt x="768" y="234"/>
                    </a:lnTo>
                    <a:lnTo>
                      <a:pt x="762" y="330"/>
                    </a:lnTo>
                    <a:lnTo>
                      <a:pt x="732" y="354"/>
                    </a:lnTo>
                    <a:lnTo>
                      <a:pt x="726" y="366"/>
                    </a:lnTo>
                    <a:lnTo>
                      <a:pt x="720" y="372"/>
                    </a:lnTo>
                    <a:lnTo>
                      <a:pt x="708" y="384"/>
                    </a:lnTo>
                    <a:lnTo>
                      <a:pt x="702" y="390"/>
                    </a:lnTo>
                    <a:lnTo>
                      <a:pt x="696" y="396"/>
                    </a:lnTo>
                    <a:lnTo>
                      <a:pt x="684" y="414"/>
                    </a:lnTo>
                    <a:lnTo>
                      <a:pt x="678" y="420"/>
                    </a:lnTo>
                    <a:lnTo>
                      <a:pt x="678" y="426"/>
                    </a:lnTo>
                    <a:lnTo>
                      <a:pt x="678" y="432"/>
                    </a:lnTo>
                    <a:lnTo>
                      <a:pt x="678" y="438"/>
                    </a:lnTo>
                    <a:lnTo>
                      <a:pt x="672" y="438"/>
                    </a:lnTo>
                    <a:lnTo>
                      <a:pt x="672" y="444"/>
                    </a:lnTo>
                    <a:lnTo>
                      <a:pt x="666" y="444"/>
                    </a:lnTo>
                    <a:lnTo>
                      <a:pt x="660" y="450"/>
                    </a:lnTo>
                    <a:lnTo>
                      <a:pt x="660" y="456"/>
                    </a:lnTo>
                    <a:lnTo>
                      <a:pt x="666" y="486"/>
                    </a:lnTo>
                    <a:lnTo>
                      <a:pt x="660" y="486"/>
                    </a:lnTo>
                    <a:lnTo>
                      <a:pt x="654" y="486"/>
                    </a:lnTo>
                    <a:lnTo>
                      <a:pt x="654" y="492"/>
                    </a:lnTo>
                    <a:lnTo>
                      <a:pt x="648" y="492"/>
                    </a:lnTo>
                    <a:lnTo>
                      <a:pt x="654" y="492"/>
                    </a:lnTo>
                    <a:lnTo>
                      <a:pt x="648" y="492"/>
                    </a:lnTo>
                    <a:lnTo>
                      <a:pt x="648" y="498"/>
                    </a:lnTo>
                    <a:lnTo>
                      <a:pt x="642" y="498"/>
                    </a:lnTo>
                    <a:lnTo>
                      <a:pt x="642" y="492"/>
                    </a:lnTo>
                    <a:lnTo>
                      <a:pt x="642" y="498"/>
                    </a:lnTo>
                    <a:lnTo>
                      <a:pt x="642" y="492"/>
                    </a:lnTo>
                    <a:lnTo>
                      <a:pt x="642" y="498"/>
                    </a:lnTo>
                    <a:lnTo>
                      <a:pt x="642" y="492"/>
                    </a:lnTo>
                    <a:lnTo>
                      <a:pt x="642" y="498"/>
                    </a:lnTo>
                    <a:lnTo>
                      <a:pt x="636" y="498"/>
                    </a:lnTo>
                    <a:lnTo>
                      <a:pt x="630" y="498"/>
                    </a:lnTo>
                    <a:lnTo>
                      <a:pt x="630" y="504"/>
                    </a:lnTo>
                    <a:lnTo>
                      <a:pt x="624" y="504"/>
                    </a:lnTo>
                    <a:lnTo>
                      <a:pt x="624" y="510"/>
                    </a:lnTo>
                    <a:lnTo>
                      <a:pt x="618" y="510"/>
                    </a:lnTo>
                    <a:lnTo>
                      <a:pt x="618" y="504"/>
                    </a:lnTo>
                    <a:lnTo>
                      <a:pt x="618" y="510"/>
                    </a:lnTo>
                    <a:lnTo>
                      <a:pt x="612" y="510"/>
                    </a:lnTo>
                    <a:lnTo>
                      <a:pt x="618" y="510"/>
                    </a:lnTo>
                    <a:lnTo>
                      <a:pt x="618" y="516"/>
                    </a:lnTo>
                    <a:lnTo>
                      <a:pt x="612" y="516"/>
                    </a:lnTo>
                    <a:lnTo>
                      <a:pt x="606" y="516"/>
                    </a:lnTo>
                    <a:lnTo>
                      <a:pt x="600" y="516"/>
                    </a:lnTo>
                    <a:lnTo>
                      <a:pt x="594" y="516"/>
                    </a:lnTo>
                    <a:lnTo>
                      <a:pt x="600" y="516"/>
                    </a:lnTo>
                    <a:lnTo>
                      <a:pt x="594" y="516"/>
                    </a:lnTo>
                    <a:lnTo>
                      <a:pt x="588" y="516"/>
                    </a:lnTo>
                    <a:lnTo>
                      <a:pt x="588" y="510"/>
                    </a:lnTo>
                    <a:lnTo>
                      <a:pt x="582" y="510"/>
                    </a:lnTo>
                    <a:lnTo>
                      <a:pt x="570" y="510"/>
                    </a:lnTo>
                    <a:lnTo>
                      <a:pt x="570" y="504"/>
                    </a:lnTo>
                    <a:lnTo>
                      <a:pt x="564" y="504"/>
                    </a:lnTo>
                    <a:lnTo>
                      <a:pt x="558" y="504"/>
                    </a:lnTo>
                    <a:lnTo>
                      <a:pt x="546" y="504"/>
                    </a:lnTo>
                    <a:lnTo>
                      <a:pt x="540" y="504"/>
                    </a:lnTo>
                    <a:lnTo>
                      <a:pt x="522" y="504"/>
                    </a:lnTo>
                    <a:lnTo>
                      <a:pt x="510" y="510"/>
                    </a:lnTo>
                    <a:lnTo>
                      <a:pt x="498" y="510"/>
                    </a:lnTo>
                    <a:lnTo>
                      <a:pt x="492" y="510"/>
                    </a:lnTo>
                    <a:lnTo>
                      <a:pt x="486" y="516"/>
                    </a:lnTo>
                    <a:lnTo>
                      <a:pt x="480" y="522"/>
                    </a:lnTo>
                    <a:lnTo>
                      <a:pt x="474" y="528"/>
                    </a:lnTo>
                    <a:lnTo>
                      <a:pt x="474" y="534"/>
                    </a:lnTo>
                    <a:lnTo>
                      <a:pt x="462" y="528"/>
                    </a:lnTo>
                    <a:lnTo>
                      <a:pt x="456" y="528"/>
                    </a:lnTo>
                    <a:lnTo>
                      <a:pt x="450" y="528"/>
                    </a:lnTo>
                    <a:lnTo>
                      <a:pt x="444" y="528"/>
                    </a:lnTo>
                    <a:lnTo>
                      <a:pt x="438" y="528"/>
                    </a:lnTo>
                    <a:lnTo>
                      <a:pt x="432" y="528"/>
                    </a:lnTo>
                    <a:lnTo>
                      <a:pt x="426" y="528"/>
                    </a:lnTo>
                    <a:lnTo>
                      <a:pt x="420" y="522"/>
                    </a:lnTo>
                    <a:lnTo>
                      <a:pt x="414" y="516"/>
                    </a:lnTo>
                    <a:lnTo>
                      <a:pt x="408" y="516"/>
                    </a:lnTo>
                    <a:lnTo>
                      <a:pt x="402" y="516"/>
                    </a:lnTo>
                    <a:lnTo>
                      <a:pt x="402" y="510"/>
                    </a:lnTo>
                    <a:lnTo>
                      <a:pt x="396" y="510"/>
                    </a:lnTo>
                    <a:lnTo>
                      <a:pt x="390" y="504"/>
                    </a:lnTo>
                    <a:lnTo>
                      <a:pt x="378" y="504"/>
                    </a:lnTo>
                    <a:lnTo>
                      <a:pt x="372" y="510"/>
                    </a:lnTo>
                    <a:lnTo>
                      <a:pt x="360" y="516"/>
                    </a:lnTo>
                    <a:lnTo>
                      <a:pt x="348" y="516"/>
                    </a:lnTo>
                    <a:lnTo>
                      <a:pt x="348" y="522"/>
                    </a:lnTo>
                    <a:lnTo>
                      <a:pt x="342" y="522"/>
                    </a:lnTo>
                    <a:lnTo>
                      <a:pt x="336" y="522"/>
                    </a:lnTo>
                    <a:lnTo>
                      <a:pt x="330" y="516"/>
                    </a:lnTo>
                    <a:lnTo>
                      <a:pt x="324" y="504"/>
                    </a:lnTo>
                    <a:lnTo>
                      <a:pt x="312" y="492"/>
                    </a:lnTo>
                    <a:lnTo>
                      <a:pt x="306" y="486"/>
                    </a:lnTo>
                    <a:lnTo>
                      <a:pt x="300" y="486"/>
                    </a:lnTo>
                    <a:lnTo>
                      <a:pt x="300" y="492"/>
                    </a:lnTo>
                    <a:lnTo>
                      <a:pt x="294" y="486"/>
                    </a:lnTo>
                    <a:lnTo>
                      <a:pt x="276" y="480"/>
                    </a:lnTo>
                    <a:lnTo>
                      <a:pt x="264" y="480"/>
                    </a:lnTo>
                    <a:lnTo>
                      <a:pt x="258" y="480"/>
                    </a:lnTo>
                    <a:lnTo>
                      <a:pt x="252" y="486"/>
                    </a:lnTo>
                    <a:lnTo>
                      <a:pt x="246" y="486"/>
                    </a:lnTo>
                    <a:lnTo>
                      <a:pt x="240" y="486"/>
                    </a:lnTo>
                    <a:lnTo>
                      <a:pt x="234" y="486"/>
                    </a:lnTo>
                    <a:lnTo>
                      <a:pt x="234" y="480"/>
                    </a:lnTo>
                    <a:lnTo>
                      <a:pt x="216" y="486"/>
                    </a:lnTo>
                    <a:lnTo>
                      <a:pt x="198" y="498"/>
                    </a:lnTo>
                    <a:lnTo>
                      <a:pt x="198" y="516"/>
                    </a:lnTo>
                    <a:lnTo>
                      <a:pt x="198" y="522"/>
                    </a:lnTo>
                    <a:lnTo>
                      <a:pt x="192" y="528"/>
                    </a:lnTo>
                    <a:lnTo>
                      <a:pt x="186" y="534"/>
                    </a:lnTo>
                    <a:lnTo>
                      <a:pt x="180" y="540"/>
                    </a:lnTo>
                    <a:lnTo>
                      <a:pt x="174" y="546"/>
                    </a:lnTo>
                    <a:lnTo>
                      <a:pt x="174" y="558"/>
                    </a:lnTo>
                    <a:lnTo>
                      <a:pt x="174" y="564"/>
                    </a:lnTo>
                    <a:lnTo>
                      <a:pt x="174" y="570"/>
                    </a:lnTo>
                    <a:lnTo>
                      <a:pt x="174" y="576"/>
                    </a:lnTo>
                    <a:lnTo>
                      <a:pt x="174" y="582"/>
                    </a:lnTo>
                    <a:lnTo>
                      <a:pt x="168" y="588"/>
                    </a:lnTo>
                    <a:lnTo>
                      <a:pt x="168" y="582"/>
                    </a:lnTo>
                    <a:lnTo>
                      <a:pt x="162" y="576"/>
                    </a:lnTo>
                    <a:lnTo>
                      <a:pt x="156" y="576"/>
                    </a:lnTo>
                    <a:lnTo>
                      <a:pt x="156" y="570"/>
                    </a:lnTo>
                    <a:lnTo>
                      <a:pt x="150" y="570"/>
                    </a:lnTo>
                    <a:lnTo>
                      <a:pt x="150" y="564"/>
                    </a:lnTo>
                    <a:lnTo>
                      <a:pt x="144" y="564"/>
                    </a:lnTo>
                    <a:lnTo>
                      <a:pt x="144" y="558"/>
                    </a:lnTo>
                    <a:lnTo>
                      <a:pt x="138" y="558"/>
                    </a:lnTo>
                    <a:lnTo>
                      <a:pt x="132" y="552"/>
                    </a:lnTo>
                    <a:lnTo>
                      <a:pt x="126" y="552"/>
                    </a:lnTo>
                    <a:lnTo>
                      <a:pt x="126" y="558"/>
                    </a:lnTo>
                    <a:lnTo>
                      <a:pt x="120" y="558"/>
                    </a:lnTo>
                    <a:lnTo>
                      <a:pt x="114" y="558"/>
                    </a:lnTo>
                    <a:lnTo>
                      <a:pt x="108" y="558"/>
                    </a:lnTo>
                    <a:lnTo>
                      <a:pt x="108" y="564"/>
                    </a:lnTo>
                    <a:lnTo>
                      <a:pt x="114" y="564"/>
                    </a:lnTo>
                    <a:lnTo>
                      <a:pt x="114" y="570"/>
                    </a:lnTo>
                    <a:lnTo>
                      <a:pt x="114" y="576"/>
                    </a:lnTo>
                    <a:lnTo>
                      <a:pt x="108" y="576"/>
                    </a:lnTo>
                    <a:lnTo>
                      <a:pt x="114" y="576"/>
                    </a:lnTo>
                    <a:lnTo>
                      <a:pt x="96" y="558"/>
                    </a:lnTo>
                    <a:lnTo>
                      <a:pt x="96" y="552"/>
                    </a:lnTo>
                    <a:lnTo>
                      <a:pt x="102" y="552"/>
                    </a:lnTo>
                    <a:lnTo>
                      <a:pt x="102" y="546"/>
                    </a:lnTo>
                    <a:lnTo>
                      <a:pt x="102" y="540"/>
                    </a:lnTo>
                    <a:lnTo>
                      <a:pt x="96" y="540"/>
                    </a:lnTo>
                    <a:lnTo>
                      <a:pt x="96" y="534"/>
                    </a:lnTo>
                    <a:lnTo>
                      <a:pt x="90" y="534"/>
                    </a:lnTo>
                    <a:lnTo>
                      <a:pt x="84" y="540"/>
                    </a:lnTo>
                    <a:lnTo>
                      <a:pt x="72" y="540"/>
                    </a:lnTo>
                    <a:lnTo>
                      <a:pt x="42" y="522"/>
                    </a:lnTo>
                    <a:lnTo>
                      <a:pt x="42" y="516"/>
                    </a:lnTo>
                    <a:lnTo>
                      <a:pt x="42" y="504"/>
                    </a:lnTo>
                    <a:lnTo>
                      <a:pt x="48" y="504"/>
                    </a:lnTo>
                    <a:lnTo>
                      <a:pt x="54" y="504"/>
                    </a:lnTo>
                    <a:lnTo>
                      <a:pt x="48" y="504"/>
                    </a:lnTo>
                    <a:lnTo>
                      <a:pt x="48" y="498"/>
                    </a:lnTo>
                    <a:lnTo>
                      <a:pt x="42" y="498"/>
                    </a:lnTo>
                    <a:lnTo>
                      <a:pt x="42" y="492"/>
                    </a:lnTo>
                    <a:lnTo>
                      <a:pt x="36" y="492"/>
                    </a:lnTo>
                    <a:lnTo>
                      <a:pt x="30" y="492"/>
                    </a:lnTo>
                    <a:lnTo>
                      <a:pt x="30" y="486"/>
                    </a:lnTo>
                    <a:lnTo>
                      <a:pt x="24" y="486"/>
                    </a:lnTo>
                    <a:lnTo>
                      <a:pt x="24" y="480"/>
                    </a:lnTo>
                    <a:lnTo>
                      <a:pt x="18" y="480"/>
                    </a:lnTo>
                    <a:lnTo>
                      <a:pt x="18" y="474"/>
                    </a:lnTo>
                    <a:lnTo>
                      <a:pt x="12" y="474"/>
                    </a:lnTo>
                    <a:lnTo>
                      <a:pt x="12" y="468"/>
                    </a:lnTo>
                    <a:lnTo>
                      <a:pt x="12" y="462"/>
                    </a:lnTo>
                    <a:lnTo>
                      <a:pt x="12" y="456"/>
                    </a:lnTo>
                    <a:lnTo>
                      <a:pt x="6" y="456"/>
                    </a:lnTo>
                    <a:lnTo>
                      <a:pt x="0" y="450"/>
                    </a:lnTo>
                    <a:lnTo>
                      <a:pt x="0" y="444"/>
                    </a:lnTo>
                    <a:lnTo>
                      <a:pt x="0" y="438"/>
                    </a:lnTo>
                    <a:lnTo>
                      <a:pt x="0" y="432"/>
                    </a:lnTo>
                    <a:lnTo>
                      <a:pt x="6" y="426"/>
                    </a:lnTo>
                    <a:lnTo>
                      <a:pt x="6" y="420"/>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57" name="Freeform 106"/>
              <p:cNvSpPr>
                <a:spLocks noChangeAspect="1"/>
              </p:cNvSpPr>
              <p:nvPr>
                <p:custDataLst>
                  <p:tags r:id="rId43"/>
                </p:custDataLst>
              </p:nvPr>
            </p:nvSpPr>
            <p:spPr bwMode="auto">
              <a:xfrm>
                <a:off x="1505" y="1775"/>
                <a:ext cx="251" cy="179"/>
              </a:xfrm>
              <a:custGeom>
                <a:avLst/>
                <a:gdLst>
                  <a:gd name="T0" fmla="*/ 23 w 312"/>
                  <a:gd name="T1" fmla="*/ 12 h 222"/>
                  <a:gd name="T2" fmla="*/ 28 w 312"/>
                  <a:gd name="T3" fmla="*/ 5 h 222"/>
                  <a:gd name="T4" fmla="*/ 33 w 312"/>
                  <a:gd name="T5" fmla="*/ 5 h 222"/>
                  <a:gd name="T6" fmla="*/ 43 w 312"/>
                  <a:gd name="T7" fmla="*/ 5 h 222"/>
                  <a:gd name="T8" fmla="*/ 45 w 312"/>
                  <a:gd name="T9" fmla="*/ 2 h 222"/>
                  <a:gd name="T10" fmla="*/ 51 w 312"/>
                  <a:gd name="T11" fmla="*/ 2 h 222"/>
                  <a:gd name="T12" fmla="*/ 52 w 312"/>
                  <a:gd name="T13" fmla="*/ 0 h 222"/>
                  <a:gd name="T14" fmla="*/ 60 w 312"/>
                  <a:gd name="T15" fmla="*/ 2 h 222"/>
                  <a:gd name="T16" fmla="*/ 71 w 312"/>
                  <a:gd name="T17" fmla="*/ 2 h 222"/>
                  <a:gd name="T18" fmla="*/ 76 w 312"/>
                  <a:gd name="T19" fmla="*/ 8 h 222"/>
                  <a:gd name="T20" fmla="*/ 80 w 312"/>
                  <a:gd name="T21" fmla="*/ 12 h 222"/>
                  <a:gd name="T22" fmla="*/ 88 w 312"/>
                  <a:gd name="T23" fmla="*/ 18 h 222"/>
                  <a:gd name="T24" fmla="*/ 93 w 312"/>
                  <a:gd name="T25" fmla="*/ 25 h 222"/>
                  <a:gd name="T26" fmla="*/ 95 w 312"/>
                  <a:gd name="T27" fmla="*/ 28 h 222"/>
                  <a:gd name="T28" fmla="*/ 103 w 312"/>
                  <a:gd name="T29" fmla="*/ 35 h 222"/>
                  <a:gd name="T30" fmla="*/ 108 w 312"/>
                  <a:gd name="T31" fmla="*/ 40 h 222"/>
                  <a:gd name="T32" fmla="*/ 113 w 312"/>
                  <a:gd name="T33" fmla="*/ 45 h 222"/>
                  <a:gd name="T34" fmla="*/ 113 w 312"/>
                  <a:gd name="T35" fmla="*/ 51 h 222"/>
                  <a:gd name="T36" fmla="*/ 116 w 312"/>
                  <a:gd name="T37" fmla="*/ 59 h 222"/>
                  <a:gd name="T38" fmla="*/ 116 w 312"/>
                  <a:gd name="T39" fmla="*/ 66 h 222"/>
                  <a:gd name="T40" fmla="*/ 124 w 312"/>
                  <a:gd name="T41" fmla="*/ 71 h 222"/>
                  <a:gd name="T42" fmla="*/ 128 w 312"/>
                  <a:gd name="T43" fmla="*/ 76 h 222"/>
                  <a:gd name="T44" fmla="*/ 128 w 312"/>
                  <a:gd name="T45" fmla="*/ 84 h 222"/>
                  <a:gd name="T46" fmla="*/ 128 w 312"/>
                  <a:gd name="T47" fmla="*/ 91 h 222"/>
                  <a:gd name="T48" fmla="*/ 118 w 312"/>
                  <a:gd name="T49" fmla="*/ 91 h 222"/>
                  <a:gd name="T50" fmla="*/ 111 w 312"/>
                  <a:gd name="T51" fmla="*/ 94 h 222"/>
                  <a:gd name="T52" fmla="*/ 103 w 312"/>
                  <a:gd name="T53" fmla="*/ 91 h 222"/>
                  <a:gd name="T54" fmla="*/ 95 w 312"/>
                  <a:gd name="T55" fmla="*/ 89 h 222"/>
                  <a:gd name="T56" fmla="*/ 91 w 312"/>
                  <a:gd name="T57" fmla="*/ 85 h 222"/>
                  <a:gd name="T58" fmla="*/ 58 w 312"/>
                  <a:gd name="T59" fmla="*/ 85 h 222"/>
                  <a:gd name="T60" fmla="*/ 45 w 312"/>
                  <a:gd name="T61" fmla="*/ 89 h 222"/>
                  <a:gd name="T62" fmla="*/ 33 w 312"/>
                  <a:gd name="T63" fmla="*/ 89 h 222"/>
                  <a:gd name="T64" fmla="*/ 23 w 312"/>
                  <a:gd name="T65" fmla="*/ 91 h 222"/>
                  <a:gd name="T66" fmla="*/ 20 w 312"/>
                  <a:gd name="T67" fmla="*/ 89 h 222"/>
                  <a:gd name="T68" fmla="*/ 25 w 312"/>
                  <a:gd name="T69" fmla="*/ 85 h 222"/>
                  <a:gd name="T70" fmla="*/ 18 w 312"/>
                  <a:gd name="T71" fmla="*/ 89 h 222"/>
                  <a:gd name="T72" fmla="*/ 18 w 312"/>
                  <a:gd name="T73" fmla="*/ 84 h 222"/>
                  <a:gd name="T74" fmla="*/ 25 w 312"/>
                  <a:gd name="T75" fmla="*/ 76 h 222"/>
                  <a:gd name="T76" fmla="*/ 40 w 312"/>
                  <a:gd name="T77" fmla="*/ 71 h 222"/>
                  <a:gd name="T78" fmla="*/ 51 w 312"/>
                  <a:gd name="T79" fmla="*/ 71 h 222"/>
                  <a:gd name="T80" fmla="*/ 52 w 312"/>
                  <a:gd name="T81" fmla="*/ 69 h 222"/>
                  <a:gd name="T82" fmla="*/ 60 w 312"/>
                  <a:gd name="T83" fmla="*/ 71 h 222"/>
                  <a:gd name="T84" fmla="*/ 68 w 312"/>
                  <a:gd name="T85" fmla="*/ 73 h 222"/>
                  <a:gd name="T86" fmla="*/ 76 w 312"/>
                  <a:gd name="T87" fmla="*/ 71 h 222"/>
                  <a:gd name="T88" fmla="*/ 73 w 312"/>
                  <a:gd name="T89" fmla="*/ 66 h 222"/>
                  <a:gd name="T90" fmla="*/ 65 w 312"/>
                  <a:gd name="T91" fmla="*/ 66 h 222"/>
                  <a:gd name="T92" fmla="*/ 58 w 312"/>
                  <a:gd name="T93" fmla="*/ 64 h 222"/>
                  <a:gd name="T94" fmla="*/ 51 w 312"/>
                  <a:gd name="T95" fmla="*/ 64 h 222"/>
                  <a:gd name="T96" fmla="*/ 45 w 312"/>
                  <a:gd name="T97" fmla="*/ 64 h 222"/>
                  <a:gd name="T98" fmla="*/ 20 w 312"/>
                  <a:gd name="T99" fmla="*/ 66 h 222"/>
                  <a:gd name="T100" fmla="*/ 20 w 312"/>
                  <a:gd name="T101" fmla="*/ 61 h 222"/>
                  <a:gd name="T102" fmla="*/ 18 w 312"/>
                  <a:gd name="T103" fmla="*/ 59 h 222"/>
                  <a:gd name="T104" fmla="*/ 15 w 312"/>
                  <a:gd name="T105" fmla="*/ 56 h 222"/>
                  <a:gd name="T106" fmla="*/ 12 w 312"/>
                  <a:gd name="T107" fmla="*/ 48 h 222"/>
                  <a:gd name="T108" fmla="*/ 7 w 312"/>
                  <a:gd name="T109" fmla="*/ 43 h 222"/>
                  <a:gd name="T110" fmla="*/ 2 w 312"/>
                  <a:gd name="T111" fmla="*/ 40 h 222"/>
                  <a:gd name="T112" fmla="*/ 12 w 312"/>
                  <a:gd name="T113" fmla="*/ 35 h 222"/>
                  <a:gd name="T114" fmla="*/ 20 w 312"/>
                  <a:gd name="T115" fmla="*/ 25 h 222"/>
                  <a:gd name="T116" fmla="*/ 23 w 312"/>
                  <a:gd name="T117" fmla="*/ 15 h 22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12" h="222">
                    <a:moveTo>
                      <a:pt x="54" y="36"/>
                    </a:moveTo>
                    <a:lnTo>
                      <a:pt x="54" y="30"/>
                    </a:lnTo>
                    <a:lnTo>
                      <a:pt x="60" y="30"/>
                    </a:lnTo>
                    <a:lnTo>
                      <a:pt x="54" y="30"/>
                    </a:lnTo>
                    <a:lnTo>
                      <a:pt x="60" y="24"/>
                    </a:lnTo>
                    <a:lnTo>
                      <a:pt x="60" y="18"/>
                    </a:lnTo>
                    <a:lnTo>
                      <a:pt x="66" y="18"/>
                    </a:lnTo>
                    <a:lnTo>
                      <a:pt x="66" y="12"/>
                    </a:lnTo>
                    <a:lnTo>
                      <a:pt x="72" y="12"/>
                    </a:lnTo>
                    <a:lnTo>
                      <a:pt x="72" y="6"/>
                    </a:lnTo>
                    <a:lnTo>
                      <a:pt x="72" y="12"/>
                    </a:lnTo>
                    <a:lnTo>
                      <a:pt x="78" y="12"/>
                    </a:lnTo>
                    <a:lnTo>
                      <a:pt x="84" y="12"/>
                    </a:lnTo>
                    <a:lnTo>
                      <a:pt x="90" y="12"/>
                    </a:lnTo>
                    <a:lnTo>
                      <a:pt x="96" y="12"/>
                    </a:lnTo>
                    <a:lnTo>
                      <a:pt x="102" y="12"/>
                    </a:lnTo>
                    <a:lnTo>
                      <a:pt x="102" y="6"/>
                    </a:lnTo>
                    <a:lnTo>
                      <a:pt x="108" y="6"/>
                    </a:lnTo>
                    <a:lnTo>
                      <a:pt x="108" y="12"/>
                    </a:lnTo>
                    <a:lnTo>
                      <a:pt x="108" y="6"/>
                    </a:lnTo>
                    <a:lnTo>
                      <a:pt x="114" y="6"/>
                    </a:lnTo>
                    <a:lnTo>
                      <a:pt x="120" y="6"/>
                    </a:lnTo>
                    <a:lnTo>
                      <a:pt x="126" y="6"/>
                    </a:lnTo>
                    <a:lnTo>
                      <a:pt x="120" y="6"/>
                    </a:lnTo>
                    <a:lnTo>
                      <a:pt x="126" y="6"/>
                    </a:lnTo>
                    <a:lnTo>
                      <a:pt x="126" y="0"/>
                    </a:lnTo>
                    <a:lnTo>
                      <a:pt x="126" y="6"/>
                    </a:lnTo>
                    <a:lnTo>
                      <a:pt x="126" y="0"/>
                    </a:lnTo>
                    <a:lnTo>
                      <a:pt x="132" y="0"/>
                    </a:lnTo>
                    <a:lnTo>
                      <a:pt x="132" y="6"/>
                    </a:lnTo>
                    <a:lnTo>
                      <a:pt x="138" y="6"/>
                    </a:lnTo>
                    <a:lnTo>
                      <a:pt x="144" y="6"/>
                    </a:lnTo>
                    <a:lnTo>
                      <a:pt x="150" y="6"/>
                    </a:lnTo>
                    <a:lnTo>
                      <a:pt x="156" y="6"/>
                    </a:lnTo>
                    <a:lnTo>
                      <a:pt x="162" y="6"/>
                    </a:lnTo>
                    <a:lnTo>
                      <a:pt x="168" y="6"/>
                    </a:lnTo>
                    <a:lnTo>
                      <a:pt x="168" y="12"/>
                    </a:lnTo>
                    <a:lnTo>
                      <a:pt x="174" y="12"/>
                    </a:lnTo>
                    <a:lnTo>
                      <a:pt x="174" y="18"/>
                    </a:lnTo>
                    <a:lnTo>
                      <a:pt x="180" y="18"/>
                    </a:lnTo>
                    <a:lnTo>
                      <a:pt x="180" y="24"/>
                    </a:lnTo>
                    <a:lnTo>
                      <a:pt x="186" y="24"/>
                    </a:lnTo>
                    <a:lnTo>
                      <a:pt x="186" y="30"/>
                    </a:lnTo>
                    <a:lnTo>
                      <a:pt x="192" y="30"/>
                    </a:lnTo>
                    <a:lnTo>
                      <a:pt x="198" y="30"/>
                    </a:lnTo>
                    <a:lnTo>
                      <a:pt x="204" y="30"/>
                    </a:lnTo>
                    <a:lnTo>
                      <a:pt x="210" y="36"/>
                    </a:lnTo>
                    <a:lnTo>
                      <a:pt x="210" y="42"/>
                    </a:lnTo>
                    <a:lnTo>
                      <a:pt x="216" y="48"/>
                    </a:lnTo>
                    <a:lnTo>
                      <a:pt x="216" y="54"/>
                    </a:lnTo>
                    <a:lnTo>
                      <a:pt x="222" y="54"/>
                    </a:lnTo>
                    <a:lnTo>
                      <a:pt x="222" y="60"/>
                    </a:lnTo>
                    <a:lnTo>
                      <a:pt x="228" y="60"/>
                    </a:lnTo>
                    <a:lnTo>
                      <a:pt x="228" y="66"/>
                    </a:lnTo>
                    <a:lnTo>
                      <a:pt x="234" y="66"/>
                    </a:lnTo>
                    <a:lnTo>
                      <a:pt x="228" y="66"/>
                    </a:lnTo>
                    <a:lnTo>
                      <a:pt x="234" y="72"/>
                    </a:lnTo>
                    <a:lnTo>
                      <a:pt x="234" y="78"/>
                    </a:lnTo>
                    <a:lnTo>
                      <a:pt x="240" y="78"/>
                    </a:lnTo>
                    <a:lnTo>
                      <a:pt x="246" y="84"/>
                    </a:lnTo>
                    <a:lnTo>
                      <a:pt x="252" y="84"/>
                    </a:lnTo>
                    <a:lnTo>
                      <a:pt x="252" y="90"/>
                    </a:lnTo>
                    <a:lnTo>
                      <a:pt x="258" y="90"/>
                    </a:lnTo>
                    <a:lnTo>
                      <a:pt x="258" y="96"/>
                    </a:lnTo>
                    <a:lnTo>
                      <a:pt x="264" y="96"/>
                    </a:lnTo>
                    <a:lnTo>
                      <a:pt x="264" y="102"/>
                    </a:lnTo>
                    <a:lnTo>
                      <a:pt x="270" y="102"/>
                    </a:lnTo>
                    <a:lnTo>
                      <a:pt x="270" y="108"/>
                    </a:lnTo>
                    <a:lnTo>
                      <a:pt x="264" y="108"/>
                    </a:lnTo>
                    <a:lnTo>
                      <a:pt x="264" y="114"/>
                    </a:lnTo>
                    <a:lnTo>
                      <a:pt x="270" y="114"/>
                    </a:lnTo>
                    <a:lnTo>
                      <a:pt x="270" y="120"/>
                    </a:lnTo>
                    <a:lnTo>
                      <a:pt x="276" y="120"/>
                    </a:lnTo>
                    <a:lnTo>
                      <a:pt x="276" y="126"/>
                    </a:lnTo>
                    <a:lnTo>
                      <a:pt x="276" y="132"/>
                    </a:lnTo>
                    <a:lnTo>
                      <a:pt x="276" y="138"/>
                    </a:lnTo>
                    <a:lnTo>
                      <a:pt x="282" y="138"/>
                    </a:lnTo>
                    <a:lnTo>
                      <a:pt x="282" y="144"/>
                    </a:lnTo>
                    <a:lnTo>
                      <a:pt x="276" y="150"/>
                    </a:lnTo>
                    <a:lnTo>
                      <a:pt x="276" y="156"/>
                    </a:lnTo>
                    <a:lnTo>
                      <a:pt x="282" y="162"/>
                    </a:lnTo>
                    <a:lnTo>
                      <a:pt x="282" y="168"/>
                    </a:lnTo>
                    <a:lnTo>
                      <a:pt x="288" y="168"/>
                    </a:lnTo>
                    <a:lnTo>
                      <a:pt x="294" y="168"/>
                    </a:lnTo>
                    <a:lnTo>
                      <a:pt x="300" y="168"/>
                    </a:lnTo>
                    <a:lnTo>
                      <a:pt x="300" y="174"/>
                    </a:lnTo>
                    <a:lnTo>
                      <a:pt x="300" y="180"/>
                    </a:lnTo>
                    <a:lnTo>
                      <a:pt x="306" y="180"/>
                    </a:lnTo>
                    <a:lnTo>
                      <a:pt x="306" y="186"/>
                    </a:lnTo>
                    <a:lnTo>
                      <a:pt x="312" y="186"/>
                    </a:lnTo>
                    <a:lnTo>
                      <a:pt x="306" y="192"/>
                    </a:lnTo>
                    <a:lnTo>
                      <a:pt x="306" y="198"/>
                    </a:lnTo>
                    <a:lnTo>
                      <a:pt x="306" y="204"/>
                    </a:lnTo>
                    <a:lnTo>
                      <a:pt x="306" y="210"/>
                    </a:lnTo>
                    <a:lnTo>
                      <a:pt x="312" y="210"/>
                    </a:lnTo>
                    <a:lnTo>
                      <a:pt x="306" y="216"/>
                    </a:lnTo>
                    <a:lnTo>
                      <a:pt x="300" y="216"/>
                    </a:lnTo>
                    <a:lnTo>
                      <a:pt x="294" y="216"/>
                    </a:lnTo>
                    <a:lnTo>
                      <a:pt x="288" y="216"/>
                    </a:lnTo>
                    <a:lnTo>
                      <a:pt x="282" y="216"/>
                    </a:lnTo>
                    <a:lnTo>
                      <a:pt x="276" y="216"/>
                    </a:lnTo>
                    <a:lnTo>
                      <a:pt x="270" y="216"/>
                    </a:lnTo>
                    <a:lnTo>
                      <a:pt x="264" y="216"/>
                    </a:lnTo>
                    <a:lnTo>
                      <a:pt x="264" y="222"/>
                    </a:lnTo>
                    <a:lnTo>
                      <a:pt x="258" y="222"/>
                    </a:lnTo>
                    <a:lnTo>
                      <a:pt x="258" y="216"/>
                    </a:lnTo>
                    <a:lnTo>
                      <a:pt x="252" y="216"/>
                    </a:lnTo>
                    <a:lnTo>
                      <a:pt x="246" y="216"/>
                    </a:lnTo>
                    <a:lnTo>
                      <a:pt x="240" y="216"/>
                    </a:lnTo>
                    <a:lnTo>
                      <a:pt x="240" y="210"/>
                    </a:lnTo>
                    <a:lnTo>
                      <a:pt x="234" y="210"/>
                    </a:lnTo>
                    <a:lnTo>
                      <a:pt x="228" y="210"/>
                    </a:lnTo>
                    <a:lnTo>
                      <a:pt x="222" y="210"/>
                    </a:lnTo>
                    <a:lnTo>
                      <a:pt x="228" y="204"/>
                    </a:lnTo>
                    <a:lnTo>
                      <a:pt x="222" y="204"/>
                    </a:lnTo>
                    <a:lnTo>
                      <a:pt x="216" y="204"/>
                    </a:lnTo>
                    <a:lnTo>
                      <a:pt x="210" y="204"/>
                    </a:lnTo>
                    <a:lnTo>
                      <a:pt x="198" y="204"/>
                    </a:lnTo>
                    <a:lnTo>
                      <a:pt x="192" y="204"/>
                    </a:lnTo>
                    <a:lnTo>
                      <a:pt x="138" y="204"/>
                    </a:lnTo>
                    <a:lnTo>
                      <a:pt x="126" y="204"/>
                    </a:lnTo>
                    <a:lnTo>
                      <a:pt x="120" y="204"/>
                    </a:lnTo>
                    <a:lnTo>
                      <a:pt x="114" y="204"/>
                    </a:lnTo>
                    <a:lnTo>
                      <a:pt x="108" y="210"/>
                    </a:lnTo>
                    <a:lnTo>
                      <a:pt x="102" y="210"/>
                    </a:lnTo>
                    <a:lnTo>
                      <a:pt x="96" y="216"/>
                    </a:lnTo>
                    <a:lnTo>
                      <a:pt x="84" y="216"/>
                    </a:lnTo>
                    <a:lnTo>
                      <a:pt x="78" y="210"/>
                    </a:lnTo>
                    <a:lnTo>
                      <a:pt x="72" y="210"/>
                    </a:lnTo>
                    <a:lnTo>
                      <a:pt x="66" y="210"/>
                    </a:lnTo>
                    <a:lnTo>
                      <a:pt x="60" y="216"/>
                    </a:lnTo>
                    <a:lnTo>
                      <a:pt x="54" y="216"/>
                    </a:lnTo>
                    <a:lnTo>
                      <a:pt x="48" y="216"/>
                    </a:lnTo>
                    <a:lnTo>
                      <a:pt x="42" y="216"/>
                    </a:lnTo>
                    <a:lnTo>
                      <a:pt x="42" y="210"/>
                    </a:lnTo>
                    <a:lnTo>
                      <a:pt x="48" y="210"/>
                    </a:lnTo>
                    <a:lnTo>
                      <a:pt x="48" y="204"/>
                    </a:lnTo>
                    <a:lnTo>
                      <a:pt x="54" y="204"/>
                    </a:lnTo>
                    <a:lnTo>
                      <a:pt x="60" y="210"/>
                    </a:lnTo>
                    <a:lnTo>
                      <a:pt x="60" y="204"/>
                    </a:lnTo>
                    <a:lnTo>
                      <a:pt x="54" y="204"/>
                    </a:lnTo>
                    <a:lnTo>
                      <a:pt x="48" y="204"/>
                    </a:lnTo>
                    <a:lnTo>
                      <a:pt x="42" y="204"/>
                    </a:lnTo>
                    <a:lnTo>
                      <a:pt x="42" y="210"/>
                    </a:lnTo>
                    <a:lnTo>
                      <a:pt x="42" y="204"/>
                    </a:lnTo>
                    <a:lnTo>
                      <a:pt x="42" y="198"/>
                    </a:lnTo>
                    <a:lnTo>
                      <a:pt x="42" y="192"/>
                    </a:lnTo>
                    <a:lnTo>
                      <a:pt x="42" y="198"/>
                    </a:lnTo>
                    <a:lnTo>
                      <a:pt x="42" y="192"/>
                    </a:lnTo>
                    <a:lnTo>
                      <a:pt x="42" y="186"/>
                    </a:lnTo>
                    <a:lnTo>
                      <a:pt x="42" y="180"/>
                    </a:lnTo>
                    <a:lnTo>
                      <a:pt x="60" y="180"/>
                    </a:lnTo>
                    <a:lnTo>
                      <a:pt x="78" y="180"/>
                    </a:lnTo>
                    <a:lnTo>
                      <a:pt x="90" y="180"/>
                    </a:lnTo>
                    <a:lnTo>
                      <a:pt x="90" y="168"/>
                    </a:lnTo>
                    <a:lnTo>
                      <a:pt x="96" y="168"/>
                    </a:lnTo>
                    <a:lnTo>
                      <a:pt x="102" y="168"/>
                    </a:lnTo>
                    <a:lnTo>
                      <a:pt x="108" y="168"/>
                    </a:lnTo>
                    <a:lnTo>
                      <a:pt x="114" y="168"/>
                    </a:lnTo>
                    <a:lnTo>
                      <a:pt x="120" y="168"/>
                    </a:lnTo>
                    <a:lnTo>
                      <a:pt x="120" y="162"/>
                    </a:lnTo>
                    <a:lnTo>
                      <a:pt x="120" y="156"/>
                    </a:lnTo>
                    <a:lnTo>
                      <a:pt x="126" y="156"/>
                    </a:lnTo>
                    <a:lnTo>
                      <a:pt x="126" y="162"/>
                    </a:lnTo>
                    <a:lnTo>
                      <a:pt x="132" y="162"/>
                    </a:lnTo>
                    <a:lnTo>
                      <a:pt x="138" y="162"/>
                    </a:lnTo>
                    <a:lnTo>
                      <a:pt x="138" y="168"/>
                    </a:lnTo>
                    <a:lnTo>
                      <a:pt x="144" y="168"/>
                    </a:lnTo>
                    <a:lnTo>
                      <a:pt x="150" y="168"/>
                    </a:lnTo>
                    <a:lnTo>
                      <a:pt x="156" y="168"/>
                    </a:lnTo>
                    <a:lnTo>
                      <a:pt x="156" y="174"/>
                    </a:lnTo>
                    <a:lnTo>
                      <a:pt x="162" y="174"/>
                    </a:lnTo>
                    <a:lnTo>
                      <a:pt x="168" y="174"/>
                    </a:lnTo>
                    <a:lnTo>
                      <a:pt x="174" y="174"/>
                    </a:lnTo>
                    <a:lnTo>
                      <a:pt x="180" y="174"/>
                    </a:lnTo>
                    <a:lnTo>
                      <a:pt x="180" y="168"/>
                    </a:lnTo>
                    <a:lnTo>
                      <a:pt x="186" y="168"/>
                    </a:lnTo>
                    <a:lnTo>
                      <a:pt x="186" y="162"/>
                    </a:lnTo>
                    <a:lnTo>
                      <a:pt x="180" y="156"/>
                    </a:lnTo>
                    <a:lnTo>
                      <a:pt x="174" y="156"/>
                    </a:lnTo>
                    <a:lnTo>
                      <a:pt x="168" y="162"/>
                    </a:lnTo>
                    <a:lnTo>
                      <a:pt x="162" y="162"/>
                    </a:lnTo>
                    <a:lnTo>
                      <a:pt x="156" y="162"/>
                    </a:lnTo>
                    <a:lnTo>
                      <a:pt x="156" y="156"/>
                    </a:lnTo>
                    <a:lnTo>
                      <a:pt x="150" y="156"/>
                    </a:lnTo>
                    <a:lnTo>
                      <a:pt x="144" y="156"/>
                    </a:lnTo>
                    <a:lnTo>
                      <a:pt x="138" y="156"/>
                    </a:lnTo>
                    <a:lnTo>
                      <a:pt x="138" y="150"/>
                    </a:lnTo>
                    <a:lnTo>
                      <a:pt x="132" y="144"/>
                    </a:lnTo>
                    <a:lnTo>
                      <a:pt x="126" y="144"/>
                    </a:lnTo>
                    <a:lnTo>
                      <a:pt x="120" y="144"/>
                    </a:lnTo>
                    <a:lnTo>
                      <a:pt x="120" y="150"/>
                    </a:lnTo>
                    <a:lnTo>
                      <a:pt x="114" y="150"/>
                    </a:lnTo>
                    <a:lnTo>
                      <a:pt x="114" y="144"/>
                    </a:lnTo>
                    <a:lnTo>
                      <a:pt x="114" y="150"/>
                    </a:lnTo>
                    <a:lnTo>
                      <a:pt x="108" y="150"/>
                    </a:lnTo>
                    <a:lnTo>
                      <a:pt x="102" y="156"/>
                    </a:lnTo>
                    <a:lnTo>
                      <a:pt x="90" y="156"/>
                    </a:lnTo>
                    <a:lnTo>
                      <a:pt x="54" y="156"/>
                    </a:lnTo>
                    <a:lnTo>
                      <a:pt x="48" y="156"/>
                    </a:lnTo>
                    <a:lnTo>
                      <a:pt x="48" y="150"/>
                    </a:lnTo>
                    <a:lnTo>
                      <a:pt x="48" y="144"/>
                    </a:lnTo>
                    <a:lnTo>
                      <a:pt x="54" y="144"/>
                    </a:lnTo>
                    <a:lnTo>
                      <a:pt x="48" y="144"/>
                    </a:lnTo>
                    <a:lnTo>
                      <a:pt x="42" y="144"/>
                    </a:lnTo>
                    <a:lnTo>
                      <a:pt x="42" y="150"/>
                    </a:lnTo>
                    <a:lnTo>
                      <a:pt x="42" y="144"/>
                    </a:lnTo>
                    <a:lnTo>
                      <a:pt x="42" y="138"/>
                    </a:lnTo>
                    <a:lnTo>
                      <a:pt x="42" y="144"/>
                    </a:lnTo>
                    <a:lnTo>
                      <a:pt x="42" y="138"/>
                    </a:lnTo>
                    <a:lnTo>
                      <a:pt x="42" y="132"/>
                    </a:lnTo>
                    <a:lnTo>
                      <a:pt x="36" y="132"/>
                    </a:lnTo>
                    <a:lnTo>
                      <a:pt x="36" y="126"/>
                    </a:lnTo>
                    <a:lnTo>
                      <a:pt x="36" y="120"/>
                    </a:lnTo>
                    <a:lnTo>
                      <a:pt x="30" y="120"/>
                    </a:lnTo>
                    <a:lnTo>
                      <a:pt x="30" y="114"/>
                    </a:lnTo>
                    <a:lnTo>
                      <a:pt x="24" y="114"/>
                    </a:lnTo>
                    <a:lnTo>
                      <a:pt x="24" y="108"/>
                    </a:lnTo>
                    <a:lnTo>
                      <a:pt x="24" y="102"/>
                    </a:lnTo>
                    <a:lnTo>
                      <a:pt x="18" y="102"/>
                    </a:lnTo>
                    <a:lnTo>
                      <a:pt x="12" y="102"/>
                    </a:lnTo>
                    <a:lnTo>
                      <a:pt x="6" y="102"/>
                    </a:lnTo>
                    <a:lnTo>
                      <a:pt x="0" y="96"/>
                    </a:lnTo>
                    <a:lnTo>
                      <a:pt x="6" y="96"/>
                    </a:lnTo>
                    <a:lnTo>
                      <a:pt x="12" y="96"/>
                    </a:lnTo>
                    <a:lnTo>
                      <a:pt x="18" y="90"/>
                    </a:lnTo>
                    <a:lnTo>
                      <a:pt x="24" y="90"/>
                    </a:lnTo>
                    <a:lnTo>
                      <a:pt x="30" y="84"/>
                    </a:lnTo>
                    <a:lnTo>
                      <a:pt x="30" y="78"/>
                    </a:lnTo>
                    <a:lnTo>
                      <a:pt x="36" y="72"/>
                    </a:lnTo>
                    <a:lnTo>
                      <a:pt x="42" y="66"/>
                    </a:lnTo>
                    <a:lnTo>
                      <a:pt x="48" y="60"/>
                    </a:lnTo>
                    <a:lnTo>
                      <a:pt x="48" y="54"/>
                    </a:lnTo>
                    <a:lnTo>
                      <a:pt x="54" y="48"/>
                    </a:lnTo>
                    <a:lnTo>
                      <a:pt x="54" y="42"/>
                    </a:lnTo>
                    <a:lnTo>
                      <a:pt x="54" y="36"/>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58" name="Freeform 107"/>
              <p:cNvSpPr>
                <a:spLocks noChangeAspect="1"/>
              </p:cNvSpPr>
              <p:nvPr>
                <p:custDataLst>
                  <p:tags r:id="rId44"/>
                </p:custDataLst>
              </p:nvPr>
            </p:nvSpPr>
            <p:spPr bwMode="auto">
              <a:xfrm>
                <a:off x="1611" y="1939"/>
                <a:ext cx="291" cy="218"/>
              </a:xfrm>
              <a:custGeom>
                <a:avLst/>
                <a:gdLst>
                  <a:gd name="T0" fmla="*/ 8 w 360"/>
                  <a:gd name="T1" fmla="*/ 23 h 270"/>
                  <a:gd name="T2" fmla="*/ 23 w 360"/>
                  <a:gd name="T3" fmla="*/ 18 h 270"/>
                  <a:gd name="T4" fmla="*/ 23 w 360"/>
                  <a:gd name="T5" fmla="*/ 12 h 270"/>
                  <a:gd name="T6" fmla="*/ 28 w 360"/>
                  <a:gd name="T7" fmla="*/ 8 h 270"/>
                  <a:gd name="T8" fmla="*/ 33 w 360"/>
                  <a:gd name="T9" fmla="*/ 0 h 270"/>
                  <a:gd name="T10" fmla="*/ 43 w 360"/>
                  <a:gd name="T11" fmla="*/ 2 h 270"/>
                  <a:gd name="T12" fmla="*/ 53 w 360"/>
                  <a:gd name="T13" fmla="*/ 8 h 270"/>
                  <a:gd name="T14" fmla="*/ 66 w 360"/>
                  <a:gd name="T15" fmla="*/ 5 h 270"/>
                  <a:gd name="T16" fmla="*/ 72 w 360"/>
                  <a:gd name="T17" fmla="*/ 10 h 270"/>
                  <a:gd name="T18" fmla="*/ 82 w 360"/>
                  <a:gd name="T19" fmla="*/ 8 h 270"/>
                  <a:gd name="T20" fmla="*/ 90 w 360"/>
                  <a:gd name="T21" fmla="*/ 12 h 270"/>
                  <a:gd name="T22" fmla="*/ 97 w 360"/>
                  <a:gd name="T23" fmla="*/ 10 h 270"/>
                  <a:gd name="T24" fmla="*/ 105 w 360"/>
                  <a:gd name="T25" fmla="*/ 10 h 270"/>
                  <a:gd name="T26" fmla="*/ 112 w 360"/>
                  <a:gd name="T27" fmla="*/ 10 h 270"/>
                  <a:gd name="T28" fmla="*/ 118 w 360"/>
                  <a:gd name="T29" fmla="*/ 5 h 270"/>
                  <a:gd name="T30" fmla="*/ 123 w 360"/>
                  <a:gd name="T31" fmla="*/ 5 h 270"/>
                  <a:gd name="T32" fmla="*/ 131 w 360"/>
                  <a:gd name="T33" fmla="*/ 12 h 270"/>
                  <a:gd name="T34" fmla="*/ 133 w 360"/>
                  <a:gd name="T35" fmla="*/ 23 h 270"/>
                  <a:gd name="T36" fmla="*/ 136 w 360"/>
                  <a:gd name="T37" fmla="*/ 31 h 270"/>
                  <a:gd name="T38" fmla="*/ 138 w 360"/>
                  <a:gd name="T39" fmla="*/ 33 h 270"/>
                  <a:gd name="T40" fmla="*/ 141 w 360"/>
                  <a:gd name="T41" fmla="*/ 46 h 270"/>
                  <a:gd name="T42" fmla="*/ 146 w 360"/>
                  <a:gd name="T43" fmla="*/ 53 h 270"/>
                  <a:gd name="T44" fmla="*/ 144 w 360"/>
                  <a:gd name="T45" fmla="*/ 59 h 270"/>
                  <a:gd name="T46" fmla="*/ 144 w 360"/>
                  <a:gd name="T47" fmla="*/ 64 h 270"/>
                  <a:gd name="T48" fmla="*/ 151 w 360"/>
                  <a:gd name="T49" fmla="*/ 66 h 270"/>
                  <a:gd name="T50" fmla="*/ 154 w 360"/>
                  <a:gd name="T51" fmla="*/ 73 h 270"/>
                  <a:gd name="T52" fmla="*/ 151 w 360"/>
                  <a:gd name="T53" fmla="*/ 82 h 270"/>
                  <a:gd name="T54" fmla="*/ 151 w 360"/>
                  <a:gd name="T55" fmla="*/ 90 h 270"/>
                  <a:gd name="T56" fmla="*/ 144 w 360"/>
                  <a:gd name="T57" fmla="*/ 86 h 270"/>
                  <a:gd name="T58" fmla="*/ 144 w 360"/>
                  <a:gd name="T59" fmla="*/ 91 h 270"/>
                  <a:gd name="T60" fmla="*/ 148 w 360"/>
                  <a:gd name="T61" fmla="*/ 97 h 270"/>
                  <a:gd name="T62" fmla="*/ 146 w 360"/>
                  <a:gd name="T63" fmla="*/ 105 h 270"/>
                  <a:gd name="T64" fmla="*/ 136 w 360"/>
                  <a:gd name="T65" fmla="*/ 105 h 270"/>
                  <a:gd name="T66" fmla="*/ 131 w 360"/>
                  <a:gd name="T67" fmla="*/ 112 h 270"/>
                  <a:gd name="T68" fmla="*/ 123 w 360"/>
                  <a:gd name="T69" fmla="*/ 115 h 270"/>
                  <a:gd name="T70" fmla="*/ 115 w 360"/>
                  <a:gd name="T71" fmla="*/ 112 h 270"/>
                  <a:gd name="T72" fmla="*/ 118 w 360"/>
                  <a:gd name="T73" fmla="*/ 100 h 270"/>
                  <a:gd name="T74" fmla="*/ 112 w 360"/>
                  <a:gd name="T75" fmla="*/ 90 h 270"/>
                  <a:gd name="T76" fmla="*/ 111 w 360"/>
                  <a:gd name="T77" fmla="*/ 86 h 270"/>
                  <a:gd name="T78" fmla="*/ 100 w 360"/>
                  <a:gd name="T79" fmla="*/ 86 h 270"/>
                  <a:gd name="T80" fmla="*/ 90 w 360"/>
                  <a:gd name="T81" fmla="*/ 91 h 270"/>
                  <a:gd name="T82" fmla="*/ 95 w 360"/>
                  <a:gd name="T83" fmla="*/ 82 h 270"/>
                  <a:gd name="T84" fmla="*/ 90 w 360"/>
                  <a:gd name="T85" fmla="*/ 72 h 270"/>
                  <a:gd name="T86" fmla="*/ 84 w 360"/>
                  <a:gd name="T87" fmla="*/ 61 h 270"/>
                  <a:gd name="T88" fmla="*/ 60 w 360"/>
                  <a:gd name="T89" fmla="*/ 56 h 270"/>
                  <a:gd name="T90" fmla="*/ 51 w 360"/>
                  <a:gd name="T91" fmla="*/ 64 h 270"/>
                  <a:gd name="T92" fmla="*/ 43 w 360"/>
                  <a:gd name="T93" fmla="*/ 72 h 270"/>
                  <a:gd name="T94" fmla="*/ 36 w 360"/>
                  <a:gd name="T95" fmla="*/ 73 h 270"/>
                  <a:gd name="T96" fmla="*/ 33 w 360"/>
                  <a:gd name="T97" fmla="*/ 73 h 270"/>
                  <a:gd name="T98" fmla="*/ 31 w 360"/>
                  <a:gd name="T99" fmla="*/ 69 h 270"/>
                  <a:gd name="T100" fmla="*/ 26 w 360"/>
                  <a:gd name="T101" fmla="*/ 64 h 270"/>
                  <a:gd name="T102" fmla="*/ 26 w 360"/>
                  <a:gd name="T103" fmla="*/ 59 h 270"/>
                  <a:gd name="T104" fmla="*/ 18 w 360"/>
                  <a:gd name="T105" fmla="*/ 53 h 270"/>
                  <a:gd name="T106" fmla="*/ 12 w 360"/>
                  <a:gd name="T107" fmla="*/ 51 h 270"/>
                  <a:gd name="T108" fmla="*/ 5 w 360"/>
                  <a:gd name="T109" fmla="*/ 43 h 270"/>
                  <a:gd name="T110" fmla="*/ 5 w 360"/>
                  <a:gd name="T111" fmla="*/ 43 h 270"/>
                  <a:gd name="T112" fmla="*/ 2 w 360"/>
                  <a:gd name="T113" fmla="*/ 36 h 270"/>
                  <a:gd name="T114" fmla="*/ 0 w 360"/>
                  <a:gd name="T115" fmla="*/ 33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60" h="270">
                    <a:moveTo>
                      <a:pt x="0" y="78"/>
                    </a:moveTo>
                    <a:lnTo>
                      <a:pt x="6" y="66"/>
                    </a:lnTo>
                    <a:lnTo>
                      <a:pt x="6" y="60"/>
                    </a:lnTo>
                    <a:lnTo>
                      <a:pt x="12" y="60"/>
                    </a:lnTo>
                    <a:lnTo>
                      <a:pt x="12" y="54"/>
                    </a:lnTo>
                    <a:lnTo>
                      <a:pt x="18" y="54"/>
                    </a:lnTo>
                    <a:lnTo>
                      <a:pt x="30" y="48"/>
                    </a:lnTo>
                    <a:lnTo>
                      <a:pt x="36" y="48"/>
                    </a:lnTo>
                    <a:lnTo>
                      <a:pt x="42" y="48"/>
                    </a:lnTo>
                    <a:lnTo>
                      <a:pt x="48" y="48"/>
                    </a:lnTo>
                    <a:lnTo>
                      <a:pt x="54" y="48"/>
                    </a:lnTo>
                    <a:lnTo>
                      <a:pt x="54" y="42"/>
                    </a:lnTo>
                    <a:lnTo>
                      <a:pt x="54" y="48"/>
                    </a:lnTo>
                    <a:lnTo>
                      <a:pt x="60" y="48"/>
                    </a:lnTo>
                    <a:lnTo>
                      <a:pt x="60" y="42"/>
                    </a:lnTo>
                    <a:lnTo>
                      <a:pt x="60" y="36"/>
                    </a:lnTo>
                    <a:lnTo>
                      <a:pt x="60" y="30"/>
                    </a:lnTo>
                    <a:lnTo>
                      <a:pt x="54" y="30"/>
                    </a:lnTo>
                    <a:lnTo>
                      <a:pt x="54" y="24"/>
                    </a:lnTo>
                    <a:lnTo>
                      <a:pt x="48" y="24"/>
                    </a:lnTo>
                    <a:lnTo>
                      <a:pt x="48" y="18"/>
                    </a:lnTo>
                    <a:lnTo>
                      <a:pt x="54" y="18"/>
                    </a:lnTo>
                    <a:lnTo>
                      <a:pt x="60" y="18"/>
                    </a:lnTo>
                    <a:lnTo>
                      <a:pt x="66" y="18"/>
                    </a:lnTo>
                    <a:lnTo>
                      <a:pt x="66" y="12"/>
                    </a:lnTo>
                    <a:lnTo>
                      <a:pt x="66" y="6"/>
                    </a:lnTo>
                    <a:lnTo>
                      <a:pt x="60" y="6"/>
                    </a:lnTo>
                    <a:lnTo>
                      <a:pt x="60" y="0"/>
                    </a:lnTo>
                    <a:lnTo>
                      <a:pt x="66" y="0"/>
                    </a:lnTo>
                    <a:lnTo>
                      <a:pt x="78" y="0"/>
                    </a:lnTo>
                    <a:lnTo>
                      <a:pt x="84" y="0"/>
                    </a:lnTo>
                    <a:lnTo>
                      <a:pt x="90" y="0"/>
                    </a:lnTo>
                    <a:lnTo>
                      <a:pt x="96" y="0"/>
                    </a:lnTo>
                    <a:lnTo>
                      <a:pt x="90" y="6"/>
                    </a:lnTo>
                    <a:lnTo>
                      <a:pt x="96" y="6"/>
                    </a:lnTo>
                    <a:lnTo>
                      <a:pt x="102" y="6"/>
                    </a:lnTo>
                    <a:lnTo>
                      <a:pt x="108" y="6"/>
                    </a:lnTo>
                    <a:lnTo>
                      <a:pt x="108" y="12"/>
                    </a:lnTo>
                    <a:lnTo>
                      <a:pt x="114" y="12"/>
                    </a:lnTo>
                    <a:lnTo>
                      <a:pt x="120" y="12"/>
                    </a:lnTo>
                    <a:lnTo>
                      <a:pt x="126" y="12"/>
                    </a:lnTo>
                    <a:lnTo>
                      <a:pt x="126" y="18"/>
                    </a:lnTo>
                    <a:lnTo>
                      <a:pt x="132" y="18"/>
                    </a:lnTo>
                    <a:lnTo>
                      <a:pt x="132" y="12"/>
                    </a:lnTo>
                    <a:lnTo>
                      <a:pt x="138" y="12"/>
                    </a:lnTo>
                    <a:lnTo>
                      <a:pt x="144" y="12"/>
                    </a:lnTo>
                    <a:lnTo>
                      <a:pt x="150" y="12"/>
                    </a:lnTo>
                    <a:lnTo>
                      <a:pt x="156" y="12"/>
                    </a:lnTo>
                    <a:lnTo>
                      <a:pt x="162" y="12"/>
                    </a:lnTo>
                    <a:lnTo>
                      <a:pt x="168" y="12"/>
                    </a:lnTo>
                    <a:lnTo>
                      <a:pt x="174" y="12"/>
                    </a:lnTo>
                    <a:lnTo>
                      <a:pt x="174" y="18"/>
                    </a:lnTo>
                    <a:lnTo>
                      <a:pt x="168" y="18"/>
                    </a:lnTo>
                    <a:lnTo>
                      <a:pt x="168" y="24"/>
                    </a:lnTo>
                    <a:lnTo>
                      <a:pt x="174" y="24"/>
                    </a:lnTo>
                    <a:lnTo>
                      <a:pt x="180" y="30"/>
                    </a:lnTo>
                    <a:lnTo>
                      <a:pt x="186" y="30"/>
                    </a:lnTo>
                    <a:lnTo>
                      <a:pt x="186" y="24"/>
                    </a:lnTo>
                    <a:lnTo>
                      <a:pt x="192" y="24"/>
                    </a:lnTo>
                    <a:lnTo>
                      <a:pt x="192" y="18"/>
                    </a:lnTo>
                    <a:lnTo>
                      <a:pt x="192" y="24"/>
                    </a:lnTo>
                    <a:lnTo>
                      <a:pt x="198" y="18"/>
                    </a:lnTo>
                    <a:lnTo>
                      <a:pt x="198" y="24"/>
                    </a:lnTo>
                    <a:lnTo>
                      <a:pt x="204" y="24"/>
                    </a:lnTo>
                    <a:lnTo>
                      <a:pt x="204" y="30"/>
                    </a:lnTo>
                    <a:lnTo>
                      <a:pt x="210" y="30"/>
                    </a:lnTo>
                    <a:lnTo>
                      <a:pt x="210" y="36"/>
                    </a:lnTo>
                    <a:lnTo>
                      <a:pt x="216" y="36"/>
                    </a:lnTo>
                    <a:lnTo>
                      <a:pt x="216" y="30"/>
                    </a:lnTo>
                    <a:lnTo>
                      <a:pt x="222" y="30"/>
                    </a:lnTo>
                    <a:lnTo>
                      <a:pt x="222" y="24"/>
                    </a:lnTo>
                    <a:lnTo>
                      <a:pt x="228" y="24"/>
                    </a:lnTo>
                    <a:lnTo>
                      <a:pt x="228" y="18"/>
                    </a:lnTo>
                    <a:lnTo>
                      <a:pt x="228" y="24"/>
                    </a:lnTo>
                    <a:lnTo>
                      <a:pt x="234" y="18"/>
                    </a:lnTo>
                    <a:lnTo>
                      <a:pt x="234" y="24"/>
                    </a:lnTo>
                    <a:lnTo>
                      <a:pt x="240" y="24"/>
                    </a:lnTo>
                    <a:lnTo>
                      <a:pt x="246" y="24"/>
                    </a:lnTo>
                    <a:lnTo>
                      <a:pt x="252" y="24"/>
                    </a:lnTo>
                    <a:lnTo>
                      <a:pt x="252" y="30"/>
                    </a:lnTo>
                    <a:lnTo>
                      <a:pt x="258" y="30"/>
                    </a:lnTo>
                    <a:lnTo>
                      <a:pt x="264" y="30"/>
                    </a:lnTo>
                    <a:lnTo>
                      <a:pt x="258" y="24"/>
                    </a:lnTo>
                    <a:lnTo>
                      <a:pt x="264" y="24"/>
                    </a:lnTo>
                    <a:lnTo>
                      <a:pt x="270" y="24"/>
                    </a:lnTo>
                    <a:lnTo>
                      <a:pt x="270" y="18"/>
                    </a:lnTo>
                    <a:lnTo>
                      <a:pt x="276" y="18"/>
                    </a:lnTo>
                    <a:lnTo>
                      <a:pt x="282" y="18"/>
                    </a:lnTo>
                    <a:lnTo>
                      <a:pt x="282" y="12"/>
                    </a:lnTo>
                    <a:lnTo>
                      <a:pt x="276" y="12"/>
                    </a:lnTo>
                    <a:lnTo>
                      <a:pt x="276" y="6"/>
                    </a:lnTo>
                    <a:lnTo>
                      <a:pt x="276" y="12"/>
                    </a:lnTo>
                    <a:lnTo>
                      <a:pt x="276" y="6"/>
                    </a:lnTo>
                    <a:lnTo>
                      <a:pt x="282" y="6"/>
                    </a:lnTo>
                    <a:lnTo>
                      <a:pt x="288" y="6"/>
                    </a:lnTo>
                    <a:lnTo>
                      <a:pt x="288" y="12"/>
                    </a:lnTo>
                    <a:lnTo>
                      <a:pt x="294" y="12"/>
                    </a:lnTo>
                    <a:lnTo>
                      <a:pt x="294" y="18"/>
                    </a:lnTo>
                    <a:lnTo>
                      <a:pt x="294" y="24"/>
                    </a:lnTo>
                    <a:lnTo>
                      <a:pt x="300" y="24"/>
                    </a:lnTo>
                    <a:lnTo>
                      <a:pt x="300" y="30"/>
                    </a:lnTo>
                    <a:lnTo>
                      <a:pt x="306" y="30"/>
                    </a:lnTo>
                    <a:lnTo>
                      <a:pt x="306" y="36"/>
                    </a:lnTo>
                    <a:lnTo>
                      <a:pt x="306" y="42"/>
                    </a:lnTo>
                    <a:lnTo>
                      <a:pt x="300" y="48"/>
                    </a:lnTo>
                    <a:lnTo>
                      <a:pt x="306" y="48"/>
                    </a:lnTo>
                    <a:lnTo>
                      <a:pt x="312" y="48"/>
                    </a:lnTo>
                    <a:lnTo>
                      <a:pt x="312" y="54"/>
                    </a:lnTo>
                    <a:lnTo>
                      <a:pt x="312" y="60"/>
                    </a:lnTo>
                    <a:lnTo>
                      <a:pt x="318" y="60"/>
                    </a:lnTo>
                    <a:lnTo>
                      <a:pt x="324" y="60"/>
                    </a:lnTo>
                    <a:lnTo>
                      <a:pt x="324" y="66"/>
                    </a:lnTo>
                    <a:lnTo>
                      <a:pt x="318" y="66"/>
                    </a:lnTo>
                    <a:lnTo>
                      <a:pt x="318" y="72"/>
                    </a:lnTo>
                    <a:lnTo>
                      <a:pt x="312" y="72"/>
                    </a:lnTo>
                    <a:lnTo>
                      <a:pt x="312" y="78"/>
                    </a:lnTo>
                    <a:lnTo>
                      <a:pt x="312" y="84"/>
                    </a:lnTo>
                    <a:lnTo>
                      <a:pt x="318" y="84"/>
                    </a:lnTo>
                    <a:lnTo>
                      <a:pt x="318" y="78"/>
                    </a:lnTo>
                    <a:lnTo>
                      <a:pt x="324" y="78"/>
                    </a:lnTo>
                    <a:lnTo>
                      <a:pt x="330" y="78"/>
                    </a:lnTo>
                    <a:lnTo>
                      <a:pt x="330" y="84"/>
                    </a:lnTo>
                    <a:lnTo>
                      <a:pt x="330" y="90"/>
                    </a:lnTo>
                    <a:lnTo>
                      <a:pt x="330" y="96"/>
                    </a:lnTo>
                    <a:lnTo>
                      <a:pt x="330" y="102"/>
                    </a:lnTo>
                    <a:lnTo>
                      <a:pt x="330" y="108"/>
                    </a:lnTo>
                    <a:lnTo>
                      <a:pt x="336" y="108"/>
                    </a:lnTo>
                    <a:lnTo>
                      <a:pt x="336" y="114"/>
                    </a:lnTo>
                    <a:lnTo>
                      <a:pt x="342" y="114"/>
                    </a:lnTo>
                    <a:lnTo>
                      <a:pt x="348" y="114"/>
                    </a:lnTo>
                    <a:lnTo>
                      <a:pt x="348" y="120"/>
                    </a:lnTo>
                    <a:lnTo>
                      <a:pt x="342" y="126"/>
                    </a:lnTo>
                    <a:lnTo>
                      <a:pt x="336" y="132"/>
                    </a:lnTo>
                    <a:lnTo>
                      <a:pt x="336" y="138"/>
                    </a:lnTo>
                    <a:lnTo>
                      <a:pt x="336" y="132"/>
                    </a:lnTo>
                    <a:lnTo>
                      <a:pt x="336" y="138"/>
                    </a:lnTo>
                    <a:lnTo>
                      <a:pt x="342" y="138"/>
                    </a:lnTo>
                    <a:lnTo>
                      <a:pt x="336" y="138"/>
                    </a:lnTo>
                    <a:lnTo>
                      <a:pt x="342" y="138"/>
                    </a:lnTo>
                    <a:lnTo>
                      <a:pt x="336" y="138"/>
                    </a:lnTo>
                    <a:lnTo>
                      <a:pt x="342" y="138"/>
                    </a:lnTo>
                    <a:lnTo>
                      <a:pt x="336" y="138"/>
                    </a:lnTo>
                    <a:lnTo>
                      <a:pt x="336" y="144"/>
                    </a:lnTo>
                    <a:lnTo>
                      <a:pt x="336" y="150"/>
                    </a:lnTo>
                    <a:lnTo>
                      <a:pt x="336" y="156"/>
                    </a:lnTo>
                    <a:lnTo>
                      <a:pt x="342" y="156"/>
                    </a:lnTo>
                    <a:lnTo>
                      <a:pt x="342" y="162"/>
                    </a:lnTo>
                    <a:lnTo>
                      <a:pt x="348" y="162"/>
                    </a:lnTo>
                    <a:lnTo>
                      <a:pt x="348" y="156"/>
                    </a:lnTo>
                    <a:lnTo>
                      <a:pt x="354" y="156"/>
                    </a:lnTo>
                    <a:lnTo>
                      <a:pt x="354" y="162"/>
                    </a:lnTo>
                    <a:lnTo>
                      <a:pt x="348" y="162"/>
                    </a:lnTo>
                    <a:lnTo>
                      <a:pt x="348" y="168"/>
                    </a:lnTo>
                    <a:lnTo>
                      <a:pt x="348" y="174"/>
                    </a:lnTo>
                    <a:lnTo>
                      <a:pt x="354" y="174"/>
                    </a:lnTo>
                    <a:lnTo>
                      <a:pt x="360" y="174"/>
                    </a:lnTo>
                    <a:lnTo>
                      <a:pt x="354" y="174"/>
                    </a:lnTo>
                    <a:lnTo>
                      <a:pt x="354" y="180"/>
                    </a:lnTo>
                    <a:lnTo>
                      <a:pt x="348" y="180"/>
                    </a:lnTo>
                    <a:lnTo>
                      <a:pt x="348" y="186"/>
                    </a:lnTo>
                    <a:lnTo>
                      <a:pt x="348" y="192"/>
                    </a:lnTo>
                    <a:lnTo>
                      <a:pt x="354" y="192"/>
                    </a:lnTo>
                    <a:lnTo>
                      <a:pt x="360" y="198"/>
                    </a:lnTo>
                    <a:lnTo>
                      <a:pt x="360" y="204"/>
                    </a:lnTo>
                    <a:lnTo>
                      <a:pt x="360" y="210"/>
                    </a:lnTo>
                    <a:lnTo>
                      <a:pt x="354" y="210"/>
                    </a:lnTo>
                    <a:lnTo>
                      <a:pt x="354" y="204"/>
                    </a:lnTo>
                    <a:lnTo>
                      <a:pt x="354" y="210"/>
                    </a:lnTo>
                    <a:lnTo>
                      <a:pt x="348" y="210"/>
                    </a:lnTo>
                    <a:lnTo>
                      <a:pt x="348" y="204"/>
                    </a:lnTo>
                    <a:lnTo>
                      <a:pt x="348" y="210"/>
                    </a:lnTo>
                    <a:lnTo>
                      <a:pt x="348" y="204"/>
                    </a:lnTo>
                    <a:lnTo>
                      <a:pt x="342" y="204"/>
                    </a:lnTo>
                    <a:lnTo>
                      <a:pt x="336" y="204"/>
                    </a:lnTo>
                    <a:lnTo>
                      <a:pt x="336" y="210"/>
                    </a:lnTo>
                    <a:lnTo>
                      <a:pt x="330" y="204"/>
                    </a:lnTo>
                    <a:lnTo>
                      <a:pt x="330" y="210"/>
                    </a:lnTo>
                    <a:lnTo>
                      <a:pt x="336" y="210"/>
                    </a:lnTo>
                    <a:lnTo>
                      <a:pt x="330" y="216"/>
                    </a:lnTo>
                    <a:lnTo>
                      <a:pt x="336" y="216"/>
                    </a:lnTo>
                    <a:lnTo>
                      <a:pt x="330" y="216"/>
                    </a:lnTo>
                    <a:lnTo>
                      <a:pt x="336" y="216"/>
                    </a:lnTo>
                    <a:lnTo>
                      <a:pt x="336" y="222"/>
                    </a:lnTo>
                    <a:lnTo>
                      <a:pt x="342" y="222"/>
                    </a:lnTo>
                    <a:lnTo>
                      <a:pt x="342" y="228"/>
                    </a:lnTo>
                    <a:lnTo>
                      <a:pt x="348" y="228"/>
                    </a:lnTo>
                    <a:lnTo>
                      <a:pt x="342" y="228"/>
                    </a:lnTo>
                    <a:lnTo>
                      <a:pt x="342" y="234"/>
                    </a:lnTo>
                    <a:lnTo>
                      <a:pt x="336" y="234"/>
                    </a:lnTo>
                    <a:lnTo>
                      <a:pt x="336" y="240"/>
                    </a:lnTo>
                    <a:lnTo>
                      <a:pt x="342" y="240"/>
                    </a:lnTo>
                    <a:lnTo>
                      <a:pt x="342" y="246"/>
                    </a:lnTo>
                    <a:lnTo>
                      <a:pt x="336" y="246"/>
                    </a:lnTo>
                    <a:lnTo>
                      <a:pt x="336" y="252"/>
                    </a:lnTo>
                    <a:lnTo>
                      <a:pt x="330" y="252"/>
                    </a:lnTo>
                    <a:lnTo>
                      <a:pt x="324" y="252"/>
                    </a:lnTo>
                    <a:lnTo>
                      <a:pt x="318" y="252"/>
                    </a:lnTo>
                    <a:lnTo>
                      <a:pt x="318" y="246"/>
                    </a:lnTo>
                    <a:lnTo>
                      <a:pt x="312" y="246"/>
                    </a:lnTo>
                    <a:lnTo>
                      <a:pt x="306" y="252"/>
                    </a:lnTo>
                    <a:lnTo>
                      <a:pt x="312" y="252"/>
                    </a:lnTo>
                    <a:lnTo>
                      <a:pt x="306" y="258"/>
                    </a:lnTo>
                    <a:lnTo>
                      <a:pt x="300" y="264"/>
                    </a:lnTo>
                    <a:lnTo>
                      <a:pt x="306" y="264"/>
                    </a:lnTo>
                    <a:lnTo>
                      <a:pt x="300" y="264"/>
                    </a:lnTo>
                    <a:lnTo>
                      <a:pt x="306" y="264"/>
                    </a:lnTo>
                    <a:lnTo>
                      <a:pt x="300" y="264"/>
                    </a:lnTo>
                    <a:lnTo>
                      <a:pt x="294" y="264"/>
                    </a:lnTo>
                    <a:lnTo>
                      <a:pt x="294" y="270"/>
                    </a:lnTo>
                    <a:lnTo>
                      <a:pt x="288" y="270"/>
                    </a:lnTo>
                    <a:lnTo>
                      <a:pt x="288" y="264"/>
                    </a:lnTo>
                    <a:lnTo>
                      <a:pt x="282" y="264"/>
                    </a:lnTo>
                    <a:lnTo>
                      <a:pt x="282" y="258"/>
                    </a:lnTo>
                    <a:lnTo>
                      <a:pt x="276" y="258"/>
                    </a:lnTo>
                    <a:lnTo>
                      <a:pt x="270" y="258"/>
                    </a:lnTo>
                    <a:lnTo>
                      <a:pt x="270" y="264"/>
                    </a:lnTo>
                    <a:lnTo>
                      <a:pt x="270" y="258"/>
                    </a:lnTo>
                    <a:lnTo>
                      <a:pt x="276" y="258"/>
                    </a:lnTo>
                    <a:lnTo>
                      <a:pt x="276" y="252"/>
                    </a:lnTo>
                    <a:lnTo>
                      <a:pt x="276" y="246"/>
                    </a:lnTo>
                    <a:lnTo>
                      <a:pt x="276" y="240"/>
                    </a:lnTo>
                    <a:lnTo>
                      <a:pt x="276" y="234"/>
                    </a:lnTo>
                    <a:lnTo>
                      <a:pt x="276" y="228"/>
                    </a:lnTo>
                    <a:lnTo>
                      <a:pt x="270" y="228"/>
                    </a:lnTo>
                    <a:lnTo>
                      <a:pt x="270" y="222"/>
                    </a:lnTo>
                    <a:lnTo>
                      <a:pt x="270" y="216"/>
                    </a:lnTo>
                    <a:lnTo>
                      <a:pt x="270" y="210"/>
                    </a:lnTo>
                    <a:lnTo>
                      <a:pt x="264" y="210"/>
                    </a:lnTo>
                    <a:lnTo>
                      <a:pt x="264" y="204"/>
                    </a:lnTo>
                    <a:lnTo>
                      <a:pt x="258" y="204"/>
                    </a:lnTo>
                    <a:lnTo>
                      <a:pt x="258" y="210"/>
                    </a:lnTo>
                    <a:lnTo>
                      <a:pt x="258" y="204"/>
                    </a:lnTo>
                    <a:lnTo>
                      <a:pt x="252" y="204"/>
                    </a:lnTo>
                    <a:lnTo>
                      <a:pt x="258" y="204"/>
                    </a:lnTo>
                    <a:lnTo>
                      <a:pt x="252" y="204"/>
                    </a:lnTo>
                    <a:lnTo>
                      <a:pt x="246" y="204"/>
                    </a:lnTo>
                    <a:lnTo>
                      <a:pt x="246" y="210"/>
                    </a:lnTo>
                    <a:lnTo>
                      <a:pt x="240" y="210"/>
                    </a:lnTo>
                    <a:lnTo>
                      <a:pt x="240" y="204"/>
                    </a:lnTo>
                    <a:lnTo>
                      <a:pt x="234" y="204"/>
                    </a:lnTo>
                    <a:lnTo>
                      <a:pt x="228" y="204"/>
                    </a:lnTo>
                    <a:lnTo>
                      <a:pt x="222" y="210"/>
                    </a:lnTo>
                    <a:lnTo>
                      <a:pt x="222" y="216"/>
                    </a:lnTo>
                    <a:lnTo>
                      <a:pt x="216" y="216"/>
                    </a:lnTo>
                    <a:lnTo>
                      <a:pt x="210" y="210"/>
                    </a:lnTo>
                    <a:lnTo>
                      <a:pt x="210" y="216"/>
                    </a:lnTo>
                    <a:lnTo>
                      <a:pt x="210" y="210"/>
                    </a:lnTo>
                    <a:lnTo>
                      <a:pt x="210" y="204"/>
                    </a:lnTo>
                    <a:lnTo>
                      <a:pt x="216" y="204"/>
                    </a:lnTo>
                    <a:lnTo>
                      <a:pt x="216" y="198"/>
                    </a:lnTo>
                    <a:lnTo>
                      <a:pt x="222" y="198"/>
                    </a:lnTo>
                    <a:lnTo>
                      <a:pt x="222" y="192"/>
                    </a:lnTo>
                    <a:lnTo>
                      <a:pt x="216" y="192"/>
                    </a:lnTo>
                    <a:lnTo>
                      <a:pt x="216" y="186"/>
                    </a:lnTo>
                    <a:lnTo>
                      <a:pt x="216" y="180"/>
                    </a:lnTo>
                    <a:lnTo>
                      <a:pt x="216" y="174"/>
                    </a:lnTo>
                    <a:lnTo>
                      <a:pt x="210" y="174"/>
                    </a:lnTo>
                    <a:lnTo>
                      <a:pt x="210" y="168"/>
                    </a:lnTo>
                    <a:lnTo>
                      <a:pt x="210" y="162"/>
                    </a:lnTo>
                    <a:lnTo>
                      <a:pt x="204" y="162"/>
                    </a:lnTo>
                    <a:lnTo>
                      <a:pt x="204" y="156"/>
                    </a:lnTo>
                    <a:lnTo>
                      <a:pt x="204" y="150"/>
                    </a:lnTo>
                    <a:lnTo>
                      <a:pt x="198" y="150"/>
                    </a:lnTo>
                    <a:lnTo>
                      <a:pt x="198" y="144"/>
                    </a:lnTo>
                    <a:lnTo>
                      <a:pt x="192" y="138"/>
                    </a:lnTo>
                    <a:lnTo>
                      <a:pt x="186" y="138"/>
                    </a:lnTo>
                    <a:lnTo>
                      <a:pt x="186" y="132"/>
                    </a:lnTo>
                    <a:lnTo>
                      <a:pt x="150" y="132"/>
                    </a:lnTo>
                    <a:lnTo>
                      <a:pt x="138" y="138"/>
                    </a:lnTo>
                    <a:lnTo>
                      <a:pt x="138" y="132"/>
                    </a:lnTo>
                    <a:lnTo>
                      <a:pt x="132" y="132"/>
                    </a:lnTo>
                    <a:lnTo>
                      <a:pt x="132" y="138"/>
                    </a:lnTo>
                    <a:lnTo>
                      <a:pt x="126" y="138"/>
                    </a:lnTo>
                    <a:lnTo>
                      <a:pt x="120" y="138"/>
                    </a:lnTo>
                    <a:lnTo>
                      <a:pt x="120" y="144"/>
                    </a:lnTo>
                    <a:lnTo>
                      <a:pt x="120" y="150"/>
                    </a:lnTo>
                    <a:lnTo>
                      <a:pt x="114" y="150"/>
                    </a:lnTo>
                    <a:lnTo>
                      <a:pt x="114" y="156"/>
                    </a:lnTo>
                    <a:lnTo>
                      <a:pt x="114" y="162"/>
                    </a:lnTo>
                    <a:lnTo>
                      <a:pt x="108" y="162"/>
                    </a:lnTo>
                    <a:lnTo>
                      <a:pt x="108" y="168"/>
                    </a:lnTo>
                    <a:lnTo>
                      <a:pt x="102" y="168"/>
                    </a:lnTo>
                    <a:lnTo>
                      <a:pt x="96" y="168"/>
                    </a:lnTo>
                    <a:lnTo>
                      <a:pt x="96" y="174"/>
                    </a:lnTo>
                    <a:lnTo>
                      <a:pt x="96" y="180"/>
                    </a:lnTo>
                    <a:lnTo>
                      <a:pt x="90" y="180"/>
                    </a:lnTo>
                    <a:lnTo>
                      <a:pt x="90" y="174"/>
                    </a:lnTo>
                    <a:lnTo>
                      <a:pt x="84" y="174"/>
                    </a:lnTo>
                    <a:lnTo>
                      <a:pt x="78" y="180"/>
                    </a:lnTo>
                    <a:lnTo>
                      <a:pt x="78" y="174"/>
                    </a:lnTo>
                    <a:lnTo>
                      <a:pt x="84" y="174"/>
                    </a:lnTo>
                    <a:lnTo>
                      <a:pt x="84" y="168"/>
                    </a:lnTo>
                    <a:lnTo>
                      <a:pt x="84" y="174"/>
                    </a:lnTo>
                    <a:lnTo>
                      <a:pt x="78" y="174"/>
                    </a:lnTo>
                    <a:lnTo>
                      <a:pt x="78" y="168"/>
                    </a:lnTo>
                    <a:lnTo>
                      <a:pt x="78" y="162"/>
                    </a:lnTo>
                    <a:lnTo>
                      <a:pt x="78" y="168"/>
                    </a:lnTo>
                    <a:lnTo>
                      <a:pt x="72" y="162"/>
                    </a:lnTo>
                    <a:lnTo>
                      <a:pt x="78" y="162"/>
                    </a:lnTo>
                    <a:lnTo>
                      <a:pt x="72" y="162"/>
                    </a:lnTo>
                    <a:lnTo>
                      <a:pt x="72" y="156"/>
                    </a:lnTo>
                    <a:lnTo>
                      <a:pt x="66" y="156"/>
                    </a:lnTo>
                    <a:lnTo>
                      <a:pt x="66" y="150"/>
                    </a:lnTo>
                    <a:lnTo>
                      <a:pt x="66" y="156"/>
                    </a:lnTo>
                    <a:lnTo>
                      <a:pt x="60" y="156"/>
                    </a:lnTo>
                    <a:lnTo>
                      <a:pt x="60" y="150"/>
                    </a:lnTo>
                    <a:lnTo>
                      <a:pt x="66" y="150"/>
                    </a:lnTo>
                    <a:lnTo>
                      <a:pt x="66" y="144"/>
                    </a:lnTo>
                    <a:lnTo>
                      <a:pt x="66" y="138"/>
                    </a:lnTo>
                    <a:lnTo>
                      <a:pt x="66" y="144"/>
                    </a:lnTo>
                    <a:lnTo>
                      <a:pt x="60" y="144"/>
                    </a:lnTo>
                    <a:lnTo>
                      <a:pt x="60" y="138"/>
                    </a:lnTo>
                    <a:lnTo>
                      <a:pt x="60" y="132"/>
                    </a:lnTo>
                    <a:lnTo>
                      <a:pt x="60" y="138"/>
                    </a:lnTo>
                    <a:lnTo>
                      <a:pt x="54" y="138"/>
                    </a:lnTo>
                    <a:lnTo>
                      <a:pt x="48" y="132"/>
                    </a:lnTo>
                    <a:lnTo>
                      <a:pt x="42" y="132"/>
                    </a:lnTo>
                    <a:lnTo>
                      <a:pt x="42" y="126"/>
                    </a:lnTo>
                    <a:lnTo>
                      <a:pt x="42" y="120"/>
                    </a:lnTo>
                    <a:lnTo>
                      <a:pt x="42" y="126"/>
                    </a:lnTo>
                    <a:lnTo>
                      <a:pt x="36" y="126"/>
                    </a:lnTo>
                    <a:lnTo>
                      <a:pt x="36" y="120"/>
                    </a:lnTo>
                    <a:lnTo>
                      <a:pt x="36" y="126"/>
                    </a:lnTo>
                    <a:lnTo>
                      <a:pt x="30" y="120"/>
                    </a:lnTo>
                    <a:lnTo>
                      <a:pt x="24" y="120"/>
                    </a:lnTo>
                    <a:lnTo>
                      <a:pt x="24" y="114"/>
                    </a:lnTo>
                    <a:lnTo>
                      <a:pt x="18" y="114"/>
                    </a:lnTo>
                    <a:lnTo>
                      <a:pt x="18" y="108"/>
                    </a:lnTo>
                    <a:lnTo>
                      <a:pt x="12" y="108"/>
                    </a:lnTo>
                    <a:lnTo>
                      <a:pt x="12" y="102"/>
                    </a:lnTo>
                    <a:lnTo>
                      <a:pt x="18" y="102"/>
                    </a:lnTo>
                    <a:lnTo>
                      <a:pt x="18" y="96"/>
                    </a:lnTo>
                    <a:lnTo>
                      <a:pt x="18" y="90"/>
                    </a:lnTo>
                    <a:lnTo>
                      <a:pt x="18" y="96"/>
                    </a:lnTo>
                    <a:lnTo>
                      <a:pt x="12" y="96"/>
                    </a:lnTo>
                    <a:lnTo>
                      <a:pt x="12" y="102"/>
                    </a:lnTo>
                    <a:lnTo>
                      <a:pt x="12" y="96"/>
                    </a:lnTo>
                    <a:lnTo>
                      <a:pt x="12" y="90"/>
                    </a:lnTo>
                    <a:lnTo>
                      <a:pt x="12" y="96"/>
                    </a:lnTo>
                    <a:lnTo>
                      <a:pt x="6" y="96"/>
                    </a:lnTo>
                    <a:lnTo>
                      <a:pt x="6" y="90"/>
                    </a:lnTo>
                    <a:lnTo>
                      <a:pt x="6" y="84"/>
                    </a:lnTo>
                    <a:lnTo>
                      <a:pt x="12" y="84"/>
                    </a:lnTo>
                    <a:lnTo>
                      <a:pt x="12" y="78"/>
                    </a:lnTo>
                    <a:lnTo>
                      <a:pt x="12" y="84"/>
                    </a:lnTo>
                    <a:lnTo>
                      <a:pt x="6" y="84"/>
                    </a:lnTo>
                    <a:lnTo>
                      <a:pt x="0" y="84"/>
                    </a:lnTo>
                    <a:lnTo>
                      <a:pt x="0" y="78"/>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59" name="Freeform 108"/>
              <p:cNvSpPr>
                <a:spLocks noChangeAspect="1"/>
              </p:cNvSpPr>
              <p:nvPr>
                <p:custDataLst>
                  <p:tags r:id="rId45"/>
                </p:custDataLst>
              </p:nvPr>
            </p:nvSpPr>
            <p:spPr bwMode="auto">
              <a:xfrm>
                <a:off x="1674" y="2046"/>
                <a:ext cx="121" cy="120"/>
              </a:xfrm>
              <a:custGeom>
                <a:avLst/>
                <a:gdLst>
                  <a:gd name="T0" fmla="*/ 5 w 150"/>
                  <a:gd name="T1" fmla="*/ 18 h 150"/>
                  <a:gd name="T2" fmla="*/ 8 w 150"/>
                  <a:gd name="T3" fmla="*/ 18 h 150"/>
                  <a:gd name="T4" fmla="*/ 12 w 150"/>
                  <a:gd name="T5" fmla="*/ 14 h 150"/>
                  <a:gd name="T6" fmla="*/ 15 w 150"/>
                  <a:gd name="T7" fmla="*/ 10 h 150"/>
                  <a:gd name="T8" fmla="*/ 18 w 150"/>
                  <a:gd name="T9" fmla="*/ 5 h 150"/>
                  <a:gd name="T10" fmla="*/ 23 w 150"/>
                  <a:gd name="T11" fmla="*/ 2 h 150"/>
                  <a:gd name="T12" fmla="*/ 25 w 150"/>
                  <a:gd name="T13" fmla="*/ 2 h 150"/>
                  <a:gd name="T14" fmla="*/ 45 w 150"/>
                  <a:gd name="T15" fmla="*/ 2 h 150"/>
                  <a:gd name="T16" fmla="*/ 51 w 150"/>
                  <a:gd name="T17" fmla="*/ 7 h 150"/>
                  <a:gd name="T18" fmla="*/ 53 w 150"/>
                  <a:gd name="T19" fmla="*/ 12 h 150"/>
                  <a:gd name="T20" fmla="*/ 56 w 150"/>
                  <a:gd name="T21" fmla="*/ 18 h 150"/>
                  <a:gd name="T22" fmla="*/ 59 w 150"/>
                  <a:gd name="T23" fmla="*/ 22 h 150"/>
                  <a:gd name="T24" fmla="*/ 61 w 150"/>
                  <a:gd name="T25" fmla="*/ 27 h 150"/>
                  <a:gd name="T26" fmla="*/ 56 w 150"/>
                  <a:gd name="T27" fmla="*/ 30 h 150"/>
                  <a:gd name="T28" fmla="*/ 56 w 150"/>
                  <a:gd name="T29" fmla="*/ 32 h 150"/>
                  <a:gd name="T30" fmla="*/ 61 w 150"/>
                  <a:gd name="T31" fmla="*/ 32 h 150"/>
                  <a:gd name="T32" fmla="*/ 64 w 150"/>
                  <a:gd name="T33" fmla="*/ 34 h 150"/>
                  <a:gd name="T34" fmla="*/ 59 w 150"/>
                  <a:gd name="T35" fmla="*/ 40 h 150"/>
                  <a:gd name="T36" fmla="*/ 56 w 150"/>
                  <a:gd name="T37" fmla="*/ 46 h 150"/>
                  <a:gd name="T38" fmla="*/ 51 w 150"/>
                  <a:gd name="T39" fmla="*/ 50 h 150"/>
                  <a:gd name="T40" fmla="*/ 45 w 150"/>
                  <a:gd name="T41" fmla="*/ 54 h 150"/>
                  <a:gd name="T42" fmla="*/ 43 w 150"/>
                  <a:gd name="T43" fmla="*/ 59 h 150"/>
                  <a:gd name="T44" fmla="*/ 35 w 150"/>
                  <a:gd name="T45" fmla="*/ 59 h 150"/>
                  <a:gd name="T46" fmla="*/ 23 w 150"/>
                  <a:gd name="T47" fmla="*/ 54 h 150"/>
                  <a:gd name="T48" fmla="*/ 20 w 150"/>
                  <a:gd name="T49" fmla="*/ 52 h 150"/>
                  <a:gd name="T50" fmla="*/ 18 w 150"/>
                  <a:gd name="T51" fmla="*/ 52 h 150"/>
                  <a:gd name="T52" fmla="*/ 20 w 150"/>
                  <a:gd name="T53" fmla="*/ 50 h 150"/>
                  <a:gd name="T54" fmla="*/ 20 w 150"/>
                  <a:gd name="T55" fmla="*/ 46 h 150"/>
                  <a:gd name="T56" fmla="*/ 18 w 150"/>
                  <a:gd name="T57" fmla="*/ 46 h 150"/>
                  <a:gd name="T58" fmla="*/ 12 w 150"/>
                  <a:gd name="T59" fmla="*/ 46 h 150"/>
                  <a:gd name="T60" fmla="*/ 10 w 150"/>
                  <a:gd name="T61" fmla="*/ 42 h 150"/>
                  <a:gd name="T62" fmla="*/ 12 w 150"/>
                  <a:gd name="T63" fmla="*/ 42 h 150"/>
                  <a:gd name="T64" fmla="*/ 10 w 150"/>
                  <a:gd name="T65" fmla="*/ 37 h 150"/>
                  <a:gd name="T66" fmla="*/ 5 w 150"/>
                  <a:gd name="T67" fmla="*/ 34 h 150"/>
                  <a:gd name="T68" fmla="*/ 2 w 150"/>
                  <a:gd name="T69" fmla="*/ 34 h 150"/>
                  <a:gd name="T70" fmla="*/ 5 w 150"/>
                  <a:gd name="T71" fmla="*/ 30 h 150"/>
                  <a:gd name="T72" fmla="*/ 5 w 150"/>
                  <a:gd name="T73" fmla="*/ 32 h 150"/>
                  <a:gd name="T74" fmla="*/ 10 w 150"/>
                  <a:gd name="T75" fmla="*/ 30 h 150"/>
                  <a:gd name="T76" fmla="*/ 5 w 150"/>
                  <a:gd name="T77" fmla="*/ 30 h 150"/>
                  <a:gd name="T78" fmla="*/ 2 w 150"/>
                  <a:gd name="T79" fmla="*/ 30 h 150"/>
                  <a:gd name="T80" fmla="*/ 2 w 150"/>
                  <a:gd name="T81" fmla="*/ 27 h 150"/>
                  <a:gd name="T82" fmla="*/ 5 w 150"/>
                  <a:gd name="T83" fmla="*/ 22 h 150"/>
                  <a:gd name="T84" fmla="*/ 2 w 150"/>
                  <a:gd name="T85" fmla="*/ 22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50" h="150">
                    <a:moveTo>
                      <a:pt x="0" y="48"/>
                    </a:moveTo>
                    <a:lnTo>
                      <a:pt x="6" y="42"/>
                    </a:lnTo>
                    <a:lnTo>
                      <a:pt x="12" y="42"/>
                    </a:lnTo>
                    <a:lnTo>
                      <a:pt x="12" y="48"/>
                    </a:lnTo>
                    <a:lnTo>
                      <a:pt x="18" y="48"/>
                    </a:lnTo>
                    <a:lnTo>
                      <a:pt x="18" y="42"/>
                    </a:lnTo>
                    <a:lnTo>
                      <a:pt x="18" y="36"/>
                    </a:lnTo>
                    <a:lnTo>
                      <a:pt x="24" y="36"/>
                    </a:lnTo>
                    <a:lnTo>
                      <a:pt x="30" y="36"/>
                    </a:lnTo>
                    <a:lnTo>
                      <a:pt x="30" y="30"/>
                    </a:lnTo>
                    <a:lnTo>
                      <a:pt x="36" y="30"/>
                    </a:lnTo>
                    <a:lnTo>
                      <a:pt x="36" y="24"/>
                    </a:lnTo>
                    <a:lnTo>
                      <a:pt x="36" y="18"/>
                    </a:lnTo>
                    <a:lnTo>
                      <a:pt x="42" y="18"/>
                    </a:lnTo>
                    <a:lnTo>
                      <a:pt x="42" y="12"/>
                    </a:lnTo>
                    <a:lnTo>
                      <a:pt x="42" y="6"/>
                    </a:lnTo>
                    <a:lnTo>
                      <a:pt x="48" y="6"/>
                    </a:lnTo>
                    <a:lnTo>
                      <a:pt x="54" y="6"/>
                    </a:lnTo>
                    <a:lnTo>
                      <a:pt x="54" y="0"/>
                    </a:lnTo>
                    <a:lnTo>
                      <a:pt x="60" y="0"/>
                    </a:lnTo>
                    <a:lnTo>
                      <a:pt x="60" y="6"/>
                    </a:lnTo>
                    <a:lnTo>
                      <a:pt x="72" y="0"/>
                    </a:lnTo>
                    <a:lnTo>
                      <a:pt x="108" y="0"/>
                    </a:lnTo>
                    <a:lnTo>
                      <a:pt x="108" y="6"/>
                    </a:lnTo>
                    <a:lnTo>
                      <a:pt x="114" y="6"/>
                    </a:lnTo>
                    <a:lnTo>
                      <a:pt x="120" y="12"/>
                    </a:lnTo>
                    <a:lnTo>
                      <a:pt x="120" y="18"/>
                    </a:lnTo>
                    <a:lnTo>
                      <a:pt x="126" y="18"/>
                    </a:lnTo>
                    <a:lnTo>
                      <a:pt x="126" y="24"/>
                    </a:lnTo>
                    <a:lnTo>
                      <a:pt x="126" y="30"/>
                    </a:lnTo>
                    <a:lnTo>
                      <a:pt x="132" y="30"/>
                    </a:lnTo>
                    <a:lnTo>
                      <a:pt x="132" y="36"/>
                    </a:lnTo>
                    <a:lnTo>
                      <a:pt x="132" y="42"/>
                    </a:lnTo>
                    <a:lnTo>
                      <a:pt x="138" y="42"/>
                    </a:lnTo>
                    <a:lnTo>
                      <a:pt x="138" y="48"/>
                    </a:lnTo>
                    <a:lnTo>
                      <a:pt x="138" y="54"/>
                    </a:lnTo>
                    <a:lnTo>
                      <a:pt x="138" y="60"/>
                    </a:lnTo>
                    <a:lnTo>
                      <a:pt x="144" y="60"/>
                    </a:lnTo>
                    <a:lnTo>
                      <a:pt x="144" y="66"/>
                    </a:lnTo>
                    <a:lnTo>
                      <a:pt x="138" y="66"/>
                    </a:lnTo>
                    <a:lnTo>
                      <a:pt x="138" y="72"/>
                    </a:lnTo>
                    <a:lnTo>
                      <a:pt x="132" y="72"/>
                    </a:lnTo>
                    <a:lnTo>
                      <a:pt x="132" y="78"/>
                    </a:lnTo>
                    <a:lnTo>
                      <a:pt x="132" y="84"/>
                    </a:lnTo>
                    <a:lnTo>
                      <a:pt x="132" y="78"/>
                    </a:lnTo>
                    <a:lnTo>
                      <a:pt x="138" y="84"/>
                    </a:lnTo>
                    <a:lnTo>
                      <a:pt x="144" y="84"/>
                    </a:lnTo>
                    <a:lnTo>
                      <a:pt x="144" y="78"/>
                    </a:lnTo>
                    <a:lnTo>
                      <a:pt x="150" y="72"/>
                    </a:lnTo>
                    <a:lnTo>
                      <a:pt x="150" y="78"/>
                    </a:lnTo>
                    <a:lnTo>
                      <a:pt x="150" y="84"/>
                    </a:lnTo>
                    <a:lnTo>
                      <a:pt x="150" y="90"/>
                    </a:lnTo>
                    <a:lnTo>
                      <a:pt x="144" y="90"/>
                    </a:lnTo>
                    <a:lnTo>
                      <a:pt x="138" y="96"/>
                    </a:lnTo>
                    <a:lnTo>
                      <a:pt x="138" y="108"/>
                    </a:lnTo>
                    <a:lnTo>
                      <a:pt x="132" y="108"/>
                    </a:lnTo>
                    <a:lnTo>
                      <a:pt x="132" y="114"/>
                    </a:lnTo>
                    <a:lnTo>
                      <a:pt x="126" y="114"/>
                    </a:lnTo>
                    <a:lnTo>
                      <a:pt x="126" y="120"/>
                    </a:lnTo>
                    <a:lnTo>
                      <a:pt x="120" y="120"/>
                    </a:lnTo>
                    <a:lnTo>
                      <a:pt x="120" y="126"/>
                    </a:lnTo>
                    <a:lnTo>
                      <a:pt x="114" y="126"/>
                    </a:lnTo>
                    <a:lnTo>
                      <a:pt x="108" y="132"/>
                    </a:lnTo>
                    <a:lnTo>
                      <a:pt x="108" y="138"/>
                    </a:lnTo>
                    <a:lnTo>
                      <a:pt x="102" y="138"/>
                    </a:lnTo>
                    <a:lnTo>
                      <a:pt x="102" y="144"/>
                    </a:lnTo>
                    <a:lnTo>
                      <a:pt x="96" y="150"/>
                    </a:lnTo>
                    <a:lnTo>
                      <a:pt x="90" y="150"/>
                    </a:lnTo>
                    <a:lnTo>
                      <a:pt x="84" y="144"/>
                    </a:lnTo>
                    <a:lnTo>
                      <a:pt x="78" y="144"/>
                    </a:lnTo>
                    <a:lnTo>
                      <a:pt x="72" y="138"/>
                    </a:lnTo>
                    <a:lnTo>
                      <a:pt x="54" y="132"/>
                    </a:lnTo>
                    <a:lnTo>
                      <a:pt x="48" y="132"/>
                    </a:lnTo>
                    <a:lnTo>
                      <a:pt x="42" y="126"/>
                    </a:lnTo>
                    <a:lnTo>
                      <a:pt x="48" y="126"/>
                    </a:lnTo>
                    <a:lnTo>
                      <a:pt x="54" y="126"/>
                    </a:lnTo>
                    <a:lnTo>
                      <a:pt x="48" y="126"/>
                    </a:lnTo>
                    <a:lnTo>
                      <a:pt x="42" y="126"/>
                    </a:lnTo>
                    <a:lnTo>
                      <a:pt x="48" y="120"/>
                    </a:lnTo>
                    <a:lnTo>
                      <a:pt x="54" y="120"/>
                    </a:lnTo>
                    <a:lnTo>
                      <a:pt x="48" y="120"/>
                    </a:lnTo>
                    <a:lnTo>
                      <a:pt x="42" y="120"/>
                    </a:lnTo>
                    <a:lnTo>
                      <a:pt x="42" y="114"/>
                    </a:lnTo>
                    <a:lnTo>
                      <a:pt x="48" y="114"/>
                    </a:lnTo>
                    <a:lnTo>
                      <a:pt x="42" y="114"/>
                    </a:lnTo>
                    <a:lnTo>
                      <a:pt x="42" y="108"/>
                    </a:lnTo>
                    <a:lnTo>
                      <a:pt x="42" y="114"/>
                    </a:lnTo>
                    <a:lnTo>
                      <a:pt x="42" y="108"/>
                    </a:lnTo>
                    <a:lnTo>
                      <a:pt x="36" y="114"/>
                    </a:lnTo>
                    <a:lnTo>
                      <a:pt x="30" y="114"/>
                    </a:lnTo>
                    <a:lnTo>
                      <a:pt x="30" y="108"/>
                    </a:lnTo>
                    <a:lnTo>
                      <a:pt x="24" y="108"/>
                    </a:lnTo>
                    <a:lnTo>
                      <a:pt x="24" y="102"/>
                    </a:lnTo>
                    <a:lnTo>
                      <a:pt x="18" y="102"/>
                    </a:lnTo>
                    <a:lnTo>
                      <a:pt x="24" y="102"/>
                    </a:lnTo>
                    <a:lnTo>
                      <a:pt x="30" y="102"/>
                    </a:lnTo>
                    <a:lnTo>
                      <a:pt x="24" y="102"/>
                    </a:lnTo>
                    <a:lnTo>
                      <a:pt x="24" y="96"/>
                    </a:lnTo>
                    <a:lnTo>
                      <a:pt x="24" y="90"/>
                    </a:lnTo>
                    <a:lnTo>
                      <a:pt x="18" y="90"/>
                    </a:lnTo>
                    <a:lnTo>
                      <a:pt x="18" y="84"/>
                    </a:lnTo>
                    <a:lnTo>
                      <a:pt x="12" y="84"/>
                    </a:lnTo>
                    <a:lnTo>
                      <a:pt x="12" y="90"/>
                    </a:lnTo>
                    <a:lnTo>
                      <a:pt x="12" y="84"/>
                    </a:lnTo>
                    <a:lnTo>
                      <a:pt x="6" y="84"/>
                    </a:lnTo>
                    <a:lnTo>
                      <a:pt x="6" y="78"/>
                    </a:lnTo>
                    <a:lnTo>
                      <a:pt x="6" y="72"/>
                    </a:lnTo>
                    <a:lnTo>
                      <a:pt x="12" y="72"/>
                    </a:lnTo>
                    <a:lnTo>
                      <a:pt x="12" y="78"/>
                    </a:lnTo>
                    <a:lnTo>
                      <a:pt x="12" y="72"/>
                    </a:lnTo>
                    <a:lnTo>
                      <a:pt x="12" y="78"/>
                    </a:lnTo>
                    <a:lnTo>
                      <a:pt x="12" y="72"/>
                    </a:lnTo>
                    <a:lnTo>
                      <a:pt x="18" y="72"/>
                    </a:lnTo>
                    <a:lnTo>
                      <a:pt x="24" y="72"/>
                    </a:lnTo>
                    <a:lnTo>
                      <a:pt x="18" y="72"/>
                    </a:lnTo>
                    <a:lnTo>
                      <a:pt x="18" y="66"/>
                    </a:lnTo>
                    <a:lnTo>
                      <a:pt x="12" y="72"/>
                    </a:lnTo>
                    <a:lnTo>
                      <a:pt x="12" y="66"/>
                    </a:lnTo>
                    <a:lnTo>
                      <a:pt x="12" y="72"/>
                    </a:lnTo>
                    <a:lnTo>
                      <a:pt x="6" y="72"/>
                    </a:lnTo>
                    <a:lnTo>
                      <a:pt x="6" y="66"/>
                    </a:lnTo>
                    <a:lnTo>
                      <a:pt x="6" y="60"/>
                    </a:lnTo>
                    <a:lnTo>
                      <a:pt x="6" y="66"/>
                    </a:lnTo>
                    <a:lnTo>
                      <a:pt x="6" y="60"/>
                    </a:lnTo>
                    <a:lnTo>
                      <a:pt x="6" y="54"/>
                    </a:lnTo>
                    <a:lnTo>
                      <a:pt x="12" y="54"/>
                    </a:lnTo>
                    <a:lnTo>
                      <a:pt x="6" y="54"/>
                    </a:lnTo>
                    <a:lnTo>
                      <a:pt x="6" y="48"/>
                    </a:lnTo>
                    <a:lnTo>
                      <a:pt x="6" y="54"/>
                    </a:lnTo>
                    <a:lnTo>
                      <a:pt x="6" y="48"/>
                    </a:lnTo>
                    <a:lnTo>
                      <a:pt x="0" y="48"/>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0" name="Freeform 109"/>
              <p:cNvSpPr>
                <a:spLocks noChangeAspect="1"/>
              </p:cNvSpPr>
              <p:nvPr>
                <p:custDataLst>
                  <p:tags r:id="rId46"/>
                </p:custDataLst>
              </p:nvPr>
            </p:nvSpPr>
            <p:spPr bwMode="auto">
              <a:xfrm>
                <a:off x="1989" y="1842"/>
                <a:ext cx="318" cy="228"/>
              </a:xfrm>
              <a:custGeom>
                <a:avLst/>
                <a:gdLst>
                  <a:gd name="T0" fmla="*/ 2 w 396"/>
                  <a:gd name="T1" fmla="*/ 90 h 282"/>
                  <a:gd name="T2" fmla="*/ 5 w 396"/>
                  <a:gd name="T3" fmla="*/ 82 h 282"/>
                  <a:gd name="T4" fmla="*/ 7 w 396"/>
                  <a:gd name="T5" fmla="*/ 74 h 282"/>
                  <a:gd name="T6" fmla="*/ 5 w 396"/>
                  <a:gd name="T7" fmla="*/ 70 h 282"/>
                  <a:gd name="T8" fmla="*/ 5 w 396"/>
                  <a:gd name="T9" fmla="*/ 70 h 282"/>
                  <a:gd name="T10" fmla="*/ 12 w 396"/>
                  <a:gd name="T11" fmla="*/ 64 h 282"/>
                  <a:gd name="T12" fmla="*/ 20 w 396"/>
                  <a:gd name="T13" fmla="*/ 60 h 282"/>
                  <a:gd name="T14" fmla="*/ 20 w 396"/>
                  <a:gd name="T15" fmla="*/ 51 h 282"/>
                  <a:gd name="T16" fmla="*/ 28 w 396"/>
                  <a:gd name="T17" fmla="*/ 46 h 282"/>
                  <a:gd name="T18" fmla="*/ 28 w 396"/>
                  <a:gd name="T19" fmla="*/ 39 h 282"/>
                  <a:gd name="T20" fmla="*/ 31 w 396"/>
                  <a:gd name="T21" fmla="*/ 33 h 282"/>
                  <a:gd name="T22" fmla="*/ 40 w 396"/>
                  <a:gd name="T23" fmla="*/ 39 h 282"/>
                  <a:gd name="T24" fmla="*/ 47 w 396"/>
                  <a:gd name="T25" fmla="*/ 33 h 282"/>
                  <a:gd name="T26" fmla="*/ 47 w 396"/>
                  <a:gd name="T27" fmla="*/ 28 h 282"/>
                  <a:gd name="T28" fmla="*/ 55 w 396"/>
                  <a:gd name="T29" fmla="*/ 28 h 282"/>
                  <a:gd name="T30" fmla="*/ 62 w 396"/>
                  <a:gd name="T31" fmla="*/ 15 h 282"/>
                  <a:gd name="T32" fmla="*/ 75 w 396"/>
                  <a:gd name="T33" fmla="*/ 12 h 282"/>
                  <a:gd name="T34" fmla="*/ 95 w 396"/>
                  <a:gd name="T35" fmla="*/ 2 h 282"/>
                  <a:gd name="T36" fmla="*/ 115 w 396"/>
                  <a:gd name="T37" fmla="*/ 2 h 282"/>
                  <a:gd name="T38" fmla="*/ 116 w 396"/>
                  <a:gd name="T39" fmla="*/ 5 h 282"/>
                  <a:gd name="T40" fmla="*/ 123 w 396"/>
                  <a:gd name="T41" fmla="*/ 15 h 282"/>
                  <a:gd name="T42" fmla="*/ 125 w 396"/>
                  <a:gd name="T43" fmla="*/ 26 h 282"/>
                  <a:gd name="T44" fmla="*/ 133 w 396"/>
                  <a:gd name="T45" fmla="*/ 31 h 282"/>
                  <a:gd name="T46" fmla="*/ 140 w 396"/>
                  <a:gd name="T47" fmla="*/ 36 h 282"/>
                  <a:gd name="T48" fmla="*/ 147 w 396"/>
                  <a:gd name="T49" fmla="*/ 51 h 282"/>
                  <a:gd name="T50" fmla="*/ 159 w 396"/>
                  <a:gd name="T51" fmla="*/ 51 h 282"/>
                  <a:gd name="T52" fmla="*/ 165 w 396"/>
                  <a:gd name="T53" fmla="*/ 66 h 282"/>
                  <a:gd name="T54" fmla="*/ 162 w 396"/>
                  <a:gd name="T55" fmla="*/ 72 h 282"/>
                  <a:gd name="T56" fmla="*/ 149 w 396"/>
                  <a:gd name="T57" fmla="*/ 77 h 282"/>
                  <a:gd name="T58" fmla="*/ 140 w 396"/>
                  <a:gd name="T59" fmla="*/ 79 h 282"/>
                  <a:gd name="T60" fmla="*/ 135 w 396"/>
                  <a:gd name="T61" fmla="*/ 82 h 282"/>
                  <a:gd name="T62" fmla="*/ 128 w 396"/>
                  <a:gd name="T63" fmla="*/ 87 h 282"/>
                  <a:gd name="T64" fmla="*/ 107 w 396"/>
                  <a:gd name="T65" fmla="*/ 84 h 282"/>
                  <a:gd name="T66" fmla="*/ 103 w 396"/>
                  <a:gd name="T67" fmla="*/ 84 h 282"/>
                  <a:gd name="T68" fmla="*/ 97 w 396"/>
                  <a:gd name="T69" fmla="*/ 87 h 282"/>
                  <a:gd name="T70" fmla="*/ 90 w 396"/>
                  <a:gd name="T71" fmla="*/ 87 h 282"/>
                  <a:gd name="T72" fmla="*/ 80 w 396"/>
                  <a:gd name="T73" fmla="*/ 87 h 282"/>
                  <a:gd name="T74" fmla="*/ 62 w 396"/>
                  <a:gd name="T75" fmla="*/ 87 h 282"/>
                  <a:gd name="T76" fmla="*/ 55 w 396"/>
                  <a:gd name="T77" fmla="*/ 87 h 282"/>
                  <a:gd name="T78" fmla="*/ 52 w 396"/>
                  <a:gd name="T79" fmla="*/ 95 h 282"/>
                  <a:gd name="T80" fmla="*/ 55 w 396"/>
                  <a:gd name="T81" fmla="*/ 97 h 282"/>
                  <a:gd name="T82" fmla="*/ 55 w 396"/>
                  <a:gd name="T83" fmla="*/ 105 h 282"/>
                  <a:gd name="T84" fmla="*/ 57 w 396"/>
                  <a:gd name="T85" fmla="*/ 112 h 282"/>
                  <a:gd name="T86" fmla="*/ 57 w 396"/>
                  <a:gd name="T87" fmla="*/ 120 h 282"/>
                  <a:gd name="T88" fmla="*/ 50 w 396"/>
                  <a:gd name="T89" fmla="*/ 112 h 282"/>
                  <a:gd name="T90" fmla="*/ 45 w 396"/>
                  <a:gd name="T91" fmla="*/ 111 h 282"/>
                  <a:gd name="T92" fmla="*/ 35 w 396"/>
                  <a:gd name="T93" fmla="*/ 108 h 282"/>
                  <a:gd name="T94" fmla="*/ 28 w 396"/>
                  <a:gd name="T95" fmla="*/ 112 h 282"/>
                  <a:gd name="T96" fmla="*/ 20 w 396"/>
                  <a:gd name="T97" fmla="*/ 112 h 282"/>
                  <a:gd name="T98" fmla="*/ 10 w 396"/>
                  <a:gd name="T99" fmla="*/ 111 h 282"/>
                  <a:gd name="T100" fmla="*/ 10 w 396"/>
                  <a:gd name="T101" fmla="*/ 105 h 282"/>
                  <a:gd name="T102" fmla="*/ 7 w 396"/>
                  <a:gd name="T103" fmla="*/ 100 h 2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96" h="282">
                    <a:moveTo>
                      <a:pt x="0" y="228"/>
                    </a:moveTo>
                    <a:lnTo>
                      <a:pt x="0" y="222"/>
                    </a:lnTo>
                    <a:lnTo>
                      <a:pt x="0" y="216"/>
                    </a:lnTo>
                    <a:lnTo>
                      <a:pt x="0" y="210"/>
                    </a:lnTo>
                    <a:lnTo>
                      <a:pt x="6" y="210"/>
                    </a:lnTo>
                    <a:lnTo>
                      <a:pt x="0" y="204"/>
                    </a:lnTo>
                    <a:lnTo>
                      <a:pt x="0" y="198"/>
                    </a:lnTo>
                    <a:lnTo>
                      <a:pt x="6" y="198"/>
                    </a:lnTo>
                    <a:lnTo>
                      <a:pt x="6" y="192"/>
                    </a:lnTo>
                    <a:lnTo>
                      <a:pt x="12" y="192"/>
                    </a:lnTo>
                    <a:lnTo>
                      <a:pt x="12" y="186"/>
                    </a:lnTo>
                    <a:lnTo>
                      <a:pt x="12" y="180"/>
                    </a:lnTo>
                    <a:lnTo>
                      <a:pt x="18" y="180"/>
                    </a:lnTo>
                    <a:lnTo>
                      <a:pt x="12" y="180"/>
                    </a:lnTo>
                    <a:lnTo>
                      <a:pt x="18" y="174"/>
                    </a:lnTo>
                    <a:lnTo>
                      <a:pt x="12" y="174"/>
                    </a:lnTo>
                    <a:lnTo>
                      <a:pt x="18" y="174"/>
                    </a:lnTo>
                    <a:lnTo>
                      <a:pt x="12" y="174"/>
                    </a:lnTo>
                    <a:lnTo>
                      <a:pt x="12" y="168"/>
                    </a:lnTo>
                    <a:lnTo>
                      <a:pt x="12" y="162"/>
                    </a:lnTo>
                    <a:lnTo>
                      <a:pt x="6" y="162"/>
                    </a:lnTo>
                    <a:lnTo>
                      <a:pt x="12" y="156"/>
                    </a:lnTo>
                    <a:lnTo>
                      <a:pt x="12" y="162"/>
                    </a:lnTo>
                    <a:lnTo>
                      <a:pt x="12" y="156"/>
                    </a:lnTo>
                    <a:lnTo>
                      <a:pt x="12" y="162"/>
                    </a:lnTo>
                    <a:lnTo>
                      <a:pt x="12" y="156"/>
                    </a:lnTo>
                    <a:lnTo>
                      <a:pt x="18" y="156"/>
                    </a:lnTo>
                    <a:lnTo>
                      <a:pt x="18" y="150"/>
                    </a:lnTo>
                    <a:lnTo>
                      <a:pt x="24" y="150"/>
                    </a:lnTo>
                    <a:lnTo>
                      <a:pt x="30" y="150"/>
                    </a:lnTo>
                    <a:lnTo>
                      <a:pt x="36" y="150"/>
                    </a:lnTo>
                    <a:lnTo>
                      <a:pt x="42" y="150"/>
                    </a:lnTo>
                    <a:lnTo>
                      <a:pt x="42" y="144"/>
                    </a:lnTo>
                    <a:lnTo>
                      <a:pt x="48" y="144"/>
                    </a:lnTo>
                    <a:lnTo>
                      <a:pt x="48" y="138"/>
                    </a:lnTo>
                    <a:lnTo>
                      <a:pt x="54" y="138"/>
                    </a:lnTo>
                    <a:lnTo>
                      <a:pt x="54" y="132"/>
                    </a:lnTo>
                    <a:lnTo>
                      <a:pt x="54" y="126"/>
                    </a:lnTo>
                    <a:lnTo>
                      <a:pt x="54" y="120"/>
                    </a:lnTo>
                    <a:lnTo>
                      <a:pt x="48" y="120"/>
                    </a:lnTo>
                    <a:lnTo>
                      <a:pt x="48" y="114"/>
                    </a:lnTo>
                    <a:lnTo>
                      <a:pt x="54" y="114"/>
                    </a:lnTo>
                    <a:lnTo>
                      <a:pt x="60" y="114"/>
                    </a:lnTo>
                    <a:lnTo>
                      <a:pt x="66" y="114"/>
                    </a:lnTo>
                    <a:lnTo>
                      <a:pt x="66" y="108"/>
                    </a:lnTo>
                    <a:lnTo>
                      <a:pt x="66" y="102"/>
                    </a:lnTo>
                    <a:lnTo>
                      <a:pt x="60" y="102"/>
                    </a:lnTo>
                    <a:lnTo>
                      <a:pt x="60" y="96"/>
                    </a:lnTo>
                    <a:lnTo>
                      <a:pt x="60" y="90"/>
                    </a:lnTo>
                    <a:lnTo>
                      <a:pt x="66" y="90"/>
                    </a:lnTo>
                    <a:lnTo>
                      <a:pt x="60" y="90"/>
                    </a:lnTo>
                    <a:lnTo>
                      <a:pt x="66" y="90"/>
                    </a:lnTo>
                    <a:lnTo>
                      <a:pt x="66" y="84"/>
                    </a:lnTo>
                    <a:lnTo>
                      <a:pt x="72" y="84"/>
                    </a:lnTo>
                    <a:lnTo>
                      <a:pt x="72" y="78"/>
                    </a:lnTo>
                    <a:lnTo>
                      <a:pt x="78" y="78"/>
                    </a:lnTo>
                    <a:lnTo>
                      <a:pt x="78" y="84"/>
                    </a:lnTo>
                    <a:lnTo>
                      <a:pt x="84" y="84"/>
                    </a:lnTo>
                    <a:lnTo>
                      <a:pt x="90" y="90"/>
                    </a:lnTo>
                    <a:lnTo>
                      <a:pt x="96" y="90"/>
                    </a:lnTo>
                    <a:lnTo>
                      <a:pt x="102" y="96"/>
                    </a:lnTo>
                    <a:lnTo>
                      <a:pt x="102" y="90"/>
                    </a:lnTo>
                    <a:lnTo>
                      <a:pt x="114" y="90"/>
                    </a:lnTo>
                    <a:lnTo>
                      <a:pt x="114" y="84"/>
                    </a:lnTo>
                    <a:lnTo>
                      <a:pt x="114" y="78"/>
                    </a:lnTo>
                    <a:lnTo>
                      <a:pt x="108" y="78"/>
                    </a:lnTo>
                    <a:lnTo>
                      <a:pt x="114" y="72"/>
                    </a:lnTo>
                    <a:lnTo>
                      <a:pt x="114" y="66"/>
                    </a:lnTo>
                    <a:lnTo>
                      <a:pt x="108" y="66"/>
                    </a:lnTo>
                    <a:lnTo>
                      <a:pt x="114" y="66"/>
                    </a:lnTo>
                    <a:lnTo>
                      <a:pt x="120" y="66"/>
                    </a:lnTo>
                    <a:lnTo>
                      <a:pt x="120" y="72"/>
                    </a:lnTo>
                    <a:lnTo>
                      <a:pt x="126" y="66"/>
                    </a:lnTo>
                    <a:lnTo>
                      <a:pt x="126" y="72"/>
                    </a:lnTo>
                    <a:lnTo>
                      <a:pt x="132" y="66"/>
                    </a:lnTo>
                    <a:lnTo>
                      <a:pt x="132" y="60"/>
                    </a:lnTo>
                    <a:lnTo>
                      <a:pt x="132" y="54"/>
                    </a:lnTo>
                    <a:lnTo>
                      <a:pt x="132" y="48"/>
                    </a:lnTo>
                    <a:lnTo>
                      <a:pt x="144" y="48"/>
                    </a:lnTo>
                    <a:lnTo>
                      <a:pt x="150" y="36"/>
                    </a:lnTo>
                    <a:lnTo>
                      <a:pt x="162" y="42"/>
                    </a:lnTo>
                    <a:lnTo>
                      <a:pt x="168" y="42"/>
                    </a:lnTo>
                    <a:lnTo>
                      <a:pt x="174" y="42"/>
                    </a:lnTo>
                    <a:lnTo>
                      <a:pt x="174" y="30"/>
                    </a:lnTo>
                    <a:lnTo>
                      <a:pt x="180" y="30"/>
                    </a:lnTo>
                    <a:lnTo>
                      <a:pt x="186" y="30"/>
                    </a:lnTo>
                    <a:lnTo>
                      <a:pt x="192" y="24"/>
                    </a:lnTo>
                    <a:lnTo>
                      <a:pt x="210" y="18"/>
                    </a:lnTo>
                    <a:lnTo>
                      <a:pt x="222" y="12"/>
                    </a:lnTo>
                    <a:lnTo>
                      <a:pt x="228" y="6"/>
                    </a:lnTo>
                    <a:lnTo>
                      <a:pt x="240" y="0"/>
                    </a:lnTo>
                    <a:lnTo>
                      <a:pt x="252" y="0"/>
                    </a:lnTo>
                    <a:lnTo>
                      <a:pt x="264" y="0"/>
                    </a:lnTo>
                    <a:lnTo>
                      <a:pt x="276" y="0"/>
                    </a:lnTo>
                    <a:lnTo>
                      <a:pt x="276" y="6"/>
                    </a:lnTo>
                    <a:lnTo>
                      <a:pt x="282" y="6"/>
                    </a:lnTo>
                    <a:lnTo>
                      <a:pt x="282" y="0"/>
                    </a:lnTo>
                    <a:lnTo>
                      <a:pt x="288" y="0"/>
                    </a:lnTo>
                    <a:lnTo>
                      <a:pt x="288" y="6"/>
                    </a:lnTo>
                    <a:lnTo>
                      <a:pt x="282" y="12"/>
                    </a:lnTo>
                    <a:lnTo>
                      <a:pt x="282" y="18"/>
                    </a:lnTo>
                    <a:lnTo>
                      <a:pt x="282" y="24"/>
                    </a:lnTo>
                    <a:lnTo>
                      <a:pt x="282" y="30"/>
                    </a:lnTo>
                    <a:lnTo>
                      <a:pt x="288" y="36"/>
                    </a:lnTo>
                    <a:lnTo>
                      <a:pt x="294" y="36"/>
                    </a:lnTo>
                    <a:lnTo>
                      <a:pt x="294" y="42"/>
                    </a:lnTo>
                    <a:lnTo>
                      <a:pt x="294" y="48"/>
                    </a:lnTo>
                    <a:lnTo>
                      <a:pt x="294" y="54"/>
                    </a:lnTo>
                    <a:lnTo>
                      <a:pt x="300" y="54"/>
                    </a:lnTo>
                    <a:lnTo>
                      <a:pt x="300" y="60"/>
                    </a:lnTo>
                    <a:lnTo>
                      <a:pt x="306" y="60"/>
                    </a:lnTo>
                    <a:lnTo>
                      <a:pt x="306" y="66"/>
                    </a:lnTo>
                    <a:lnTo>
                      <a:pt x="312" y="66"/>
                    </a:lnTo>
                    <a:lnTo>
                      <a:pt x="312" y="72"/>
                    </a:lnTo>
                    <a:lnTo>
                      <a:pt x="318" y="72"/>
                    </a:lnTo>
                    <a:lnTo>
                      <a:pt x="324" y="72"/>
                    </a:lnTo>
                    <a:lnTo>
                      <a:pt x="324" y="78"/>
                    </a:lnTo>
                    <a:lnTo>
                      <a:pt x="330" y="78"/>
                    </a:lnTo>
                    <a:lnTo>
                      <a:pt x="330" y="84"/>
                    </a:lnTo>
                    <a:lnTo>
                      <a:pt x="336" y="84"/>
                    </a:lnTo>
                    <a:lnTo>
                      <a:pt x="330" y="84"/>
                    </a:lnTo>
                    <a:lnTo>
                      <a:pt x="324" y="84"/>
                    </a:lnTo>
                    <a:lnTo>
                      <a:pt x="324" y="96"/>
                    </a:lnTo>
                    <a:lnTo>
                      <a:pt x="324" y="102"/>
                    </a:lnTo>
                    <a:lnTo>
                      <a:pt x="354" y="120"/>
                    </a:lnTo>
                    <a:lnTo>
                      <a:pt x="366" y="120"/>
                    </a:lnTo>
                    <a:lnTo>
                      <a:pt x="372" y="114"/>
                    </a:lnTo>
                    <a:lnTo>
                      <a:pt x="378" y="114"/>
                    </a:lnTo>
                    <a:lnTo>
                      <a:pt x="378" y="120"/>
                    </a:lnTo>
                    <a:lnTo>
                      <a:pt x="384" y="120"/>
                    </a:lnTo>
                    <a:lnTo>
                      <a:pt x="384" y="126"/>
                    </a:lnTo>
                    <a:lnTo>
                      <a:pt x="384" y="132"/>
                    </a:lnTo>
                    <a:lnTo>
                      <a:pt x="378" y="132"/>
                    </a:lnTo>
                    <a:lnTo>
                      <a:pt x="378" y="138"/>
                    </a:lnTo>
                    <a:lnTo>
                      <a:pt x="396" y="156"/>
                    </a:lnTo>
                    <a:lnTo>
                      <a:pt x="390" y="156"/>
                    </a:lnTo>
                    <a:lnTo>
                      <a:pt x="396" y="156"/>
                    </a:lnTo>
                    <a:lnTo>
                      <a:pt x="390" y="156"/>
                    </a:lnTo>
                    <a:lnTo>
                      <a:pt x="390" y="162"/>
                    </a:lnTo>
                    <a:lnTo>
                      <a:pt x="390" y="168"/>
                    </a:lnTo>
                    <a:lnTo>
                      <a:pt x="384" y="168"/>
                    </a:lnTo>
                    <a:lnTo>
                      <a:pt x="384" y="174"/>
                    </a:lnTo>
                    <a:lnTo>
                      <a:pt x="372" y="180"/>
                    </a:lnTo>
                    <a:lnTo>
                      <a:pt x="366" y="180"/>
                    </a:lnTo>
                    <a:lnTo>
                      <a:pt x="360" y="180"/>
                    </a:lnTo>
                    <a:lnTo>
                      <a:pt x="354" y="180"/>
                    </a:lnTo>
                    <a:lnTo>
                      <a:pt x="348" y="180"/>
                    </a:lnTo>
                    <a:lnTo>
                      <a:pt x="342" y="180"/>
                    </a:lnTo>
                    <a:lnTo>
                      <a:pt x="342" y="186"/>
                    </a:lnTo>
                    <a:lnTo>
                      <a:pt x="336" y="186"/>
                    </a:lnTo>
                    <a:lnTo>
                      <a:pt x="330" y="186"/>
                    </a:lnTo>
                    <a:lnTo>
                      <a:pt x="330" y="192"/>
                    </a:lnTo>
                    <a:lnTo>
                      <a:pt x="324" y="192"/>
                    </a:lnTo>
                    <a:lnTo>
                      <a:pt x="324" y="198"/>
                    </a:lnTo>
                    <a:lnTo>
                      <a:pt x="324" y="192"/>
                    </a:lnTo>
                    <a:lnTo>
                      <a:pt x="330" y="198"/>
                    </a:lnTo>
                    <a:lnTo>
                      <a:pt x="324" y="198"/>
                    </a:lnTo>
                    <a:lnTo>
                      <a:pt x="318" y="198"/>
                    </a:lnTo>
                    <a:lnTo>
                      <a:pt x="318" y="204"/>
                    </a:lnTo>
                    <a:lnTo>
                      <a:pt x="306" y="204"/>
                    </a:lnTo>
                    <a:lnTo>
                      <a:pt x="300" y="204"/>
                    </a:lnTo>
                    <a:lnTo>
                      <a:pt x="300" y="198"/>
                    </a:lnTo>
                    <a:lnTo>
                      <a:pt x="264" y="192"/>
                    </a:lnTo>
                    <a:lnTo>
                      <a:pt x="258" y="192"/>
                    </a:lnTo>
                    <a:lnTo>
                      <a:pt x="258" y="198"/>
                    </a:lnTo>
                    <a:lnTo>
                      <a:pt x="252" y="198"/>
                    </a:lnTo>
                    <a:lnTo>
                      <a:pt x="258" y="198"/>
                    </a:lnTo>
                    <a:lnTo>
                      <a:pt x="252" y="192"/>
                    </a:lnTo>
                    <a:lnTo>
                      <a:pt x="252" y="198"/>
                    </a:lnTo>
                    <a:lnTo>
                      <a:pt x="246" y="198"/>
                    </a:lnTo>
                    <a:lnTo>
                      <a:pt x="246" y="204"/>
                    </a:lnTo>
                    <a:lnTo>
                      <a:pt x="240" y="204"/>
                    </a:lnTo>
                    <a:lnTo>
                      <a:pt x="234" y="204"/>
                    </a:lnTo>
                    <a:lnTo>
                      <a:pt x="234" y="198"/>
                    </a:lnTo>
                    <a:lnTo>
                      <a:pt x="234" y="204"/>
                    </a:lnTo>
                    <a:lnTo>
                      <a:pt x="228" y="204"/>
                    </a:lnTo>
                    <a:lnTo>
                      <a:pt x="222" y="204"/>
                    </a:lnTo>
                    <a:lnTo>
                      <a:pt x="222" y="198"/>
                    </a:lnTo>
                    <a:lnTo>
                      <a:pt x="216" y="198"/>
                    </a:lnTo>
                    <a:lnTo>
                      <a:pt x="216" y="204"/>
                    </a:lnTo>
                    <a:lnTo>
                      <a:pt x="210" y="204"/>
                    </a:lnTo>
                    <a:lnTo>
                      <a:pt x="204" y="204"/>
                    </a:lnTo>
                    <a:lnTo>
                      <a:pt x="204" y="198"/>
                    </a:lnTo>
                    <a:lnTo>
                      <a:pt x="192" y="198"/>
                    </a:lnTo>
                    <a:lnTo>
                      <a:pt x="192" y="204"/>
                    </a:lnTo>
                    <a:lnTo>
                      <a:pt x="186" y="204"/>
                    </a:lnTo>
                    <a:lnTo>
                      <a:pt x="168" y="204"/>
                    </a:lnTo>
                    <a:lnTo>
                      <a:pt x="162" y="204"/>
                    </a:lnTo>
                    <a:lnTo>
                      <a:pt x="156" y="204"/>
                    </a:lnTo>
                    <a:lnTo>
                      <a:pt x="150" y="204"/>
                    </a:lnTo>
                    <a:lnTo>
                      <a:pt x="144" y="204"/>
                    </a:lnTo>
                    <a:lnTo>
                      <a:pt x="138" y="204"/>
                    </a:lnTo>
                    <a:lnTo>
                      <a:pt x="138" y="198"/>
                    </a:lnTo>
                    <a:lnTo>
                      <a:pt x="132" y="198"/>
                    </a:lnTo>
                    <a:lnTo>
                      <a:pt x="132" y="204"/>
                    </a:lnTo>
                    <a:lnTo>
                      <a:pt x="132" y="210"/>
                    </a:lnTo>
                    <a:lnTo>
                      <a:pt x="126" y="216"/>
                    </a:lnTo>
                    <a:lnTo>
                      <a:pt x="132" y="216"/>
                    </a:lnTo>
                    <a:lnTo>
                      <a:pt x="126" y="216"/>
                    </a:lnTo>
                    <a:lnTo>
                      <a:pt x="126" y="222"/>
                    </a:lnTo>
                    <a:lnTo>
                      <a:pt x="132" y="222"/>
                    </a:lnTo>
                    <a:lnTo>
                      <a:pt x="132" y="228"/>
                    </a:lnTo>
                    <a:lnTo>
                      <a:pt x="138" y="228"/>
                    </a:lnTo>
                    <a:lnTo>
                      <a:pt x="132" y="234"/>
                    </a:lnTo>
                    <a:lnTo>
                      <a:pt x="132" y="228"/>
                    </a:lnTo>
                    <a:lnTo>
                      <a:pt x="132" y="234"/>
                    </a:lnTo>
                    <a:lnTo>
                      <a:pt x="138" y="240"/>
                    </a:lnTo>
                    <a:lnTo>
                      <a:pt x="132" y="240"/>
                    </a:lnTo>
                    <a:lnTo>
                      <a:pt x="138" y="246"/>
                    </a:lnTo>
                    <a:lnTo>
                      <a:pt x="132" y="246"/>
                    </a:lnTo>
                    <a:lnTo>
                      <a:pt x="138" y="246"/>
                    </a:lnTo>
                    <a:lnTo>
                      <a:pt x="138" y="252"/>
                    </a:lnTo>
                    <a:lnTo>
                      <a:pt x="138" y="258"/>
                    </a:lnTo>
                    <a:lnTo>
                      <a:pt x="132" y="264"/>
                    </a:lnTo>
                    <a:lnTo>
                      <a:pt x="138" y="264"/>
                    </a:lnTo>
                    <a:lnTo>
                      <a:pt x="132" y="264"/>
                    </a:lnTo>
                    <a:lnTo>
                      <a:pt x="138" y="264"/>
                    </a:lnTo>
                    <a:lnTo>
                      <a:pt x="138" y="270"/>
                    </a:lnTo>
                    <a:lnTo>
                      <a:pt x="138" y="276"/>
                    </a:lnTo>
                    <a:lnTo>
                      <a:pt x="138" y="282"/>
                    </a:lnTo>
                    <a:lnTo>
                      <a:pt x="132" y="282"/>
                    </a:lnTo>
                    <a:lnTo>
                      <a:pt x="132" y="276"/>
                    </a:lnTo>
                    <a:lnTo>
                      <a:pt x="126" y="270"/>
                    </a:lnTo>
                    <a:lnTo>
                      <a:pt x="126" y="264"/>
                    </a:lnTo>
                    <a:lnTo>
                      <a:pt x="120" y="264"/>
                    </a:lnTo>
                    <a:lnTo>
                      <a:pt x="120" y="258"/>
                    </a:lnTo>
                    <a:lnTo>
                      <a:pt x="114" y="258"/>
                    </a:lnTo>
                    <a:lnTo>
                      <a:pt x="114" y="252"/>
                    </a:lnTo>
                    <a:lnTo>
                      <a:pt x="114" y="258"/>
                    </a:lnTo>
                    <a:lnTo>
                      <a:pt x="108" y="258"/>
                    </a:lnTo>
                    <a:lnTo>
                      <a:pt x="108" y="252"/>
                    </a:lnTo>
                    <a:lnTo>
                      <a:pt x="102" y="252"/>
                    </a:lnTo>
                    <a:lnTo>
                      <a:pt x="96" y="252"/>
                    </a:lnTo>
                    <a:lnTo>
                      <a:pt x="90" y="252"/>
                    </a:lnTo>
                    <a:lnTo>
                      <a:pt x="84" y="252"/>
                    </a:lnTo>
                    <a:lnTo>
                      <a:pt x="84" y="258"/>
                    </a:lnTo>
                    <a:lnTo>
                      <a:pt x="78" y="258"/>
                    </a:lnTo>
                    <a:lnTo>
                      <a:pt x="72" y="258"/>
                    </a:lnTo>
                    <a:lnTo>
                      <a:pt x="66" y="258"/>
                    </a:lnTo>
                    <a:lnTo>
                      <a:pt x="66" y="264"/>
                    </a:lnTo>
                    <a:lnTo>
                      <a:pt x="60" y="264"/>
                    </a:lnTo>
                    <a:lnTo>
                      <a:pt x="60" y="270"/>
                    </a:lnTo>
                    <a:lnTo>
                      <a:pt x="54" y="270"/>
                    </a:lnTo>
                    <a:lnTo>
                      <a:pt x="48" y="270"/>
                    </a:lnTo>
                    <a:lnTo>
                      <a:pt x="48" y="264"/>
                    </a:lnTo>
                    <a:lnTo>
                      <a:pt x="42" y="264"/>
                    </a:lnTo>
                    <a:lnTo>
                      <a:pt x="36" y="264"/>
                    </a:lnTo>
                    <a:lnTo>
                      <a:pt x="36" y="258"/>
                    </a:lnTo>
                    <a:lnTo>
                      <a:pt x="30" y="258"/>
                    </a:lnTo>
                    <a:lnTo>
                      <a:pt x="24" y="258"/>
                    </a:lnTo>
                    <a:lnTo>
                      <a:pt x="30" y="252"/>
                    </a:lnTo>
                    <a:lnTo>
                      <a:pt x="24" y="252"/>
                    </a:lnTo>
                    <a:lnTo>
                      <a:pt x="30" y="252"/>
                    </a:lnTo>
                    <a:lnTo>
                      <a:pt x="24" y="252"/>
                    </a:lnTo>
                    <a:lnTo>
                      <a:pt x="24" y="246"/>
                    </a:lnTo>
                    <a:lnTo>
                      <a:pt x="24" y="240"/>
                    </a:lnTo>
                    <a:lnTo>
                      <a:pt x="18" y="240"/>
                    </a:lnTo>
                    <a:lnTo>
                      <a:pt x="24" y="240"/>
                    </a:lnTo>
                    <a:lnTo>
                      <a:pt x="18" y="240"/>
                    </a:lnTo>
                    <a:lnTo>
                      <a:pt x="18" y="234"/>
                    </a:lnTo>
                    <a:lnTo>
                      <a:pt x="12" y="234"/>
                    </a:lnTo>
                    <a:lnTo>
                      <a:pt x="6" y="234"/>
                    </a:lnTo>
                    <a:lnTo>
                      <a:pt x="0" y="234"/>
                    </a:lnTo>
                    <a:lnTo>
                      <a:pt x="0" y="228"/>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1" name="Freeform 110"/>
              <p:cNvSpPr>
                <a:spLocks noChangeAspect="1"/>
              </p:cNvSpPr>
              <p:nvPr>
                <p:custDataLst>
                  <p:tags r:id="rId47"/>
                </p:custDataLst>
              </p:nvPr>
            </p:nvSpPr>
            <p:spPr bwMode="auto">
              <a:xfrm>
                <a:off x="2080" y="1998"/>
                <a:ext cx="174" cy="256"/>
              </a:xfrm>
              <a:custGeom>
                <a:avLst/>
                <a:gdLst>
                  <a:gd name="T0" fmla="*/ 8 w 216"/>
                  <a:gd name="T1" fmla="*/ 31 h 318"/>
                  <a:gd name="T2" fmla="*/ 10 w 216"/>
                  <a:gd name="T3" fmla="*/ 25 h 318"/>
                  <a:gd name="T4" fmla="*/ 8 w 216"/>
                  <a:gd name="T5" fmla="*/ 20 h 318"/>
                  <a:gd name="T6" fmla="*/ 8 w 216"/>
                  <a:gd name="T7" fmla="*/ 18 h 318"/>
                  <a:gd name="T8" fmla="*/ 5 w 216"/>
                  <a:gd name="T9" fmla="*/ 12 h 318"/>
                  <a:gd name="T10" fmla="*/ 8 w 216"/>
                  <a:gd name="T11" fmla="*/ 7 h 318"/>
                  <a:gd name="T12" fmla="*/ 10 w 216"/>
                  <a:gd name="T13" fmla="*/ 5 h 318"/>
                  <a:gd name="T14" fmla="*/ 20 w 216"/>
                  <a:gd name="T15" fmla="*/ 5 h 318"/>
                  <a:gd name="T16" fmla="*/ 33 w 216"/>
                  <a:gd name="T17" fmla="*/ 2 h 318"/>
                  <a:gd name="T18" fmla="*/ 43 w 216"/>
                  <a:gd name="T19" fmla="*/ 5 h 318"/>
                  <a:gd name="T20" fmla="*/ 48 w 216"/>
                  <a:gd name="T21" fmla="*/ 5 h 318"/>
                  <a:gd name="T22" fmla="*/ 53 w 216"/>
                  <a:gd name="T23" fmla="*/ 5 h 318"/>
                  <a:gd name="T24" fmla="*/ 58 w 216"/>
                  <a:gd name="T25" fmla="*/ 0 h 318"/>
                  <a:gd name="T26" fmla="*/ 60 w 216"/>
                  <a:gd name="T27" fmla="*/ 0 h 318"/>
                  <a:gd name="T28" fmla="*/ 68 w 216"/>
                  <a:gd name="T29" fmla="*/ 2 h 318"/>
                  <a:gd name="T30" fmla="*/ 66 w 216"/>
                  <a:gd name="T31" fmla="*/ 12 h 318"/>
                  <a:gd name="T32" fmla="*/ 73 w 216"/>
                  <a:gd name="T33" fmla="*/ 15 h 318"/>
                  <a:gd name="T34" fmla="*/ 76 w 216"/>
                  <a:gd name="T35" fmla="*/ 23 h 318"/>
                  <a:gd name="T36" fmla="*/ 76 w 216"/>
                  <a:gd name="T37" fmla="*/ 28 h 318"/>
                  <a:gd name="T38" fmla="*/ 73 w 216"/>
                  <a:gd name="T39" fmla="*/ 33 h 318"/>
                  <a:gd name="T40" fmla="*/ 73 w 216"/>
                  <a:gd name="T41" fmla="*/ 38 h 318"/>
                  <a:gd name="T42" fmla="*/ 78 w 216"/>
                  <a:gd name="T43" fmla="*/ 38 h 318"/>
                  <a:gd name="T44" fmla="*/ 76 w 216"/>
                  <a:gd name="T45" fmla="*/ 45 h 318"/>
                  <a:gd name="T46" fmla="*/ 76 w 216"/>
                  <a:gd name="T47" fmla="*/ 52 h 318"/>
                  <a:gd name="T48" fmla="*/ 81 w 216"/>
                  <a:gd name="T49" fmla="*/ 58 h 318"/>
                  <a:gd name="T50" fmla="*/ 81 w 216"/>
                  <a:gd name="T51" fmla="*/ 63 h 318"/>
                  <a:gd name="T52" fmla="*/ 81 w 216"/>
                  <a:gd name="T53" fmla="*/ 73 h 318"/>
                  <a:gd name="T54" fmla="*/ 81 w 216"/>
                  <a:gd name="T55" fmla="*/ 78 h 318"/>
                  <a:gd name="T56" fmla="*/ 78 w 216"/>
                  <a:gd name="T57" fmla="*/ 88 h 318"/>
                  <a:gd name="T58" fmla="*/ 81 w 216"/>
                  <a:gd name="T59" fmla="*/ 96 h 318"/>
                  <a:gd name="T60" fmla="*/ 85 w 216"/>
                  <a:gd name="T61" fmla="*/ 101 h 318"/>
                  <a:gd name="T62" fmla="*/ 91 w 216"/>
                  <a:gd name="T63" fmla="*/ 105 h 318"/>
                  <a:gd name="T64" fmla="*/ 85 w 216"/>
                  <a:gd name="T65" fmla="*/ 114 h 318"/>
                  <a:gd name="T66" fmla="*/ 71 w 216"/>
                  <a:gd name="T67" fmla="*/ 114 h 318"/>
                  <a:gd name="T68" fmla="*/ 66 w 216"/>
                  <a:gd name="T69" fmla="*/ 118 h 318"/>
                  <a:gd name="T70" fmla="*/ 58 w 216"/>
                  <a:gd name="T71" fmla="*/ 122 h 318"/>
                  <a:gd name="T72" fmla="*/ 51 w 216"/>
                  <a:gd name="T73" fmla="*/ 124 h 318"/>
                  <a:gd name="T74" fmla="*/ 45 w 216"/>
                  <a:gd name="T75" fmla="*/ 124 h 318"/>
                  <a:gd name="T76" fmla="*/ 39 w 216"/>
                  <a:gd name="T77" fmla="*/ 128 h 318"/>
                  <a:gd name="T78" fmla="*/ 31 w 216"/>
                  <a:gd name="T79" fmla="*/ 131 h 318"/>
                  <a:gd name="T80" fmla="*/ 23 w 216"/>
                  <a:gd name="T81" fmla="*/ 134 h 318"/>
                  <a:gd name="T82" fmla="*/ 15 w 216"/>
                  <a:gd name="T83" fmla="*/ 128 h 318"/>
                  <a:gd name="T84" fmla="*/ 2 w 216"/>
                  <a:gd name="T85" fmla="*/ 126 h 318"/>
                  <a:gd name="T86" fmla="*/ 8 w 216"/>
                  <a:gd name="T87" fmla="*/ 126 h 318"/>
                  <a:gd name="T88" fmla="*/ 10 w 216"/>
                  <a:gd name="T89" fmla="*/ 118 h 318"/>
                  <a:gd name="T90" fmla="*/ 5 w 216"/>
                  <a:gd name="T91" fmla="*/ 114 h 318"/>
                  <a:gd name="T92" fmla="*/ 2 w 216"/>
                  <a:gd name="T93" fmla="*/ 103 h 318"/>
                  <a:gd name="T94" fmla="*/ 0 w 216"/>
                  <a:gd name="T95" fmla="*/ 93 h 318"/>
                  <a:gd name="T96" fmla="*/ 5 w 216"/>
                  <a:gd name="T97" fmla="*/ 85 h 318"/>
                  <a:gd name="T98" fmla="*/ 5 w 216"/>
                  <a:gd name="T99" fmla="*/ 76 h 318"/>
                  <a:gd name="T100" fmla="*/ 10 w 216"/>
                  <a:gd name="T101" fmla="*/ 65 h 318"/>
                  <a:gd name="T102" fmla="*/ 15 w 216"/>
                  <a:gd name="T103" fmla="*/ 60 h 318"/>
                  <a:gd name="T104" fmla="*/ 12 w 216"/>
                  <a:gd name="T105" fmla="*/ 48 h 318"/>
                  <a:gd name="T106" fmla="*/ 10 w 216"/>
                  <a:gd name="T107" fmla="*/ 40 h 318"/>
                  <a:gd name="T108" fmla="*/ 10 w 216"/>
                  <a:gd name="T109" fmla="*/ 35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 h="318">
                    <a:moveTo>
                      <a:pt x="24" y="84"/>
                    </a:moveTo>
                    <a:lnTo>
                      <a:pt x="24" y="78"/>
                    </a:lnTo>
                    <a:lnTo>
                      <a:pt x="24" y="72"/>
                    </a:lnTo>
                    <a:lnTo>
                      <a:pt x="18" y="72"/>
                    </a:lnTo>
                    <a:lnTo>
                      <a:pt x="24" y="72"/>
                    </a:lnTo>
                    <a:lnTo>
                      <a:pt x="18" y="72"/>
                    </a:lnTo>
                    <a:lnTo>
                      <a:pt x="24" y="66"/>
                    </a:lnTo>
                    <a:lnTo>
                      <a:pt x="24" y="60"/>
                    </a:lnTo>
                    <a:lnTo>
                      <a:pt x="24" y="54"/>
                    </a:lnTo>
                    <a:lnTo>
                      <a:pt x="18" y="54"/>
                    </a:lnTo>
                    <a:lnTo>
                      <a:pt x="24" y="54"/>
                    </a:lnTo>
                    <a:lnTo>
                      <a:pt x="18" y="48"/>
                    </a:lnTo>
                    <a:lnTo>
                      <a:pt x="24" y="48"/>
                    </a:lnTo>
                    <a:lnTo>
                      <a:pt x="18" y="42"/>
                    </a:lnTo>
                    <a:lnTo>
                      <a:pt x="18" y="36"/>
                    </a:lnTo>
                    <a:lnTo>
                      <a:pt x="18" y="42"/>
                    </a:lnTo>
                    <a:lnTo>
                      <a:pt x="24" y="36"/>
                    </a:lnTo>
                    <a:lnTo>
                      <a:pt x="18" y="36"/>
                    </a:lnTo>
                    <a:lnTo>
                      <a:pt x="18" y="30"/>
                    </a:lnTo>
                    <a:lnTo>
                      <a:pt x="12" y="30"/>
                    </a:lnTo>
                    <a:lnTo>
                      <a:pt x="12" y="24"/>
                    </a:lnTo>
                    <a:lnTo>
                      <a:pt x="18" y="24"/>
                    </a:lnTo>
                    <a:lnTo>
                      <a:pt x="12" y="24"/>
                    </a:lnTo>
                    <a:lnTo>
                      <a:pt x="18" y="18"/>
                    </a:lnTo>
                    <a:lnTo>
                      <a:pt x="18" y="12"/>
                    </a:lnTo>
                    <a:lnTo>
                      <a:pt x="18" y="6"/>
                    </a:lnTo>
                    <a:lnTo>
                      <a:pt x="24" y="6"/>
                    </a:lnTo>
                    <a:lnTo>
                      <a:pt x="24" y="12"/>
                    </a:lnTo>
                    <a:lnTo>
                      <a:pt x="30" y="12"/>
                    </a:lnTo>
                    <a:lnTo>
                      <a:pt x="36" y="12"/>
                    </a:lnTo>
                    <a:lnTo>
                      <a:pt x="42" y="12"/>
                    </a:lnTo>
                    <a:lnTo>
                      <a:pt x="48" y="12"/>
                    </a:lnTo>
                    <a:lnTo>
                      <a:pt x="54" y="12"/>
                    </a:lnTo>
                    <a:lnTo>
                      <a:pt x="72" y="12"/>
                    </a:lnTo>
                    <a:lnTo>
                      <a:pt x="78" y="12"/>
                    </a:lnTo>
                    <a:lnTo>
                      <a:pt x="78" y="6"/>
                    </a:lnTo>
                    <a:lnTo>
                      <a:pt x="90" y="6"/>
                    </a:lnTo>
                    <a:lnTo>
                      <a:pt x="90" y="12"/>
                    </a:lnTo>
                    <a:lnTo>
                      <a:pt x="96" y="12"/>
                    </a:lnTo>
                    <a:lnTo>
                      <a:pt x="102" y="12"/>
                    </a:lnTo>
                    <a:lnTo>
                      <a:pt x="102" y="6"/>
                    </a:lnTo>
                    <a:lnTo>
                      <a:pt x="108" y="6"/>
                    </a:lnTo>
                    <a:lnTo>
                      <a:pt x="108" y="12"/>
                    </a:lnTo>
                    <a:lnTo>
                      <a:pt x="114" y="12"/>
                    </a:lnTo>
                    <a:lnTo>
                      <a:pt x="120" y="12"/>
                    </a:lnTo>
                    <a:lnTo>
                      <a:pt x="120" y="6"/>
                    </a:lnTo>
                    <a:lnTo>
                      <a:pt x="120" y="12"/>
                    </a:lnTo>
                    <a:lnTo>
                      <a:pt x="126" y="12"/>
                    </a:lnTo>
                    <a:lnTo>
                      <a:pt x="132" y="12"/>
                    </a:lnTo>
                    <a:lnTo>
                      <a:pt x="132" y="6"/>
                    </a:lnTo>
                    <a:lnTo>
                      <a:pt x="138" y="6"/>
                    </a:lnTo>
                    <a:lnTo>
                      <a:pt x="138" y="0"/>
                    </a:lnTo>
                    <a:lnTo>
                      <a:pt x="144" y="6"/>
                    </a:lnTo>
                    <a:lnTo>
                      <a:pt x="138" y="6"/>
                    </a:lnTo>
                    <a:lnTo>
                      <a:pt x="144" y="6"/>
                    </a:lnTo>
                    <a:lnTo>
                      <a:pt x="144" y="0"/>
                    </a:lnTo>
                    <a:lnTo>
                      <a:pt x="150" y="0"/>
                    </a:lnTo>
                    <a:lnTo>
                      <a:pt x="150" y="6"/>
                    </a:lnTo>
                    <a:lnTo>
                      <a:pt x="156" y="6"/>
                    </a:lnTo>
                    <a:lnTo>
                      <a:pt x="162" y="6"/>
                    </a:lnTo>
                    <a:lnTo>
                      <a:pt x="162" y="12"/>
                    </a:lnTo>
                    <a:lnTo>
                      <a:pt x="156" y="18"/>
                    </a:lnTo>
                    <a:lnTo>
                      <a:pt x="156" y="24"/>
                    </a:lnTo>
                    <a:lnTo>
                      <a:pt x="156" y="30"/>
                    </a:lnTo>
                    <a:lnTo>
                      <a:pt x="162" y="30"/>
                    </a:lnTo>
                    <a:lnTo>
                      <a:pt x="168" y="30"/>
                    </a:lnTo>
                    <a:lnTo>
                      <a:pt x="168" y="36"/>
                    </a:lnTo>
                    <a:lnTo>
                      <a:pt x="174" y="36"/>
                    </a:lnTo>
                    <a:lnTo>
                      <a:pt x="174" y="42"/>
                    </a:lnTo>
                    <a:lnTo>
                      <a:pt x="180" y="42"/>
                    </a:lnTo>
                    <a:lnTo>
                      <a:pt x="180" y="48"/>
                    </a:lnTo>
                    <a:lnTo>
                      <a:pt x="180" y="54"/>
                    </a:lnTo>
                    <a:lnTo>
                      <a:pt x="180" y="60"/>
                    </a:lnTo>
                    <a:lnTo>
                      <a:pt x="180" y="66"/>
                    </a:lnTo>
                    <a:lnTo>
                      <a:pt x="174" y="66"/>
                    </a:lnTo>
                    <a:lnTo>
                      <a:pt x="180" y="66"/>
                    </a:lnTo>
                    <a:lnTo>
                      <a:pt x="174" y="72"/>
                    </a:lnTo>
                    <a:lnTo>
                      <a:pt x="180" y="72"/>
                    </a:lnTo>
                    <a:lnTo>
                      <a:pt x="180" y="78"/>
                    </a:lnTo>
                    <a:lnTo>
                      <a:pt x="174" y="78"/>
                    </a:lnTo>
                    <a:lnTo>
                      <a:pt x="174" y="84"/>
                    </a:lnTo>
                    <a:lnTo>
                      <a:pt x="168" y="84"/>
                    </a:lnTo>
                    <a:lnTo>
                      <a:pt x="174" y="84"/>
                    </a:lnTo>
                    <a:lnTo>
                      <a:pt x="174" y="90"/>
                    </a:lnTo>
                    <a:lnTo>
                      <a:pt x="174" y="84"/>
                    </a:lnTo>
                    <a:lnTo>
                      <a:pt x="180" y="84"/>
                    </a:lnTo>
                    <a:lnTo>
                      <a:pt x="186" y="84"/>
                    </a:lnTo>
                    <a:lnTo>
                      <a:pt x="186" y="90"/>
                    </a:lnTo>
                    <a:lnTo>
                      <a:pt x="186" y="96"/>
                    </a:lnTo>
                    <a:lnTo>
                      <a:pt x="186" y="102"/>
                    </a:lnTo>
                    <a:lnTo>
                      <a:pt x="180" y="102"/>
                    </a:lnTo>
                    <a:lnTo>
                      <a:pt x="180" y="108"/>
                    </a:lnTo>
                    <a:lnTo>
                      <a:pt x="186" y="114"/>
                    </a:lnTo>
                    <a:lnTo>
                      <a:pt x="186" y="120"/>
                    </a:lnTo>
                    <a:lnTo>
                      <a:pt x="180" y="120"/>
                    </a:lnTo>
                    <a:lnTo>
                      <a:pt x="180" y="126"/>
                    </a:lnTo>
                    <a:lnTo>
                      <a:pt x="186" y="126"/>
                    </a:lnTo>
                    <a:lnTo>
                      <a:pt x="186" y="132"/>
                    </a:lnTo>
                    <a:lnTo>
                      <a:pt x="192" y="132"/>
                    </a:lnTo>
                    <a:lnTo>
                      <a:pt x="192" y="138"/>
                    </a:lnTo>
                    <a:lnTo>
                      <a:pt x="198" y="138"/>
                    </a:lnTo>
                    <a:lnTo>
                      <a:pt x="198" y="144"/>
                    </a:lnTo>
                    <a:lnTo>
                      <a:pt x="192" y="144"/>
                    </a:lnTo>
                    <a:lnTo>
                      <a:pt x="192" y="150"/>
                    </a:lnTo>
                    <a:lnTo>
                      <a:pt x="192" y="156"/>
                    </a:lnTo>
                    <a:lnTo>
                      <a:pt x="192" y="162"/>
                    </a:lnTo>
                    <a:lnTo>
                      <a:pt x="192" y="168"/>
                    </a:lnTo>
                    <a:lnTo>
                      <a:pt x="192" y="174"/>
                    </a:lnTo>
                    <a:lnTo>
                      <a:pt x="186" y="174"/>
                    </a:lnTo>
                    <a:lnTo>
                      <a:pt x="186" y="180"/>
                    </a:lnTo>
                    <a:lnTo>
                      <a:pt x="186" y="186"/>
                    </a:lnTo>
                    <a:lnTo>
                      <a:pt x="192" y="186"/>
                    </a:lnTo>
                    <a:lnTo>
                      <a:pt x="192" y="192"/>
                    </a:lnTo>
                    <a:lnTo>
                      <a:pt x="192" y="198"/>
                    </a:lnTo>
                    <a:lnTo>
                      <a:pt x="192" y="204"/>
                    </a:lnTo>
                    <a:lnTo>
                      <a:pt x="186" y="210"/>
                    </a:lnTo>
                    <a:lnTo>
                      <a:pt x="186" y="216"/>
                    </a:lnTo>
                    <a:lnTo>
                      <a:pt x="186" y="222"/>
                    </a:lnTo>
                    <a:lnTo>
                      <a:pt x="192" y="222"/>
                    </a:lnTo>
                    <a:lnTo>
                      <a:pt x="192" y="228"/>
                    </a:lnTo>
                    <a:lnTo>
                      <a:pt x="198" y="228"/>
                    </a:lnTo>
                    <a:lnTo>
                      <a:pt x="198" y="234"/>
                    </a:lnTo>
                    <a:lnTo>
                      <a:pt x="198" y="240"/>
                    </a:lnTo>
                    <a:lnTo>
                      <a:pt x="204" y="240"/>
                    </a:lnTo>
                    <a:lnTo>
                      <a:pt x="210" y="240"/>
                    </a:lnTo>
                    <a:lnTo>
                      <a:pt x="210" y="246"/>
                    </a:lnTo>
                    <a:lnTo>
                      <a:pt x="216" y="246"/>
                    </a:lnTo>
                    <a:lnTo>
                      <a:pt x="216" y="252"/>
                    </a:lnTo>
                    <a:lnTo>
                      <a:pt x="216" y="258"/>
                    </a:lnTo>
                    <a:lnTo>
                      <a:pt x="210" y="264"/>
                    </a:lnTo>
                    <a:lnTo>
                      <a:pt x="210" y="270"/>
                    </a:lnTo>
                    <a:lnTo>
                      <a:pt x="204" y="270"/>
                    </a:lnTo>
                    <a:lnTo>
                      <a:pt x="198" y="270"/>
                    </a:lnTo>
                    <a:lnTo>
                      <a:pt x="180" y="270"/>
                    </a:lnTo>
                    <a:lnTo>
                      <a:pt x="174" y="270"/>
                    </a:lnTo>
                    <a:lnTo>
                      <a:pt x="168" y="270"/>
                    </a:lnTo>
                    <a:lnTo>
                      <a:pt x="162" y="270"/>
                    </a:lnTo>
                    <a:lnTo>
                      <a:pt x="162" y="276"/>
                    </a:lnTo>
                    <a:lnTo>
                      <a:pt x="156" y="276"/>
                    </a:lnTo>
                    <a:lnTo>
                      <a:pt x="156" y="282"/>
                    </a:lnTo>
                    <a:lnTo>
                      <a:pt x="150" y="282"/>
                    </a:lnTo>
                    <a:lnTo>
                      <a:pt x="144" y="282"/>
                    </a:lnTo>
                    <a:lnTo>
                      <a:pt x="138" y="282"/>
                    </a:lnTo>
                    <a:lnTo>
                      <a:pt x="138" y="288"/>
                    </a:lnTo>
                    <a:lnTo>
                      <a:pt x="132" y="288"/>
                    </a:lnTo>
                    <a:lnTo>
                      <a:pt x="126" y="288"/>
                    </a:lnTo>
                    <a:lnTo>
                      <a:pt x="126" y="294"/>
                    </a:lnTo>
                    <a:lnTo>
                      <a:pt x="120" y="294"/>
                    </a:lnTo>
                    <a:lnTo>
                      <a:pt x="114" y="294"/>
                    </a:lnTo>
                    <a:lnTo>
                      <a:pt x="114" y="300"/>
                    </a:lnTo>
                    <a:lnTo>
                      <a:pt x="114" y="294"/>
                    </a:lnTo>
                    <a:lnTo>
                      <a:pt x="108" y="294"/>
                    </a:lnTo>
                    <a:lnTo>
                      <a:pt x="108" y="300"/>
                    </a:lnTo>
                    <a:lnTo>
                      <a:pt x="102" y="300"/>
                    </a:lnTo>
                    <a:lnTo>
                      <a:pt x="96" y="300"/>
                    </a:lnTo>
                    <a:lnTo>
                      <a:pt x="90" y="306"/>
                    </a:lnTo>
                    <a:lnTo>
                      <a:pt x="84" y="306"/>
                    </a:lnTo>
                    <a:lnTo>
                      <a:pt x="78" y="306"/>
                    </a:lnTo>
                    <a:lnTo>
                      <a:pt x="78" y="312"/>
                    </a:lnTo>
                    <a:lnTo>
                      <a:pt x="72" y="312"/>
                    </a:lnTo>
                    <a:lnTo>
                      <a:pt x="66" y="312"/>
                    </a:lnTo>
                    <a:lnTo>
                      <a:pt x="66" y="318"/>
                    </a:lnTo>
                    <a:lnTo>
                      <a:pt x="60" y="318"/>
                    </a:lnTo>
                    <a:lnTo>
                      <a:pt x="54" y="318"/>
                    </a:lnTo>
                    <a:lnTo>
                      <a:pt x="48" y="318"/>
                    </a:lnTo>
                    <a:lnTo>
                      <a:pt x="48" y="312"/>
                    </a:lnTo>
                    <a:lnTo>
                      <a:pt x="42" y="312"/>
                    </a:lnTo>
                    <a:lnTo>
                      <a:pt x="36" y="306"/>
                    </a:lnTo>
                    <a:lnTo>
                      <a:pt x="30" y="306"/>
                    </a:lnTo>
                    <a:lnTo>
                      <a:pt x="24" y="306"/>
                    </a:lnTo>
                    <a:lnTo>
                      <a:pt x="12" y="306"/>
                    </a:lnTo>
                    <a:lnTo>
                      <a:pt x="6" y="300"/>
                    </a:lnTo>
                    <a:lnTo>
                      <a:pt x="12" y="300"/>
                    </a:lnTo>
                    <a:lnTo>
                      <a:pt x="12" y="306"/>
                    </a:lnTo>
                    <a:lnTo>
                      <a:pt x="12" y="300"/>
                    </a:lnTo>
                    <a:lnTo>
                      <a:pt x="18" y="300"/>
                    </a:lnTo>
                    <a:lnTo>
                      <a:pt x="24" y="300"/>
                    </a:lnTo>
                    <a:lnTo>
                      <a:pt x="24" y="294"/>
                    </a:lnTo>
                    <a:lnTo>
                      <a:pt x="24" y="288"/>
                    </a:lnTo>
                    <a:lnTo>
                      <a:pt x="24" y="282"/>
                    </a:lnTo>
                    <a:lnTo>
                      <a:pt x="24" y="276"/>
                    </a:lnTo>
                    <a:lnTo>
                      <a:pt x="18" y="276"/>
                    </a:lnTo>
                    <a:lnTo>
                      <a:pt x="12" y="276"/>
                    </a:lnTo>
                    <a:lnTo>
                      <a:pt x="12" y="270"/>
                    </a:lnTo>
                    <a:lnTo>
                      <a:pt x="12" y="264"/>
                    </a:lnTo>
                    <a:lnTo>
                      <a:pt x="6" y="258"/>
                    </a:lnTo>
                    <a:lnTo>
                      <a:pt x="6" y="252"/>
                    </a:lnTo>
                    <a:lnTo>
                      <a:pt x="6" y="246"/>
                    </a:lnTo>
                    <a:lnTo>
                      <a:pt x="0" y="246"/>
                    </a:lnTo>
                    <a:lnTo>
                      <a:pt x="0" y="240"/>
                    </a:lnTo>
                    <a:lnTo>
                      <a:pt x="0" y="228"/>
                    </a:lnTo>
                    <a:lnTo>
                      <a:pt x="0" y="222"/>
                    </a:lnTo>
                    <a:lnTo>
                      <a:pt x="0" y="216"/>
                    </a:lnTo>
                    <a:lnTo>
                      <a:pt x="6" y="210"/>
                    </a:lnTo>
                    <a:lnTo>
                      <a:pt x="6" y="204"/>
                    </a:lnTo>
                    <a:lnTo>
                      <a:pt x="12" y="204"/>
                    </a:lnTo>
                    <a:lnTo>
                      <a:pt x="12" y="198"/>
                    </a:lnTo>
                    <a:lnTo>
                      <a:pt x="12" y="192"/>
                    </a:lnTo>
                    <a:lnTo>
                      <a:pt x="12" y="186"/>
                    </a:lnTo>
                    <a:lnTo>
                      <a:pt x="12" y="180"/>
                    </a:lnTo>
                    <a:lnTo>
                      <a:pt x="18" y="174"/>
                    </a:lnTo>
                    <a:lnTo>
                      <a:pt x="18" y="168"/>
                    </a:lnTo>
                    <a:lnTo>
                      <a:pt x="24" y="162"/>
                    </a:lnTo>
                    <a:lnTo>
                      <a:pt x="24" y="156"/>
                    </a:lnTo>
                    <a:lnTo>
                      <a:pt x="30" y="156"/>
                    </a:lnTo>
                    <a:lnTo>
                      <a:pt x="30" y="150"/>
                    </a:lnTo>
                    <a:lnTo>
                      <a:pt x="36" y="150"/>
                    </a:lnTo>
                    <a:lnTo>
                      <a:pt x="36" y="144"/>
                    </a:lnTo>
                    <a:lnTo>
                      <a:pt x="36" y="138"/>
                    </a:lnTo>
                    <a:lnTo>
                      <a:pt x="36" y="132"/>
                    </a:lnTo>
                    <a:lnTo>
                      <a:pt x="30" y="120"/>
                    </a:lnTo>
                    <a:lnTo>
                      <a:pt x="30" y="114"/>
                    </a:lnTo>
                    <a:lnTo>
                      <a:pt x="30" y="108"/>
                    </a:lnTo>
                    <a:lnTo>
                      <a:pt x="24" y="108"/>
                    </a:lnTo>
                    <a:lnTo>
                      <a:pt x="24" y="102"/>
                    </a:lnTo>
                    <a:lnTo>
                      <a:pt x="24" y="96"/>
                    </a:lnTo>
                    <a:lnTo>
                      <a:pt x="30" y="96"/>
                    </a:lnTo>
                    <a:lnTo>
                      <a:pt x="24" y="96"/>
                    </a:lnTo>
                    <a:lnTo>
                      <a:pt x="24" y="90"/>
                    </a:lnTo>
                    <a:lnTo>
                      <a:pt x="24" y="84"/>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2" name="Freeform 111"/>
              <p:cNvSpPr>
                <a:spLocks noChangeAspect="1"/>
              </p:cNvSpPr>
              <p:nvPr>
                <p:custDataLst>
                  <p:tags r:id="rId48"/>
                </p:custDataLst>
              </p:nvPr>
            </p:nvSpPr>
            <p:spPr bwMode="auto">
              <a:xfrm>
                <a:off x="1863" y="2017"/>
                <a:ext cx="246" cy="251"/>
              </a:xfrm>
              <a:custGeom>
                <a:avLst/>
                <a:gdLst>
                  <a:gd name="T0" fmla="*/ 12 w 306"/>
                  <a:gd name="T1" fmla="*/ 63 h 312"/>
                  <a:gd name="T2" fmla="*/ 12 w 306"/>
                  <a:gd name="T3" fmla="*/ 55 h 312"/>
                  <a:gd name="T4" fmla="*/ 10 w 306"/>
                  <a:gd name="T5" fmla="*/ 51 h 312"/>
                  <a:gd name="T6" fmla="*/ 7 w 306"/>
                  <a:gd name="T7" fmla="*/ 48 h 312"/>
                  <a:gd name="T8" fmla="*/ 14 w 306"/>
                  <a:gd name="T9" fmla="*/ 45 h 312"/>
                  <a:gd name="T10" fmla="*/ 18 w 306"/>
                  <a:gd name="T11" fmla="*/ 45 h 312"/>
                  <a:gd name="T12" fmla="*/ 18 w 306"/>
                  <a:gd name="T13" fmla="*/ 40 h 312"/>
                  <a:gd name="T14" fmla="*/ 18 w 306"/>
                  <a:gd name="T15" fmla="*/ 33 h 312"/>
                  <a:gd name="T16" fmla="*/ 14 w 306"/>
                  <a:gd name="T17" fmla="*/ 28 h 312"/>
                  <a:gd name="T18" fmla="*/ 12 w 306"/>
                  <a:gd name="T19" fmla="*/ 28 h 312"/>
                  <a:gd name="T20" fmla="*/ 10 w 306"/>
                  <a:gd name="T21" fmla="*/ 18 h 312"/>
                  <a:gd name="T22" fmla="*/ 12 w 306"/>
                  <a:gd name="T23" fmla="*/ 18 h 312"/>
                  <a:gd name="T24" fmla="*/ 12 w 306"/>
                  <a:gd name="T25" fmla="*/ 12 h 312"/>
                  <a:gd name="T26" fmla="*/ 20 w 306"/>
                  <a:gd name="T27" fmla="*/ 5 h 312"/>
                  <a:gd name="T28" fmla="*/ 28 w 306"/>
                  <a:gd name="T29" fmla="*/ 10 h 312"/>
                  <a:gd name="T30" fmla="*/ 35 w 306"/>
                  <a:gd name="T31" fmla="*/ 10 h 312"/>
                  <a:gd name="T32" fmla="*/ 40 w 306"/>
                  <a:gd name="T33" fmla="*/ 5 h 312"/>
                  <a:gd name="T34" fmla="*/ 45 w 306"/>
                  <a:gd name="T35" fmla="*/ 2 h 312"/>
                  <a:gd name="T36" fmla="*/ 50 w 306"/>
                  <a:gd name="T37" fmla="*/ 0 h 312"/>
                  <a:gd name="T38" fmla="*/ 52 w 306"/>
                  <a:gd name="T39" fmla="*/ 5 h 312"/>
                  <a:gd name="T40" fmla="*/ 52 w 306"/>
                  <a:gd name="T41" fmla="*/ 7 h 312"/>
                  <a:gd name="T42" fmla="*/ 55 w 306"/>
                  <a:gd name="T43" fmla="*/ 7 h 312"/>
                  <a:gd name="T44" fmla="*/ 64 w 306"/>
                  <a:gd name="T45" fmla="*/ 5 h 312"/>
                  <a:gd name="T46" fmla="*/ 73 w 306"/>
                  <a:gd name="T47" fmla="*/ 10 h 312"/>
                  <a:gd name="T48" fmla="*/ 76 w 306"/>
                  <a:gd name="T49" fmla="*/ 15 h 312"/>
                  <a:gd name="T50" fmla="*/ 78 w 306"/>
                  <a:gd name="T51" fmla="*/ 18 h 312"/>
                  <a:gd name="T52" fmla="*/ 85 w 306"/>
                  <a:gd name="T53" fmla="*/ 23 h 312"/>
                  <a:gd name="T54" fmla="*/ 92 w 306"/>
                  <a:gd name="T55" fmla="*/ 18 h 312"/>
                  <a:gd name="T56" fmla="*/ 103 w 306"/>
                  <a:gd name="T57" fmla="*/ 15 h 312"/>
                  <a:gd name="T58" fmla="*/ 113 w 306"/>
                  <a:gd name="T59" fmla="*/ 18 h 312"/>
                  <a:gd name="T60" fmla="*/ 117 w 306"/>
                  <a:gd name="T61" fmla="*/ 20 h 312"/>
                  <a:gd name="T62" fmla="*/ 123 w 306"/>
                  <a:gd name="T63" fmla="*/ 25 h 312"/>
                  <a:gd name="T64" fmla="*/ 123 w 306"/>
                  <a:gd name="T65" fmla="*/ 33 h 312"/>
                  <a:gd name="T66" fmla="*/ 128 w 306"/>
                  <a:gd name="T67" fmla="*/ 45 h 312"/>
                  <a:gd name="T68" fmla="*/ 125 w 306"/>
                  <a:gd name="T69" fmla="*/ 55 h 312"/>
                  <a:gd name="T70" fmla="*/ 117 w 306"/>
                  <a:gd name="T71" fmla="*/ 65 h 312"/>
                  <a:gd name="T72" fmla="*/ 115 w 306"/>
                  <a:gd name="T73" fmla="*/ 76 h 312"/>
                  <a:gd name="T74" fmla="*/ 113 w 306"/>
                  <a:gd name="T75" fmla="*/ 91 h 312"/>
                  <a:gd name="T76" fmla="*/ 117 w 306"/>
                  <a:gd name="T77" fmla="*/ 101 h 312"/>
                  <a:gd name="T78" fmla="*/ 123 w 306"/>
                  <a:gd name="T79" fmla="*/ 108 h 312"/>
                  <a:gd name="T80" fmla="*/ 117 w 306"/>
                  <a:gd name="T81" fmla="*/ 116 h 312"/>
                  <a:gd name="T82" fmla="*/ 110 w 306"/>
                  <a:gd name="T83" fmla="*/ 116 h 312"/>
                  <a:gd name="T84" fmla="*/ 91 w 306"/>
                  <a:gd name="T85" fmla="*/ 113 h 312"/>
                  <a:gd name="T86" fmla="*/ 64 w 306"/>
                  <a:gd name="T87" fmla="*/ 116 h 312"/>
                  <a:gd name="T88" fmla="*/ 52 w 306"/>
                  <a:gd name="T89" fmla="*/ 118 h 312"/>
                  <a:gd name="T90" fmla="*/ 47 w 306"/>
                  <a:gd name="T91" fmla="*/ 121 h 312"/>
                  <a:gd name="T92" fmla="*/ 35 w 306"/>
                  <a:gd name="T93" fmla="*/ 126 h 312"/>
                  <a:gd name="T94" fmla="*/ 28 w 306"/>
                  <a:gd name="T95" fmla="*/ 131 h 312"/>
                  <a:gd name="T96" fmla="*/ 23 w 306"/>
                  <a:gd name="T97" fmla="*/ 124 h 312"/>
                  <a:gd name="T98" fmla="*/ 25 w 306"/>
                  <a:gd name="T99" fmla="*/ 113 h 312"/>
                  <a:gd name="T100" fmla="*/ 28 w 306"/>
                  <a:gd name="T101" fmla="*/ 108 h 312"/>
                  <a:gd name="T102" fmla="*/ 25 w 306"/>
                  <a:gd name="T103" fmla="*/ 103 h 312"/>
                  <a:gd name="T104" fmla="*/ 20 w 306"/>
                  <a:gd name="T105" fmla="*/ 101 h 312"/>
                  <a:gd name="T106" fmla="*/ 14 w 306"/>
                  <a:gd name="T107" fmla="*/ 93 h 312"/>
                  <a:gd name="T108" fmla="*/ 14 w 306"/>
                  <a:gd name="T109" fmla="*/ 91 h 312"/>
                  <a:gd name="T110" fmla="*/ 5 w 306"/>
                  <a:gd name="T111" fmla="*/ 91 h 312"/>
                  <a:gd name="T112" fmla="*/ 2 w 306"/>
                  <a:gd name="T113" fmla="*/ 85 h 312"/>
                  <a:gd name="T114" fmla="*/ 7 w 306"/>
                  <a:gd name="T115" fmla="*/ 78 h 312"/>
                  <a:gd name="T116" fmla="*/ 5 w 306"/>
                  <a:gd name="T117" fmla="*/ 68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6" h="312">
                    <a:moveTo>
                      <a:pt x="12" y="156"/>
                    </a:moveTo>
                    <a:lnTo>
                      <a:pt x="18" y="156"/>
                    </a:lnTo>
                    <a:lnTo>
                      <a:pt x="24" y="156"/>
                    </a:lnTo>
                    <a:lnTo>
                      <a:pt x="24" y="150"/>
                    </a:lnTo>
                    <a:lnTo>
                      <a:pt x="30" y="150"/>
                    </a:lnTo>
                    <a:lnTo>
                      <a:pt x="30" y="144"/>
                    </a:lnTo>
                    <a:lnTo>
                      <a:pt x="24" y="144"/>
                    </a:lnTo>
                    <a:lnTo>
                      <a:pt x="24" y="138"/>
                    </a:lnTo>
                    <a:lnTo>
                      <a:pt x="30" y="138"/>
                    </a:lnTo>
                    <a:lnTo>
                      <a:pt x="30" y="132"/>
                    </a:lnTo>
                    <a:lnTo>
                      <a:pt x="36" y="132"/>
                    </a:lnTo>
                    <a:lnTo>
                      <a:pt x="30" y="132"/>
                    </a:lnTo>
                    <a:lnTo>
                      <a:pt x="30" y="126"/>
                    </a:lnTo>
                    <a:lnTo>
                      <a:pt x="24" y="126"/>
                    </a:lnTo>
                    <a:lnTo>
                      <a:pt x="24" y="120"/>
                    </a:lnTo>
                    <a:lnTo>
                      <a:pt x="18" y="120"/>
                    </a:lnTo>
                    <a:lnTo>
                      <a:pt x="24" y="120"/>
                    </a:lnTo>
                    <a:lnTo>
                      <a:pt x="18" y="120"/>
                    </a:lnTo>
                    <a:lnTo>
                      <a:pt x="24" y="114"/>
                    </a:lnTo>
                    <a:lnTo>
                      <a:pt x="18" y="114"/>
                    </a:lnTo>
                    <a:lnTo>
                      <a:pt x="18" y="108"/>
                    </a:lnTo>
                    <a:lnTo>
                      <a:pt x="24" y="114"/>
                    </a:lnTo>
                    <a:lnTo>
                      <a:pt x="24" y="108"/>
                    </a:lnTo>
                    <a:lnTo>
                      <a:pt x="30" y="108"/>
                    </a:lnTo>
                    <a:lnTo>
                      <a:pt x="36" y="108"/>
                    </a:lnTo>
                    <a:lnTo>
                      <a:pt x="36" y="114"/>
                    </a:lnTo>
                    <a:lnTo>
                      <a:pt x="36" y="108"/>
                    </a:lnTo>
                    <a:lnTo>
                      <a:pt x="36" y="114"/>
                    </a:lnTo>
                    <a:lnTo>
                      <a:pt x="42" y="114"/>
                    </a:lnTo>
                    <a:lnTo>
                      <a:pt x="42" y="108"/>
                    </a:lnTo>
                    <a:lnTo>
                      <a:pt x="42" y="114"/>
                    </a:lnTo>
                    <a:lnTo>
                      <a:pt x="48" y="114"/>
                    </a:lnTo>
                    <a:lnTo>
                      <a:pt x="48" y="108"/>
                    </a:lnTo>
                    <a:lnTo>
                      <a:pt x="48" y="102"/>
                    </a:lnTo>
                    <a:lnTo>
                      <a:pt x="42" y="96"/>
                    </a:lnTo>
                    <a:lnTo>
                      <a:pt x="36" y="96"/>
                    </a:lnTo>
                    <a:lnTo>
                      <a:pt x="36" y="90"/>
                    </a:lnTo>
                    <a:lnTo>
                      <a:pt x="36" y="84"/>
                    </a:lnTo>
                    <a:lnTo>
                      <a:pt x="42" y="84"/>
                    </a:lnTo>
                    <a:lnTo>
                      <a:pt x="42" y="78"/>
                    </a:lnTo>
                    <a:lnTo>
                      <a:pt x="48" y="78"/>
                    </a:lnTo>
                    <a:lnTo>
                      <a:pt x="42" y="78"/>
                    </a:lnTo>
                    <a:lnTo>
                      <a:pt x="36" y="78"/>
                    </a:lnTo>
                    <a:lnTo>
                      <a:pt x="36" y="72"/>
                    </a:lnTo>
                    <a:lnTo>
                      <a:pt x="36" y="66"/>
                    </a:lnTo>
                    <a:lnTo>
                      <a:pt x="42" y="66"/>
                    </a:lnTo>
                    <a:lnTo>
                      <a:pt x="42" y="60"/>
                    </a:lnTo>
                    <a:lnTo>
                      <a:pt x="36" y="60"/>
                    </a:lnTo>
                    <a:lnTo>
                      <a:pt x="36" y="66"/>
                    </a:lnTo>
                    <a:lnTo>
                      <a:pt x="30" y="66"/>
                    </a:lnTo>
                    <a:lnTo>
                      <a:pt x="30" y="60"/>
                    </a:lnTo>
                    <a:lnTo>
                      <a:pt x="24" y="60"/>
                    </a:lnTo>
                    <a:lnTo>
                      <a:pt x="24" y="54"/>
                    </a:lnTo>
                    <a:lnTo>
                      <a:pt x="24" y="48"/>
                    </a:lnTo>
                    <a:lnTo>
                      <a:pt x="24" y="42"/>
                    </a:lnTo>
                    <a:lnTo>
                      <a:pt x="30" y="42"/>
                    </a:lnTo>
                    <a:lnTo>
                      <a:pt x="24" y="42"/>
                    </a:lnTo>
                    <a:lnTo>
                      <a:pt x="30" y="42"/>
                    </a:lnTo>
                    <a:lnTo>
                      <a:pt x="24" y="42"/>
                    </a:lnTo>
                    <a:lnTo>
                      <a:pt x="30" y="42"/>
                    </a:lnTo>
                    <a:lnTo>
                      <a:pt x="24" y="42"/>
                    </a:lnTo>
                    <a:lnTo>
                      <a:pt x="24" y="36"/>
                    </a:lnTo>
                    <a:lnTo>
                      <a:pt x="24" y="42"/>
                    </a:lnTo>
                    <a:lnTo>
                      <a:pt x="24" y="36"/>
                    </a:lnTo>
                    <a:lnTo>
                      <a:pt x="30" y="30"/>
                    </a:lnTo>
                    <a:lnTo>
                      <a:pt x="36" y="24"/>
                    </a:lnTo>
                    <a:lnTo>
                      <a:pt x="42" y="24"/>
                    </a:lnTo>
                    <a:lnTo>
                      <a:pt x="42" y="18"/>
                    </a:lnTo>
                    <a:lnTo>
                      <a:pt x="48" y="18"/>
                    </a:lnTo>
                    <a:lnTo>
                      <a:pt x="48" y="12"/>
                    </a:lnTo>
                    <a:lnTo>
                      <a:pt x="54" y="12"/>
                    </a:lnTo>
                    <a:lnTo>
                      <a:pt x="60" y="12"/>
                    </a:lnTo>
                    <a:lnTo>
                      <a:pt x="60" y="18"/>
                    </a:lnTo>
                    <a:lnTo>
                      <a:pt x="66" y="18"/>
                    </a:lnTo>
                    <a:lnTo>
                      <a:pt x="66" y="24"/>
                    </a:lnTo>
                    <a:lnTo>
                      <a:pt x="66" y="18"/>
                    </a:lnTo>
                    <a:lnTo>
                      <a:pt x="66" y="24"/>
                    </a:lnTo>
                    <a:lnTo>
                      <a:pt x="72" y="24"/>
                    </a:lnTo>
                    <a:lnTo>
                      <a:pt x="78" y="24"/>
                    </a:lnTo>
                    <a:lnTo>
                      <a:pt x="84" y="24"/>
                    </a:lnTo>
                    <a:lnTo>
                      <a:pt x="84" y="18"/>
                    </a:lnTo>
                    <a:lnTo>
                      <a:pt x="90" y="18"/>
                    </a:lnTo>
                    <a:lnTo>
                      <a:pt x="96" y="18"/>
                    </a:lnTo>
                    <a:lnTo>
                      <a:pt x="102" y="12"/>
                    </a:lnTo>
                    <a:lnTo>
                      <a:pt x="96" y="12"/>
                    </a:lnTo>
                    <a:lnTo>
                      <a:pt x="96" y="6"/>
                    </a:lnTo>
                    <a:lnTo>
                      <a:pt x="102" y="6"/>
                    </a:lnTo>
                    <a:lnTo>
                      <a:pt x="102" y="0"/>
                    </a:lnTo>
                    <a:lnTo>
                      <a:pt x="102" y="6"/>
                    </a:lnTo>
                    <a:lnTo>
                      <a:pt x="108" y="6"/>
                    </a:lnTo>
                    <a:lnTo>
                      <a:pt x="114" y="6"/>
                    </a:lnTo>
                    <a:lnTo>
                      <a:pt x="108" y="6"/>
                    </a:lnTo>
                    <a:lnTo>
                      <a:pt x="108" y="0"/>
                    </a:lnTo>
                    <a:lnTo>
                      <a:pt x="114" y="0"/>
                    </a:lnTo>
                    <a:lnTo>
                      <a:pt x="120" y="0"/>
                    </a:lnTo>
                    <a:lnTo>
                      <a:pt x="120" y="6"/>
                    </a:lnTo>
                    <a:lnTo>
                      <a:pt x="120" y="12"/>
                    </a:lnTo>
                    <a:lnTo>
                      <a:pt x="120" y="6"/>
                    </a:lnTo>
                    <a:lnTo>
                      <a:pt x="120" y="12"/>
                    </a:lnTo>
                    <a:lnTo>
                      <a:pt x="126" y="12"/>
                    </a:lnTo>
                    <a:lnTo>
                      <a:pt x="120" y="12"/>
                    </a:lnTo>
                    <a:lnTo>
                      <a:pt x="126" y="12"/>
                    </a:lnTo>
                    <a:lnTo>
                      <a:pt x="120" y="12"/>
                    </a:lnTo>
                    <a:lnTo>
                      <a:pt x="120" y="18"/>
                    </a:lnTo>
                    <a:lnTo>
                      <a:pt x="126" y="18"/>
                    </a:lnTo>
                    <a:lnTo>
                      <a:pt x="120" y="18"/>
                    </a:lnTo>
                    <a:lnTo>
                      <a:pt x="120" y="24"/>
                    </a:lnTo>
                    <a:lnTo>
                      <a:pt x="126" y="24"/>
                    </a:lnTo>
                    <a:lnTo>
                      <a:pt x="132" y="24"/>
                    </a:lnTo>
                    <a:lnTo>
                      <a:pt x="132" y="18"/>
                    </a:lnTo>
                    <a:lnTo>
                      <a:pt x="138" y="18"/>
                    </a:lnTo>
                    <a:lnTo>
                      <a:pt x="138" y="12"/>
                    </a:lnTo>
                    <a:lnTo>
                      <a:pt x="144" y="12"/>
                    </a:lnTo>
                    <a:lnTo>
                      <a:pt x="150" y="12"/>
                    </a:lnTo>
                    <a:lnTo>
                      <a:pt x="156" y="12"/>
                    </a:lnTo>
                    <a:lnTo>
                      <a:pt x="156" y="18"/>
                    </a:lnTo>
                    <a:lnTo>
                      <a:pt x="162" y="18"/>
                    </a:lnTo>
                    <a:lnTo>
                      <a:pt x="168" y="18"/>
                    </a:lnTo>
                    <a:lnTo>
                      <a:pt x="174" y="18"/>
                    </a:lnTo>
                    <a:lnTo>
                      <a:pt x="174" y="24"/>
                    </a:lnTo>
                    <a:lnTo>
                      <a:pt x="180" y="24"/>
                    </a:lnTo>
                    <a:lnTo>
                      <a:pt x="174" y="24"/>
                    </a:lnTo>
                    <a:lnTo>
                      <a:pt x="180" y="24"/>
                    </a:lnTo>
                    <a:lnTo>
                      <a:pt x="180" y="30"/>
                    </a:lnTo>
                    <a:lnTo>
                      <a:pt x="180" y="36"/>
                    </a:lnTo>
                    <a:lnTo>
                      <a:pt x="186" y="36"/>
                    </a:lnTo>
                    <a:lnTo>
                      <a:pt x="180" y="36"/>
                    </a:lnTo>
                    <a:lnTo>
                      <a:pt x="186" y="36"/>
                    </a:lnTo>
                    <a:lnTo>
                      <a:pt x="180" y="42"/>
                    </a:lnTo>
                    <a:lnTo>
                      <a:pt x="186" y="42"/>
                    </a:lnTo>
                    <a:lnTo>
                      <a:pt x="192" y="42"/>
                    </a:lnTo>
                    <a:lnTo>
                      <a:pt x="192" y="48"/>
                    </a:lnTo>
                    <a:lnTo>
                      <a:pt x="198" y="48"/>
                    </a:lnTo>
                    <a:lnTo>
                      <a:pt x="204" y="48"/>
                    </a:lnTo>
                    <a:lnTo>
                      <a:pt x="204" y="54"/>
                    </a:lnTo>
                    <a:lnTo>
                      <a:pt x="210" y="54"/>
                    </a:lnTo>
                    <a:lnTo>
                      <a:pt x="216" y="54"/>
                    </a:lnTo>
                    <a:lnTo>
                      <a:pt x="216" y="48"/>
                    </a:lnTo>
                    <a:lnTo>
                      <a:pt x="222" y="48"/>
                    </a:lnTo>
                    <a:lnTo>
                      <a:pt x="222" y="42"/>
                    </a:lnTo>
                    <a:lnTo>
                      <a:pt x="228" y="42"/>
                    </a:lnTo>
                    <a:lnTo>
                      <a:pt x="234" y="42"/>
                    </a:lnTo>
                    <a:lnTo>
                      <a:pt x="240" y="42"/>
                    </a:lnTo>
                    <a:lnTo>
                      <a:pt x="240" y="36"/>
                    </a:lnTo>
                    <a:lnTo>
                      <a:pt x="246" y="36"/>
                    </a:lnTo>
                    <a:lnTo>
                      <a:pt x="252" y="36"/>
                    </a:lnTo>
                    <a:lnTo>
                      <a:pt x="258" y="36"/>
                    </a:lnTo>
                    <a:lnTo>
                      <a:pt x="264" y="36"/>
                    </a:lnTo>
                    <a:lnTo>
                      <a:pt x="264" y="42"/>
                    </a:lnTo>
                    <a:lnTo>
                      <a:pt x="270" y="42"/>
                    </a:lnTo>
                    <a:lnTo>
                      <a:pt x="270" y="36"/>
                    </a:lnTo>
                    <a:lnTo>
                      <a:pt x="270" y="42"/>
                    </a:lnTo>
                    <a:lnTo>
                      <a:pt x="276" y="42"/>
                    </a:lnTo>
                    <a:lnTo>
                      <a:pt x="276" y="48"/>
                    </a:lnTo>
                    <a:lnTo>
                      <a:pt x="282" y="48"/>
                    </a:lnTo>
                    <a:lnTo>
                      <a:pt x="282" y="54"/>
                    </a:lnTo>
                    <a:lnTo>
                      <a:pt x="288" y="60"/>
                    </a:lnTo>
                    <a:lnTo>
                      <a:pt x="288" y="66"/>
                    </a:lnTo>
                    <a:lnTo>
                      <a:pt x="294" y="66"/>
                    </a:lnTo>
                    <a:lnTo>
                      <a:pt x="294" y="60"/>
                    </a:lnTo>
                    <a:lnTo>
                      <a:pt x="294" y="66"/>
                    </a:lnTo>
                    <a:lnTo>
                      <a:pt x="294" y="72"/>
                    </a:lnTo>
                    <a:lnTo>
                      <a:pt x="300" y="72"/>
                    </a:lnTo>
                    <a:lnTo>
                      <a:pt x="294" y="72"/>
                    </a:lnTo>
                    <a:lnTo>
                      <a:pt x="294" y="78"/>
                    </a:lnTo>
                    <a:lnTo>
                      <a:pt x="294" y="84"/>
                    </a:lnTo>
                    <a:lnTo>
                      <a:pt x="300" y="84"/>
                    </a:lnTo>
                    <a:lnTo>
                      <a:pt x="300" y="90"/>
                    </a:lnTo>
                    <a:lnTo>
                      <a:pt x="300" y="96"/>
                    </a:lnTo>
                    <a:lnTo>
                      <a:pt x="306" y="108"/>
                    </a:lnTo>
                    <a:lnTo>
                      <a:pt x="306" y="114"/>
                    </a:lnTo>
                    <a:lnTo>
                      <a:pt x="306" y="120"/>
                    </a:lnTo>
                    <a:lnTo>
                      <a:pt x="306" y="126"/>
                    </a:lnTo>
                    <a:lnTo>
                      <a:pt x="300" y="126"/>
                    </a:lnTo>
                    <a:lnTo>
                      <a:pt x="300" y="132"/>
                    </a:lnTo>
                    <a:lnTo>
                      <a:pt x="294" y="132"/>
                    </a:lnTo>
                    <a:lnTo>
                      <a:pt x="294" y="138"/>
                    </a:lnTo>
                    <a:lnTo>
                      <a:pt x="288" y="144"/>
                    </a:lnTo>
                    <a:lnTo>
                      <a:pt x="288" y="150"/>
                    </a:lnTo>
                    <a:lnTo>
                      <a:pt x="282" y="156"/>
                    </a:lnTo>
                    <a:lnTo>
                      <a:pt x="282" y="162"/>
                    </a:lnTo>
                    <a:lnTo>
                      <a:pt x="282" y="168"/>
                    </a:lnTo>
                    <a:lnTo>
                      <a:pt x="282" y="174"/>
                    </a:lnTo>
                    <a:lnTo>
                      <a:pt x="282" y="180"/>
                    </a:lnTo>
                    <a:lnTo>
                      <a:pt x="276" y="180"/>
                    </a:lnTo>
                    <a:lnTo>
                      <a:pt x="276" y="186"/>
                    </a:lnTo>
                    <a:lnTo>
                      <a:pt x="270" y="192"/>
                    </a:lnTo>
                    <a:lnTo>
                      <a:pt x="270" y="198"/>
                    </a:lnTo>
                    <a:lnTo>
                      <a:pt x="270" y="204"/>
                    </a:lnTo>
                    <a:lnTo>
                      <a:pt x="270" y="216"/>
                    </a:lnTo>
                    <a:lnTo>
                      <a:pt x="270" y="222"/>
                    </a:lnTo>
                    <a:lnTo>
                      <a:pt x="276" y="222"/>
                    </a:lnTo>
                    <a:lnTo>
                      <a:pt x="276" y="228"/>
                    </a:lnTo>
                    <a:lnTo>
                      <a:pt x="276" y="234"/>
                    </a:lnTo>
                    <a:lnTo>
                      <a:pt x="282" y="240"/>
                    </a:lnTo>
                    <a:lnTo>
                      <a:pt x="282" y="246"/>
                    </a:lnTo>
                    <a:lnTo>
                      <a:pt x="282" y="252"/>
                    </a:lnTo>
                    <a:lnTo>
                      <a:pt x="288" y="252"/>
                    </a:lnTo>
                    <a:lnTo>
                      <a:pt x="294" y="252"/>
                    </a:lnTo>
                    <a:lnTo>
                      <a:pt x="294" y="258"/>
                    </a:lnTo>
                    <a:lnTo>
                      <a:pt x="294" y="264"/>
                    </a:lnTo>
                    <a:lnTo>
                      <a:pt x="294" y="270"/>
                    </a:lnTo>
                    <a:lnTo>
                      <a:pt x="294" y="276"/>
                    </a:lnTo>
                    <a:lnTo>
                      <a:pt x="288" y="276"/>
                    </a:lnTo>
                    <a:lnTo>
                      <a:pt x="282" y="276"/>
                    </a:lnTo>
                    <a:lnTo>
                      <a:pt x="282" y="282"/>
                    </a:lnTo>
                    <a:lnTo>
                      <a:pt x="282" y="276"/>
                    </a:lnTo>
                    <a:lnTo>
                      <a:pt x="276" y="276"/>
                    </a:lnTo>
                    <a:lnTo>
                      <a:pt x="270" y="276"/>
                    </a:lnTo>
                    <a:lnTo>
                      <a:pt x="264" y="276"/>
                    </a:lnTo>
                    <a:lnTo>
                      <a:pt x="240" y="276"/>
                    </a:lnTo>
                    <a:lnTo>
                      <a:pt x="234" y="270"/>
                    </a:lnTo>
                    <a:lnTo>
                      <a:pt x="228" y="270"/>
                    </a:lnTo>
                    <a:lnTo>
                      <a:pt x="222" y="270"/>
                    </a:lnTo>
                    <a:lnTo>
                      <a:pt x="216" y="270"/>
                    </a:lnTo>
                    <a:lnTo>
                      <a:pt x="198" y="276"/>
                    </a:lnTo>
                    <a:lnTo>
                      <a:pt x="192" y="276"/>
                    </a:lnTo>
                    <a:lnTo>
                      <a:pt x="180" y="276"/>
                    </a:lnTo>
                    <a:lnTo>
                      <a:pt x="168" y="276"/>
                    </a:lnTo>
                    <a:lnTo>
                      <a:pt x="156" y="276"/>
                    </a:lnTo>
                    <a:lnTo>
                      <a:pt x="150" y="282"/>
                    </a:lnTo>
                    <a:lnTo>
                      <a:pt x="144" y="282"/>
                    </a:lnTo>
                    <a:lnTo>
                      <a:pt x="138" y="282"/>
                    </a:lnTo>
                    <a:lnTo>
                      <a:pt x="132" y="282"/>
                    </a:lnTo>
                    <a:lnTo>
                      <a:pt x="126" y="282"/>
                    </a:lnTo>
                    <a:lnTo>
                      <a:pt x="126" y="288"/>
                    </a:lnTo>
                    <a:lnTo>
                      <a:pt x="120" y="288"/>
                    </a:lnTo>
                    <a:lnTo>
                      <a:pt x="126" y="288"/>
                    </a:lnTo>
                    <a:lnTo>
                      <a:pt x="120" y="288"/>
                    </a:lnTo>
                    <a:lnTo>
                      <a:pt x="114" y="288"/>
                    </a:lnTo>
                    <a:lnTo>
                      <a:pt x="114" y="294"/>
                    </a:lnTo>
                    <a:lnTo>
                      <a:pt x="108" y="294"/>
                    </a:lnTo>
                    <a:lnTo>
                      <a:pt x="102" y="294"/>
                    </a:lnTo>
                    <a:lnTo>
                      <a:pt x="96" y="300"/>
                    </a:lnTo>
                    <a:lnTo>
                      <a:pt x="84" y="300"/>
                    </a:lnTo>
                    <a:lnTo>
                      <a:pt x="84" y="306"/>
                    </a:lnTo>
                    <a:lnTo>
                      <a:pt x="78" y="306"/>
                    </a:lnTo>
                    <a:lnTo>
                      <a:pt x="72" y="306"/>
                    </a:lnTo>
                    <a:lnTo>
                      <a:pt x="72" y="312"/>
                    </a:lnTo>
                    <a:lnTo>
                      <a:pt x="66" y="312"/>
                    </a:lnTo>
                    <a:lnTo>
                      <a:pt x="60" y="312"/>
                    </a:lnTo>
                    <a:lnTo>
                      <a:pt x="54" y="312"/>
                    </a:lnTo>
                    <a:lnTo>
                      <a:pt x="54" y="306"/>
                    </a:lnTo>
                    <a:lnTo>
                      <a:pt x="54" y="300"/>
                    </a:lnTo>
                    <a:lnTo>
                      <a:pt x="54" y="294"/>
                    </a:lnTo>
                    <a:lnTo>
                      <a:pt x="54" y="288"/>
                    </a:lnTo>
                    <a:lnTo>
                      <a:pt x="54" y="282"/>
                    </a:lnTo>
                    <a:lnTo>
                      <a:pt x="54" y="276"/>
                    </a:lnTo>
                    <a:lnTo>
                      <a:pt x="60" y="276"/>
                    </a:lnTo>
                    <a:lnTo>
                      <a:pt x="60" y="270"/>
                    </a:lnTo>
                    <a:lnTo>
                      <a:pt x="66" y="270"/>
                    </a:lnTo>
                    <a:lnTo>
                      <a:pt x="66" y="264"/>
                    </a:lnTo>
                    <a:lnTo>
                      <a:pt x="60" y="264"/>
                    </a:lnTo>
                    <a:lnTo>
                      <a:pt x="60" y="258"/>
                    </a:lnTo>
                    <a:lnTo>
                      <a:pt x="66" y="258"/>
                    </a:lnTo>
                    <a:lnTo>
                      <a:pt x="60" y="258"/>
                    </a:lnTo>
                    <a:lnTo>
                      <a:pt x="60" y="252"/>
                    </a:lnTo>
                    <a:lnTo>
                      <a:pt x="66" y="252"/>
                    </a:lnTo>
                    <a:lnTo>
                      <a:pt x="60" y="252"/>
                    </a:lnTo>
                    <a:lnTo>
                      <a:pt x="60" y="246"/>
                    </a:lnTo>
                    <a:lnTo>
                      <a:pt x="60" y="240"/>
                    </a:lnTo>
                    <a:lnTo>
                      <a:pt x="54" y="240"/>
                    </a:lnTo>
                    <a:lnTo>
                      <a:pt x="48" y="240"/>
                    </a:lnTo>
                    <a:lnTo>
                      <a:pt x="48" y="234"/>
                    </a:lnTo>
                    <a:lnTo>
                      <a:pt x="48" y="240"/>
                    </a:lnTo>
                    <a:lnTo>
                      <a:pt x="48" y="234"/>
                    </a:lnTo>
                    <a:lnTo>
                      <a:pt x="42" y="234"/>
                    </a:lnTo>
                    <a:lnTo>
                      <a:pt x="42" y="228"/>
                    </a:lnTo>
                    <a:lnTo>
                      <a:pt x="42" y="222"/>
                    </a:lnTo>
                    <a:lnTo>
                      <a:pt x="36" y="222"/>
                    </a:lnTo>
                    <a:lnTo>
                      <a:pt x="36" y="216"/>
                    </a:lnTo>
                    <a:lnTo>
                      <a:pt x="36" y="222"/>
                    </a:lnTo>
                    <a:lnTo>
                      <a:pt x="36" y="216"/>
                    </a:lnTo>
                    <a:lnTo>
                      <a:pt x="36" y="222"/>
                    </a:lnTo>
                    <a:lnTo>
                      <a:pt x="36" y="216"/>
                    </a:lnTo>
                    <a:lnTo>
                      <a:pt x="30" y="216"/>
                    </a:lnTo>
                    <a:lnTo>
                      <a:pt x="24" y="222"/>
                    </a:lnTo>
                    <a:lnTo>
                      <a:pt x="24" y="216"/>
                    </a:lnTo>
                    <a:lnTo>
                      <a:pt x="18" y="216"/>
                    </a:lnTo>
                    <a:lnTo>
                      <a:pt x="12" y="216"/>
                    </a:lnTo>
                    <a:lnTo>
                      <a:pt x="12" y="210"/>
                    </a:lnTo>
                    <a:lnTo>
                      <a:pt x="6" y="210"/>
                    </a:lnTo>
                    <a:lnTo>
                      <a:pt x="0" y="210"/>
                    </a:lnTo>
                    <a:lnTo>
                      <a:pt x="6" y="210"/>
                    </a:lnTo>
                    <a:lnTo>
                      <a:pt x="6" y="204"/>
                    </a:lnTo>
                    <a:lnTo>
                      <a:pt x="12" y="204"/>
                    </a:lnTo>
                    <a:lnTo>
                      <a:pt x="12" y="198"/>
                    </a:lnTo>
                    <a:lnTo>
                      <a:pt x="18" y="198"/>
                    </a:lnTo>
                    <a:lnTo>
                      <a:pt x="18" y="192"/>
                    </a:lnTo>
                    <a:lnTo>
                      <a:pt x="18" y="186"/>
                    </a:lnTo>
                    <a:lnTo>
                      <a:pt x="18" y="180"/>
                    </a:lnTo>
                    <a:lnTo>
                      <a:pt x="18" y="174"/>
                    </a:lnTo>
                    <a:lnTo>
                      <a:pt x="12" y="174"/>
                    </a:lnTo>
                    <a:lnTo>
                      <a:pt x="12" y="168"/>
                    </a:lnTo>
                    <a:lnTo>
                      <a:pt x="12" y="162"/>
                    </a:lnTo>
                    <a:lnTo>
                      <a:pt x="12" y="156"/>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3" name="Freeform 112"/>
              <p:cNvSpPr>
                <a:spLocks noChangeAspect="1"/>
              </p:cNvSpPr>
              <p:nvPr>
                <p:custDataLst>
                  <p:tags r:id="rId49"/>
                </p:custDataLst>
              </p:nvPr>
            </p:nvSpPr>
            <p:spPr bwMode="auto">
              <a:xfrm>
                <a:off x="1752" y="2104"/>
                <a:ext cx="164" cy="169"/>
              </a:xfrm>
              <a:custGeom>
                <a:avLst/>
                <a:gdLst>
                  <a:gd name="T0" fmla="*/ 2 w 204"/>
                  <a:gd name="T1" fmla="*/ 28 h 210"/>
                  <a:gd name="T2" fmla="*/ 7 w 204"/>
                  <a:gd name="T3" fmla="*/ 23 h 210"/>
                  <a:gd name="T4" fmla="*/ 12 w 204"/>
                  <a:gd name="T5" fmla="*/ 20 h 210"/>
                  <a:gd name="T6" fmla="*/ 14 w 204"/>
                  <a:gd name="T7" fmla="*/ 15 h 210"/>
                  <a:gd name="T8" fmla="*/ 20 w 204"/>
                  <a:gd name="T9" fmla="*/ 7 h 210"/>
                  <a:gd name="T10" fmla="*/ 23 w 204"/>
                  <a:gd name="T11" fmla="*/ 2 h 210"/>
                  <a:gd name="T12" fmla="*/ 28 w 204"/>
                  <a:gd name="T13" fmla="*/ 0 h 210"/>
                  <a:gd name="T14" fmla="*/ 31 w 204"/>
                  <a:gd name="T15" fmla="*/ 0 h 210"/>
                  <a:gd name="T16" fmla="*/ 33 w 204"/>
                  <a:gd name="T17" fmla="*/ 0 h 210"/>
                  <a:gd name="T18" fmla="*/ 35 w 204"/>
                  <a:gd name="T19" fmla="*/ 0 h 210"/>
                  <a:gd name="T20" fmla="*/ 40 w 204"/>
                  <a:gd name="T21" fmla="*/ 2 h 210"/>
                  <a:gd name="T22" fmla="*/ 40 w 204"/>
                  <a:gd name="T23" fmla="*/ 10 h 210"/>
                  <a:gd name="T24" fmla="*/ 43 w 204"/>
                  <a:gd name="T25" fmla="*/ 15 h 210"/>
                  <a:gd name="T26" fmla="*/ 43 w 204"/>
                  <a:gd name="T27" fmla="*/ 23 h 210"/>
                  <a:gd name="T28" fmla="*/ 40 w 204"/>
                  <a:gd name="T29" fmla="*/ 23 h 210"/>
                  <a:gd name="T30" fmla="*/ 45 w 204"/>
                  <a:gd name="T31" fmla="*/ 25 h 210"/>
                  <a:gd name="T32" fmla="*/ 50 w 204"/>
                  <a:gd name="T33" fmla="*/ 28 h 210"/>
                  <a:gd name="T34" fmla="*/ 55 w 204"/>
                  <a:gd name="T35" fmla="*/ 25 h 210"/>
                  <a:gd name="T36" fmla="*/ 52 w 204"/>
                  <a:gd name="T37" fmla="*/ 25 h 210"/>
                  <a:gd name="T38" fmla="*/ 55 w 204"/>
                  <a:gd name="T39" fmla="*/ 20 h 210"/>
                  <a:gd name="T40" fmla="*/ 60 w 204"/>
                  <a:gd name="T41" fmla="*/ 20 h 210"/>
                  <a:gd name="T42" fmla="*/ 63 w 204"/>
                  <a:gd name="T43" fmla="*/ 25 h 210"/>
                  <a:gd name="T44" fmla="*/ 64 w 204"/>
                  <a:gd name="T45" fmla="*/ 31 h 210"/>
                  <a:gd name="T46" fmla="*/ 64 w 204"/>
                  <a:gd name="T47" fmla="*/ 38 h 210"/>
                  <a:gd name="T48" fmla="*/ 60 w 204"/>
                  <a:gd name="T49" fmla="*/ 40 h 210"/>
                  <a:gd name="T50" fmla="*/ 60 w 204"/>
                  <a:gd name="T51" fmla="*/ 43 h 210"/>
                  <a:gd name="T52" fmla="*/ 64 w 204"/>
                  <a:gd name="T53" fmla="*/ 45 h 210"/>
                  <a:gd name="T54" fmla="*/ 71 w 204"/>
                  <a:gd name="T55" fmla="*/ 45 h 210"/>
                  <a:gd name="T56" fmla="*/ 73 w 204"/>
                  <a:gd name="T57" fmla="*/ 45 h 210"/>
                  <a:gd name="T58" fmla="*/ 73 w 204"/>
                  <a:gd name="T59" fmla="*/ 48 h 210"/>
                  <a:gd name="T60" fmla="*/ 76 w 204"/>
                  <a:gd name="T61" fmla="*/ 52 h 210"/>
                  <a:gd name="T62" fmla="*/ 78 w 204"/>
                  <a:gd name="T63" fmla="*/ 52 h 210"/>
                  <a:gd name="T64" fmla="*/ 83 w 204"/>
                  <a:gd name="T65" fmla="*/ 55 h 210"/>
                  <a:gd name="T66" fmla="*/ 85 w 204"/>
                  <a:gd name="T67" fmla="*/ 60 h 210"/>
                  <a:gd name="T68" fmla="*/ 85 w 204"/>
                  <a:gd name="T69" fmla="*/ 63 h 210"/>
                  <a:gd name="T70" fmla="*/ 85 w 204"/>
                  <a:gd name="T71" fmla="*/ 65 h 210"/>
                  <a:gd name="T72" fmla="*/ 83 w 204"/>
                  <a:gd name="T73" fmla="*/ 71 h 210"/>
                  <a:gd name="T74" fmla="*/ 80 w 204"/>
                  <a:gd name="T75" fmla="*/ 76 h 210"/>
                  <a:gd name="T76" fmla="*/ 80 w 204"/>
                  <a:gd name="T77" fmla="*/ 83 h 210"/>
                  <a:gd name="T78" fmla="*/ 78 w 204"/>
                  <a:gd name="T79" fmla="*/ 85 h 210"/>
                  <a:gd name="T80" fmla="*/ 68 w 204"/>
                  <a:gd name="T81" fmla="*/ 83 h 210"/>
                  <a:gd name="T82" fmla="*/ 63 w 204"/>
                  <a:gd name="T83" fmla="*/ 81 h 210"/>
                  <a:gd name="T84" fmla="*/ 58 w 204"/>
                  <a:gd name="T85" fmla="*/ 78 h 210"/>
                  <a:gd name="T86" fmla="*/ 52 w 204"/>
                  <a:gd name="T87" fmla="*/ 76 h 210"/>
                  <a:gd name="T88" fmla="*/ 47 w 204"/>
                  <a:gd name="T89" fmla="*/ 73 h 210"/>
                  <a:gd name="T90" fmla="*/ 43 w 204"/>
                  <a:gd name="T91" fmla="*/ 68 h 210"/>
                  <a:gd name="T92" fmla="*/ 40 w 204"/>
                  <a:gd name="T93" fmla="*/ 68 h 210"/>
                  <a:gd name="T94" fmla="*/ 38 w 204"/>
                  <a:gd name="T95" fmla="*/ 63 h 210"/>
                  <a:gd name="T96" fmla="*/ 40 w 204"/>
                  <a:gd name="T97" fmla="*/ 65 h 210"/>
                  <a:gd name="T98" fmla="*/ 40 w 204"/>
                  <a:gd name="T99" fmla="*/ 63 h 210"/>
                  <a:gd name="T100" fmla="*/ 33 w 204"/>
                  <a:gd name="T101" fmla="*/ 60 h 210"/>
                  <a:gd name="T102" fmla="*/ 31 w 204"/>
                  <a:gd name="T103" fmla="*/ 55 h 210"/>
                  <a:gd name="T104" fmla="*/ 31 w 204"/>
                  <a:gd name="T105" fmla="*/ 52 h 210"/>
                  <a:gd name="T106" fmla="*/ 28 w 204"/>
                  <a:gd name="T107" fmla="*/ 52 h 210"/>
                  <a:gd name="T108" fmla="*/ 25 w 204"/>
                  <a:gd name="T109" fmla="*/ 52 h 210"/>
                  <a:gd name="T110" fmla="*/ 20 w 204"/>
                  <a:gd name="T111" fmla="*/ 48 h 210"/>
                  <a:gd name="T112" fmla="*/ 12 w 204"/>
                  <a:gd name="T113" fmla="*/ 45 h 210"/>
                  <a:gd name="T114" fmla="*/ 14 w 204"/>
                  <a:gd name="T115" fmla="*/ 45 h 210"/>
                  <a:gd name="T116" fmla="*/ 10 w 204"/>
                  <a:gd name="T117" fmla="*/ 43 h 210"/>
                  <a:gd name="T118" fmla="*/ 2 w 204"/>
                  <a:gd name="T119" fmla="*/ 38 h 210"/>
                  <a:gd name="T120" fmla="*/ 0 w 204"/>
                  <a:gd name="T121" fmla="*/ 35 h 210"/>
                  <a:gd name="T122" fmla="*/ 0 w 204"/>
                  <a:gd name="T123" fmla="*/ 33 h 2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210">
                    <a:moveTo>
                      <a:pt x="0" y="78"/>
                    </a:moveTo>
                    <a:lnTo>
                      <a:pt x="6" y="72"/>
                    </a:lnTo>
                    <a:lnTo>
                      <a:pt x="6" y="66"/>
                    </a:lnTo>
                    <a:lnTo>
                      <a:pt x="12" y="66"/>
                    </a:lnTo>
                    <a:lnTo>
                      <a:pt x="12" y="60"/>
                    </a:lnTo>
                    <a:lnTo>
                      <a:pt x="18" y="54"/>
                    </a:lnTo>
                    <a:lnTo>
                      <a:pt x="24" y="54"/>
                    </a:lnTo>
                    <a:lnTo>
                      <a:pt x="24" y="48"/>
                    </a:lnTo>
                    <a:lnTo>
                      <a:pt x="30" y="48"/>
                    </a:lnTo>
                    <a:lnTo>
                      <a:pt x="30" y="42"/>
                    </a:lnTo>
                    <a:lnTo>
                      <a:pt x="36" y="42"/>
                    </a:lnTo>
                    <a:lnTo>
                      <a:pt x="36" y="36"/>
                    </a:lnTo>
                    <a:lnTo>
                      <a:pt x="42" y="36"/>
                    </a:lnTo>
                    <a:lnTo>
                      <a:pt x="42" y="24"/>
                    </a:lnTo>
                    <a:lnTo>
                      <a:pt x="48" y="18"/>
                    </a:lnTo>
                    <a:lnTo>
                      <a:pt x="54" y="18"/>
                    </a:lnTo>
                    <a:lnTo>
                      <a:pt x="54" y="12"/>
                    </a:lnTo>
                    <a:lnTo>
                      <a:pt x="54" y="6"/>
                    </a:lnTo>
                    <a:lnTo>
                      <a:pt x="54" y="0"/>
                    </a:lnTo>
                    <a:lnTo>
                      <a:pt x="60" y="0"/>
                    </a:lnTo>
                    <a:lnTo>
                      <a:pt x="66" y="0"/>
                    </a:lnTo>
                    <a:lnTo>
                      <a:pt x="66" y="6"/>
                    </a:lnTo>
                    <a:lnTo>
                      <a:pt x="72" y="6"/>
                    </a:lnTo>
                    <a:lnTo>
                      <a:pt x="72" y="0"/>
                    </a:lnTo>
                    <a:lnTo>
                      <a:pt x="78" y="0"/>
                    </a:lnTo>
                    <a:lnTo>
                      <a:pt x="84" y="0"/>
                    </a:lnTo>
                    <a:lnTo>
                      <a:pt x="78" y="0"/>
                    </a:lnTo>
                    <a:lnTo>
                      <a:pt x="84" y="0"/>
                    </a:lnTo>
                    <a:lnTo>
                      <a:pt x="84" y="6"/>
                    </a:lnTo>
                    <a:lnTo>
                      <a:pt x="84" y="0"/>
                    </a:lnTo>
                    <a:lnTo>
                      <a:pt x="90" y="0"/>
                    </a:lnTo>
                    <a:lnTo>
                      <a:pt x="90" y="6"/>
                    </a:lnTo>
                    <a:lnTo>
                      <a:pt x="96" y="6"/>
                    </a:lnTo>
                    <a:lnTo>
                      <a:pt x="96" y="12"/>
                    </a:lnTo>
                    <a:lnTo>
                      <a:pt x="96" y="18"/>
                    </a:lnTo>
                    <a:lnTo>
                      <a:pt x="96" y="24"/>
                    </a:lnTo>
                    <a:lnTo>
                      <a:pt x="102" y="24"/>
                    </a:lnTo>
                    <a:lnTo>
                      <a:pt x="102" y="30"/>
                    </a:lnTo>
                    <a:lnTo>
                      <a:pt x="102" y="36"/>
                    </a:lnTo>
                    <a:lnTo>
                      <a:pt x="102" y="42"/>
                    </a:lnTo>
                    <a:lnTo>
                      <a:pt x="102" y="48"/>
                    </a:lnTo>
                    <a:lnTo>
                      <a:pt x="102" y="54"/>
                    </a:lnTo>
                    <a:lnTo>
                      <a:pt x="96" y="54"/>
                    </a:lnTo>
                    <a:lnTo>
                      <a:pt x="96" y="60"/>
                    </a:lnTo>
                    <a:lnTo>
                      <a:pt x="96" y="54"/>
                    </a:lnTo>
                    <a:lnTo>
                      <a:pt x="102" y="54"/>
                    </a:lnTo>
                    <a:lnTo>
                      <a:pt x="108" y="54"/>
                    </a:lnTo>
                    <a:lnTo>
                      <a:pt x="108" y="60"/>
                    </a:lnTo>
                    <a:lnTo>
                      <a:pt x="114" y="60"/>
                    </a:lnTo>
                    <a:lnTo>
                      <a:pt x="114" y="66"/>
                    </a:lnTo>
                    <a:lnTo>
                      <a:pt x="120" y="66"/>
                    </a:lnTo>
                    <a:lnTo>
                      <a:pt x="120" y="60"/>
                    </a:lnTo>
                    <a:lnTo>
                      <a:pt x="126" y="60"/>
                    </a:lnTo>
                    <a:lnTo>
                      <a:pt x="132" y="60"/>
                    </a:lnTo>
                    <a:lnTo>
                      <a:pt x="126" y="60"/>
                    </a:lnTo>
                    <a:lnTo>
                      <a:pt x="132" y="60"/>
                    </a:lnTo>
                    <a:lnTo>
                      <a:pt x="126" y="60"/>
                    </a:lnTo>
                    <a:lnTo>
                      <a:pt x="132" y="54"/>
                    </a:lnTo>
                    <a:lnTo>
                      <a:pt x="138" y="48"/>
                    </a:lnTo>
                    <a:lnTo>
                      <a:pt x="132" y="48"/>
                    </a:lnTo>
                    <a:lnTo>
                      <a:pt x="138" y="42"/>
                    </a:lnTo>
                    <a:lnTo>
                      <a:pt x="144" y="42"/>
                    </a:lnTo>
                    <a:lnTo>
                      <a:pt x="144" y="48"/>
                    </a:lnTo>
                    <a:lnTo>
                      <a:pt x="150" y="48"/>
                    </a:lnTo>
                    <a:lnTo>
                      <a:pt x="150" y="54"/>
                    </a:lnTo>
                    <a:lnTo>
                      <a:pt x="150" y="60"/>
                    </a:lnTo>
                    <a:lnTo>
                      <a:pt x="150" y="66"/>
                    </a:lnTo>
                    <a:lnTo>
                      <a:pt x="156" y="66"/>
                    </a:lnTo>
                    <a:lnTo>
                      <a:pt x="156" y="72"/>
                    </a:lnTo>
                    <a:lnTo>
                      <a:pt x="156" y="78"/>
                    </a:lnTo>
                    <a:lnTo>
                      <a:pt x="156" y="84"/>
                    </a:lnTo>
                    <a:lnTo>
                      <a:pt x="156" y="90"/>
                    </a:lnTo>
                    <a:lnTo>
                      <a:pt x="150" y="90"/>
                    </a:lnTo>
                    <a:lnTo>
                      <a:pt x="150" y="96"/>
                    </a:lnTo>
                    <a:lnTo>
                      <a:pt x="144" y="96"/>
                    </a:lnTo>
                    <a:lnTo>
                      <a:pt x="144" y="102"/>
                    </a:lnTo>
                    <a:lnTo>
                      <a:pt x="138" y="102"/>
                    </a:lnTo>
                    <a:lnTo>
                      <a:pt x="144" y="102"/>
                    </a:lnTo>
                    <a:lnTo>
                      <a:pt x="150" y="102"/>
                    </a:lnTo>
                    <a:lnTo>
                      <a:pt x="150" y="108"/>
                    </a:lnTo>
                    <a:lnTo>
                      <a:pt x="156" y="108"/>
                    </a:lnTo>
                    <a:lnTo>
                      <a:pt x="162" y="108"/>
                    </a:lnTo>
                    <a:lnTo>
                      <a:pt x="162" y="114"/>
                    </a:lnTo>
                    <a:lnTo>
                      <a:pt x="168" y="108"/>
                    </a:lnTo>
                    <a:lnTo>
                      <a:pt x="174" y="108"/>
                    </a:lnTo>
                    <a:lnTo>
                      <a:pt x="174" y="114"/>
                    </a:lnTo>
                    <a:lnTo>
                      <a:pt x="174" y="108"/>
                    </a:lnTo>
                    <a:lnTo>
                      <a:pt x="174" y="114"/>
                    </a:lnTo>
                    <a:lnTo>
                      <a:pt x="174" y="108"/>
                    </a:lnTo>
                    <a:lnTo>
                      <a:pt x="174" y="114"/>
                    </a:lnTo>
                    <a:lnTo>
                      <a:pt x="180" y="114"/>
                    </a:lnTo>
                    <a:lnTo>
                      <a:pt x="180" y="120"/>
                    </a:lnTo>
                    <a:lnTo>
                      <a:pt x="180" y="126"/>
                    </a:lnTo>
                    <a:lnTo>
                      <a:pt x="186" y="126"/>
                    </a:lnTo>
                    <a:lnTo>
                      <a:pt x="186" y="132"/>
                    </a:lnTo>
                    <a:lnTo>
                      <a:pt x="186" y="126"/>
                    </a:lnTo>
                    <a:lnTo>
                      <a:pt x="186" y="132"/>
                    </a:lnTo>
                    <a:lnTo>
                      <a:pt x="192" y="132"/>
                    </a:lnTo>
                    <a:lnTo>
                      <a:pt x="198" y="132"/>
                    </a:lnTo>
                    <a:lnTo>
                      <a:pt x="198" y="138"/>
                    </a:lnTo>
                    <a:lnTo>
                      <a:pt x="198" y="144"/>
                    </a:lnTo>
                    <a:lnTo>
                      <a:pt x="204" y="144"/>
                    </a:lnTo>
                    <a:lnTo>
                      <a:pt x="198" y="144"/>
                    </a:lnTo>
                    <a:lnTo>
                      <a:pt x="198" y="150"/>
                    </a:lnTo>
                    <a:lnTo>
                      <a:pt x="204" y="150"/>
                    </a:lnTo>
                    <a:lnTo>
                      <a:pt x="198" y="150"/>
                    </a:lnTo>
                    <a:lnTo>
                      <a:pt x="198" y="156"/>
                    </a:lnTo>
                    <a:lnTo>
                      <a:pt x="204" y="156"/>
                    </a:lnTo>
                    <a:lnTo>
                      <a:pt x="204" y="162"/>
                    </a:lnTo>
                    <a:lnTo>
                      <a:pt x="198" y="162"/>
                    </a:lnTo>
                    <a:lnTo>
                      <a:pt x="198" y="168"/>
                    </a:lnTo>
                    <a:lnTo>
                      <a:pt x="192" y="168"/>
                    </a:lnTo>
                    <a:lnTo>
                      <a:pt x="192" y="174"/>
                    </a:lnTo>
                    <a:lnTo>
                      <a:pt x="192" y="180"/>
                    </a:lnTo>
                    <a:lnTo>
                      <a:pt x="192" y="186"/>
                    </a:lnTo>
                    <a:lnTo>
                      <a:pt x="192" y="192"/>
                    </a:lnTo>
                    <a:lnTo>
                      <a:pt x="192" y="198"/>
                    </a:lnTo>
                    <a:lnTo>
                      <a:pt x="192" y="204"/>
                    </a:lnTo>
                    <a:lnTo>
                      <a:pt x="192" y="210"/>
                    </a:lnTo>
                    <a:lnTo>
                      <a:pt x="186" y="204"/>
                    </a:lnTo>
                    <a:lnTo>
                      <a:pt x="180" y="204"/>
                    </a:lnTo>
                    <a:lnTo>
                      <a:pt x="174" y="198"/>
                    </a:lnTo>
                    <a:lnTo>
                      <a:pt x="162" y="198"/>
                    </a:lnTo>
                    <a:lnTo>
                      <a:pt x="156" y="198"/>
                    </a:lnTo>
                    <a:lnTo>
                      <a:pt x="156" y="192"/>
                    </a:lnTo>
                    <a:lnTo>
                      <a:pt x="150" y="192"/>
                    </a:lnTo>
                    <a:lnTo>
                      <a:pt x="144" y="192"/>
                    </a:lnTo>
                    <a:lnTo>
                      <a:pt x="144" y="186"/>
                    </a:lnTo>
                    <a:lnTo>
                      <a:pt x="138" y="186"/>
                    </a:lnTo>
                    <a:lnTo>
                      <a:pt x="132" y="186"/>
                    </a:lnTo>
                    <a:lnTo>
                      <a:pt x="132" y="180"/>
                    </a:lnTo>
                    <a:lnTo>
                      <a:pt x="126" y="180"/>
                    </a:lnTo>
                    <a:lnTo>
                      <a:pt x="126" y="174"/>
                    </a:lnTo>
                    <a:lnTo>
                      <a:pt x="120" y="174"/>
                    </a:lnTo>
                    <a:lnTo>
                      <a:pt x="114" y="174"/>
                    </a:lnTo>
                    <a:lnTo>
                      <a:pt x="114" y="168"/>
                    </a:lnTo>
                    <a:lnTo>
                      <a:pt x="108" y="168"/>
                    </a:lnTo>
                    <a:lnTo>
                      <a:pt x="102" y="162"/>
                    </a:lnTo>
                    <a:lnTo>
                      <a:pt x="108" y="162"/>
                    </a:lnTo>
                    <a:lnTo>
                      <a:pt x="102" y="162"/>
                    </a:lnTo>
                    <a:lnTo>
                      <a:pt x="96" y="162"/>
                    </a:lnTo>
                    <a:lnTo>
                      <a:pt x="96" y="156"/>
                    </a:lnTo>
                    <a:lnTo>
                      <a:pt x="90" y="156"/>
                    </a:lnTo>
                    <a:lnTo>
                      <a:pt x="90" y="150"/>
                    </a:lnTo>
                    <a:lnTo>
                      <a:pt x="90" y="156"/>
                    </a:lnTo>
                    <a:lnTo>
                      <a:pt x="90" y="150"/>
                    </a:lnTo>
                    <a:lnTo>
                      <a:pt x="96" y="156"/>
                    </a:lnTo>
                    <a:lnTo>
                      <a:pt x="96" y="150"/>
                    </a:lnTo>
                    <a:lnTo>
                      <a:pt x="90" y="150"/>
                    </a:lnTo>
                    <a:lnTo>
                      <a:pt x="96" y="150"/>
                    </a:lnTo>
                    <a:lnTo>
                      <a:pt x="90" y="150"/>
                    </a:lnTo>
                    <a:lnTo>
                      <a:pt x="84" y="144"/>
                    </a:lnTo>
                    <a:lnTo>
                      <a:pt x="78" y="144"/>
                    </a:lnTo>
                    <a:lnTo>
                      <a:pt x="78" y="138"/>
                    </a:lnTo>
                    <a:lnTo>
                      <a:pt x="72" y="138"/>
                    </a:lnTo>
                    <a:lnTo>
                      <a:pt x="72" y="132"/>
                    </a:lnTo>
                    <a:lnTo>
                      <a:pt x="66" y="132"/>
                    </a:lnTo>
                    <a:lnTo>
                      <a:pt x="72" y="132"/>
                    </a:lnTo>
                    <a:lnTo>
                      <a:pt x="72" y="126"/>
                    </a:lnTo>
                    <a:lnTo>
                      <a:pt x="72" y="132"/>
                    </a:lnTo>
                    <a:lnTo>
                      <a:pt x="66" y="132"/>
                    </a:lnTo>
                    <a:lnTo>
                      <a:pt x="66" y="126"/>
                    </a:lnTo>
                    <a:lnTo>
                      <a:pt x="66" y="132"/>
                    </a:lnTo>
                    <a:lnTo>
                      <a:pt x="66" y="126"/>
                    </a:lnTo>
                    <a:lnTo>
                      <a:pt x="60" y="126"/>
                    </a:lnTo>
                    <a:lnTo>
                      <a:pt x="60" y="120"/>
                    </a:lnTo>
                    <a:lnTo>
                      <a:pt x="54" y="120"/>
                    </a:lnTo>
                    <a:lnTo>
                      <a:pt x="48" y="114"/>
                    </a:lnTo>
                    <a:lnTo>
                      <a:pt x="42" y="114"/>
                    </a:lnTo>
                    <a:lnTo>
                      <a:pt x="36" y="114"/>
                    </a:lnTo>
                    <a:lnTo>
                      <a:pt x="30" y="108"/>
                    </a:lnTo>
                    <a:lnTo>
                      <a:pt x="36" y="108"/>
                    </a:lnTo>
                    <a:lnTo>
                      <a:pt x="36" y="102"/>
                    </a:lnTo>
                    <a:lnTo>
                      <a:pt x="36" y="108"/>
                    </a:lnTo>
                    <a:lnTo>
                      <a:pt x="30" y="108"/>
                    </a:lnTo>
                    <a:lnTo>
                      <a:pt x="30" y="102"/>
                    </a:lnTo>
                    <a:lnTo>
                      <a:pt x="24" y="102"/>
                    </a:lnTo>
                    <a:lnTo>
                      <a:pt x="18" y="96"/>
                    </a:lnTo>
                    <a:lnTo>
                      <a:pt x="12" y="96"/>
                    </a:lnTo>
                    <a:lnTo>
                      <a:pt x="6" y="90"/>
                    </a:lnTo>
                    <a:lnTo>
                      <a:pt x="0" y="90"/>
                    </a:lnTo>
                    <a:lnTo>
                      <a:pt x="6" y="84"/>
                    </a:lnTo>
                    <a:lnTo>
                      <a:pt x="0" y="84"/>
                    </a:lnTo>
                    <a:lnTo>
                      <a:pt x="6" y="84"/>
                    </a:lnTo>
                    <a:lnTo>
                      <a:pt x="0" y="84"/>
                    </a:lnTo>
                    <a:lnTo>
                      <a:pt x="0" y="78"/>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4" name="Freeform 113"/>
              <p:cNvSpPr>
                <a:spLocks noChangeAspect="1"/>
              </p:cNvSpPr>
              <p:nvPr>
                <p:custDataLst>
                  <p:tags r:id="rId50"/>
                </p:custDataLst>
              </p:nvPr>
            </p:nvSpPr>
            <p:spPr bwMode="auto">
              <a:xfrm>
                <a:off x="2201" y="1998"/>
                <a:ext cx="83" cy="203"/>
              </a:xfrm>
              <a:custGeom>
                <a:avLst/>
                <a:gdLst>
                  <a:gd name="T0" fmla="*/ 16 w 102"/>
                  <a:gd name="T1" fmla="*/ 2 h 252"/>
                  <a:gd name="T2" fmla="*/ 19 w 102"/>
                  <a:gd name="T3" fmla="*/ 5 h 252"/>
                  <a:gd name="T4" fmla="*/ 24 w 102"/>
                  <a:gd name="T5" fmla="*/ 8 h 252"/>
                  <a:gd name="T6" fmla="*/ 21 w 102"/>
                  <a:gd name="T7" fmla="*/ 12 h 252"/>
                  <a:gd name="T8" fmla="*/ 21 w 102"/>
                  <a:gd name="T9" fmla="*/ 18 h 252"/>
                  <a:gd name="T10" fmla="*/ 29 w 102"/>
                  <a:gd name="T11" fmla="*/ 23 h 252"/>
                  <a:gd name="T12" fmla="*/ 34 w 102"/>
                  <a:gd name="T13" fmla="*/ 31 h 252"/>
                  <a:gd name="T14" fmla="*/ 34 w 102"/>
                  <a:gd name="T15" fmla="*/ 35 h 252"/>
                  <a:gd name="T16" fmla="*/ 37 w 102"/>
                  <a:gd name="T17" fmla="*/ 40 h 252"/>
                  <a:gd name="T18" fmla="*/ 39 w 102"/>
                  <a:gd name="T19" fmla="*/ 45 h 252"/>
                  <a:gd name="T20" fmla="*/ 39 w 102"/>
                  <a:gd name="T21" fmla="*/ 51 h 252"/>
                  <a:gd name="T22" fmla="*/ 39 w 102"/>
                  <a:gd name="T23" fmla="*/ 55 h 252"/>
                  <a:gd name="T24" fmla="*/ 39 w 102"/>
                  <a:gd name="T25" fmla="*/ 60 h 252"/>
                  <a:gd name="T26" fmla="*/ 39 w 102"/>
                  <a:gd name="T27" fmla="*/ 71 h 252"/>
                  <a:gd name="T28" fmla="*/ 39 w 102"/>
                  <a:gd name="T29" fmla="*/ 76 h 252"/>
                  <a:gd name="T30" fmla="*/ 42 w 102"/>
                  <a:gd name="T31" fmla="*/ 78 h 252"/>
                  <a:gd name="T32" fmla="*/ 39 w 102"/>
                  <a:gd name="T33" fmla="*/ 81 h 252"/>
                  <a:gd name="T34" fmla="*/ 39 w 102"/>
                  <a:gd name="T35" fmla="*/ 91 h 252"/>
                  <a:gd name="T36" fmla="*/ 39 w 102"/>
                  <a:gd name="T37" fmla="*/ 96 h 252"/>
                  <a:gd name="T38" fmla="*/ 42 w 102"/>
                  <a:gd name="T39" fmla="*/ 98 h 252"/>
                  <a:gd name="T40" fmla="*/ 45 w 102"/>
                  <a:gd name="T41" fmla="*/ 101 h 252"/>
                  <a:gd name="T42" fmla="*/ 45 w 102"/>
                  <a:gd name="T43" fmla="*/ 104 h 252"/>
                  <a:gd name="T44" fmla="*/ 39 w 102"/>
                  <a:gd name="T45" fmla="*/ 104 h 252"/>
                  <a:gd name="T46" fmla="*/ 34 w 102"/>
                  <a:gd name="T47" fmla="*/ 106 h 252"/>
                  <a:gd name="T48" fmla="*/ 29 w 102"/>
                  <a:gd name="T49" fmla="*/ 106 h 252"/>
                  <a:gd name="T50" fmla="*/ 27 w 102"/>
                  <a:gd name="T51" fmla="*/ 104 h 252"/>
                  <a:gd name="T52" fmla="*/ 24 w 102"/>
                  <a:gd name="T53" fmla="*/ 101 h 252"/>
                  <a:gd name="T54" fmla="*/ 21 w 102"/>
                  <a:gd name="T55" fmla="*/ 98 h 252"/>
                  <a:gd name="T56" fmla="*/ 19 w 102"/>
                  <a:gd name="T57" fmla="*/ 96 h 252"/>
                  <a:gd name="T58" fmla="*/ 16 w 102"/>
                  <a:gd name="T59" fmla="*/ 93 h 252"/>
                  <a:gd name="T60" fmla="*/ 16 w 102"/>
                  <a:gd name="T61" fmla="*/ 89 h 252"/>
                  <a:gd name="T62" fmla="*/ 19 w 102"/>
                  <a:gd name="T63" fmla="*/ 84 h 252"/>
                  <a:gd name="T64" fmla="*/ 19 w 102"/>
                  <a:gd name="T65" fmla="*/ 78 h 252"/>
                  <a:gd name="T66" fmla="*/ 16 w 102"/>
                  <a:gd name="T67" fmla="*/ 76 h 252"/>
                  <a:gd name="T68" fmla="*/ 19 w 102"/>
                  <a:gd name="T69" fmla="*/ 73 h 252"/>
                  <a:gd name="T70" fmla="*/ 19 w 102"/>
                  <a:gd name="T71" fmla="*/ 68 h 252"/>
                  <a:gd name="T72" fmla="*/ 19 w 102"/>
                  <a:gd name="T73" fmla="*/ 63 h 252"/>
                  <a:gd name="T74" fmla="*/ 21 w 102"/>
                  <a:gd name="T75" fmla="*/ 60 h 252"/>
                  <a:gd name="T76" fmla="*/ 19 w 102"/>
                  <a:gd name="T77" fmla="*/ 58 h 252"/>
                  <a:gd name="T78" fmla="*/ 16 w 102"/>
                  <a:gd name="T79" fmla="*/ 55 h 252"/>
                  <a:gd name="T80" fmla="*/ 13 w 102"/>
                  <a:gd name="T81" fmla="*/ 53 h 252"/>
                  <a:gd name="T82" fmla="*/ 16 w 102"/>
                  <a:gd name="T83" fmla="*/ 51 h 252"/>
                  <a:gd name="T84" fmla="*/ 13 w 102"/>
                  <a:gd name="T85" fmla="*/ 45 h 252"/>
                  <a:gd name="T86" fmla="*/ 16 w 102"/>
                  <a:gd name="T87" fmla="*/ 43 h 252"/>
                  <a:gd name="T88" fmla="*/ 16 w 102"/>
                  <a:gd name="T89" fmla="*/ 39 h 252"/>
                  <a:gd name="T90" fmla="*/ 13 w 102"/>
                  <a:gd name="T91" fmla="*/ 35 h 252"/>
                  <a:gd name="T92" fmla="*/ 11 w 102"/>
                  <a:gd name="T93" fmla="*/ 39 h 252"/>
                  <a:gd name="T94" fmla="*/ 8 w 102"/>
                  <a:gd name="T95" fmla="*/ 35 h 252"/>
                  <a:gd name="T96" fmla="*/ 11 w 102"/>
                  <a:gd name="T97" fmla="*/ 33 h 252"/>
                  <a:gd name="T98" fmla="*/ 13 w 102"/>
                  <a:gd name="T99" fmla="*/ 31 h 252"/>
                  <a:gd name="T100" fmla="*/ 13 w 102"/>
                  <a:gd name="T101" fmla="*/ 28 h 252"/>
                  <a:gd name="T102" fmla="*/ 13 w 102"/>
                  <a:gd name="T103" fmla="*/ 28 h 252"/>
                  <a:gd name="T104" fmla="*/ 13 w 102"/>
                  <a:gd name="T105" fmla="*/ 23 h 252"/>
                  <a:gd name="T106" fmla="*/ 13 w 102"/>
                  <a:gd name="T107" fmla="*/ 18 h 252"/>
                  <a:gd name="T108" fmla="*/ 11 w 102"/>
                  <a:gd name="T109" fmla="*/ 15 h 252"/>
                  <a:gd name="T110" fmla="*/ 8 w 102"/>
                  <a:gd name="T111" fmla="*/ 12 h 252"/>
                  <a:gd name="T112" fmla="*/ 2 w 102"/>
                  <a:gd name="T113" fmla="*/ 12 h 252"/>
                  <a:gd name="T114" fmla="*/ 2 w 102"/>
                  <a:gd name="T115" fmla="*/ 8 h 252"/>
                  <a:gd name="T116" fmla="*/ 6 w 102"/>
                  <a:gd name="T117" fmla="*/ 2 h 252"/>
                  <a:gd name="T118" fmla="*/ 0 w 102"/>
                  <a:gd name="T119" fmla="*/ 2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2" h="252">
                    <a:moveTo>
                      <a:pt x="0" y="0"/>
                    </a:moveTo>
                    <a:lnTo>
                      <a:pt x="36" y="6"/>
                    </a:lnTo>
                    <a:lnTo>
                      <a:pt x="36" y="12"/>
                    </a:lnTo>
                    <a:lnTo>
                      <a:pt x="42" y="12"/>
                    </a:lnTo>
                    <a:lnTo>
                      <a:pt x="54" y="12"/>
                    </a:lnTo>
                    <a:lnTo>
                      <a:pt x="54" y="18"/>
                    </a:lnTo>
                    <a:lnTo>
                      <a:pt x="48" y="24"/>
                    </a:lnTo>
                    <a:lnTo>
                      <a:pt x="48" y="30"/>
                    </a:lnTo>
                    <a:lnTo>
                      <a:pt x="48" y="36"/>
                    </a:lnTo>
                    <a:lnTo>
                      <a:pt x="48" y="42"/>
                    </a:lnTo>
                    <a:lnTo>
                      <a:pt x="60" y="48"/>
                    </a:lnTo>
                    <a:lnTo>
                      <a:pt x="66" y="54"/>
                    </a:lnTo>
                    <a:lnTo>
                      <a:pt x="78" y="60"/>
                    </a:lnTo>
                    <a:lnTo>
                      <a:pt x="78" y="72"/>
                    </a:lnTo>
                    <a:lnTo>
                      <a:pt x="78" y="78"/>
                    </a:lnTo>
                    <a:lnTo>
                      <a:pt x="78" y="84"/>
                    </a:lnTo>
                    <a:lnTo>
                      <a:pt x="78" y="90"/>
                    </a:lnTo>
                    <a:lnTo>
                      <a:pt x="84" y="96"/>
                    </a:lnTo>
                    <a:lnTo>
                      <a:pt x="90" y="102"/>
                    </a:lnTo>
                    <a:lnTo>
                      <a:pt x="90" y="108"/>
                    </a:lnTo>
                    <a:lnTo>
                      <a:pt x="90" y="114"/>
                    </a:lnTo>
                    <a:lnTo>
                      <a:pt x="90" y="120"/>
                    </a:lnTo>
                    <a:lnTo>
                      <a:pt x="90" y="126"/>
                    </a:lnTo>
                    <a:lnTo>
                      <a:pt x="90" y="132"/>
                    </a:lnTo>
                    <a:lnTo>
                      <a:pt x="90" y="138"/>
                    </a:lnTo>
                    <a:lnTo>
                      <a:pt x="90" y="144"/>
                    </a:lnTo>
                    <a:lnTo>
                      <a:pt x="90" y="156"/>
                    </a:lnTo>
                    <a:lnTo>
                      <a:pt x="90" y="168"/>
                    </a:lnTo>
                    <a:lnTo>
                      <a:pt x="90" y="174"/>
                    </a:lnTo>
                    <a:lnTo>
                      <a:pt x="90" y="180"/>
                    </a:lnTo>
                    <a:lnTo>
                      <a:pt x="96" y="180"/>
                    </a:lnTo>
                    <a:lnTo>
                      <a:pt x="96" y="186"/>
                    </a:lnTo>
                    <a:lnTo>
                      <a:pt x="90" y="186"/>
                    </a:lnTo>
                    <a:lnTo>
                      <a:pt x="90" y="192"/>
                    </a:lnTo>
                    <a:lnTo>
                      <a:pt x="90" y="210"/>
                    </a:lnTo>
                    <a:lnTo>
                      <a:pt x="90" y="216"/>
                    </a:lnTo>
                    <a:lnTo>
                      <a:pt x="90" y="222"/>
                    </a:lnTo>
                    <a:lnTo>
                      <a:pt x="90" y="228"/>
                    </a:lnTo>
                    <a:lnTo>
                      <a:pt x="96" y="228"/>
                    </a:lnTo>
                    <a:lnTo>
                      <a:pt x="96" y="234"/>
                    </a:lnTo>
                    <a:lnTo>
                      <a:pt x="96" y="240"/>
                    </a:lnTo>
                    <a:lnTo>
                      <a:pt x="102" y="240"/>
                    </a:lnTo>
                    <a:lnTo>
                      <a:pt x="96" y="240"/>
                    </a:lnTo>
                    <a:lnTo>
                      <a:pt x="102" y="246"/>
                    </a:lnTo>
                    <a:lnTo>
                      <a:pt x="96" y="246"/>
                    </a:lnTo>
                    <a:lnTo>
                      <a:pt x="90" y="246"/>
                    </a:lnTo>
                    <a:lnTo>
                      <a:pt x="84" y="246"/>
                    </a:lnTo>
                    <a:lnTo>
                      <a:pt x="78" y="252"/>
                    </a:lnTo>
                    <a:lnTo>
                      <a:pt x="72" y="252"/>
                    </a:lnTo>
                    <a:lnTo>
                      <a:pt x="66" y="252"/>
                    </a:lnTo>
                    <a:lnTo>
                      <a:pt x="66" y="246"/>
                    </a:lnTo>
                    <a:lnTo>
                      <a:pt x="60" y="246"/>
                    </a:lnTo>
                    <a:lnTo>
                      <a:pt x="60" y="240"/>
                    </a:lnTo>
                    <a:lnTo>
                      <a:pt x="54" y="240"/>
                    </a:lnTo>
                    <a:lnTo>
                      <a:pt x="48" y="240"/>
                    </a:lnTo>
                    <a:lnTo>
                      <a:pt x="48" y="234"/>
                    </a:lnTo>
                    <a:lnTo>
                      <a:pt x="48" y="228"/>
                    </a:lnTo>
                    <a:lnTo>
                      <a:pt x="42" y="228"/>
                    </a:lnTo>
                    <a:lnTo>
                      <a:pt x="42" y="222"/>
                    </a:lnTo>
                    <a:lnTo>
                      <a:pt x="36" y="222"/>
                    </a:lnTo>
                    <a:lnTo>
                      <a:pt x="36" y="216"/>
                    </a:lnTo>
                    <a:lnTo>
                      <a:pt x="36" y="210"/>
                    </a:lnTo>
                    <a:lnTo>
                      <a:pt x="42" y="204"/>
                    </a:lnTo>
                    <a:lnTo>
                      <a:pt x="42" y="198"/>
                    </a:lnTo>
                    <a:lnTo>
                      <a:pt x="42" y="192"/>
                    </a:lnTo>
                    <a:lnTo>
                      <a:pt x="42" y="186"/>
                    </a:lnTo>
                    <a:lnTo>
                      <a:pt x="36" y="186"/>
                    </a:lnTo>
                    <a:lnTo>
                      <a:pt x="36" y="180"/>
                    </a:lnTo>
                    <a:lnTo>
                      <a:pt x="36" y="174"/>
                    </a:lnTo>
                    <a:lnTo>
                      <a:pt x="42" y="174"/>
                    </a:lnTo>
                    <a:lnTo>
                      <a:pt x="42" y="168"/>
                    </a:lnTo>
                    <a:lnTo>
                      <a:pt x="42" y="162"/>
                    </a:lnTo>
                    <a:lnTo>
                      <a:pt x="42" y="156"/>
                    </a:lnTo>
                    <a:lnTo>
                      <a:pt x="42" y="150"/>
                    </a:lnTo>
                    <a:lnTo>
                      <a:pt x="42" y="144"/>
                    </a:lnTo>
                    <a:lnTo>
                      <a:pt x="48" y="144"/>
                    </a:lnTo>
                    <a:lnTo>
                      <a:pt x="48" y="138"/>
                    </a:lnTo>
                    <a:lnTo>
                      <a:pt x="42" y="138"/>
                    </a:lnTo>
                    <a:lnTo>
                      <a:pt x="42" y="132"/>
                    </a:lnTo>
                    <a:lnTo>
                      <a:pt x="36" y="132"/>
                    </a:lnTo>
                    <a:lnTo>
                      <a:pt x="36" y="126"/>
                    </a:lnTo>
                    <a:lnTo>
                      <a:pt x="30" y="126"/>
                    </a:lnTo>
                    <a:lnTo>
                      <a:pt x="30" y="120"/>
                    </a:lnTo>
                    <a:lnTo>
                      <a:pt x="36" y="120"/>
                    </a:lnTo>
                    <a:lnTo>
                      <a:pt x="36" y="114"/>
                    </a:lnTo>
                    <a:lnTo>
                      <a:pt x="30" y="108"/>
                    </a:lnTo>
                    <a:lnTo>
                      <a:pt x="30" y="102"/>
                    </a:lnTo>
                    <a:lnTo>
                      <a:pt x="36" y="102"/>
                    </a:lnTo>
                    <a:lnTo>
                      <a:pt x="36" y="96"/>
                    </a:lnTo>
                    <a:lnTo>
                      <a:pt x="36" y="90"/>
                    </a:lnTo>
                    <a:lnTo>
                      <a:pt x="36" y="84"/>
                    </a:lnTo>
                    <a:lnTo>
                      <a:pt x="30" y="84"/>
                    </a:lnTo>
                    <a:lnTo>
                      <a:pt x="24" y="84"/>
                    </a:lnTo>
                    <a:lnTo>
                      <a:pt x="24" y="90"/>
                    </a:lnTo>
                    <a:lnTo>
                      <a:pt x="24" y="84"/>
                    </a:lnTo>
                    <a:lnTo>
                      <a:pt x="18" y="84"/>
                    </a:lnTo>
                    <a:lnTo>
                      <a:pt x="24" y="84"/>
                    </a:lnTo>
                    <a:lnTo>
                      <a:pt x="24" y="78"/>
                    </a:lnTo>
                    <a:lnTo>
                      <a:pt x="30" y="78"/>
                    </a:lnTo>
                    <a:lnTo>
                      <a:pt x="30" y="72"/>
                    </a:lnTo>
                    <a:lnTo>
                      <a:pt x="24" y="72"/>
                    </a:lnTo>
                    <a:lnTo>
                      <a:pt x="30" y="66"/>
                    </a:lnTo>
                    <a:lnTo>
                      <a:pt x="24" y="66"/>
                    </a:lnTo>
                    <a:lnTo>
                      <a:pt x="30" y="66"/>
                    </a:lnTo>
                    <a:lnTo>
                      <a:pt x="30" y="60"/>
                    </a:lnTo>
                    <a:lnTo>
                      <a:pt x="30" y="54"/>
                    </a:lnTo>
                    <a:lnTo>
                      <a:pt x="30" y="48"/>
                    </a:lnTo>
                    <a:lnTo>
                      <a:pt x="30" y="42"/>
                    </a:lnTo>
                    <a:lnTo>
                      <a:pt x="24" y="42"/>
                    </a:lnTo>
                    <a:lnTo>
                      <a:pt x="24" y="36"/>
                    </a:lnTo>
                    <a:lnTo>
                      <a:pt x="18" y="36"/>
                    </a:lnTo>
                    <a:lnTo>
                      <a:pt x="18" y="30"/>
                    </a:lnTo>
                    <a:lnTo>
                      <a:pt x="12" y="30"/>
                    </a:lnTo>
                    <a:lnTo>
                      <a:pt x="6" y="30"/>
                    </a:lnTo>
                    <a:lnTo>
                      <a:pt x="6" y="24"/>
                    </a:lnTo>
                    <a:lnTo>
                      <a:pt x="6" y="18"/>
                    </a:lnTo>
                    <a:lnTo>
                      <a:pt x="12" y="12"/>
                    </a:lnTo>
                    <a:lnTo>
                      <a:pt x="12" y="6"/>
                    </a:lnTo>
                    <a:lnTo>
                      <a:pt x="6" y="6"/>
                    </a:lnTo>
                    <a:lnTo>
                      <a:pt x="0" y="6"/>
                    </a:lnTo>
                    <a:lnTo>
                      <a:pt x="0" y="0"/>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5" name="Freeform 114"/>
              <p:cNvSpPr>
                <a:spLocks noChangeAspect="1"/>
              </p:cNvSpPr>
              <p:nvPr>
                <p:custDataLst>
                  <p:tags r:id="rId51"/>
                </p:custDataLst>
              </p:nvPr>
            </p:nvSpPr>
            <p:spPr bwMode="auto">
              <a:xfrm>
                <a:off x="2240" y="1949"/>
                <a:ext cx="125" cy="247"/>
              </a:xfrm>
              <a:custGeom>
                <a:avLst/>
                <a:gdLst>
                  <a:gd name="T0" fmla="*/ 5 w 156"/>
                  <a:gd name="T1" fmla="*/ 28 h 306"/>
                  <a:gd name="T2" fmla="*/ 5 w 156"/>
                  <a:gd name="T3" fmla="*/ 28 h 306"/>
                  <a:gd name="T4" fmla="*/ 7 w 156"/>
                  <a:gd name="T5" fmla="*/ 23 h 306"/>
                  <a:gd name="T6" fmla="*/ 12 w 156"/>
                  <a:gd name="T7" fmla="*/ 20 h 306"/>
                  <a:gd name="T8" fmla="*/ 19 w 156"/>
                  <a:gd name="T9" fmla="*/ 20 h 306"/>
                  <a:gd name="T10" fmla="*/ 30 w 156"/>
                  <a:gd name="T11" fmla="*/ 18 h 306"/>
                  <a:gd name="T12" fmla="*/ 32 w 156"/>
                  <a:gd name="T13" fmla="*/ 12 h 306"/>
                  <a:gd name="T14" fmla="*/ 32 w 156"/>
                  <a:gd name="T15" fmla="*/ 10 h 306"/>
                  <a:gd name="T16" fmla="*/ 34 w 156"/>
                  <a:gd name="T17" fmla="*/ 10 h 306"/>
                  <a:gd name="T18" fmla="*/ 32 w 156"/>
                  <a:gd name="T19" fmla="*/ 5 h 306"/>
                  <a:gd name="T20" fmla="*/ 37 w 156"/>
                  <a:gd name="T21" fmla="*/ 2 h 306"/>
                  <a:gd name="T22" fmla="*/ 42 w 156"/>
                  <a:gd name="T23" fmla="*/ 0 h 306"/>
                  <a:gd name="T24" fmla="*/ 46 w 156"/>
                  <a:gd name="T25" fmla="*/ 5 h 306"/>
                  <a:gd name="T26" fmla="*/ 52 w 156"/>
                  <a:gd name="T27" fmla="*/ 8 h 306"/>
                  <a:gd name="T28" fmla="*/ 57 w 156"/>
                  <a:gd name="T29" fmla="*/ 12 h 306"/>
                  <a:gd name="T30" fmla="*/ 57 w 156"/>
                  <a:gd name="T31" fmla="*/ 23 h 306"/>
                  <a:gd name="T32" fmla="*/ 62 w 156"/>
                  <a:gd name="T33" fmla="*/ 28 h 306"/>
                  <a:gd name="T34" fmla="*/ 62 w 156"/>
                  <a:gd name="T35" fmla="*/ 36 h 306"/>
                  <a:gd name="T36" fmla="*/ 62 w 156"/>
                  <a:gd name="T37" fmla="*/ 40 h 306"/>
                  <a:gd name="T38" fmla="*/ 57 w 156"/>
                  <a:gd name="T39" fmla="*/ 43 h 306"/>
                  <a:gd name="T40" fmla="*/ 59 w 156"/>
                  <a:gd name="T41" fmla="*/ 48 h 306"/>
                  <a:gd name="T42" fmla="*/ 57 w 156"/>
                  <a:gd name="T43" fmla="*/ 53 h 306"/>
                  <a:gd name="T44" fmla="*/ 52 w 156"/>
                  <a:gd name="T45" fmla="*/ 56 h 306"/>
                  <a:gd name="T46" fmla="*/ 50 w 156"/>
                  <a:gd name="T47" fmla="*/ 64 h 306"/>
                  <a:gd name="T48" fmla="*/ 46 w 156"/>
                  <a:gd name="T49" fmla="*/ 69 h 306"/>
                  <a:gd name="T50" fmla="*/ 42 w 156"/>
                  <a:gd name="T51" fmla="*/ 72 h 306"/>
                  <a:gd name="T52" fmla="*/ 42 w 156"/>
                  <a:gd name="T53" fmla="*/ 73 h 306"/>
                  <a:gd name="T54" fmla="*/ 42 w 156"/>
                  <a:gd name="T55" fmla="*/ 76 h 306"/>
                  <a:gd name="T56" fmla="*/ 40 w 156"/>
                  <a:gd name="T57" fmla="*/ 82 h 306"/>
                  <a:gd name="T58" fmla="*/ 40 w 156"/>
                  <a:gd name="T59" fmla="*/ 90 h 306"/>
                  <a:gd name="T60" fmla="*/ 40 w 156"/>
                  <a:gd name="T61" fmla="*/ 97 h 306"/>
                  <a:gd name="T62" fmla="*/ 42 w 156"/>
                  <a:gd name="T63" fmla="*/ 105 h 306"/>
                  <a:gd name="T64" fmla="*/ 42 w 156"/>
                  <a:gd name="T65" fmla="*/ 110 h 306"/>
                  <a:gd name="T66" fmla="*/ 42 w 156"/>
                  <a:gd name="T67" fmla="*/ 112 h 306"/>
                  <a:gd name="T68" fmla="*/ 40 w 156"/>
                  <a:gd name="T69" fmla="*/ 117 h 306"/>
                  <a:gd name="T70" fmla="*/ 40 w 156"/>
                  <a:gd name="T71" fmla="*/ 120 h 306"/>
                  <a:gd name="T72" fmla="*/ 40 w 156"/>
                  <a:gd name="T73" fmla="*/ 127 h 306"/>
                  <a:gd name="T74" fmla="*/ 30 w 156"/>
                  <a:gd name="T75" fmla="*/ 127 h 306"/>
                  <a:gd name="T76" fmla="*/ 22 w 156"/>
                  <a:gd name="T77" fmla="*/ 130 h 306"/>
                  <a:gd name="T78" fmla="*/ 19 w 156"/>
                  <a:gd name="T79" fmla="*/ 130 h 306"/>
                  <a:gd name="T80" fmla="*/ 22 w 156"/>
                  <a:gd name="T81" fmla="*/ 127 h 306"/>
                  <a:gd name="T82" fmla="*/ 19 w 156"/>
                  <a:gd name="T83" fmla="*/ 122 h 306"/>
                  <a:gd name="T84" fmla="*/ 18 w 156"/>
                  <a:gd name="T85" fmla="*/ 117 h 306"/>
                  <a:gd name="T86" fmla="*/ 18 w 156"/>
                  <a:gd name="T87" fmla="*/ 105 h 306"/>
                  <a:gd name="T88" fmla="*/ 18 w 156"/>
                  <a:gd name="T89" fmla="*/ 103 h 306"/>
                  <a:gd name="T90" fmla="*/ 18 w 156"/>
                  <a:gd name="T91" fmla="*/ 91 h 306"/>
                  <a:gd name="T92" fmla="*/ 18 w 156"/>
                  <a:gd name="T93" fmla="*/ 82 h 306"/>
                  <a:gd name="T94" fmla="*/ 18 w 156"/>
                  <a:gd name="T95" fmla="*/ 73 h 306"/>
                  <a:gd name="T96" fmla="*/ 14 w 156"/>
                  <a:gd name="T97" fmla="*/ 66 h 306"/>
                  <a:gd name="T98" fmla="*/ 12 w 156"/>
                  <a:gd name="T99" fmla="*/ 59 h 306"/>
                  <a:gd name="T100" fmla="*/ 7 w 156"/>
                  <a:gd name="T101" fmla="*/ 48 h 306"/>
                  <a:gd name="T102" fmla="*/ 0 w 156"/>
                  <a:gd name="T103" fmla="*/ 40 h 306"/>
                  <a:gd name="T104" fmla="*/ 2 w 156"/>
                  <a:gd name="T105" fmla="*/ 33 h 3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6" h="306">
                    <a:moveTo>
                      <a:pt x="6" y="72"/>
                    </a:moveTo>
                    <a:lnTo>
                      <a:pt x="6" y="66"/>
                    </a:lnTo>
                    <a:lnTo>
                      <a:pt x="12" y="66"/>
                    </a:lnTo>
                    <a:lnTo>
                      <a:pt x="18" y="66"/>
                    </a:lnTo>
                    <a:lnTo>
                      <a:pt x="12" y="60"/>
                    </a:lnTo>
                    <a:lnTo>
                      <a:pt x="12" y="66"/>
                    </a:lnTo>
                    <a:lnTo>
                      <a:pt x="12" y="60"/>
                    </a:lnTo>
                    <a:lnTo>
                      <a:pt x="18" y="60"/>
                    </a:lnTo>
                    <a:lnTo>
                      <a:pt x="18" y="54"/>
                    </a:lnTo>
                    <a:lnTo>
                      <a:pt x="24" y="54"/>
                    </a:lnTo>
                    <a:lnTo>
                      <a:pt x="30" y="54"/>
                    </a:lnTo>
                    <a:lnTo>
                      <a:pt x="30" y="48"/>
                    </a:lnTo>
                    <a:lnTo>
                      <a:pt x="36" y="48"/>
                    </a:lnTo>
                    <a:lnTo>
                      <a:pt x="42" y="48"/>
                    </a:lnTo>
                    <a:lnTo>
                      <a:pt x="48" y="48"/>
                    </a:lnTo>
                    <a:lnTo>
                      <a:pt x="54" y="48"/>
                    </a:lnTo>
                    <a:lnTo>
                      <a:pt x="60" y="48"/>
                    </a:lnTo>
                    <a:lnTo>
                      <a:pt x="72" y="42"/>
                    </a:lnTo>
                    <a:lnTo>
                      <a:pt x="72" y="36"/>
                    </a:lnTo>
                    <a:lnTo>
                      <a:pt x="78" y="36"/>
                    </a:lnTo>
                    <a:lnTo>
                      <a:pt x="78" y="30"/>
                    </a:lnTo>
                    <a:lnTo>
                      <a:pt x="78" y="24"/>
                    </a:lnTo>
                    <a:lnTo>
                      <a:pt x="84" y="24"/>
                    </a:lnTo>
                    <a:lnTo>
                      <a:pt x="78" y="24"/>
                    </a:lnTo>
                    <a:lnTo>
                      <a:pt x="84" y="24"/>
                    </a:lnTo>
                    <a:lnTo>
                      <a:pt x="78" y="24"/>
                    </a:lnTo>
                    <a:lnTo>
                      <a:pt x="84" y="24"/>
                    </a:lnTo>
                    <a:lnTo>
                      <a:pt x="84" y="18"/>
                    </a:lnTo>
                    <a:lnTo>
                      <a:pt x="84" y="12"/>
                    </a:lnTo>
                    <a:lnTo>
                      <a:pt x="78" y="12"/>
                    </a:lnTo>
                    <a:lnTo>
                      <a:pt x="78" y="6"/>
                    </a:lnTo>
                    <a:lnTo>
                      <a:pt x="84" y="6"/>
                    </a:lnTo>
                    <a:lnTo>
                      <a:pt x="90" y="6"/>
                    </a:lnTo>
                    <a:lnTo>
                      <a:pt x="96" y="6"/>
                    </a:lnTo>
                    <a:lnTo>
                      <a:pt x="96" y="0"/>
                    </a:lnTo>
                    <a:lnTo>
                      <a:pt x="102" y="0"/>
                    </a:lnTo>
                    <a:lnTo>
                      <a:pt x="108" y="6"/>
                    </a:lnTo>
                    <a:lnTo>
                      <a:pt x="114" y="6"/>
                    </a:lnTo>
                    <a:lnTo>
                      <a:pt x="114" y="12"/>
                    </a:lnTo>
                    <a:lnTo>
                      <a:pt x="120" y="12"/>
                    </a:lnTo>
                    <a:lnTo>
                      <a:pt x="120" y="18"/>
                    </a:lnTo>
                    <a:lnTo>
                      <a:pt x="126" y="18"/>
                    </a:lnTo>
                    <a:lnTo>
                      <a:pt x="126" y="24"/>
                    </a:lnTo>
                    <a:lnTo>
                      <a:pt x="132" y="24"/>
                    </a:lnTo>
                    <a:lnTo>
                      <a:pt x="138" y="30"/>
                    </a:lnTo>
                    <a:lnTo>
                      <a:pt x="138" y="36"/>
                    </a:lnTo>
                    <a:lnTo>
                      <a:pt x="138" y="42"/>
                    </a:lnTo>
                    <a:lnTo>
                      <a:pt x="138" y="54"/>
                    </a:lnTo>
                    <a:lnTo>
                      <a:pt x="144" y="60"/>
                    </a:lnTo>
                    <a:lnTo>
                      <a:pt x="144" y="66"/>
                    </a:lnTo>
                    <a:lnTo>
                      <a:pt x="150" y="66"/>
                    </a:lnTo>
                    <a:lnTo>
                      <a:pt x="150" y="72"/>
                    </a:lnTo>
                    <a:lnTo>
                      <a:pt x="150" y="78"/>
                    </a:lnTo>
                    <a:lnTo>
                      <a:pt x="150" y="84"/>
                    </a:lnTo>
                    <a:lnTo>
                      <a:pt x="156" y="90"/>
                    </a:lnTo>
                    <a:lnTo>
                      <a:pt x="150" y="90"/>
                    </a:lnTo>
                    <a:lnTo>
                      <a:pt x="150" y="96"/>
                    </a:lnTo>
                    <a:lnTo>
                      <a:pt x="144" y="96"/>
                    </a:lnTo>
                    <a:lnTo>
                      <a:pt x="144" y="102"/>
                    </a:lnTo>
                    <a:lnTo>
                      <a:pt x="138" y="102"/>
                    </a:lnTo>
                    <a:lnTo>
                      <a:pt x="138" y="108"/>
                    </a:lnTo>
                    <a:lnTo>
                      <a:pt x="144" y="108"/>
                    </a:lnTo>
                    <a:lnTo>
                      <a:pt x="144" y="114"/>
                    </a:lnTo>
                    <a:lnTo>
                      <a:pt x="144" y="120"/>
                    </a:lnTo>
                    <a:lnTo>
                      <a:pt x="138" y="120"/>
                    </a:lnTo>
                    <a:lnTo>
                      <a:pt x="138" y="126"/>
                    </a:lnTo>
                    <a:lnTo>
                      <a:pt x="132" y="126"/>
                    </a:lnTo>
                    <a:lnTo>
                      <a:pt x="126" y="126"/>
                    </a:lnTo>
                    <a:lnTo>
                      <a:pt x="126" y="132"/>
                    </a:lnTo>
                    <a:lnTo>
                      <a:pt x="126" y="138"/>
                    </a:lnTo>
                    <a:lnTo>
                      <a:pt x="120" y="144"/>
                    </a:lnTo>
                    <a:lnTo>
                      <a:pt x="120" y="150"/>
                    </a:lnTo>
                    <a:lnTo>
                      <a:pt x="120" y="156"/>
                    </a:lnTo>
                    <a:lnTo>
                      <a:pt x="114" y="156"/>
                    </a:lnTo>
                    <a:lnTo>
                      <a:pt x="114" y="162"/>
                    </a:lnTo>
                    <a:lnTo>
                      <a:pt x="108" y="162"/>
                    </a:lnTo>
                    <a:lnTo>
                      <a:pt x="102" y="162"/>
                    </a:lnTo>
                    <a:lnTo>
                      <a:pt x="102" y="168"/>
                    </a:lnTo>
                    <a:lnTo>
                      <a:pt x="102" y="174"/>
                    </a:lnTo>
                    <a:lnTo>
                      <a:pt x="96" y="174"/>
                    </a:lnTo>
                    <a:lnTo>
                      <a:pt x="102" y="174"/>
                    </a:lnTo>
                    <a:lnTo>
                      <a:pt x="96" y="174"/>
                    </a:lnTo>
                    <a:lnTo>
                      <a:pt x="96" y="180"/>
                    </a:lnTo>
                    <a:lnTo>
                      <a:pt x="102" y="180"/>
                    </a:lnTo>
                    <a:lnTo>
                      <a:pt x="96" y="180"/>
                    </a:lnTo>
                    <a:lnTo>
                      <a:pt x="96" y="186"/>
                    </a:lnTo>
                    <a:lnTo>
                      <a:pt x="96" y="192"/>
                    </a:lnTo>
                    <a:lnTo>
                      <a:pt x="96" y="198"/>
                    </a:lnTo>
                    <a:lnTo>
                      <a:pt x="96" y="204"/>
                    </a:lnTo>
                    <a:lnTo>
                      <a:pt x="96" y="210"/>
                    </a:lnTo>
                    <a:lnTo>
                      <a:pt x="96" y="216"/>
                    </a:lnTo>
                    <a:lnTo>
                      <a:pt x="96" y="222"/>
                    </a:lnTo>
                    <a:lnTo>
                      <a:pt x="96" y="228"/>
                    </a:lnTo>
                    <a:lnTo>
                      <a:pt x="96" y="234"/>
                    </a:lnTo>
                    <a:lnTo>
                      <a:pt x="96" y="240"/>
                    </a:lnTo>
                    <a:lnTo>
                      <a:pt x="102" y="246"/>
                    </a:lnTo>
                    <a:lnTo>
                      <a:pt x="96" y="246"/>
                    </a:lnTo>
                    <a:lnTo>
                      <a:pt x="96" y="252"/>
                    </a:lnTo>
                    <a:lnTo>
                      <a:pt x="102" y="258"/>
                    </a:lnTo>
                    <a:lnTo>
                      <a:pt x="102" y="264"/>
                    </a:lnTo>
                    <a:lnTo>
                      <a:pt x="96" y="264"/>
                    </a:lnTo>
                    <a:lnTo>
                      <a:pt x="102" y="264"/>
                    </a:lnTo>
                    <a:lnTo>
                      <a:pt x="96" y="264"/>
                    </a:lnTo>
                    <a:lnTo>
                      <a:pt x="96" y="270"/>
                    </a:lnTo>
                    <a:lnTo>
                      <a:pt x="96" y="276"/>
                    </a:lnTo>
                    <a:lnTo>
                      <a:pt x="96" y="282"/>
                    </a:lnTo>
                    <a:lnTo>
                      <a:pt x="102" y="282"/>
                    </a:lnTo>
                    <a:lnTo>
                      <a:pt x="96" y="282"/>
                    </a:lnTo>
                    <a:lnTo>
                      <a:pt x="96" y="288"/>
                    </a:lnTo>
                    <a:lnTo>
                      <a:pt x="96" y="294"/>
                    </a:lnTo>
                    <a:lnTo>
                      <a:pt x="96" y="300"/>
                    </a:lnTo>
                    <a:lnTo>
                      <a:pt x="84" y="300"/>
                    </a:lnTo>
                    <a:lnTo>
                      <a:pt x="78" y="300"/>
                    </a:lnTo>
                    <a:lnTo>
                      <a:pt x="72" y="300"/>
                    </a:lnTo>
                    <a:lnTo>
                      <a:pt x="66" y="300"/>
                    </a:lnTo>
                    <a:lnTo>
                      <a:pt x="60" y="306"/>
                    </a:lnTo>
                    <a:lnTo>
                      <a:pt x="54" y="306"/>
                    </a:lnTo>
                    <a:lnTo>
                      <a:pt x="48" y="306"/>
                    </a:lnTo>
                    <a:lnTo>
                      <a:pt x="42" y="306"/>
                    </a:lnTo>
                    <a:lnTo>
                      <a:pt x="48" y="306"/>
                    </a:lnTo>
                    <a:lnTo>
                      <a:pt x="54" y="306"/>
                    </a:lnTo>
                    <a:lnTo>
                      <a:pt x="48" y="300"/>
                    </a:lnTo>
                    <a:lnTo>
                      <a:pt x="54" y="300"/>
                    </a:lnTo>
                    <a:lnTo>
                      <a:pt x="48" y="300"/>
                    </a:lnTo>
                    <a:lnTo>
                      <a:pt x="48" y="294"/>
                    </a:lnTo>
                    <a:lnTo>
                      <a:pt x="48" y="288"/>
                    </a:lnTo>
                    <a:lnTo>
                      <a:pt x="42" y="288"/>
                    </a:lnTo>
                    <a:lnTo>
                      <a:pt x="42" y="282"/>
                    </a:lnTo>
                    <a:lnTo>
                      <a:pt x="42" y="276"/>
                    </a:lnTo>
                    <a:lnTo>
                      <a:pt x="42" y="270"/>
                    </a:lnTo>
                    <a:lnTo>
                      <a:pt x="42" y="252"/>
                    </a:lnTo>
                    <a:lnTo>
                      <a:pt x="42" y="246"/>
                    </a:lnTo>
                    <a:lnTo>
                      <a:pt x="48" y="246"/>
                    </a:lnTo>
                    <a:lnTo>
                      <a:pt x="48" y="240"/>
                    </a:lnTo>
                    <a:lnTo>
                      <a:pt x="42" y="240"/>
                    </a:lnTo>
                    <a:lnTo>
                      <a:pt x="42" y="234"/>
                    </a:lnTo>
                    <a:lnTo>
                      <a:pt x="42" y="228"/>
                    </a:lnTo>
                    <a:lnTo>
                      <a:pt x="42" y="216"/>
                    </a:lnTo>
                    <a:lnTo>
                      <a:pt x="42" y="204"/>
                    </a:lnTo>
                    <a:lnTo>
                      <a:pt x="42" y="198"/>
                    </a:lnTo>
                    <a:lnTo>
                      <a:pt x="42" y="192"/>
                    </a:lnTo>
                    <a:lnTo>
                      <a:pt x="42" y="186"/>
                    </a:lnTo>
                    <a:lnTo>
                      <a:pt x="42" y="180"/>
                    </a:lnTo>
                    <a:lnTo>
                      <a:pt x="42" y="174"/>
                    </a:lnTo>
                    <a:lnTo>
                      <a:pt x="42" y="168"/>
                    </a:lnTo>
                    <a:lnTo>
                      <a:pt x="42" y="162"/>
                    </a:lnTo>
                    <a:lnTo>
                      <a:pt x="36" y="156"/>
                    </a:lnTo>
                    <a:lnTo>
                      <a:pt x="30" y="150"/>
                    </a:lnTo>
                    <a:lnTo>
                      <a:pt x="30" y="144"/>
                    </a:lnTo>
                    <a:lnTo>
                      <a:pt x="30" y="138"/>
                    </a:lnTo>
                    <a:lnTo>
                      <a:pt x="30" y="132"/>
                    </a:lnTo>
                    <a:lnTo>
                      <a:pt x="30" y="120"/>
                    </a:lnTo>
                    <a:lnTo>
                      <a:pt x="18" y="114"/>
                    </a:lnTo>
                    <a:lnTo>
                      <a:pt x="12" y="108"/>
                    </a:lnTo>
                    <a:lnTo>
                      <a:pt x="0" y="102"/>
                    </a:lnTo>
                    <a:lnTo>
                      <a:pt x="0" y="96"/>
                    </a:lnTo>
                    <a:lnTo>
                      <a:pt x="0" y="90"/>
                    </a:lnTo>
                    <a:lnTo>
                      <a:pt x="0" y="84"/>
                    </a:lnTo>
                    <a:lnTo>
                      <a:pt x="6" y="78"/>
                    </a:lnTo>
                    <a:lnTo>
                      <a:pt x="6" y="72"/>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6" name="Freeform 115"/>
              <p:cNvSpPr>
                <a:spLocks noChangeAspect="1"/>
              </p:cNvSpPr>
              <p:nvPr>
                <p:custDataLst>
                  <p:tags r:id="rId52"/>
                </p:custDataLst>
              </p:nvPr>
            </p:nvSpPr>
            <p:spPr bwMode="auto">
              <a:xfrm>
                <a:off x="2317" y="1890"/>
                <a:ext cx="479" cy="383"/>
              </a:xfrm>
              <a:custGeom>
                <a:avLst/>
                <a:gdLst>
                  <a:gd name="T0" fmla="*/ 20 w 594"/>
                  <a:gd name="T1" fmla="*/ 28 h 474"/>
                  <a:gd name="T2" fmla="*/ 39 w 594"/>
                  <a:gd name="T3" fmla="*/ 2 h 474"/>
                  <a:gd name="T4" fmla="*/ 59 w 594"/>
                  <a:gd name="T5" fmla="*/ 0 h 474"/>
                  <a:gd name="T6" fmla="*/ 84 w 594"/>
                  <a:gd name="T7" fmla="*/ 10 h 474"/>
                  <a:gd name="T8" fmla="*/ 104 w 594"/>
                  <a:gd name="T9" fmla="*/ 12 h 474"/>
                  <a:gd name="T10" fmla="*/ 122 w 594"/>
                  <a:gd name="T11" fmla="*/ 15 h 474"/>
                  <a:gd name="T12" fmla="*/ 140 w 594"/>
                  <a:gd name="T13" fmla="*/ 21 h 474"/>
                  <a:gd name="T14" fmla="*/ 157 w 594"/>
                  <a:gd name="T15" fmla="*/ 12 h 474"/>
                  <a:gd name="T16" fmla="*/ 188 w 594"/>
                  <a:gd name="T17" fmla="*/ 10 h 474"/>
                  <a:gd name="T18" fmla="*/ 198 w 594"/>
                  <a:gd name="T19" fmla="*/ 15 h 474"/>
                  <a:gd name="T20" fmla="*/ 208 w 594"/>
                  <a:gd name="T21" fmla="*/ 12 h 474"/>
                  <a:gd name="T22" fmla="*/ 215 w 594"/>
                  <a:gd name="T23" fmla="*/ 8 h 474"/>
                  <a:gd name="T24" fmla="*/ 218 w 594"/>
                  <a:gd name="T25" fmla="*/ 8 h 474"/>
                  <a:gd name="T26" fmla="*/ 227 w 594"/>
                  <a:gd name="T27" fmla="*/ 2 h 474"/>
                  <a:gd name="T28" fmla="*/ 241 w 594"/>
                  <a:gd name="T29" fmla="*/ 31 h 474"/>
                  <a:gd name="T30" fmla="*/ 251 w 594"/>
                  <a:gd name="T31" fmla="*/ 41 h 474"/>
                  <a:gd name="T32" fmla="*/ 248 w 594"/>
                  <a:gd name="T33" fmla="*/ 51 h 474"/>
                  <a:gd name="T34" fmla="*/ 236 w 594"/>
                  <a:gd name="T35" fmla="*/ 56 h 474"/>
                  <a:gd name="T36" fmla="*/ 228 w 594"/>
                  <a:gd name="T37" fmla="*/ 69 h 474"/>
                  <a:gd name="T38" fmla="*/ 220 w 594"/>
                  <a:gd name="T39" fmla="*/ 82 h 474"/>
                  <a:gd name="T40" fmla="*/ 220 w 594"/>
                  <a:gd name="T41" fmla="*/ 90 h 474"/>
                  <a:gd name="T42" fmla="*/ 213 w 594"/>
                  <a:gd name="T43" fmla="*/ 100 h 474"/>
                  <a:gd name="T44" fmla="*/ 208 w 594"/>
                  <a:gd name="T45" fmla="*/ 110 h 474"/>
                  <a:gd name="T46" fmla="*/ 200 w 594"/>
                  <a:gd name="T47" fmla="*/ 123 h 474"/>
                  <a:gd name="T48" fmla="*/ 196 w 594"/>
                  <a:gd name="T49" fmla="*/ 136 h 474"/>
                  <a:gd name="T50" fmla="*/ 188 w 594"/>
                  <a:gd name="T51" fmla="*/ 143 h 474"/>
                  <a:gd name="T52" fmla="*/ 185 w 594"/>
                  <a:gd name="T53" fmla="*/ 151 h 474"/>
                  <a:gd name="T54" fmla="*/ 180 w 594"/>
                  <a:gd name="T55" fmla="*/ 154 h 474"/>
                  <a:gd name="T56" fmla="*/ 169 w 594"/>
                  <a:gd name="T57" fmla="*/ 145 h 474"/>
                  <a:gd name="T58" fmla="*/ 163 w 594"/>
                  <a:gd name="T59" fmla="*/ 145 h 474"/>
                  <a:gd name="T60" fmla="*/ 149 w 594"/>
                  <a:gd name="T61" fmla="*/ 151 h 474"/>
                  <a:gd name="T62" fmla="*/ 148 w 594"/>
                  <a:gd name="T63" fmla="*/ 156 h 474"/>
                  <a:gd name="T64" fmla="*/ 140 w 594"/>
                  <a:gd name="T65" fmla="*/ 161 h 474"/>
                  <a:gd name="T66" fmla="*/ 129 w 594"/>
                  <a:gd name="T67" fmla="*/ 172 h 474"/>
                  <a:gd name="T68" fmla="*/ 127 w 594"/>
                  <a:gd name="T69" fmla="*/ 187 h 474"/>
                  <a:gd name="T70" fmla="*/ 119 w 594"/>
                  <a:gd name="T71" fmla="*/ 192 h 474"/>
                  <a:gd name="T72" fmla="*/ 117 w 594"/>
                  <a:gd name="T73" fmla="*/ 196 h 474"/>
                  <a:gd name="T74" fmla="*/ 102 w 594"/>
                  <a:gd name="T75" fmla="*/ 199 h 474"/>
                  <a:gd name="T76" fmla="*/ 89 w 594"/>
                  <a:gd name="T77" fmla="*/ 199 h 474"/>
                  <a:gd name="T78" fmla="*/ 79 w 594"/>
                  <a:gd name="T79" fmla="*/ 202 h 474"/>
                  <a:gd name="T80" fmla="*/ 64 w 594"/>
                  <a:gd name="T81" fmla="*/ 196 h 474"/>
                  <a:gd name="T82" fmla="*/ 56 w 594"/>
                  <a:gd name="T83" fmla="*/ 182 h 474"/>
                  <a:gd name="T84" fmla="*/ 51 w 594"/>
                  <a:gd name="T85" fmla="*/ 172 h 474"/>
                  <a:gd name="T86" fmla="*/ 33 w 594"/>
                  <a:gd name="T87" fmla="*/ 158 h 474"/>
                  <a:gd name="T88" fmla="*/ 15 w 594"/>
                  <a:gd name="T89" fmla="*/ 158 h 474"/>
                  <a:gd name="T90" fmla="*/ 0 w 594"/>
                  <a:gd name="T91" fmla="*/ 154 h 474"/>
                  <a:gd name="T92" fmla="*/ 2 w 594"/>
                  <a:gd name="T93" fmla="*/ 143 h 474"/>
                  <a:gd name="T94" fmla="*/ 0 w 594"/>
                  <a:gd name="T95" fmla="*/ 133 h 474"/>
                  <a:gd name="T96" fmla="*/ 0 w 594"/>
                  <a:gd name="T97" fmla="*/ 115 h 474"/>
                  <a:gd name="T98" fmla="*/ 2 w 594"/>
                  <a:gd name="T99" fmla="*/ 105 h 474"/>
                  <a:gd name="T100" fmla="*/ 8 w 594"/>
                  <a:gd name="T101" fmla="*/ 97 h 474"/>
                  <a:gd name="T102" fmla="*/ 15 w 594"/>
                  <a:gd name="T103" fmla="*/ 84 h 474"/>
                  <a:gd name="T104" fmla="*/ 18 w 594"/>
                  <a:gd name="T105" fmla="*/ 74 h 474"/>
                  <a:gd name="T106" fmla="*/ 23 w 594"/>
                  <a:gd name="T107" fmla="*/ 64 h 474"/>
                  <a:gd name="T108" fmla="*/ 18 w 594"/>
                  <a:gd name="T109" fmla="*/ 46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4" h="474">
                    <a:moveTo>
                      <a:pt x="42" y="108"/>
                    </a:moveTo>
                    <a:lnTo>
                      <a:pt x="48" y="102"/>
                    </a:lnTo>
                    <a:lnTo>
                      <a:pt x="48" y="96"/>
                    </a:lnTo>
                    <a:lnTo>
                      <a:pt x="48" y="90"/>
                    </a:lnTo>
                    <a:lnTo>
                      <a:pt x="48" y="84"/>
                    </a:lnTo>
                    <a:lnTo>
                      <a:pt x="48" y="78"/>
                    </a:lnTo>
                    <a:lnTo>
                      <a:pt x="48" y="66"/>
                    </a:lnTo>
                    <a:lnTo>
                      <a:pt x="54" y="60"/>
                    </a:lnTo>
                    <a:lnTo>
                      <a:pt x="60" y="54"/>
                    </a:lnTo>
                    <a:lnTo>
                      <a:pt x="66" y="48"/>
                    </a:lnTo>
                    <a:lnTo>
                      <a:pt x="72" y="42"/>
                    </a:lnTo>
                    <a:lnTo>
                      <a:pt x="72" y="36"/>
                    </a:lnTo>
                    <a:lnTo>
                      <a:pt x="72" y="18"/>
                    </a:lnTo>
                    <a:lnTo>
                      <a:pt x="90" y="6"/>
                    </a:lnTo>
                    <a:lnTo>
                      <a:pt x="108" y="0"/>
                    </a:lnTo>
                    <a:lnTo>
                      <a:pt x="108" y="6"/>
                    </a:lnTo>
                    <a:lnTo>
                      <a:pt x="114" y="6"/>
                    </a:lnTo>
                    <a:lnTo>
                      <a:pt x="120" y="6"/>
                    </a:lnTo>
                    <a:lnTo>
                      <a:pt x="126" y="6"/>
                    </a:lnTo>
                    <a:lnTo>
                      <a:pt x="132" y="0"/>
                    </a:lnTo>
                    <a:lnTo>
                      <a:pt x="138" y="0"/>
                    </a:lnTo>
                    <a:lnTo>
                      <a:pt x="150" y="0"/>
                    </a:lnTo>
                    <a:lnTo>
                      <a:pt x="168" y="6"/>
                    </a:lnTo>
                    <a:lnTo>
                      <a:pt x="174" y="12"/>
                    </a:lnTo>
                    <a:lnTo>
                      <a:pt x="174" y="6"/>
                    </a:lnTo>
                    <a:lnTo>
                      <a:pt x="180" y="6"/>
                    </a:lnTo>
                    <a:lnTo>
                      <a:pt x="186" y="12"/>
                    </a:lnTo>
                    <a:lnTo>
                      <a:pt x="198" y="24"/>
                    </a:lnTo>
                    <a:lnTo>
                      <a:pt x="204" y="36"/>
                    </a:lnTo>
                    <a:lnTo>
                      <a:pt x="210" y="42"/>
                    </a:lnTo>
                    <a:lnTo>
                      <a:pt x="216" y="42"/>
                    </a:lnTo>
                    <a:lnTo>
                      <a:pt x="222" y="42"/>
                    </a:lnTo>
                    <a:lnTo>
                      <a:pt x="222" y="36"/>
                    </a:lnTo>
                    <a:lnTo>
                      <a:pt x="234" y="36"/>
                    </a:lnTo>
                    <a:lnTo>
                      <a:pt x="246" y="30"/>
                    </a:lnTo>
                    <a:lnTo>
                      <a:pt x="252" y="24"/>
                    </a:lnTo>
                    <a:lnTo>
                      <a:pt x="264" y="24"/>
                    </a:lnTo>
                    <a:lnTo>
                      <a:pt x="270" y="30"/>
                    </a:lnTo>
                    <a:lnTo>
                      <a:pt x="276" y="30"/>
                    </a:lnTo>
                    <a:lnTo>
                      <a:pt x="276" y="36"/>
                    </a:lnTo>
                    <a:lnTo>
                      <a:pt x="282" y="36"/>
                    </a:lnTo>
                    <a:lnTo>
                      <a:pt x="288" y="36"/>
                    </a:lnTo>
                    <a:lnTo>
                      <a:pt x="294" y="42"/>
                    </a:lnTo>
                    <a:lnTo>
                      <a:pt x="300" y="48"/>
                    </a:lnTo>
                    <a:lnTo>
                      <a:pt x="306" y="48"/>
                    </a:lnTo>
                    <a:lnTo>
                      <a:pt x="312" y="48"/>
                    </a:lnTo>
                    <a:lnTo>
                      <a:pt x="318" y="48"/>
                    </a:lnTo>
                    <a:lnTo>
                      <a:pt x="324" y="48"/>
                    </a:lnTo>
                    <a:lnTo>
                      <a:pt x="330" y="48"/>
                    </a:lnTo>
                    <a:lnTo>
                      <a:pt x="336" y="48"/>
                    </a:lnTo>
                    <a:lnTo>
                      <a:pt x="348" y="54"/>
                    </a:lnTo>
                    <a:lnTo>
                      <a:pt x="348" y="48"/>
                    </a:lnTo>
                    <a:lnTo>
                      <a:pt x="354" y="42"/>
                    </a:lnTo>
                    <a:lnTo>
                      <a:pt x="360" y="36"/>
                    </a:lnTo>
                    <a:lnTo>
                      <a:pt x="366" y="30"/>
                    </a:lnTo>
                    <a:lnTo>
                      <a:pt x="372" y="30"/>
                    </a:lnTo>
                    <a:lnTo>
                      <a:pt x="384" y="30"/>
                    </a:lnTo>
                    <a:lnTo>
                      <a:pt x="396" y="24"/>
                    </a:lnTo>
                    <a:lnTo>
                      <a:pt x="414" y="24"/>
                    </a:lnTo>
                    <a:lnTo>
                      <a:pt x="420" y="24"/>
                    </a:lnTo>
                    <a:lnTo>
                      <a:pt x="432" y="24"/>
                    </a:lnTo>
                    <a:lnTo>
                      <a:pt x="438" y="24"/>
                    </a:lnTo>
                    <a:lnTo>
                      <a:pt x="444" y="24"/>
                    </a:lnTo>
                    <a:lnTo>
                      <a:pt x="444" y="30"/>
                    </a:lnTo>
                    <a:lnTo>
                      <a:pt x="456" y="30"/>
                    </a:lnTo>
                    <a:lnTo>
                      <a:pt x="462" y="30"/>
                    </a:lnTo>
                    <a:lnTo>
                      <a:pt x="462" y="36"/>
                    </a:lnTo>
                    <a:lnTo>
                      <a:pt x="468" y="36"/>
                    </a:lnTo>
                    <a:lnTo>
                      <a:pt x="474" y="36"/>
                    </a:lnTo>
                    <a:lnTo>
                      <a:pt x="468" y="36"/>
                    </a:lnTo>
                    <a:lnTo>
                      <a:pt x="474" y="36"/>
                    </a:lnTo>
                    <a:lnTo>
                      <a:pt x="480" y="36"/>
                    </a:lnTo>
                    <a:lnTo>
                      <a:pt x="486" y="36"/>
                    </a:lnTo>
                    <a:lnTo>
                      <a:pt x="492" y="36"/>
                    </a:lnTo>
                    <a:lnTo>
                      <a:pt x="492" y="30"/>
                    </a:lnTo>
                    <a:lnTo>
                      <a:pt x="486" y="30"/>
                    </a:lnTo>
                    <a:lnTo>
                      <a:pt x="492" y="30"/>
                    </a:lnTo>
                    <a:lnTo>
                      <a:pt x="492" y="24"/>
                    </a:lnTo>
                    <a:lnTo>
                      <a:pt x="492" y="30"/>
                    </a:lnTo>
                    <a:lnTo>
                      <a:pt x="498" y="30"/>
                    </a:lnTo>
                    <a:lnTo>
                      <a:pt x="498" y="24"/>
                    </a:lnTo>
                    <a:lnTo>
                      <a:pt x="504" y="24"/>
                    </a:lnTo>
                    <a:lnTo>
                      <a:pt x="504" y="18"/>
                    </a:lnTo>
                    <a:lnTo>
                      <a:pt x="510" y="18"/>
                    </a:lnTo>
                    <a:lnTo>
                      <a:pt x="516" y="18"/>
                    </a:lnTo>
                    <a:lnTo>
                      <a:pt x="516" y="12"/>
                    </a:lnTo>
                    <a:lnTo>
                      <a:pt x="516" y="18"/>
                    </a:lnTo>
                    <a:lnTo>
                      <a:pt x="516" y="12"/>
                    </a:lnTo>
                    <a:lnTo>
                      <a:pt x="516" y="18"/>
                    </a:lnTo>
                    <a:lnTo>
                      <a:pt x="516" y="12"/>
                    </a:lnTo>
                    <a:lnTo>
                      <a:pt x="516" y="18"/>
                    </a:lnTo>
                    <a:lnTo>
                      <a:pt x="522" y="18"/>
                    </a:lnTo>
                    <a:lnTo>
                      <a:pt x="522" y="12"/>
                    </a:lnTo>
                    <a:lnTo>
                      <a:pt x="528" y="12"/>
                    </a:lnTo>
                    <a:lnTo>
                      <a:pt x="522" y="12"/>
                    </a:lnTo>
                    <a:lnTo>
                      <a:pt x="528" y="12"/>
                    </a:lnTo>
                    <a:lnTo>
                      <a:pt x="528" y="6"/>
                    </a:lnTo>
                    <a:lnTo>
                      <a:pt x="534" y="6"/>
                    </a:lnTo>
                    <a:lnTo>
                      <a:pt x="540" y="6"/>
                    </a:lnTo>
                    <a:lnTo>
                      <a:pt x="546" y="6"/>
                    </a:lnTo>
                    <a:lnTo>
                      <a:pt x="546" y="12"/>
                    </a:lnTo>
                    <a:lnTo>
                      <a:pt x="558" y="24"/>
                    </a:lnTo>
                    <a:lnTo>
                      <a:pt x="564" y="36"/>
                    </a:lnTo>
                    <a:lnTo>
                      <a:pt x="570" y="66"/>
                    </a:lnTo>
                    <a:lnTo>
                      <a:pt x="570" y="72"/>
                    </a:lnTo>
                    <a:lnTo>
                      <a:pt x="576" y="72"/>
                    </a:lnTo>
                    <a:lnTo>
                      <a:pt x="582" y="72"/>
                    </a:lnTo>
                    <a:lnTo>
                      <a:pt x="588" y="72"/>
                    </a:lnTo>
                    <a:lnTo>
                      <a:pt x="588" y="78"/>
                    </a:lnTo>
                    <a:lnTo>
                      <a:pt x="594" y="84"/>
                    </a:lnTo>
                    <a:lnTo>
                      <a:pt x="594" y="90"/>
                    </a:lnTo>
                    <a:lnTo>
                      <a:pt x="594" y="96"/>
                    </a:lnTo>
                    <a:lnTo>
                      <a:pt x="594" y="102"/>
                    </a:lnTo>
                    <a:lnTo>
                      <a:pt x="588" y="102"/>
                    </a:lnTo>
                    <a:lnTo>
                      <a:pt x="588" y="108"/>
                    </a:lnTo>
                    <a:lnTo>
                      <a:pt x="594" y="108"/>
                    </a:lnTo>
                    <a:lnTo>
                      <a:pt x="594" y="114"/>
                    </a:lnTo>
                    <a:lnTo>
                      <a:pt x="588" y="114"/>
                    </a:lnTo>
                    <a:lnTo>
                      <a:pt x="588" y="120"/>
                    </a:lnTo>
                    <a:lnTo>
                      <a:pt x="582" y="120"/>
                    </a:lnTo>
                    <a:lnTo>
                      <a:pt x="576" y="120"/>
                    </a:lnTo>
                    <a:lnTo>
                      <a:pt x="576" y="126"/>
                    </a:lnTo>
                    <a:lnTo>
                      <a:pt x="570" y="126"/>
                    </a:lnTo>
                    <a:lnTo>
                      <a:pt x="564" y="126"/>
                    </a:lnTo>
                    <a:lnTo>
                      <a:pt x="558" y="126"/>
                    </a:lnTo>
                    <a:lnTo>
                      <a:pt x="558" y="132"/>
                    </a:lnTo>
                    <a:lnTo>
                      <a:pt x="552" y="132"/>
                    </a:lnTo>
                    <a:lnTo>
                      <a:pt x="552" y="138"/>
                    </a:lnTo>
                    <a:lnTo>
                      <a:pt x="546" y="144"/>
                    </a:lnTo>
                    <a:lnTo>
                      <a:pt x="546" y="150"/>
                    </a:lnTo>
                    <a:lnTo>
                      <a:pt x="540" y="150"/>
                    </a:lnTo>
                    <a:lnTo>
                      <a:pt x="540" y="156"/>
                    </a:lnTo>
                    <a:lnTo>
                      <a:pt x="540" y="162"/>
                    </a:lnTo>
                    <a:lnTo>
                      <a:pt x="540" y="168"/>
                    </a:lnTo>
                    <a:lnTo>
                      <a:pt x="540" y="174"/>
                    </a:lnTo>
                    <a:lnTo>
                      <a:pt x="534" y="174"/>
                    </a:lnTo>
                    <a:lnTo>
                      <a:pt x="534" y="180"/>
                    </a:lnTo>
                    <a:lnTo>
                      <a:pt x="534" y="186"/>
                    </a:lnTo>
                    <a:lnTo>
                      <a:pt x="528" y="186"/>
                    </a:lnTo>
                    <a:lnTo>
                      <a:pt x="522" y="192"/>
                    </a:lnTo>
                    <a:lnTo>
                      <a:pt x="528" y="192"/>
                    </a:lnTo>
                    <a:lnTo>
                      <a:pt x="522" y="192"/>
                    </a:lnTo>
                    <a:lnTo>
                      <a:pt x="522" y="198"/>
                    </a:lnTo>
                    <a:lnTo>
                      <a:pt x="528" y="198"/>
                    </a:lnTo>
                    <a:lnTo>
                      <a:pt x="528" y="204"/>
                    </a:lnTo>
                    <a:lnTo>
                      <a:pt x="522" y="204"/>
                    </a:lnTo>
                    <a:lnTo>
                      <a:pt x="522" y="210"/>
                    </a:lnTo>
                    <a:lnTo>
                      <a:pt x="522" y="216"/>
                    </a:lnTo>
                    <a:lnTo>
                      <a:pt x="516" y="216"/>
                    </a:lnTo>
                    <a:lnTo>
                      <a:pt x="510" y="216"/>
                    </a:lnTo>
                    <a:lnTo>
                      <a:pt x="510" y="222"/>
                    </a:lnTo>
                    <a:lnTo>
                      <a:pt x="504" y="222"/>
                    </a:lnTo>
                    <a:lnTo>
                      <a:pt x="504" y="228"/>
                    </a:lnTo>
                    <a:lnTo>
                      <a:pt x="504" y="234"/>
                    </a:lnTo>
                    <a:lnTo>
                      <a:pt x="504" y="240"/>
                    </a:lnTo>
                    <a:lnTo>
                      <a:pt x="504" y="246"/>
                    </a:lnTo>
                    <a:lnTo>
                      <a:pt x="498" y="246"/>
                    </a:lnTo>
                    <a:lnTo>
                      <a:pt x="504" y="252"/>
                    </a:lnTo>
                    <a:lnTo>
                      <a:pt x="498" y="252"/>
                    </a:lnTo>
                    <a:lnTo>
                      <a:pt x="498" y="258"/>
                    </a:lnTo>
                    <a:lnTo>
                      <a:pt x="492" y="258"/>
                    </a:lnTo>
                    <a:lnTo>
                      <a:pt x="486" y="258"/>
                    </a:lnTo>
                    <a:lnTo>
                      <a:pt x="486" y="264"/>
                    </a:lnTo>
                    <a:lnTo>
                      <a:pt x="480" y="264"/>
                    </a:lnTo>
                    <a:lnTo>
                      <a:pt x="474" y="270"/>
                    </a:lnTo>
                    <a:lnTo>
                      <a:pt x="474" y="276"/>
                    </a:lnTo>
                    <a:lnTo>
                      <a:pt x="474" y="282"/>
                    </a:lnTo>
                    <a:lnTo>
                      <a:pt x="474" y="288"/>
                    </a:lnTo>
                    <a:lnTo>
                      <a:pt x="474" y="294"/>
                    </a:lnTo>
                    <a:lnTo>
                      <a:pt x="468" y="294"/>
                    </a:lnTo>
                    <a:lnTo>
                      <a:pt x="468" y="300"/>
                    </a:lnTo>
                    <a:lnTo>
                      <a:pt x="462" y="300"/>
                    </a:lnTo>
                    <a:lnTo>
                      <a:pt x="462" y="306"/>
                    </a:lnTo>
                    <a:lnTo>
                      <a:pt x="462" y="312"/>
                    </a:lnTo>
                    <a:lnTo>
                      <a:pt x="462" y="318"/>
                    </a:lnTo>
                    <a:lnTo>
                      <a:pt x="456" y="318"/>
                    </a:lnTo>
                    <a:lnTo>
                      <a:pt x="456" y="324"/>
                    </a:lnTo>
                    <a:lnTo>
                      <a:pt x="450" y="324"/>
                    </a:lnTo>
                    <a:lnTo>
                      <a:pt x="450" y="330"/>
                    </a:lnTo>
                    <a:lnTo>
                      <a:pt x="456" y="336"/>
                    </a:lnTo>
                    <a:lnTo>
                      <a:pt x="450" y="336"/>
                    </a:lnTo>
                    <a:lnTo>
                      <a:pt x="444" y="336"/>
                    </a:lnTo>
                    <a:lnTo>
                      <a:pt x="444" y="342"/>
                    </a:lnTo>
                    <a:lnTo>
                      <a:pt x="438" y="342"/>
                    </a:lnTo>
                    <a:lnTo>
                      <a:pt x="438" y="348"/>
                    </a:lnTo>
                    <a:lnTo>
                      <a:pt x="444" y="348"/>
                    </a:lnTo>
                    <a:lnTo>
                      <a:pt x="438" y="348"/>
                    </a:lnTo>
                    <a:lnTo>
                      <a:pt x="444" y="354"/>
                    </a:lnTo>
                    <a:lnTo>
                      <a:pt x="438" y="354"/>
                    </a:lnTo>
                    <a:lnTo>
                      <a:pt x="438" y="360"/>
                    </a:lnTo>
                    <a:lnTo>
                      <a:pt x="432" y="360"/>
                    </a:lnTo>
                    <a:lnTo>
                      <a:pt x="432" y="366"/>
                    </a:lnTo>
                    <a:lnTo>
                      <a:pt x="426" y="366"/>
                    </a:lnTo>
                    <a:lnTo>
                      <a:pt x="426" y="360"/>
                    </a:lnTo>
                    <a:lnTo>
                      <a:pt x="426" y="366"/>
                    </a:lnTo>
                    <a:lnTo>
                      <a:pt x="426" y="360"/>
                    </a:lnTo>
                    <a:lnTo>
                      <a:pt x="420" y="360"/>
                    </a:lnTo>
                    <a:lnTo>
                      <a:pt x="420" y="354"/>
                    </a:lnTo>
                    <a:lnTo>
                      <a:pt x="414" y="354"/>
                    </a:lnTo>
                    <a:lnTo>
                      <a:pt x="408" y="354"/>
                    </a:lnTo>
                    <a:lnTo>
                      <a:pt x="408" y="348"/>
                    </a:lnTo>
                    <a:lnTo>
                      <a:pt x="402" y="348"/>
                    </a:lnTo>
                    <a:lnTo>
                      <a:pt x="402" y="342"/>
                    </a:lnTo>
                    <a:lnTo>
                      <a:pt x="396" y="342"/>
                    </a:lnTo>
                    <a:lnTo>
                      <a:pt x="396" y="336"/>
                    </a:lnTo>
                    <a:lnTo>
                      <a:pt x="390" y="336"/>
                    </a:lnTo>
                    <a:lnTo>
                      <a:pt x="390" y="330"/>
                    </a:lnTo>
                    <a:lnTo>
                      <a:pt x="390" y="336"/>
                    </a:lnTo>
                    <a:lnTo>
                      <a:pt x="390" y="342"/>
                    </a:lnTo>
                    <a:lnTo>
                      <a:pt x="384" y="342"/>
                    </a:lnTo>
                    <a:lnTo>
                      <a:pt x="372" y="348"/>
                    </a:lnTo>
                    <a:lnTo>
                      <a:pt x="372" y="342"/>
                    </a:lnTo>
                    <a:lnTo>
                      <a:pt x="372" y="336"/>
                    </a:lnTo>
                    <a:lnTo>
                      <a:pt x="366" y="342"/>
                    </a:lnTo>
                    <a:lnTo>
                      <a:pt x="360" y="342"/>
                    </a:lnTo>
                    <a:lnTo>
                      <a:pt x="360" y="348"/>
                    </a:lnTo>
                    <a:lnTo>
                      <a:pt x="354" y="354"/>
                    </a:lnTo>
                    <a:lnTo>
                      <a:pt x="354" y="348"/>
                    </a:lnTo>
                    <a:lnTo>
                      <a:pt x="354" y="354"/>
                    </a:lnTo>
                    <a:lnTo>
                      <a:pt x="348" y="354"/>
                    </a:lnTo>
                    <a:lnTo>
                      <a:pt x="348" y="360"/>
                    </a:lnTo>
                    <a:lnTo>
                      <a:pt x="348" y="366"/>
                    </a:lnTo>
                    <a:lnTo>
                      <a:pt x="348" y="360"/>
                    </a:lnTo>
                    <a:lnTo>
                      <a:pt x="348" y="366"/>
                    </a:lnTo>
                    <a:lnTo>
                      <a:pt x="342" y="366"/>
                    </a:lnTo>
                    <a:lnTo>
                      <a:pt x="342" y="360"/>
                    </a:lnTo>
                    <a:lnTo>
                      <a:pt x="342" y="366"/>
                    </a:lnTo>
                    <a:lnTo>
                      <a:pt x="336" y="366"/>
                    </a:lnTo>
                    <a:lnTo>
                      <a:pt x="336" y="372"/>
                    </a:lnTo>
                    <a:lnTo>
                      <a:pt x="330" y="372"/>
                    </a:lnTo>
                    <a:lnTo>
                      <a:pt x="330" y="378"/>
                    </a:lnTo>
                    <a:lnTo>
                      <a:pt x="324" y="378"/>
                    </a:lnTo>
                    <a:lnTo>
                      <a:pt x="324" y="384"/>
                    </a:lnTo>
                    <a:lnTo>
                      <a:pt x="318" y="384"/>
                    </a:lnTo>
                    <a:lnTo>
                      <a:pt x="312" y="390"/>
                    </a:lnTo>
                    <a:lnTo>
                      <a:pt x="312" y="396"/>
                    </a:lnTo>
                    <a:lnTo>
                      <a:pt x="306" y="396"/>
                    </a:lnTo>
                    <a:lnTo>
                      <a:pt x="306" y="402"/>
                    </a:lnTo>
                    <a:lnTo>
                      <a:pt x="306" y="408"/>
                    </a:lnTo>
                    <a:lnTo>
                      <a:pt x="306" y="414"/>
                    </a:lnTo>
                    <a:lnTo>
                      <a:pt x="306" y="420"/>
                    </a:lnTo>
                    <a:lnTo>
                      <a:pt x="306" y="426"/>
                    </a:lnTo>
                    <a:lnTo>
                      <a:pt x="306" y="432"/>
                    </a:lnTo>
                    <a:lnTo>
                      <a:pt x="300" y="432"/>
                    </a:lnTo>
                    <a:lnTo>
                      <a:pt x="300" y="438"/>
                    </a:lnTo>
                    <a:lnTo>
                      <a:pt x="294" y="438"/>
                    </a:lnTo>
                    <a:lnTo>
                      <a:pt x="294" y="444"/>
                    </a:lnTo>
                    <a:lnTo>
                      <a:pt x="294" y="450"/>
                    </a:lnTo>
                    <a:lnTo>
                      <a:pt x="288" y="450"/>
                    </a:lnTo>
                    <a:lnTo>
                      <a:pt x="288" y="456"/>
                    </a:lnTo>
                    <a:lnTo>
                      <a:pt x="288" y="450"/>
                    </a:lnTo>
                    <a:lnTo>
                      <a:pt x="282" y="450"/>
                    </a:lnTo>
                    <a:lnTo>
                      <a:pt x="276" y="444"/>
                    </a:lnTo>
                    <a:lnTo>
                      <a:pt x="276" y="450"/>
                    </a:lnTo>
                    <a:lnTo>
                      <a:pt x="282" y="456"/>
                    </a:lnTo>
                    <a:lnTo>
                      <a:pt x="276" y="456"/>
                    </a:lnTo>
                    <a:lnTo>
                      <a:pt x="282" y="456"/>
                    </a:lnTo>
                    <a:lnTo>
                      <a:pt x="276" y="456"/>
                    </a:lnTo>
                    <a:lnTo>
                      <a:pt x="276" y="462"/>
                    </a:lnTo>
                    <a:lnTo>
                      <a:pt x="270" y="462"/>
                    </a:lnTo>
                    <a:lnTo>
                      <a:pt x="264" y="462"/>
                    </a:lnTo>
                    <a:lnTo>
                      <a:pt x="258" y="462"/>
                    </a:lnTo>
                    <a:lnTo>
                      <a:pt x="252" y="462"/>
                    </a:lnTo>
                    <a:lnTo>
                      <a:pt x="246" y="462"/>
                    </a:lnTo>
                    <a:lnTo>
                      <a:pt x="240" y="462"/>
                    </a:lnTo>
                    <a:lnTo>
                      <a:pt x="240" y="468"/>
                    </a:lnTo>
                    <a:lnTo>
                      <a:pt x="234" y="468"/>
                    </a:lnTo>
                    <a:lnTo>
                      <a:pt x="228" y="468"/>
                    </a:lnTo>
                    <a:lnTo>
                      <a:pt x="222" y="468"/>
                    </a:lnTo>
                    <a:lnTo>
                      <a:pt x="222" y="462"/>
                    </a:lnTo>
                    <a:lnTo>
                      <a:pt x="222" y="468"/>
                    </a:lnTo>
                    <a:lnTo>
                      <a:pt x="216" y="468"/>
                    </a:lnTo>
                    <a:lnTo>
                      <a:pt x="210" y="468"/>
                    </a:lnTo>
                    <a:lnTo>
                      <a:pt x="216" y="468"/>
                    </a:lnTo>
                    <a:lnTo>
                      <a:pt x="210" y="468"/>
                    </a:lnTo>
                    <a:lnTo>
                      <a:pt x="204" y="468"/>
                    </a:lnTo>
                    <a:lnTo>
                      <a:pt x="204" y="474"/>
                    </a:lnTo>
                    <a:lnTo>
                      <a:pt x="198" y="474"/>
                    </a:lnTo>
                    <a:lnTo>
                      <a:pt x="192" y="474"/>
                    </a:lnTo>
                    <a:lnTo>
                      <a:pt x="186" y="474"/>
                    </a:lnTo>
                    <a:lnTo>
                      <a:pt x="180" y="474"/>
                    </a:lnTo>
                    <a:lnTo>
                      <a:pt x="174" y="474"/>
                    </a:lnTo>
                    <a:lnTo>
                      <a:pt x="168" y="474"/>
                    </a:lnTo>
                    <a:lnTo>
                      <a:pt x="162" y="474"/>
                    </a:lnTo>
                    <a:lnTo>
                      <a:pt x="156" y="468"/>
                    </a:lnTo>
                    <a:lnTo>
                      <a:pt x="150" y="468"/>
                    </a:lnTo>
                    <a:lnTo>
                      <a:pt x="150" y="462"/>
                    </a:lnTo>
                    <a:lnTo>
                      <a:pt x="144" y="456"/>
                    </a:lnTo>
                    <a:lnTo>
                      <a:pt x="144" y="450"/>
                    </a:lnTo>
                    <a:lnTo>
                      <a:pt x="138" y="450"/>
                    </a:lnTo>
                    <a:lnTo>
                      <a:pt x="138" y="444"/>
                    </a:lnTo>
                    <a:lnTo>
                      <a:pt x="138" y="438"/>
                    </a:lnTo>
                    <a:lnTo>
                      <a:pt x="132" y="432"/>
                    </a:lnTo>
                    <a:lnTo>
                      <a:pt x="132" y="426"/>
                    </a:lnTo>
                    <a:lnTo>
                      <a:pt x="132" y="420"/>
                    </a:lnTo>
                    <a:lnTo>
                      <a:pt x="126" y="420"/>
                    </a:lnTo>
                    <a:lnTo>
                      <a:pt x="126" y="414"/>
                    </a:lnTo>
                    <a:lnTo>
                      <a:pt x="120" y="414"/>
                    </a:lnTo>
                    <a:lnTo>
                      <a:pt x="126" y="414"/>
                    </a:lnTo>
                    <a:lnTo>
                      <a:pt x="120" y="408"/>
                    </a:lnTo>
                    <a:lnTo>
                      <a:pt x="120" y="402"/>
                    </a:lnTo>
                    <a:lnTo>
                      <a:pt x="114" y="402"/>
                    </a:lnTo>
                    <a:lnTo>
                      <a:pt x="114" y="396"/>
                    </a:lnTo>
                    <a:lnTo>
                      <a:pt x="108" y="390"/>
                    </a:lnTo>
                    <a:lnTo>
                      <a:pt x="102" y="384"/>
                    </a:lnTo>
                    <a:lnTo>
                      <a:pt x="90" y="372"/>
                    </a:lnTo>
                    <a:lnTo>
                      <a:pt x="84" y="372"/>
                    </a:lnTo>
                    <a:lnTo>
                      <a:pt x="78" y="372"/>
                    </a:lnTo>
                    <a:lnTo>
                      <a:pt x="66" y="366"/>
                    </a:lnTo>
                    <a:lnTo>
                      <a:pt x="60" y="366"/>
                    </a:lnTo>
                    <a:lnTo>
                      <a:pt x="54" y="366"/>
                    </a:lnTo>
                    <a:lnTo>
                      <a:pt x="48" y="366"/>
                    </a:lnTo>
                    <a:lnTo>
                      <a:pt x="42" y="366"/>
                    </a:lnTo>
                    <a:lnTo>
                      <a:pt x="36" y="366"/>
                    </a:lnTo>
                    <a:lnTo>
                      <a:pt x="36" y="372"/>
                    </a:lnTo>
                    <a:lnTo>
                      <a:pt x="30" y="372"/>
                    </a:lnTo>
                    <a:lnTo>
                      <a:pt x="24" y="372"/>
                    </a:lnTo>
                    <a:lnTo>
                      <a:pt x="12" y="372"/>
                    </a:lnTo>
                    <a:lnTo>
                      <a:pt x="6" y="372"/>
                    </a:lnTo>
                    <a:lnTo>
                      <a:pt x="0" y="372"/>
                    </a:lnTo>
                    <a:lnTo>
                      <a:pt x="0" y="366"/>
                    </a:lnTo>
                    <a:lnTo>
                      <a:pt x="0" y="360"/>
                    </a:lnTo>
                    <a:lnTo>
                      <a:pt x="0" y="354"/>
                    </a:lnTo>
                    <a:lnTo>
                      <a:pt x="6" y="354"/>
                    </a:lnTo>
                    <a:lnTo>
                      <a:pt x="0" y="354"/>
                    </a:lnTo>
                    <a:lnTo>
                      <a:pt x="0" y="348"/>
                    </a:lnTo>
                    <a:lnTo>
                      <a:pt x="0" y="342"/>
                    </a:lnTo>
                    <a:lnTo>
                      <a:pt x="0" y="336"/>
                    </a:lnTo>
                    <a:lnTo>
                      <a:pt x="6" y="336"/>
                    </a:lnTo>
                    <a:lnTo>
                      <a:pt x="0" y="336"/>
                    </a:lnTo>
                    <a:lnTo>
                      <a:pt x="6" y="336"/>
                    </a:lnTo>
                    <a:lnTo>
                      <a:pt x="6" y="330"/>
                    </a:lnTo>
                    <a:lnTo>
                      <a:pt x="0" y="324"/>
                    </a:lnTo>
                    <a:lnTo>
                      <a:pt x="0" y="318"/>
                    </a:lnTo>
                    <a:lnTo>
                      <a:pt x="6"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6" y="252"/>
                    </a:lnTo>
                    <a:lnTo>
                      <a:pt x="0" y="252"/>
                    </a:lnTo>
                    <a:lnTo>
                      <a:pt x="0" y="246"/>
                    </a:lnTo>
                    <a:lnTo>
                      <a:pt x="6" y="246"/>
                    </a:lnTo>
                    <a:lnTo>
                      <a:pt x="0" y="246"/>
                    </a:lnTo>
                    <a:lnTo>
                      <a:pt x="6" y="246"/>
                    </a:lnTo>
                    <a:lnTo>
                      <a:pt x="6" y="240"/>
                    </a:lnTo>
                    <a:lnTo>
                      <a:pt x="6" y="234"/>
                    </a:lnTo>
                    <a:lnTo>
                      <a:pt x="12" y="234"/>
                    </a:lnTo>
                    <a:lnTo>
                      <a:pt x="18" y="234"/>
                    </a:lnTo>
                    <a:lnTo>
                      <a:pt x="18" y="228"/>
                    </a:lnTo>
                    <a:lnTo>
                      <a:pt x="24" y="228"/>
                    </a:lnTo>
                    <a:lnTo>
                      <a:pt x="24" y="222"/>
                    </a:lnTo>
                    <a:lnTo>
                      <a:pt x="24" y="216"/>
                    </a:lnTo>
                    <a:lnTo>
                      <a:pt x="30" y="210"/>
                    </a:lnTo>
                    <a:lnTo>
                      <a:pt x="30" y="204"/>
                    </a:lnTo>
                    <a:lnTo>
                      <a:pt x="30" y="198"/>
                    </a:lnTo>
                    <a:lnTo>
                      <a:pt x="36" y="198"/>
                    </a:lnTo>
                    <a:lnTo>
                      <a:pt x="42" y="198"/>
                    </a:lnTo>
                    <a:lnTo>
                      <a:pt x="42" y="192"/>
                    </a:lnTo>
                    <a:lnTo>
                      <a:pt x="48" y="192"/>
                    </a:lnTo>
                    <a:lnTo>
                      <a:pt x="48" y="186"/>
                    </a:lnTo>
                    <a:lnTo>
                      <a:pt x="48" y="180"/>
                    </a:lnTo>
                    <a:lnTo>
                      <a:pt x="42" y="180"/>
                    </a:lnTo>
                    <a:lnTo>
                      <a:pt x="42" y="174"/>
                    </a:lnTo>
                    <a:lnTo>
                      <a:pt x="48" y="174"/>
                    </a:lnTo>
                    <a:lnTo>
                      <a:pt x="48" y="168"/>
                    </a:lnTo>
                    <a:lnTo>
                      <a:pt x="54" y="168"/>
                    </a:lnTo>
                    <a:lnTo>
                      <a:pt x="54" y="162"/>
                    </a:lnTo>
                    <a:lnTo>
                      <a:pt x="60" y="162"/>
                    </a:lnTo>
                    <a:lnTo>
                      <a:pt x="54" y="156"/>
                    </a:lnTo>
                    <a:lnTo>
                      <a:pt x="54" y="150"/>
                    </a:lnTo>
                    <a:lnTo>
                      <a:pt x="54" y="144"/>
                    </a:lnTo>
                    <a:lnTo>
                      <a:pt x="54" y="138"/>
                    </a:lnTo>
                    <a:lnTo>
                      <a:pt x="48" y="138"/>
                    </a:lnTo>
                    <a:lnTo>
                      <a:pt x="48" y="132"/>
                    </a:lnTo>
                    <a:lnTo>
                      <a:pt x="42" y="126"/>
                    </a:lnTo>
                    <a:lnTo>
                      <a:pt x="42" y="114"/>
                    </a:lnTo>
                    <a:lnTo>
                      <a:pt x="42" y="108"/>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67" name="Freeform 116"/>
              <p:cNvSpPr>
                <a:spLocks noChangeAspect="1"/>
              </p:cNvSpPr>
              <p:nvPr>
                <p:custDataLst>
                  <p:tags r:id="rId53"/>
                </p:custDataLst>
              </p:nvPr>
            </p:nvSpPr>
            <p:spPr bwMode="auto">
              <a:xfrm>
                <a:off x="1534" y="1890"/>
                <a:ext cx="121" cy="30"/>
              </a:xfrm>
              <a:custGeom>
                <a:avLst/>
                <a:gdLst>
                  <a:gd name="T0" fmla="*/ 23 w 150"/>
                  <a:gd name="T1" fmla="*/ 6 h 36"/>
                  <a:gd name="T2" fmla="*/ 31 w 150"/>
                  <a:gd name="T3" fmla="*/ 3 h 36"/>
                  <a:gd name="T4" fmla="*/ 33 w 150"/>
                  <a:gd name="T5" fmla="*/ 0 h 36"/>
                  <a:gd name="T6" fmla="*/ 35 w 150"/>
                  <a:gd name="T7" fmla="*/ 3 h 36"/>
                  <a:gd name="T8" fmla="*/ 39 w 150"/>
                  <a:gd name="T9" fmla="*/ 0 h 36"/>
                  <a:gd name="T10" fmla="*/ 43 w 150"/>
                  <a:gd name="T11" fmla="*/ 3 h 36"/>
                  <a:gd name="T12" fmla="*/ 45 w 150"/>
                  <a:gd name="T13" fmla="*/ 6 h 36"/>
                  <a:gd name="T14" fmla="*/ 51 w 150"/>
                  <a:gd name="T15" fmla="*/ 6 h 36"/>
                  <a:gd name="T16" fmla="*/ 53 w 150"/>
                  <a:gd name="T17" fmla="*/ 9 h 36"/>
                  <a:gd name="T18" fmla="*/ 59 w 150"/>
                  <a:gd name="T19" fmla="*/ 6 h 36"/>
                  <a:gd name="T20" fmla="*/ 64 w 150"/>
                  <a:gd name="T21" fmla="*/ 9 h 36"/>
                  <a:gd name="T22" fmla="*/ 61 w 150"/>
                  <a:gd name="T23" fmla="*/ 12 h 36"/>
                  <a:gd name="T24" fmla="*/ 59 w 150"/>
                  <a:gd name="T25" fmla="*/ 15 h 36"/>
                  <a:gd name="T26" fmla="*/ 53 w 150"/>
                  <a:gd name="T27" fmla="*/ 15 h 36"/>
                  <a:gd name="T28" fmla="*/ 51 w 150"/>
                  <a:gd name="T29" fmla="*/ 12 h 36"/>
                  <a:gd name="T30" fmla="*/ 45 w 150"/>
                  <a:gd name="T31" fmla="*/ 12 h 36"/>
                  <a:gd name="T32" fmla="*/ 43 w 150"/>
                  <a:gd name="T33" fmla="*/ 9 h 36"/>
                  <a:gd name="T34" fmla="*/ 39 w 150"/>
                  <a:gd name="T35" fmla="*/ 9 h 36"/>
                  <a:gd name="T36" fmla="*/ 35 w 150"/>
                  <a:gd name="T37" fmla="*/ 6 h 36"/>
                  <a:gd name="T38" fmla="*/ 35 w 150"/>
                  <a:gd name="T39" fmla="*/ 12 h 36"/>
                  <a:gd name="T40" fmla="*/ 31 w 150"/>
                  <a:gd name="T41" fmla="*/ 12 h 36"/>
                  <a:gd name="T42" fmla="*/ 25 w 150"/>
                  <a:gd name="T43" fmla="*/ 12 h 36"/>
                  <a:gd name="T44" fmla="*/ 23 w 150"/>
                  <a:gd name="T45" fmla="*/ 18 h 36"/>
                  <a:gd name="T46" fmla="*/ 10 w 150"/>
                  <a:gd name="T47" fmla="*/ 18 h 36"/>
                  <a:gd name="T48" fmla="*/ 2 w 150"/>
                  <a:gd name="T49" fmla="*/ 15 h 36"/>
                  <a:gd name="T50" fmla="*/ 0 w 150"/>
                  <a:gd name="T51" fmla="*/ 12 h 36"/>
                  <a:gd name="T52" fmla="*/ 2 w 150"/>
                  <a:gd name="T53" fmla="*/ 9 h 36"/>
                  <a:gd name="T54" fmla="*/ 5 w 150"/>
                  <a:gd name="T55" fmla="*/ 12 h 36"/>
                  <a:gd name="T56" fmla="*/ 10 w 150"/>
                  <a:gd name="T57" fmla="*/ 15 h 36"/>
                  <a:gd name="T58" fmla="*/ 15 w 150"/>
                  <a:gd name="T59" fmla="*/ 12 h 36"/>
                  <a:gd name="T60" fmla="*/ 15 w 150"/>
                  <a:gd name="T61" fmla="*/ 12 h 36"/>
                  <a:gd name="T62" fmla="*/ 18 w 150"/>
                  <a:gd name="T63" fmla="*/ 9 h 36"/>
                  <a:gd name="T64" fmla="*/ 18 w 150"/>
                  <a:gd name="T65" fmla="*/ 9 h 36"/>
                  <a:gd name="T66" fmla="*/ 23 w 150"/>
                  <a:gd name="T67" fmla="*/ 9 h 36"/>
                  <a:gd name="T68" fmla="*/ 28 w 150"/>
                  <a:gd name="T69" fmla="*/ 9 h 36"/>
                  <a:gd name="T70" fmla="*/ 23 w 150"/>
                  <a:gd name="T71" fmla="*/ 9 h 36"/>
                  <a:gd name="T72" fmla="*/ 18 w 150"/>
                  <a:gd name="T73" fmla="*/ 9 h 36"/>
                  <a:gd name="T74" fmla="*/ 12 w 150"/>
                  <a:gd name="T75" fmla="*/ 12 h 36"/>
                  <a:gd name="T76" fmla="*/ 8 w 150"/>
                  <a:gd name="T77" fmla="*/ 12 h 36"/>
                  <a:gd name="T78" fmla="*/ 8 w 150"/>
                  <a:gd name="T79" fmla="*/ 6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50" h="36">
                    <a:moveTo>
                      <a:pt x="18" y="12"/>
                    </a:moveTo>
                    <a:lnTo>
                      <a:pt x="54" y="12"/>
                    </a:lnTo>
                    <a:lnTo>
                      <a:pt x="66" y="12"/>
                    </a:lnTo>
                    <a:lnTo>
                      <a:pt x="72" y="6"/>
                    </a:lnTo>
                    <a:lnTo>
                      <a:pt x="78" y="6"/>
                    </a:lnTo>
                    <a:lnTo>
                      <a:pt x="78" y="0"/>
                    </a:lnTo>
                    <a:lnTo>
                      <a:pt x="78" y="6"/>
                    </a:lnTo>
                    <a:lnTo>
                      <a:pt x="84" y="6"/>
                    </a:lnTo>
                    <a:lnTo>
                      <a:pt x="84" y="0"/>
                    </a:lnTo>
                    <a:lnTo>
                      <a:pt x="90" y="0"/>
                    </a:lnTo>
                    <a:lnTo>
                      <a:pt x="96" y="0"/>
                    </a:lnTo>
                    <a:lnTo>
                      <a:pt x="102" y="6"/>
                    </a:lnTo>
                    <a:lnTo>
                      <a:pt x="102" y="12"/>
                    </a:lnTo>
                    <a:lnTo>
                      <a:pt x="108" y="12"/>
                    </a:lnTo>
                    <a:lnTo>
                      <a:pt x="114" y="12"/>
                    </a:lnTo>
                    <a:lnTo>
                      <a:pt x="120" y="12"/>
                    </a:lnTo>
                    <a:lnTo>
                      <a:pt x="120" y="18"/>
                    </a:lnTo>
                    <a:lnTo>
                      <a:pt x="126" y="18"/>
                    </a:lnTo>
                    <a:lnTo>
                      <a:pt x="132" y="18"/>
                    </a:lnTo>
                    <a:lnTo>
                      <a:pt x="138" y="12"/>
                    </a:lnTo>
                    <a:lnTo>
                      <a:pt x="144" y="12"/>
                    </a:lnTo>
                    <a:lnTo>
                      <a:pt x="150" y="18"/>
                    </a:lnTo>
                    <a:lnTo>
                      <a:pt x="150" y="24"/>
                    </a:lnTo>
                    <a:lnTo>
                      <a:pt x="144" y="24"/>
                    </a:lnTo>
                    <a:lnTo>
                      <a:pt x="144" y="30"/>
                    </a:lnTo>
                    <a:lnTo>
                      <a:pt x="138" y="30"/>
                    </a:lnTo>
                    <a:lnTo>
                      <a:pt x="132" y="30"/>
                    </a:lnTo>
                    <a:lnTo>
                      <a:pt x="126" y="30"/>
                    </a:lnTo>
                    <a:lnTo>
                      <a:pt x="120" y="30"/>
                    </a:lnTo>
                    <a:lnTo>
                      <a:pt x="120" y="24"/>
                    </a:lnTo>
                    <a:lnTo>
                      <a:pt x="114" y="24"/>
                    </a:lnTo>
                    <a:lnTo>
                      <a:pt x="108" y="24"/>
                    </a:lnTo>
                    <a:lnTo>
                      <a:pt x="102" y="24"/>
                    </a:lnTo>
                    <a:lnTo>
                      <a:pt x="102" y="18"/>
                    </a:lnTo>
                    <a:lnTo>
                      <a:pt x="96" y="18"/>
                    </a:lnTo>
                    <a:lnTo>
                      <a:pt x="90" y="18"/>
                    </a:lnTo>
                    <a:lnTo>
                      <a:pt x="90" y="12"/>
                    </a:lnTo>
                    <a:lnTo>
                      <a:pt x="84" y="12"/>
                    </a:lnTo>
                    <a:lnTo>
                      <a:pt x="84" y="18"/>
                    </a:lnTo>
                    <a:lnTo>
                      <a:pt x="84" y="24"/>
                    </a:lnTo>
                    <a:lnTo>
                      <a:pt x="78" y="24"/>
                    </a:lnTo>
                    <a:lnTo>
                      <a:pt x="72" y="24"/>
                    </a:lnTo>
                    <a:lnTo>
                      <a:pt x="66" y="24"/>
                    </a:lnTo>
                    <a:lnTo>
                      <a:pt x="60" y="24"/>
                    </a:lnTo>
                    <a:lnTo>
                      <a:pt x="54" y="24"/>
                    </a:lnTo>
                    <a:lnTo>
                      <a:pt x="54" y="36"/>
                    </a:lnTo>
                    <a:lnTo>
                      <a:pt x="42" y="36"/>
                    </a:lnTo>
                    <a:lnTo>
                      <a:pt x="24" y="36"/>
                    </a:lnTo>
                    <a:lnTo>
                      <a:pt x="6" y="36"/>
                    </a:lnTo>
                    <a:lnTo>
                      <a:pt x="6" y="30"/>
                    </a:lnTo>
                    <a:lnTo>
                      <a:pt x="0" y="30"/>
                    </a:lnTo>
                    <a:lnTo>
                      <a:pt x="0" y="24"/>
                    </a:lnTo>
                    <a:lnTo>
                      <a:pt x="6" y="24"/>
                    </a:lnTo>
                    <a:lnTo>
                      <a:pt x="6" y="18"/>
                    </a:lnTo>
                    <a:lnTo>
                      <a:pt x="12" y="18"/>
                    </a:lnTo>
                    <a:lnTo>
                      <a:pt x="12" y="24"/>
                    </a:lnTo>
                    <a:lnTo>
                      <a:pt x="18" y="30"/>
                    </a:lnTo>
                    <a:lnTo>
                      <a:pt x="24" y="30"/>
                    </a:lnTo>
                    <a:lnTo>
                      <a:pt x="30" y="24"/>
                    </a:lnTo>
                    <a:lnTo>
                      <a:pt x="36" y="24"/>
                    </a:lnTo>
                    <a:lnTo>
                      <a:pt x="36" y="18"/>
                    </a:lnTo>
                    <a:lnTo>
                      <a:pt x="36" y="24"/>
                    </a:lnTo>
                    <a:lnTo>
                      <a:pt x="42" y="24"/>
                    </a:lnTo>
                    <a:lnTo>
                      <a:pt x="42" y="18"/>
                    </a:lnTo>
                    <a:lnTo>
                      <a:pt x="42" y="24"/>
                    </a:lnTo>
                    <a:lnTo>
                      <a:pt x="42" y="18"/>
                    </a:lnTo>
                    <a:lnTo>
                      <a:pt x="48" y="18"/>
                    </a:lnTo>
                    <a:lnTo>
                      <a:pt x="54" y="18"/>
                    </a:lnTo>
                    <a:lnTo>
                      <a:pt x="60" y="18"/>
                    </a:lnTo>
                    <a:lnTo>
                      <a:pt x="66" y="18"/>
                    </a:lnTo>
                    <a:lnTo>
                      <a:pt x="60" y="18"/>
                    </a:lnTo>
                    <a:lnTo>
                      <a:pt x="54" y="18"/>
                    </a:lnTo>
                    <a:lnTo>
                      <a:pt x="48" y="18"/>
                    </a:lnTo>
                    <a:lnTo>
                      <a:pt x="42" y="18"/>
                    </a:lnTo>
                    <a:lnTo>
                      <a:pt x="36" y="18"/>
                    </a:lnTo>
                    <a:lnTo>
                      <a:pt x="30" y="24"/>
                    </a:lnTo>
                    <a:lnTo>
                      <a:pt x="24" y="24"/>
                    </a:lnTo>
                    <a:lnTo>
                      <a:pt x="18" y="24"/>
                    </a:lnTo>
                    <a:lnTo>
                      <a:pt x="18" y="18"/>
                    </a:lnTo>
                    <a:lnTo>
                      <a:pt x="18" y="12"/>
                    </a:lnTo>
                    <a:close/>
                  </a:path>
                </a:pathLst>
              </a:custGeom>
              <a:solidFill>
                <a:srgbClr val="CE6B29">
                  <a:alpha val="70195"/>
                </a:srgbClr>
              </a:solidFill>
              <a:ln w="6350" cmpd="sng">
                <a:solidFill>
                  <a:srgbClr val="808080"/>
                </a:solidFill>
                <a:prstDash val="solid"/>
                <a:round/>
                <a:headEnd/>
                <a:tailEnd/>
              </a:ln>
            </p:spPr>
            <p:txBody>
              <a:bodyPr/>
              <a:lstStyle/>
              <a:p>
                <a:endParaRPr lang="en-GB"/>
              </a:p>
            </p:txBody>
          </p:sp>
          <p:sp>
            <p:nvSpPr>
              <p:cNvPr id="68" name="Freeform 117"/>
              <p:cNvSpPr>
                <a:spLocks noChangeAspect="1"/>
              </p:cNvSpPr>
              <p:nvPr>
                <p:custDataLst>
                  <p:tags r:id="rId54"/>
                </p:custDataLst>
              </p:nvPr>
            </p:nvSpPr>
            <p:spPr bwMode="auto">
              <a:xfrm>
                <a:off x="1538" y="1939"/>
                <a:ext cx="126" cy="68"/>
              </a:xfrm>
              <a:custGeom>
                <a:avLst/>
                <a:gdLst>
                  <a:gd name="T0" fmla="*/ 5 w 156"/>
                  <a:gd name="T1" fmla="*/ 5 h 84"/>
                  <a:gd name="T2" fmla="*/ 12 w 156"/>
                  <a:gd name="T3" fmla="*/ 2 h 84"/>
                  <a:gd name="T4" fmla="*/ 23 w 156"/>
                  <a:gd name="T5" fmla="*/ 5 h 84"/>
                  <a:gd name="T6" fmla="*/ 31 w 156"/>
                  <a:gd name="T7" fmla="*/ 0 h 84"/>
                  <a:gd name="T8" fmla="*/ 41 w 156"/>
                  <a:gd name="T9" fmla="*/ 0 h 84"/>
                  <a:gd name="T10" fmla="*/ 66 w 156"/>
                  <a:gd name="T11" fmla="*/ 2 h 84"/>
                  <a:gd name="T12" fmla="*/ 64 w 156"/>
                  <a:gd name="T13" fmla="*/ 8 h 84"/>
                  <a:gd name="T14" fmla="*/ 59 w 156"/>
                  <a:gd name="T15" fmla="*/ 10 h 84"/>
                  <a:gd name="T16" fmla="*/ 64 w 156"/>
                  <a:gd name="T17" fmla="*/ 12 h 84"/>
                  <a:gd name="T18" fmla="*/ 64 w 156"/>
                  <a:gd name="T19" fmla="*/ 21 h 84"/>
                  <a:gd name="T20" fmla="*/ 61 w 156"/>
                  <a:gd name="T21" fmla="*/ 21 h 84"/>
                  <a:gd name="T22" fmla="*/ 53 w 156"/>
                  <a:gd name="T23" fmla="*/ 21 h 84"/>
                  <a:gd name="T24" fmla="*/ 43 w 156"/>
                  <a:gd name="T25" fmla="*/ 23 h 84"/>
                  <a:gd name="T26" fmla="*/ 41 w 156"/>
                  <a:gd name="T27" fmla="*/ 28 h 84"/>
                  <a:gd name="T28" fmla="*/ 36 w 156"/>
                  <a:gd name="T29" fmla="*/ 36 h 84"/>
                  <a:gd name="T30" fmla="*/ 36 w 156"/>
                  <a:gd name="T31" fmla="*/ 31 h 84"/>
                  <a:gd name="T32" fmla="*/ 33 w 156"/>
                  <a:gd name="T33" fmla="*/ 31 h 84"/>
                  <a:gd name="T34" fmla="*/ 31 w 156"/>
                  <a:gd name="T35" fmla="*/ 31 h 84"/>
                  <a:gd name="T36" fmla="*/ 28 w 156"/>
                  <a:gd name="T37" fmla="*/ 31 h 84"/>
                  <a:gd name="T38" fmla="*/ 31 w 156"/>
                  <a:gd name="T39" fmla="*/ 26 h 84"/>
                  <a:gd name="T40" fmla="*/ 26 w 156"/>
                  <a:gd name="T41" fmla="*/ 28 h 84"/>
                  <a:gd name="T42" fmla="*/ 26 w 156"/>
                  <a:gd name="T43" fmla="*/ 26 h 84"/>
                  <a:gd name="T44" fmla="*/ 28 w 156"/>
                  <a:gd name="T45" fmla="*/ 23 h 84"/>
                  <a:gd name="T46" fmla="*/ 31 w 156"/>
                  <a:gd name="T47" fmla="*/ 23 h 84"/>
                  <a:gd name="T48" fmla="*/ 33 w 156"/>
                  <a:gd name="T49" fmla="*/ 23 h 84"/>
                  <a:gd name="T50" fmla="*/ 33 w 156"/>
                  <a:gd name="T51" fmla="*/ 21 h 84"/>
                  <a:gd name="T52" fmla="*/ 33 w 156"/>
                  <a:gd name="T53" fmla="*/ 23 h 84"/>
                  <a:gd name="T54" fmla="*/ 36 w 156"/>
                  <a:gd name="T55" fmla="*/ 23 h 84"/>
                  <a:gd name="T56" fmla="*/ 36 w 156"/>
                  <a:gd name="T57" fmla="*/ 21 h 84"/>
                  <a:gd name="T58" fmla="*/ 33 w 156"/>
                  <a:gd name="T59" fmla="*/ 21 h 84"/>
                  <a:gd name="T60" fmla="*/ 31 w 156"/>
                  <a:gd name="T61" fmla="*/ 21 h 84"/>
                  <a:gd name="T62" fmla="*/ 33 w 156"/>
                  <a:gd name="T63" fmla="*/ 21 h 84"/>
                  <a:gd name="T64" fmla="*/ 33 w 156"/>
                  <a:gd name="T65" fmla="*/ 19 h 84"/>
                  <a:gd name="T66" fmla="*/ 31 w 156"/>
                  <a:gd name="T67" fmla="*/ 21 h 84"/>
                  <a:gd name="T68" fmla="*/ 28 w 156"/>
                  <a:gd name="T69" fmla="*/ 21 h 84"/>
                  <a:gd name="T70" fmla="*/ 28 w 156"/>
                  <a:gd name="T71" fmla="*/ 21 h 84"/>
                  <a:gd name="T72" fmla="*/ 26 w 156"/>
                  <a:gd name="T73" fmla="*/ 21 h 84"/>
                  <a:gd name="T74" fmla="*/ 28 w 156"/>
                  <a:gd name="T75" fmla="*/ 15 h 84"/>
                  <a:gd name="T76" fmla="*/ 36 w 156"/>
                  <a:gd name="T77" fmla="*/ 15 h 84"/>
                  <a:gd name="T78" fmla="*/ 33 w 156"/>
                  <a:gd name="T79" fmla="*/ 15 h 84"/>
                  <a:gd name="T80" fmla="*/ 28 w 156"/>
                  <a:gd name="T81" fmla="*/ 15 h 84"/>
                  <a:gd name="T82" fmla="*/ 21 w 156"/>
                  <a:gd name="T83" fmla="*/ 19 h 84"/>
                  <a:gd name="T84" fmla="*/ 18 w 156"/>
                  <a:gd name="T85" fmla="*/ 19 h 84"/>
                  <a:gd name="T86" fmla="*/ 12 w 156"/>
                  <a:gd name="T87" fmla="*/ 15 h 84"/>
                  <a:gd name="T88" fmla="*/ 8 w 156"/>
                  <a:gd name="T89" fmla="*/ 12 h 84"/>
                  <a:gd name="T90" fmla="*/ 10 w 156"/>
                  <a:gd name="T91" fmla="*/ 8 h 84"/>
                  <a:gd name="T92" fmla="*/ 8 w 156"/>
                  <a:gd name="T93" fmla="*/ 10 h 84"/>
                  <a:gd name="T94" fmla="*/ 2 w 156"/>
                  <a:gd name="T95" fmla="*/ 8 h 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6" h="84">
                    <a:moveTo>
                      <a:pt x="0" y="12"/>
                    </a:moveTo>
                    <a:lnTo>
                      <a:pt x="6" y="12"/>
                    </a:lnTo>
                    <a:lnTo>
                      <a:pt x="12" y="12"/>
                    </a:lnTo>
                    <a:lnTo>
                      <a:pt x="18" y="12"/>
                    </a:lnTo>
                    <a:lnTo>
                      <a:pt x="24" y="6"/>
                    </a:lnTo>
                    <a:lnTo>
                      <a:pt x="30" y="6"/>
                    </a:lnTo>
                    <a:lnTo>
                      <a:pt x="36" y="6"/>
                    </a:lnTo>
                    <a:lnTo>
                      <a:pt x="42" y="12"/>
                    </a:lnTo>
                    <a:lnTo>
                      <a:pt x="54" y="12"/>
                    </a:lnTo>
                    <a:lnTo>
                      <a:pt x="60" y="6"/>
                    </a:lnTo>
                    <a:lnTo>
                      <a:pt x="66" y="6"/>
                    </a:lnTo>
                    <a:lnTo>
                      <a:pt x="72" y="0"/>
                    </a:lnTo>
                    <a:lnTo>
                      <a:pt x="78" y="0"/>
                    </a:lnTo>
                    <a:lnTo>
                      <a:pt x="84" y="0"/>
                    </a:lnTo>
                    <a:lnTo>
                      <a:pt x="96" y="0"/>
                    </a:lnTo>
                    <a:lnTo>
                      <a:pt x="150" y="0"/>
                    </a:lnTo>
                    <a:lnTo>
                      <a:pt x="150" y="6"/>
                    </a:lnTo>
                    <a:lnTo>
                      <a:pt x="156" y="6"/>
                    </a:lnTo>
                    <a:lnTo>
                      <a:pt x="156" y="12"/>
                    </a:lnTo>
                    <a:lnTo>
                      <a:pt x="156" y="18"/>
                    </a:lnTo>
                    <a:lnTo>
                      <a:pt x="150" y="18"/>
                    </a:lnTo>
                    <a:lnTo>
                      <a:pt x="144" y="18"/>
                    </a:lnTo>
                    <a:lnTo>
                      <a:pt x="138" y="18"/>
                    </a:lnTo>
                    <a:lnTo>
                      <a:pt x="138" y="24"/>
                    </a:lnTo>
                    <a:lnTo>
                      <a:pt x="144" y="24"/>
                    </a:lnTo>
                    <a:lnTo>
                      <a:pt x="144" y="30"/>
                    </a:lnTo>
                    <a:lnTo>
                      <a:pt x="150" y="30"/>
                    </a:lnTo>
                    <a:lnTo>
                      <a:pt x="150" y="36"/>
                    </a:lnTo>
                    <a:lnTo>
                      <a:pt x="150" y="42"/>
                    </a:lnTo>
                    <a:lnTo>
                      <a:pt x="150" y="48"/>
                    </a:lnTo>
                    <a:lnTo>
                      <a:pt x="144" y="48"/>
                    </a:lnTo>
                    <a:lnTo>
                      <a:pt x="144" y="42"/>
                    </a:lnTo>
                    <a:lnTo>
                      <a:pt x="144" y="48"/>
                    </a:lnTo>
                    <a:lnTo>
                      <a:pt x="138" y="48"/>
                    </a:lnTo>
                    <a:lnTo>
                      <a:pt x="132" y="48"/>
                    </a:lnTo>
                    <a:lnTo>
                      <a:pt x="126" y="48"/>
                    </a:lnTo>
                    <a:lnTo>
                      <a:pt x="120" y="48"/>
                    </a:lnTo>
                    <a:lnTo>
                      <a:pt x="108" y="54"/>
                    </a:lnTo>
                    <a:lnTo>
                      <a:pt x="102" y="54"/>
                    </a:lnTo>
                    <a:lnTo>
                      <a:pt x="102" y="60"/>
                    </a:lnTo>
                    <a:lnTo>
                      <a:pt x="96" y="60"/>
                    </a:lnTo>
                    <a:lnTo>
                      <a:pt x="96" y="66"/>
                    </a:lnTo>
                    <a:lnTo>
                      <a:pt x="90" y="78"/>
                    </a:lnTo>
                    <a:lnTo>
                      <a:pt x="90" y="84"/>
                    </a:lnTo>
                    <a:lnTo>
                      <a:pt x="84" y="84"/>
                    </a:lnTo>
                    <a:lnTo>
                      <a:pt x="78" y="84"/>
                    </a:lnTo>
                    <a:lnTo>
                      <a:pt x="84" y="78"/>
                    </a:lnTo>
                    <a:lnTo>
                      <a:pt x="84" y="72"/>
                    </a:lnTo>
                    <a:lnTo>
                      <a:pt x="90" y="72"/>
                    </a:lnTo>
                    <a:lnTo>
                      <a:pt x="84" y="72"/>
                    </a:lnTo>
                    <a:lnTo>
                      <a:pt x="78" y="72"/>
                    </a:lnTo>
                    <a:lnTo>
                      <a:pt x="78" y="78"/>
                    </a:lnTo>
                    <a:lnTo>
                      <a:pt x="78" y="72"/>
                    </a:lnTo>
                    <a:lnTo>
                      <a:pt x="72" y="72"/>
                    </a:lnTo>
                    <a:lnTo>
                      <a:pt x="78" y="72"/>
                    </a:lnTo>
                    <a:lnTo>
                      <a:pt x="72" y="72"/>
                    </a:lnTo>
                    <a:lnTo>
                      <a:pt x="66" y="72"/>
                    </a:lnTo>
                    <a:lnTo>
                      <a:pt x="66" y="66"/>
                    </a:lnTo>
                    <a:lnTo>
                      <a:pt x="66" y="60"/>
                    </a:lnTo>
                    <a:lnTo>
                      <a:pt x="72" y="60"/>
                    </a:lnTo>
                    <a:lnTo>
                      <a:pt x="66" y="60"/>
                    </a:lnTo>
                    <a:lnTo>
                      <a:pt x="66" y="66"/>
                    </a:lnTo>
                    <a:lnTo>
                      <a:pt x="60" y="66"/>
                    </a:lnTo>
                    <a:lnTo>
                      <a:pt x="60" y="60"/>
                    </a:lnTo>
                    <a:lnTo>
                      <a:pt x="66" y="60"/>
                    </a:lnTo>
                    <a:lnTo>
                      <a:pt x="60" y="60"/>
                    </a:lnTo>
                    <a:lnTo>
                      <a:pt x="66" y="54"/>
                    </a:lnTo>
                    <a:lnTo>
                      <a:pt x="66" y="60"/>
                    </a:lnTo>
                    <a:lnTo>
                      <a:pt x="66" y="54"/>
                    </a:lnTo>
                    <a:lnTo>
                      <a:pt x="72" y="54"/>
                    </a:lnTo>
                    <a:lnTo>
                      <a:pt x="72" y="48"/>
                    </a:lnTo>
                    <a:lnTo>
                      <a:pt x="72" y="54"/>
                    </a:lnTo>
                    <a:lnTo>
                      <a:pt x="72" y="48"/>
                    </a:lnTo>
                    <a:lnTo>
                      <a:pt x="78" y="48"/>
                    </a:lnTo>
                    <a:lnTo>
                      <a:pt x="78" y="54"/>
                    </a:lnTo>
                    <a:lnTo>
                      <a:pt x="78" y="48"/>
                    </a:lnTo>
                    <a:lnTo>
                      <a:pt x="78" y="54"/>
                    </a:lnTo>
                    <a:lnTo>
                      <a:pt x="78" y="48"/>
                    </a:lnTo>
                    <a:lnTo>
                      <a:pt x="84" y="48"/>
                    </a:lnTo>
                    <a:lnTo>
                      <a:pt x="84" y="54"/>
                    </a:lnTo>
                    <a:lnTo>
                      <a:pt x="78" y="54"/>
                    </a:lnTo>
                    <a:lnTo>
                      <a:pt x="84" y="54"/>
                    </a:lnTo>
                    <a:lnTo>
                      <a:pt x="90" y="54"/>
                    </a:lnTo>
                    <a:lnTo>
                      <a:pt x="84" y="54"/>
                    </a:lnTo>
                    <a:lnTo>
                      <a:pt x="84" y="48"/>
                    </a:lnTo>
                    <a:lnTo>
                      <a:pt x="90" y="48"/>
                    </a:lnTo>
                    <a:lnTo>
                      <a:pt x="84" y="48"/>
                    </a:lnTo>
                    <a:lnTo>
                      <a:pt x="84" y="54"/>
                    </a:lnTo>
                    <a:lnTo>
                      <a:pt x="84" y="48"/>
                    </a:lnTo>
                    <a:lnTo>
                      <a:pt x="78" y="48"/>
                    </a:lnTo>
                    <a:lnTo>
                      <a:pt x="84" y="48"/>
                    </a:lnTo>
                    <a:lnTo>
                      <a:pt x="78" y="48"/>
                    </a:lnTo>
                    <a:lnTo>
                      <a:pt x="72" y="48"/>
                    </a:lnTo>
                    <a:lnTo>
                      <a:pt x="78" y="48"/>
                    </a:lnTo>
                    <a:lnTo>
                      <a:pt x="72" y="48"/>
                    </a:lnTo>
                    <a:lnTo>
                      <a:pt x="78" y="48"/>
                    </a:lnTo>
                    <a:lnTo>
                      <a:pt x="78" y="42"/>
                    </a:lnTo>
                    <a:lnTo>
                      <a:pt x="78" y="48"/>
                    </a:lnTo>
                    <a:lnTo>
                      <a:pt x="78" y="42"/>
                    </a:lnTo>
                    <a:lnTo>
                      <a:pt x="72" y="42"/>
                    </a:lnTo>
                    <a:lnTo>
                      <a:pt x="78" y="48"/>
                    </a:lnTo>
                    <a:lnTo>
                      <a:pt x="72" y="48"/>
                    </a:lnTo>
                    <a:lnTo>
                      <a:pt x="72" y="42"/>
                    </a:lnTo>
                    <a:lnTo>
                      <a:pt x="72" y="48"/>
                    </a:lnTo>
                    <a:lnTo>
                      <a:pt x="66" y="48"/>
                    </a:lnTo>
                    <a:lnTo>
                      <a:pt x="72" y="54"/>
                    </a:lnTo>
                    <a:lnTo>
                      <a:pt x="66" y="54"/>
                    </a:lnTo>
                    <a:lnTo>
                      <a:pt x="66" y="48"/>
                    </a:lnTo>
                    <a:lnTo>
                      <a:pt x="66" y="54"/>
                    </a:lnTo>
                    <a:lnTo>
                      <a:pt x="66" y="48"/>
                    </a:lnTo>
                    <a:lnTo>
                      <a:pt x="60" y="48"/>
                    </a:lnTo>
                    <a:lnTo>
                      <a:pt x="60" y="42"/>
                    </a:lnTo>
                    <a:lnTo>
                      <a:pt x="66" y="42"/>
                    </a:lnTo>
                    <a:lnTo>
                      <a:pt x="66" y="36"/>
                    </a:lnTo>
                    <a:lnTo>
                      <a:pt x="72" y="36"/>
                    </a:lnTo>
                    <a:lnTo>
                      <a:pt x="78" y="36"/>
                    </a:lnTo>
                    <a:lnTo>
                      <a:pt x="84" y="36"/>
                    </a:lnTo>
                    <a:lnTo>
                      <a:pt x="84" y="30"/>
                    </a:lnTo>
                    <a:lnTo>
                      <a:pt x="78" y="30"/>
                    </a:lnTo>
                    <a:lnTo>
                      <a:pt x="78" y="36"/>
                    </a:lnTo>
                    <a:lnTo>
                      <a:pt x="72" y="36"/>
                    </a:lnTo>
                    <a:lnTo>
                      <a:pt x="66" y="30"/>
                    </a:lnTo>
                    <a:lnTo>
                      <a:pt x="66" y="36"/>
                    </a:lnTo>
                    <a:lnTo>
                      <a:pt x="60" y="36"/>
                    </a:lnTo>
                    <a:lnTo>
                      <a:pt x="54" y="42"/>
                    </a:lnTo>
                    <a:lnTo>
                      <a:pt x="48" y="42"/>
                    </a:lnTo>
                    <a:lnTo>
                      <a:pt x="42" y="42"/>
                    </a:lnTo>
                    <a:lnTo>
                      <a:pt x="36" y="42"/>
                    </a:lnTo>
                    <a:lnTo>
                      <a:pt x="42" y="42"/>
                    </a:lnTo>
                    <a:lnTo>
                      <a:pt x="42" y="36"/>
                    </a:lnTo>
                    <a:lnTo>
                      <a:pt x="36" y="36"/>
                    </a:lnTo>
                    <a:lnTo>
                      <a:pt x="30" y="36"/>
                    </a:lnTo>
                    <a:lnTo>
                      <a:pt x="24" y="36"/>
                    </a:lnTo>
                    <a:lnTo>
                      <a:pt x="24" y="30"/>
                    </a:lnTo>
                    <a:lnTo>
                      <a:pt x="18" y="30"/>
                    </a:lnTo>
                    <a:lnTo>
                      <a:pt x="18" y="24"/>
                    </a:lnTo>
                    <a:lnTo>
                      <a:pt x="24" y="24"/>
                    </a:lnTo>
                    <a:lnTo>
                      <a:pt x="24" y="18"/>
                    </a:lnTo>
                    <a:lnTo>
                      <a:pt x="30" y="18"/>
                    </a:lnTo>
                    <a:lnTo>
                      <a:pt x="24" y="18"/>
                    </a:lnTo>
                    <a:lnTo>
                      <a:pt x="18" y="24"/>
                    </a:lnTo>
                    <a:lnTo>
                      <a:pt x="12" y="24"/>
                    </a:lnTo>
                    <a:lnTo>
                      <a:pt x="12" y="18"/>
                    </a:lnTo>
                    <a:lnTo>
                      <a:pt x="6" y="18"/>
                    </a:lnTo>
                    <a:lnTo>
                      <a:pt x="6" y="12"/>
                    </a:lnTo>
                    <a:lnTo>
                      <a:pt x="0" y="12"/>
                    </a:lnTo>
                    <a:close/>
                  </a:path>
                </a:pathLst>
              </a:custGeom>
              <a:solidFill>
                <a:srgbClr val="CE6B29">
                  <a:alpha val="70195"/>
                </a:srgbClr>
              </a:solidFill>
              <a:ln w="9525">
                <a:solidFill>
                  <a:srgbClr val="808080"/>
                </a:solidFill>
                <a:prstDash val="solid"/>
                <a:round/>
                <a:headEnd/>
                <a:tailEnd/>
              </a:ln>
            </p:spPr>
            <p:txBody>
              <a:bodyPr/>
              <a:lstStyle/>
              <a:p>
                <a:endParaRPr lang="en-GB"/>
              </a:p>
            </p:txBody>
          </p:sp>
          <p:grpSp>
            <p:nvGrpSpPr>
              <p:cNvPr id="69" name="Group 118"/>
              <p:cNvGrpSpPr>
                <a:grpSpLocks noChangeAspect="1"/>
              </p:cNvGrpSpPr>
              <p:nvPr>
                <p:custDataLst>
                  <p:tags r:id="rId55"/>
                </p:custDataLst>
              </p:nvPr>
            </p:nvGrpSpPr>
            <p:grpSpPr bwMode="auto">
              <a:xfrm>
                <a:off x="1195" y="1756"/>
                <a:ext cx="107" cy="97"/>
                <a:chOff x="989" y="1637"/>
                <a:chExt cx="113" cy="102"/>
              </a:xfrm>
            </p:grpSpPr>
            <p:sp>
              <p:nvSpPr>
                <p:cNvPr id="70" name="Freeform 119"/>
                <p:cNvSpPr>
                  <a:spLocks noChangeAspect="1"/>
                </p:cNvSpPr>
                <p:nvPr>
                  <p:custDataLst>
                    <p:tags r:id="rId56"/>
                  </p:custDataLst>
                </p:nvPr>
              </p:nvSpPr>
              <p:spPr bwMode="auto">
                <a:xfrm>
                  <a:off x="1056" y="1718"/>
                  <a:ext cx="15" cy="16"/>
                </a:xfrm>
                <a:custGeom>
                  <a:avLst/>
                  <a:gdLst>
                    <a:gd name="T0" fmla="*/ 0 w 18"/>
                    <a:gd name="T1" fmla="*/ 8 h 18"/>
                    <a:gd name="T2" fmla="*/ 0 w 18"/>
                    <a:gd name="T3" fmla="*/ 4 h 18"/>
                    <a:gd name="T4" fmla="*/ 0 w 18"/>
                    <a:gd name="T5" fmla="*/ 0 h 18"/>
                    <a:gd name="T6" fmla="*/ 3 w 18"/>
                    <a:gd name="T7" fmla="*/ 0 h 18"/>
                    <a:gd name="T8" fmla="*/ 0 w 18"/>
                    <a:gd name="T9" fmla="*/ 0 h 18"/>
                    <a:gd name="T10" fmla="*/ 3 w 18"/>
                    <a:gd name="T11" fmla="*/ 0 h 18"/>
                    <a:gd name="T12" fmla="*/ 3 w 18"/>
                    <a:gd name="T13" fmla="*/ 4 h 18"/>
                    <a:gd name="T14" fmla="*/ 3 w 18"/>
                    <a:gd name="T15" fmla="*/ 0 h 18"/>
                    <a:gd name="T16" fmla="*/ 3 w 18"/>
                    <a:gd name="T17" fmla="*/ 4 h 18"/>
                    <a:gd name="T18" fmla="*/ 6 w 18"/>
                    <a:gd name="T19" fmla="*/ 4 h 18"/>
                    <a:gd name="T20" fmla="*/ 6 w 18"/>
                    <a:gd name="T21" fmla="*/ 8 h 18"/>
                    <a:gd name="T22" fmla="*/ 9 w 18"/>
                    <a:gd name="T23" fmla="*/ 8 h 18"/>
                    <a:gd name="T24" fmla="*/ 6 w 18"/>
                    <a:gd name="T25" fmla="*/ 8 h 18"/>
                    <a:gd name="T26" fmla="*/ 9 w 18"/>
                    <a:gd name="T27" fmla="*/ 8 h 18"/>
                    <a:gd name="T28" fmla="*/ 9 w 18"/>
                    <a:gd name="T29" fmla="*/ 11 h 18"/>
                    <a:gd name="T30" fmla="*/ 6 w 18"/>
                    <a:gd name="T31" fmla="*/ 8 h 18"/>
                    <a:gd name="T32" fmla="*/ 6 w 18"/>
                    <a:gd name="T33" fmla="*/ 11 h 18"/>
                    <a:gd name="T34" fmla="*/ 3 w 18"/>
                    <a:gd name="T35" fmla="*/ 11 h 18"/>
                    <a:gd name="T36" fmla="*/ 0 w 18"/>
                    <a:gd name="T37" fmla="*/ 11 h 18"/>
                    <a:gd name="T38" fmla="*/ 0 w 18"/>
                    <a:gd name="T39" fmla="*/ 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 h="18">
                      <a:moveTo>
                        <a:pt x="0" y="12"/>
                      </a:moveTo>
                      <a:lnTo>
                        <a:pt x="0" y="6"/>
                      </a:lnTo>
                      <a:lnTo>
                        <a:pt x="0" y="0"/>
                      </a:lnTo>
                      <a:lnTo>
                        <a:pt x="6" y="0"/>
                      </a:lnTo>
                      <a:lnTo>
                        <a:pt x="0" y="0"/>
                      </a:lnTo>
                      <a:lnTo>
                        <a:pt x="6" y="0"/>
                      </a:lnTo>
                      <a:lnTo>
                        <a:pt x="6" y="6"/>
                      </a:lnTo>
                      <a:lnTo>
                        <a:pt x="6" y="0"/>
                      </a:lnTo>
                      <a:lnTo>
                        <a:pt x="6" y="6"/>
                      </a:lnTo>
                      <a:lnTo>
                        <a:pt x="12" y="6"/>
                      </a:lnTo>
                      <a:lnTo>
                        <a:pt x="12" y="12"/>
                      </a:lnTo>
                      <a:lnTo>
                        <a:pt x="18" y="12"/>
                      </a:lnTo>
                      <a:lnTo>
                        <a:pt x="12" y="12"/>
                      </a:lnTo>
                      <a:lnTo>
                        <a:pt x="18" y="12"/>
                      </a:lnTo>
                      <a:lnTo>
                        <a:pt x="18" y="18"/>
                      </a:lnTo>
                      <a:lnTo>
                        <a:pt x="12" y="12"/>
                      </a:lnTo>
                      <a:lnTo>
                        <a:pt x="12" y="18"/>
                      </a:lnTo>
                      <a:lnTo>
                        <a:pt x="6" y="18"/>
                      </a:lnTo>
                      <a:lnTo>
                        <a:pt x="0" y="18"/>
                      </a:lnTo>
                      <a:lnTo>
                        <a:pt x="0" y="12"/>
                      </a:lnTo>
                      <a:close/>
                    </a:path>
                  </a:pathLst>
                </a:custGeom>
                <a:solidFill>
                  <a:srgbClr val="CE6B29"/>
                </a:solidFill>
                <a:ln w="9525">
                  <a:solidFill>
                    <a:srgbClr val="808080"/>
                  </a:solidFill>
                  <a:prstDash val="solid"/>
                  <a:round/>
                  <a:headEnd/>
                  <a:tailEnd/>
                </a:ln>
              </p:spPr>
              <p:txBody>
                <a:bodyPr/>
                <a:lstStyle/>
                <a:p>
                  <a:endParaRPr lang="en-GB"/>
                </a:p>
              </p:txBody>
            </p:sp>
            <p:sp>
              <p:nvSpPr>
                <p:cNvPr id="71" name="Freeform 120"/>
                <p:cNvSpPr>
                  <a:spLocks noChangeAspect="1"/>
                </p:cNvSpPr>
                <p:nvPr>
                  <p:custDataLst>
                    <p:tags r:id="rId57"/>
                  </p:custDataLst>
                </p:nvPr>
              </p:nvSpPr>
              <p:spPr bwMode="auto">
                <a:xfrm>
                  <a:off x="1000" y="1647"/>
                  <a:ext cx="10" cy="10"/>
                </a:xfrm>
                <a:custGeom>
                  <a:avLst/>
                  <a:gdLst>
                    <a:gd name="T0" fmla="*/ 3 w 12"/>
                    <a:gd name="T1" fmla="*/ 3 h 12"/>
                    <a:gd name="T2" fmla="*/ 3 w 12"/>
                    <a:gd name="T3" fmla="*/ 0 h 12"/>
                    <a:gd name="T4" fmla="*/ 3 w 12"/>
                    <a:gd name="T5" fmla="*/ 3 h 12"/>
                    <a:gd name="T6" fmla="*/ 3 w 12"/>
                    <a:gd name="T7" fmla="*/ 0 h 12"/>
                    <a:gd name="T8" fmla="*/ 3 w 12"/>
                    <a:gd name="T9" fmla="*/ 3 h 12"/>
                    <a:gd name="T10" fmla="*/ 6 w 12"/>
                    <a:gd name="T11" fmla="*/ 3 h 12"/>
                    <a:gd name="T12" fmla="*/ 3 w 12"/>
                    <a:gd name="T13" fmla="*/ 3 h 12"/>
                    <a:gd name="T14" fmla="*/ 3 w 12"/>
                    <a:gd name="T15" fmla="*/ 6 h 12"/>
                    <a:gd name="T16" fmla="*/ 0 w 12"/>
                    <a:gd name="T17" fmla="*/ 6 h 12"/>
                    <a:gd name="T18" fmla="*/ 0 w 12"/>
                    <a:gd name="T19" fmla="*/ 3 h 12"/>
                    <a:gd name="T20" fmla="*/ 3 w 12"/>
                    <a:gd name="T21" fmla="*/ 3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2">
                      <a:moveTo>
                        <a:pt x="6" y="6"/>
                      </a:moveTo>
                      <a:lnTo>
                        <a:pt x="6" y="0"/>
                      </a:lnTo>
                      <a:lnTo>
                        <a:pt x="6" y="6"/>
                      </a:lnTo>
                      <a:lnTo>
                        <a:pt x="6" y="0"/>
                      </a:lnTo>
                      <a:lnTo>
                        <a:pt x="6" y="6"/>
                      </a:lnTo>
                      <a:lnTo>
                        <a:pt x="12" y="6"/>
                      </a:lnTo>
                      <a:lnTo>
                        <a:pt x="6" y="6"/>
                      </a:lnTo>
                      <a:lnTo>
                        <a:pt x="6" y="12"/>
                      </a:lnTo>
                      <a:lnTo>
                        <a:pt x="0" y="12"/>
                      </a:lnTo>
                      <a:lnTo>
                        <a:pt x="0" y="6"/>
                      </a:lnTo>
                      <a:lnTo>
                        <a:pt x="6" y="6"/>
                      </a:lnTo>
                      <a:close/>
                    </a:path>
                  </a:pathLst>
                </a:custGeom>
                <a:solidFill>
                  <a:srgbClr val="CE6B29"/>
                </a:solidFill>
                <a:ln w="9525">
                  <a:solidFill>
                    <a:srgbClr val="808080"/>
                  </a:solidFill>
                  <a:prstDash val="solid"/>
                  <a:round/>
                  <a:headEnd/>
                  <a:tailEnd/>
                </a:ln>
              </p:spPr>
              <p:txBody>
                <a:bodyPr/>
                <a:lstStyle/>
                <a:p>
                  <a:endParaRPr lang="en-GB"/>
                </a:p>
              </p:txBody>
            </p:sp>
            <p:sp>
              <p:nvSpPr>
                <p:cNvPr id="72" name="Rectangle 121"/>
                <p:cNvSpPr>
                  <a:spLocks noChangeAspect="1" noChangeArrowheads="1"/>
                </p:cNvSpPr>
                <p:nvPr>
                  <p:custDataLst>
                    <p:tags r:id="rId58"/>
                  </p:custDataLst>
                </p:nvPr>
              </p:nvSpPr>
              <p:spPr bwMode="auto">
                <a:xfrm>
                  <a:off x="1076" y="1718"/>
                  <a:ext cx="5" cy="5"/>
                </a:xfrm>
                <a:prstGeom prst="rect">
                  <a:avLst/>
                </a:prstGeom>
                <a:solidFill>
                  <a:srgbClr val="CE6B29"/>
                </a:solidFill>
                <a:ln w="9525">
                  <a:solidFill>
                    <a:srgbClr val="808080"/>
                  </a:solidFill>
                  <a:miter lim="800000"/>
                  <a:headEnd/>
                  <a:tailEnd/>
                </a:ln>
              </p:spPr>
              <p:txBody>
                <a:bodyPr/>
                <a:lstStyle/>
                <a:p>
                  <a:pPr algn="ctr"/>
                  <a:endParaRPr lang="en-US" sz="700" b="1"/>
                </a:p>
              </p:txBody>
            </p:sp>
            <p:sp>
              <p:nvSpPr>
                <p:cNvPr id="73" name="Freeform 122"/>
                <p:cNvSpPr>
                  <a:spLocks noChangeAspect="1"/>
                </p:cNvSpPr>
                <p:nvPr>
                  <p:custDataLst>
                    <p:tags r:id="rId59"/>
                  </p:custDataLst>
                </p:nvPr>
              </p:nvSpPr>
              <p:spPr bwMode="auto">
                <a:xfrm>
                  <a:off x="1010" y="1652"/>
                  <a:ext cx="5" cy="5"/>
                </a:xfrm>
                <a:custGeom>
                  <a:avLst/>
                  <a:gdLst>
                    <a:gd name="T0" fmla="*/ 3 w 6"/>
                    <a:gd name="T1" fmla="*/ 3 h 6"/>
                    <a:gd name="T2" fmla="*/ 0 w 6"/>
                    <a:gd name="T3" fmla="*/ 3 h 6"/>
                    <a:gd name="T4" fmla="*/ 0 w 6"/>
                    <a:gd name="T5" fmla="*/ 0 h 6"/>
                    <a:gd name="T6" fmla="*/ 3 w 6"/>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6" y="6"/>
                      </a:moveTo>
                      <a:lnTo>
                        <a:pt x="0" y="6"/>
                      </a:lnTo>
                      <a:lnTo>
                        <a:pt x="0" y="0"/>
                      </a:lnTo>
                      <a:lnTo>
                        <a:pt x="6" y="6"/>
                      </a:lnTo>
                      <a:close/>
                    </a:path>
                  </a:pathLst>
                </a:custGeom>
                <a:solidFill>
                  <a:srgbClr val="CE6B29"/>
                </a:solidFill>
                <a:ln w="9525">
                  <a:solidFill>
                    <a:srgbClr val="808080"/>
                  </a:solidFill>
                  <a:prstDash val="solid"/>
                  <a:round/>
                  <a:headEnd/>
                  <a:tailEnd/>
                </a:ln>
              </p:spPr>
              <p:txBody>
                <a:bodyPr/>
                <a:lstStyle/>
                <a:p>
                  <a:endParaRPr lang="en-GB"/>
                </a:p>
              </p:txBody>
            </p:sp>
            <p:sp>
              <p:nvSpPr>
                <p:cNvPr id="74" name="Freeform 123"/>
                <p:cNvSpPr>
                  <a:spLocks noChangeAspect="1"/>
                </p:cNvSpPr>
                <p:nvPr>
                  <p:custDataLst>
                    <p:tags r:id="rId60"/>
                  </p:custDataLst>
                </p:nvPr>
              </p:nvSpPr>
              <p:spPr bwMode="auto">
                <a:xfrm>
                  <a:off x="989" y="1637"/>
                  <a:ext cx="16" cy="15"/>
                </a:xfrm>
                <a:custGeom>
                  <a:avLst/>
                  <a:gdLst>
                    <a:gd name="T0" fmla="*/ 11 w 18"/>
                    <a:gd name="T1" fmla="*/ 3 h 18"/>
                    <a:gd name="T2" fmla="*/ 8 w 18"/>
                    <a:gd name="T3" fmla="*/ 6 h 18"/>
                    <a:gd name="T4" fmla="*/ 4 w 18"/>
                    <a:gd name="T5" fmla="*/ 6 h 18"/>
                    <a:gd name="T6" fmla="*/ 4 w 18"/>
                    <a:gd name="T7" fmla="*/ 9 h 18"/>
                    <a:gd name="T8" fmla="*/ 4 w 18"/>
                    <a:gd name="T9" fmla="*/ 6 h 18"/>
                    <a:gd name="T10" fmla="*/ 4 w 18"/>
                    <a:gd name="T11" fmla="*/ 9 h 18"/>
                    <a:gd name="T12" fmla="*/ 4 w 18"/>
                    <a:gd name="T13" fmla="*/ 6 h 18"/>
                    <a:gd name="T14" fmla="*/ 0 w 18"/>
                    <a:gd name="T15" fmla="*/ 9 h 18"/>
                    <a:gd name="T16" fmla="*/ 0 w 18"/>
                    <a:gd name="T17" fmla="*/ 6 h 18"/>
                    <a:gd name="T18" fmla="*/ 0 w 18"/>
                    <a:gd name="T19" fmla="*/ 3 h 18"/>
                    <a:gd name="T20" fmla="*/ 4 w 18"/>
                    <a:gd name="T21" fmla="*/ 3 h 18"/>
                    <a:gd name="T22" fmla="*/ 4 w 18"/>
                    <a:gd name="T23" fmla="*/ 0 h 18"/>
                    <a:gd name="T24" fmla="*/ 8 w 18"/>
                    <a:gd name="T25" fmla="*/ 0 h 18"/>
                    <a:gd name="T26" fmla="*/ 8 w 18"/>
                    <a:gd name="T27" fmla="*/ 3 h 18"/>
                    <a:gd name="T28" fmla="*/ 11 w 18"/>
                    <a:gd name="T29" fmla="*/ 3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 h="18">
                      <a:moveTo>
                        <a:pt x="18" y="6"/>
                      </a:moveTo>
                      <a:lnTo>
                        <a:pt x="12" y="12"/>
                      </a:lnTo>
                      <a:lnTo>
                        <a:pt x="6" y="12"/>
                      </a:lnTo>
                      <a:lnTo>
                        <a:pt x="6" y="18"/>
                      </a:lnTo>
                      <a:lnTo>
                        <a:pt x="6" y="12"/>
                      </a:lnTo>
                      <a:lnTo>
                        <a:pt x="6" y="18"/>
                      </a:lnTo>
                      <a:lnTo>
                        <a:pt x="6" y="12"/>
                      </a:lnTo>
                      <a:lnTo>
                        <a:pt x="0" y="18"/>
                      </a:lnTo>
                      <a:lnTo>
                        <a:pt x="0" y="12"/>
                      </a:lnTo>
                      <a:lnTo>
                        <a:pt x="0" y="6"/>
                      </a:lnTo>
                      <a:lnTo>
                        <a:pt x="6" y="6"/>
                      </a:lnTo>
                      <a:lnTo>
                        <a:pt x="6" y="0"/>
                      </a:lnTo>
                      <a:lnTo>
                        <a:pt x="12" y="0"/>
                      </a:lnTo>
                      <a:lnTo>
                        <a:pt x="12" y="6"/>
                      </a:lnTo>
                      <a:lnTo>
                        <a:pt x="18" y="6"/>
                      </a:lnTo>
                      <a:close/>
                    </a:path>
                  </a:pathLst>
                </a:custGeom>
                <a:solidFill>
                  <a:srgbClr val="CE6B29"/>
                </a:solidFill>
                <a:ln w="9525">
                  <a:solidFill>
                    <a:srgbClr val="808080"/>
                  </a:solidFill>
                  <a:prstDash val="solid"/>
                  <a:round/>
                  <a:headEnd/>
                  <a:tailEnd/>
                </a:ln>
              </p:spPr>
              <p:txBody>
                <a:bodyPr/>
                <a:lstStyle/>
                <a:p>
                  <a:endParaRPr lang="en-GB"/>
                </a:p>
              </p:txBody>
            </p:sp>
            <p:sp>
              <p:nvSpPr>
                <p:cNvPr id="75" name="Freeform 124"/>
                <p:cNvSpPr>
                  <a:spLocks noChangeAspect="1"/>
                </p:cNvSpPr>
                <p:nvPr>
                  <p:custDataLst>
                    <p:tags r:id="rId61"/>
                  </p:custDataLst>
                </p:nvPr>
              </p:nvSpPr>
              <p:spPr bwMode="auto">
                <a:xfrm>
                  <a:off x="1015" y="1734"/>
                  <a:ext cx="0" cy="5"/>
                </a:xfrm>
                <a:custGeom>
                  <a:avLst/>
                  <a:gdLst>
                    <a:gd name="T0" fmla="*/ 3 h 6"/>
                    <a:gd name="T1" fmla="*/ 0 h 6"/>
                    <a:gd name="T2" fmla="*/ 3 h 6"/>
                    <a:gd name="T3" fmla="*/ 0 60000 65536"/>
                    <a:gd name="T4" fmla="*/ 0 60000 65536"/>
                    <a:gd name="T5" fmla="*/ 0 60000 65536"/>
                  </a:gdLst>
                  <a:ahLst/>
                  <a:cxnLst>
                    <a:cxn ang="T3">
                      <a:pos x="0" y="T0"/>
                    </a:cxn>
                    <a:cxn ang="T4">
                      <a:pos x="0" y="T1"/>
                    </a:cxn>
                    <a:cxn ang="T5">
                      <a:pos x="0" y="T2"/>
                    </a:cxn>
                  </a:cxnLst>
                  <a:rect l="0" t="0" r="r" b="b"/>
                  <a:pathLst>
                    <a:path h="6">
                      <a:moveTo>
                        <a:pt x="0" y="6"/>
                      </a:moveTo>
                      <a:lnTo>
                        <a:pt x="0" y="0"/>
                      </a:lnTo>
                      <a:lnTo>
                        <a:pt x="0" y="6"/>
                      </a:lnTo>
                      <a:close/>
                    </a:path>
                  </a:pathLst>
                </a:custGeom>
                <a:solidFill>
                  <a:srgbClr val="CE6B29"/>
                </a:solidFill>
                <a:ln w="9525">
                  <a:solidFill>
                    <a:srgbClr val="808080"/>
                  </a:solidFill>
                  <a:prstDash val="solid"/>
                  <a:round/>
                  <a:headEnd/>
                  <a:tailEnd/>
                </a:ln>
              </p:spPr>
              <p:txBody>
                <a:bodyPr/>
                <a:lstStyle/>
                <a:p>
                  <a:endParaRPr lang="en-GB"/>
                </a:p>
              </p:txBody>
            </p:sp>
            <p:sp>
              <p:nvSpPr>
                <p:cNvPr id="76" name="Freeform 125"/>
                <p:cNvSpPr>
                  <a:spLocks noChangeAspect="1"/>
                </p:cNvSpPr>
                <p:nvPr>
                  <p:custDataLst>
                    <p:tags r:id="rId62"/>
                  </p:custDataLst>
                </p:nvPr>
              </p:nvSpPr>
              <p:spPr bwMode="auto">
                <a:xfrm>
                  <a:off x="1025" y="1657"/>
                  <a:ext cx="20" cy="10"/>
                </a:xfrm>
                <a:custGeom>
                  <a:avLst/>
                  <a:gdLst>
                    <a:gd name="T0" fmla="*/ 3 w 24"/>
                    <a:gd name="T1" fmla="*/ 3 h 12"/>
                    <a:gd name="T2" fmla="*/ 6 w 24"/>
                    <a:gd name="T3" fmla="*/ 3 h 12"/>
                    <a:gd name="T4" fmla="*/ 9 w 24"/>
                    <a:gd name="T5" fmla="*/ 3 h 12"/>
                    <a:gd name="T6" fmla="*/ 12 w 24"/>
                    <a:gd name="T7" fmla="*/ 3 h 12"/>
                    <a:gd name="T8" fmla="*/ 12 w 24"/>
                    <a:gd name="T9" fmla="*/ 6 h 12"/>
                    <a:gd name="T10" fmla="*/ 9 w 24"/>
                    <a:gd name="T11" fmla="*/ 3 h 12"/>
                    <a:gd name="T12" fmla="*/ 9 w 24"/>
                    <a:gd name="T13" fmla="*/ 6 h 12"/>
                    <a:gd name="T14" fmla="*/ 9 w 24"/>
                    <a:gd name="T15" fmla="*/ 3 h 12"/>
                    <a:gd name="T16" fmla="*/ 6 w 24"/>
                    <a:gd name="T17" fmla="*/ 3 h 12"/>
                    <a:gd name="T18" fmla="*/ 6 w 24"/>
                    <a:gd name="T19" fmla="*/ 6 h 12"/>
                    <a:gd name="T20" fmla="*/ 3 w 24"/>
                    <a:gd name="T21" fmla="*/ 6 h 12"/>
                    <a:gd name="T22" fmla="*/ 3 w 24"/>
                    <a:gd name="T23" fmla="*/ 3 h 12"/>
                    <a:gd name="T24" fmla="*/ 0 w 24"/>
                    <a:gd name="T25" fmla="*/ 3 h 12"/>
                    <a:gd name="T26" fmla="*/ 3 w 24"/>
                    <a:gd name="T27" fmla="*/ 3 h 12"/>
                    <a:gd name="T28" fmla="*/ 3 w 24"/>
                    <a:gd name="T29" fmla="*/ 0 h 12"/>
                    <a:gd name="T30" fmla="*/ 3 w 24"/>
                    <a:gd name="T31" fmla="*/ 3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12">
                      <a:moveTo>
                        <a:pt x="6" y="6"/>
                      </a:moveTo>
                      <a:lnTo>
                        <a:pt x="12" y="6"/>
                      </a:lnTo>
                      <a:lnTo>
                        <a:pt x="18" y="6"/>
                      </a:lnTo>
                      <a:lnTo>
                        <a:pt x="24" y="6"/>
                      </a:lnTo>
                      <a:lnTo>
                        <a:pt x="24" y="12"/>
                      </a:lnTo>
                      <a:lnTo>
                        <a:pt x="18" y="6"/>
                      </a:lnTo>
                      <a:lnTo>
                        <a:pt x="18" y="12"/>
                      </a:lnTo>
                      <a:lnTo>
                        <a:pt x="18" y="6"/>
                      </a:lnTo>
                      <a:lnTo>
                        <a:pt x="12" y="6"/>
                      </a:lnTo>
                      <a:lnTo>
                        <a:pt x="12" y="12"/>
                      </a:lnTo>
                      <a:lnTo>
                        <a:pt x="6" y="12"/>
                      </a:lnTo>
                      <a:lnTo>
                        <a:pt x="6" y="6"/>
                      </a:lnTo>
                      <a:lnTo>
                        <a:pt x="0" y="6"/>
                      </a:lnTo>
                      <a:lnTo>
                        <a:pt x="6" y="6"/>
                      </a:lnTo>
                      <a:lnTo>
                        <a:pt x="6" y="0"/>
                      </a:lnTo>
                      <a:lnTo>
                        <a:pt x="6" y="6"/>
                      </a:lnTo>
                      <a:close/>
                    </a:path>
                  </a:pathLst>
                </a:custGeom>
                <a:solidFill>
                  <a:srgbClr val="CE6B29"/>
                </a:solidFill>
                <a:ln w="9525">
                  <a:solidFill>
                    <a:srgbClr val="808080"/>
                  </a:solidFill>
                  <a:prstDash val="solid"/>
                  <a:round/>
                  <a:headEnd/>
                  <a:tailEnd/>
                </a:ln>
              </p:spPr>
              <p:txBody>
                <a:bodyPr/>
                <a:lstStyle/>
                <a:p>
                  <a:endParaRPr lang="en-GB"/>
                </a:p>
              </p:txBody>
            </p:sp>
            <p:sp>
              <p:nvSpPr>
                <p:cNvPr id="77" name="Freeform 126"/>
                <p:cNvSpPr>
                  <a:spLocks noChangeAspect="1"/>
                </p:cNvSpPr>
                <p:nvPr>
                  <p:custDataLst>
                    <p:tags r:id="rId63"/>
                  </p:custDataLst>
                </p:nvPr>
              </p:nvSpPr>
              <p:spPr bwMode="auto">
                <a:xfrm>
                  <a:off x="1086" y="1652"/>
                  <a:ext cx="5" cy="10"/>
                </a:xfrm>
                <a:custGeom>
                  <a:avLst/>
                  <a:gdLst>
                    <a:gd name="T0" fmla="*/ 3 w 6"/>
                    <a:gd name="T1" fmla="*/ 0 h 12"/>
                    <a:gd name="T2" fmla="*/ 3 w 6"/>
                    <a:gd name="T3" fmla="*/ 3 h 12"/>
                    <a:gd name="T4" fmla="*/ 3 w 6"/>
                    <a:gd name="T5" fmla="*/ 6 h 12"/>
                    <a:gd name="T6" fmla="*/ 3 w 6"/>
                    <a:gd name="T7" fmla="*/ 3 h 12"/>
                    <a:gd name="T8" fmla="*/ 0 w 6"/>
                    <a:gd name="T9" fmla="*/ 3 h 12"/>
                    <a:gd name="T10" fmla="*/ 0 w 6"/>
                    <a:gd name="T11" fmla="*/ 0 h 12"/>
                    <a:gd name="T12" fmla="*/ 3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6"/>
                      </a:lnTo>
                      <a:lnTo>
                        <a:pt x="6" y="12"/>
                      </a:lnTo>
                      <a:lnTo>
                        <a:pt x="6" y="6"/>
                      </a:lnTo>
                      <a:lnTo>
                        <a:pt x="0" y="6"/>
                      </a:lnTo>
                      <a:lnTo>
                        <a:pt x="0" y="0"/>
                      </a:lnTo>
                      <a:lnTo>
                        <a:pt x="6" y="0"/>
                      </a:lnTo>
                      <a:close/>
                    </a:path>
                  </a:pathLst>
                </a:custGeom>
                <a:solidFill>
                  <a:srgbClr val="CE6B29"/>
                </a:solidFill>
                <a:ln w="9525">
                  <a:solidFill>
                    <a:srgbClr val="808080"/>
                  </a:solidFill>
                  <a:prstDash val="solid"/>
                  <a:round/>
                  <a:headEnd/>
                  <a:tailEnd/>
                </a:ln>
              </p:spPr>
              <p:txBody>
                <a:bodyPr/>
                <a:lstStyle/>
                <a:p>
                  <a:endParaRPr lang="en-GB"/>
                </a:p>
              </p:txBody>
            </p:sp>
            <p:sp>
              <p:nvSpPr>
                <p:cNvPr id="78" name="Freeform 127"/>
                <p:cNvSpPr>
                  <a:spLocks noChangeAspect="1"/>
                </p:cNvSpPr>
                <p:nvPr>
                  <p:custDataLst>
                    <p:tags r:id="rId64"/>
                  </p:custDataLst>
                </p:nvPr>
              </p:nvSpPr>
              <p:spPr bwMode="auto">
                <a:xfrm>
                  <a:off x="1025" y="1728"/>
                  <a:ext cx="10" cy="11"/>
                </a:xfrm>
                <a:custGeom>
                  <a:avLst/>
                  <a:gdLst>
                    <a:gd name="T0" fmla="*/ 0 w 12"/>
                    <a:gd name="T1" fmla="*/ 0 h 12"/>
                    <a:gd name="T2" fmla="*/ 3 w 12"/>
                    <a:gd name="T3" fmla="*/ 0 h 12"/>
                    <a:gd name="T4" fmla="*/ 3 w 12"/>
                    <a:gd name="T5" fmla="*/ 6 h 12"/>
                    <a:gd name="T6" fmla="*/ 6 w 12"/>
                    <a:gd name="T7" fmla="*/ 6 h 12"/>
                    <a:gd name="T8" fmla="*/ 3 w 12"/>
                    <a:gd name="T9" fmla="*/ 8 h 12"/>
                    <a:gd name="T10" fmla="*/ 0 w 12"/>
                    <a:gd name="T11" fmla="*/ 8 h 12"/>
                    <a:gd name="T12" fmla="*/ 0 w 12"/>
                    <a:gd name="T13" fmla="*/ 6 h 12"/>
                    <a:gd name="T14" fmla="*/ 0 w 12"/>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2">
                      <a:moveTo>
                        <a:pt x="0" y="0"/>
                      </a:moveTo>
                      <a:lnTo>
                        <a:pt x="6" y="0"/>
                      </a:lnTo>
                      <a:lnTo>
                        <a:pt x="6" y="6"/>
                      </a:lnTo>
                      <a:lnTo>
                        <a:pt x="12" y="6"/>
                      </a:lnTo>
                      <a:lnTo>
                        <a:pt x="6" y="12"/>
                      </a:lnTo>
                      <a:lnTo>
                        <a:pt x="0" y="12"/>
                      </a:lnTo>
                      <a:lnTo>
                        <a:pt x="0" y="6"/>
                      </a:lnTo>
                      <a:lnTo>
                        <a:pt x="0" y="0"/>
                      </a:lnTo>
                      <a:close/>
                    </a:path>
                  </a:pathLst>
                </a:custGeom>
                <a:solidFill>
                  <a:srgbClr val="CE6B29">
                    <a:alpha val="70195"/>
                  </a:srgbClr>
                </a:solidFill>
                <a:ln w="9525">
                  <a:solidFill>
                    <a:srgbClr val="808080"/>
                  </a:solidFill>
                  <a:prstDash val="solid"/>
                  <a:round/>
                  <a:headEnd/>
                  <a:tailEnd/>
                </a:ln>
              </p:spPr>
              <p:txBody>
                <a:bodyPr/>
                <a:lstStyle/>
                <a:p>
                  <a:endParaRPr lang="en-GB"/>
                </a:p>
              </p:txBody>
            </p:sp>
            <p:sp>
              <p:nvSpPr>
                <p:cNvPr id="79" name="Freeform 128"/>
                <p:cNvSpPr>
                  <a:spLocks noChangeAspect="1"/>
                </p:cNvSpPr>
                <p:nvPr>
                  <p:custDataLst>
                    <p:tags r:id="rId65"/>
                  </p:custDataLst>
                </p:nvPr>
              </p:nvSpPr>
              <p:spPr bwMode="auto">
                <a:xfrm>
                  <a:off x="1091" y="1677"/>
                  <a:ext cx="11" cy="11"/>
                </a:xfrm>
                <a:custGeom>
                  <a:avLst/>
                  <a:gdLst>
                    <a:gd name="T0" fmla="*/ 6 w 12"/>
                    <a:gd name="T1" fmla="*/ 0 h 12"/>
                    <a:gd name="T2" fmla="*/ 8 w 12"/>
                    <a:gd name="T3" fmla="*/ 0 h 12"/>
                    <a:gd name="T4" fmla="*/ 8 w 12"/>
                    <a:gd name="T5" fmla="*/ 6 h 12"/>
                    <a:gd name="T6" fmla="*/ 8 w 12"/>
                    <a:gd name="T7" fmla="*/ 8 h 12"/>
                    <a:gd name="T8" fmla="*/ 6 w 12"/>
                    <a:gd name="T9" fmla="*/ 8 h 12"/>
                    <a:gd name="T10" fmla="*/ 0 w 12"/>
                    <a:gd name="T11" fmla="*/ 8 h 12"/>
                    <a:gd name="T12" fmla="*/ 0 w 12"/>
                    <a:gd name="T13" fmla="*/ 6 h 12"/>
                    <a:gd name="T14" fmla="*/ 0 w 12"/>
                    <a:gd name="T15" fmla="*/ 0 h 12"/>
                    <a:gd name="T16" fmla="*/ 6 w 12"/>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6" y="0"/>
                      </a:moveTo>
                      <a:lnTo>
                        <a:pt x="12" y="0"/>
                      </a:lnTo>
                      <a:lnTo>
                        <a:pt x="12" y="6"/>
                      </a:lnTo>
                      <a:lnTo>
                        <a:pt x="12" y="12"/>
                      </a:lnTo>
                      <a:lnTo>
                        <a:pt x="6" y="12"/>
                      </a:lnTo>
                      <a:lnTo>
                        <a:pt x="0" y="12"/>
                      </a:lnTo>
                      <a:lnTo>
                        <a:pt x="0" y="6"/>
                      </a:lnTo>
                      <a:lnTo>
                        <a:pt x="0" y="0"/>
                      </a:lnTo>
                      <a:lnTo>
                        <a:pt x="6" y="0"/>
                      </a:lnTo>
                      <a:close/>
                    </a:path>
                  </a:pathLst>
                </a:custGeom>
                <a:solidFill>
                  <a:srgbClr val="CE6B29"/>
                </a:solidFill>
                <a:ln w="9525">
                  <a:solidFill>
                    <a:srgbClr val="808080"/>
                  </a:solidFill>
                  <a:prstDash val="solid"/>
                  <a:round/>
                  <a:headEnd/>
                  <a:tailEnd/>
                </a:ln>
              </p:spPr>
              <p:txBody>
                <a:bodyPr/>
                <a:lstStyle/>
                <a:p>
                  <a:endParaRPr lang="en-GB"/>
                </a:p>
              </p:txBody>
            </p:sp>
          </p:grpSp>
        </p:grpSp>
        <p:sp>
          <p:nvSpPr>
            <p:cNvPr id="51" name="Freeform 129"/>
            <p:cNvSpPr>
              <a:spLocks noChangeAspect="1"/>
            </p:cNvSpPr>
            <p:nvPr>
              <p:custDataLst>
                <p:tags r:id="rId37"/>
              </p:custDataLst>
            </p:nvPr>
          </p:nvSpPr>
          <p:spPr bwMode="auto">
            <a:xfrm>
              <a:off x="4669" y="1664"/>
              <a:ext cx="171" cy="184"/>
            </a:xfrm>
            <a:custGeom>
              <a:avLst/>
              <a:gdLst>
                <a:gd name="T0" fmla="*/ 11 w 276"/>
                <a:gd name="T1" fmla="*/ 5 h 282"/>
                <a:gd name="T2" fmla="*/ 12 w 276"/>
                <a:gd name="T3" fmla="*/ 3 h 282"/>
                <a:gd name="T4" fmla="*/ 15 w 276"/>
                <a:gd name="T5" fmla="*/ 5 h 282"/>
                <a:gd name="T6" fmla="*/ 17 w 276"/>
                <a:gd name="T7" fmla="*/ 3 h 282"/>
                <a:gd name="T8" fmla="*/ 18 w 276"/>
                <a:gd name="T9" fmla="*/ 5 h 282"/>
                <a:gd name="T10" fmla="*/ 21 w 276"/>
                <a:gd name="T11" fmla="*/ 5 h 282"/>
                <a:gd name="T12" fmla="*/ 26 w 276"/>
                <a:gd name="T13" fmla="*/ 2 h 282"/>
                <a:gd name="T14" fmla="*/ 31 w 276"/>
                <a:gd name="T15" fmla="*/ 1 h 282"/>
                <a:gd name="T16" fmla="*/ 33 w 276"/>
                <a:gd name="T17" fmla="*/ 1 h 282"/>
                <a:gd name="T18" fmla="*/ 35 w 276"/>
                <a:gd name="T19" fmla="*/ 2 h 282"/>
                <a:gd name="T20" fmla="*/ 35 w 276"/>
                <a:gd name="T21" fmla="*/ 3 h 282"/>
                <a:gd name="T22" fmla="*/ 35 w 276"/>
                <a:gd name="T23" fmla="*/ 5 h 282"/>
                <a:gd name="T24" fmla="*/ 36 w 276"/>
                <a:gd name="T25" fmla="*/ 5 h 282"/>
                <a:gd name="T26" fmla="*/ 36 w 276"/>
                <a:gd name="T27" fmla="*/ 7 h 282"/>
                <a:gd name="T28" fmla="*/ 36 w 276"/>
                <a:gd name="T29" fmla="*/ 8 h 282"/>
                <a:gd name="T30" fmla="*/ 37 w 276"/>
                <a:gd name="T31" fmla="*/ 10 h 282"/>
                <a:gd name="T32" fmla="*/ 38 w 276"/>
                <a:gd name="T33" fmla="*/ 12 h 282"/>
                <a:gd name="T34" fmla="*/ 40 w 276"/>
                <a:gd name="T35" fmla="*/ 15 h 282"/>
                <a:gd name="T36" fmla="*/ 40 w 276"/>
                <a:gd name="T37" fmla="*/ 20 h 282"/>
                <a:gd name="T38" fmla="*/ 40 w 276"/>
                <a:gd name="T39" fmla="*/ 24 h 282"/>
                <a:gd name="T40" fmla="*/ 38 w 276"/>
                <a:gd name="T41" fmla="*/ 25 h 282"/>
                <a:gd name="T42" fmla="*/ 38 w 276"/>
                <a:gd name="T43" fmla="*/ 26 h 282"/>
                <a:gd name="T44" fmla="*/ 36 w 276"/>
                <a:gd name="T45" fmla="*/ 27 h 282"/>
                <a:gd name="T46" fmla="*/ 36 w 276"/>
                <a:gd name="T47" fmla="*/ 31 h 282"/>
                <a:gd name="T48" fmla="*/ 35 w 276"/>
                <a:gd name="T49" fmla="*/ 31 h 282"/>
                <a:gd name="T50" fmla="*/ 33 w 276"/>
                <a:gd name="T51" fmla="*/ 35 h 282"/>
                <a:gd name="T52" fmla="*/ 33 w 276"/>
                <a:gd name="T53" fmla="*/ 37 h 282"/>
                <a:gd name="T54" fmla="*/ 32 w 276"/>
                <a:gd name="T55" fmla="*/ 41 h 282"/>
                <a:gd name="T56" fmla="*/ 15 w 276"/>
                <a:gd name="T57" fmla="*/ 47 h 282"/>
                <a:gd name="T58" fmla="*/ 9 w 276"/>
                <a:gd name="T59" fmla="*/ 47 h 282"/>
                <a:gd name="T60" fmla="*/ 7 w 276"/>
                <a:gd name="T61" fmla="*/ 47 h 282"/>
                <a:gd name="T62" fmla="*/ 6 w 276"/>
                <a:gd name="T63" fmla="*/ 48 h 282"/>
                <a:gd name="T64" fmla="*/ 4 w 276"/>
                <a:gd name="T65" fmla="*/ 50 h 282"/>
                <a:gd name="T66" fmla="*/ 2 w 276"/>
                <a:gd name="T67" fmla="*/ 51 h 282"/>
                <a:gd name="T68" fmla="*/ 1 w 276"/>
                <a:gd name="T69" fmla="*/ 49 h 282"/>
                <a:gd name="T70" fmla="*/ 1 w 276"/>
                <a:gd name="T71" fmla="*/ 49 h 282"/>
                <a:gd name="T72" fmla="*/ 0 w 276"/>
                <a:gd name="T73" fmla="*/ 48 h 282"/>
                <a:gd name="T74" fmla="*/ 1 w 276"/>
                <a:gd name="T75" fmla="*/ 46 h 282"/>
                <a:gd name="T76" fmla="*/ 1 w 276"/>
                <a:gd name="T77" fmla="*/ 42 h 282"/>
                <a:gd name="T78" fmla="*/ 1 w 276"/>
                <a:gd name="T79" fmla="*/ 37 h 282"/>
                <a:gd name="T80" fmla="*/ 2 w 276"/>
                <a:gd name="T81" fmla="*/ 35 h 282"/>
                <a:gd name="T82" fmla="*/ 4 w 276"/>
                <a:gd name="T83" fmla="*/ 31 h 282"/>
                <a:gd name="T84" fmla="*/ 4 w 276"/>
                <a:gd name="T85" fmla="*/ 29 h 282"/>
                <a:gd name="T86" fmla="*/ 6 w 276"/>
                <a:gd name="T87" fmla="*/ 27 h 282"/>
                <a:gd name="T88" fmla="*/ 9 w 276"/>
                <a:gd name="T89" fmla="*/ 24 h 282"/>
                <a:gd name="T90" fmla="*/ 12 w 276"/>
                <a:gd name="T91" fmla="*/ 20 h 282"/>
                <a:gd name="T92" fmla="*/ 12 w 276"/>
                <a:gd name="T93" fmla="*/ 18 h 282"/>
                <a:gd name="T94" fmla="*/ 9 w 276"/>
                <a:gd name="T95" fmla="*/ 16 h 282"/>
                <a:gd name="T96" fmla="*/ 9 w 276"/>
                <a:gd name="T97" fmla="*/ 14 h 282"/>
                <a:gd name="T98" fmla="*/ 9 w 276"/>
                <a:gd name="T99" fmla="*/ 10 h 282"/>
                <a:gd name="T100" fmla="*/ 9 w 276"/>
                <a:gd name="T101" fmla="*/ 8 h 282"/>
                <a:gd name="T102" fmla="*/ 9 w 276"/>
                <a:gd name="T103" fmla="*/ 7 h 2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76" h="282">
                  <a:moveTo>
                    <a:pt x="66" y="36"/>
                  </a:moveTo>
                  <a:lnTo>
                    <a:pt x="66" y="30"/>
                  </a:lnTo>
                  <a:lnTo>
                    <a:pt x="72" y="30"/>
                  </a:lnTo>
                  <a:lnTo>
                    <a:pt x="72" y="24"/>
                  </a:lnTo>
                  <a:lnTo>
                    <a:pt x="78" y="24"/>
                  </a:lnTo>
                  <a:lnTo>
                    <a:pt x="78" y="18"/>
                  </a:lnTo>
                  <a:lnTo>
                    <a:pt x="84" y="18"/>
                  </a:lnTo>
                  <a:lnTo>
                    <a:pt x="90" y="18"/>
                  </a:lnTo>
                  <a:lnTo>
                    <a:pt x="102" y="24"/>
                  </a:lnTo>
                  <a:lnTo>
                    <a:pt x="108" y="24"/>
                  </a:lnTo>
                  <a:lnTo>
                    <a:pt x="108" y="18"/>
                  </a:lnTo>
                  <a:lnTo>
                    <a:pt x="114" y="18"/>
                  </a:lnTo>
                  <a:lnTo>
                    <a:pt x="120" y="18"/>
                  </a:lnTo>
                  <a:lnTo>
                    <a:pt x="120" y="24"/>
                  </a:lnTo>
                  <a:lnTo>
                    <a:pt x="120" y="30"/>
                  </a:lnTo>
                  <a:lnTo>
                    <a:pt x="126" y="30"/>
                  </a:lnTo>
                  <a:lnTo>
                    <a:pt x="132" y="30"/>
                  </a:lnTo>
                  <a:lnTo>
                    <a:pt x="144" y="24"/>
                  </a:lnTo>
                  <a:lnTo>
                    <a:pt x="156" y="18"/>
                  </a:lnTo>
                  <a:lnTo>
                    <a:pt x="168" y="18"/>
                  </a:lnTo>
                  <a:lnTo>
                    <a:pt x="174" y="12"/>
                  </a:lnTo>
                  <a:lnTo>
                    <a:pt x="180" y="18"/>
                  </a:lnTo>
                  <a:lnTo>
                    <a:pt x="198" y="24"/>
                  </a:lnTo>
                  <a:lnTo>
                    <a:pt x="210" y="6"/>
                  </a:lnTo>
                  <a:lnTo>
                    <a:pt x="222" y="0"/>
                  </a:lnTo>
                  <a:lnTo>
                    <a:pt x="228" y="0"/>
                  </a:lnTo>
                  <a:lnTo>
                    <a:pt x="228" y="6"/>
                  </a:lnTo>
                  <a:lnTo>
                    <a:pt x="228" y="12"/>
                  </a:lnTo>
                  <a:lnTo>
                    <a:pt x="228" y="18"/>
                  </a:lnTo>
                  <a:lnTo>
                    <a:pt x="234" y="12"/>
                  </a:lnTo>
                  <a:lnTo>
                    <a:pt x="234" y="18"/>
                  </a:lnTo>
                  <a:lnTo>
                    <a:pt x="228" y="18"/>
                  </a:lnTo>
                  <a:lnTo>
                    <a:pt x="234" y="18"/>
                  </a:lnTo>
                  <a:lnTo>
                    <a:pt x="228" y="18"/>
                  </a:lnTo>
                  <a:lnTo>
                    <a:pt x="234" y="18"/>
                  </a:lnTo>
                  <a:lnTo>
                    <a:pt x="234" y="24"/>
                  </a:lnTo>
                  <a:lnTo>
                    <a:pt x="240" y="24"/>
                  </a:lnTo>
                  <a:lnTo>
                    <a:pt x="246" y="24"/>
                  </a:lnTo>
                  <a:lnTo>
                    <a:pt x="246" y="30"/>
                  </a:lnTo>
                  <a:lnTo>
                    <a:pt x="246" y="36"/>
                  </a:lnTo>
                  <a:lnTo>
                    <a:pt x="240" y="36"/>
                  </a:lnTo>
                  <a:lnTo>
                    <a:pt x="246" y="36"/>
                  </a:lnTo>
                  <a:lnTo>
                    <a:pt x="240" y="36"/>
                  </a:lnTo>
                  <a:lnTo>
                    <a:pt x="240" y="42"/>
                  </a:lnTo>
                  <a:lnTo>
                    <a:pt x="246" y="42"/>
                  </a:lnTo>
                  <a:lnTo>
                    <a:pt x="246" y="48"/>
                  </a:lnTo>
                  <a:lnTo>
                    <a:pt x="246" y="54"/>
                  </a:lnTo>
                  <a:lnTo>
                    <a:pt x="252" y="54"/>
                  </a:lnTo>
                  <a:lnTo>
                    <a:pt x="252" y="60"/>
                  </a:lnTo>
                  <a:lnTo>
                    <a:pt x="252" y="66"/>
                  </a:lnTo>
                  <a:lnTo>
                    <a:pt x="258" y="66"/>
                  </a:lnTo>
                  <a:lnTo>
                    <a:pt x="264" y="72"/>
                  </a:lnTo>
                  <a:lnTo>
                    <a:pt x="264" y="78"/>
                  </a:lnTo>
                  <a:lnTo>
                    <a:pt x="270" y="84"/>
                  </a:lnTo>
                  <a:lnTo>
                    <a:pt x="270" y="90"/>
                  </a:lnTo>
                  <a:lnTo>
                    <a:pt x="270" y="102"/>
                  </a:lnTo>
                  <a:lnTo>
                    <a:pt x="270" y="108"/>
                  </a:lnTo>
                  <a:lnTo>
                    <a:pt x="276" y="114"/>
                  </a:lnTo>
                  <a:lnTo>
                    <a:pt x="270" y="126"/>
                  </a:lnTo>
                  <a:lnTo>
                    <a:pt x="270" y="132"/>
                  </a:lnTo>
                  <a:lnTo>
                    <a:pt x="264" y="132"/>
                  </a:lnTo>
                  <a:lnTo>
                    <a:pt x="264" y="138"/>
                  </a:lnTo>
                  <a:lnTo>
                    <a:pt x="258" y="138"/>
                  </a:lnTo>
                  <a:lnTo>
                    <a:pt x="264" y="138"/>
                  </a:lnTo>
                  <a:lnTo>
                    <a:pt x="264" y="144"/>
                  </a:lnTo>
                  <a:lnTo>
                    <a:pt x="258" y="144"/>
                  </a:lnTo>
                  <a:lnTo>
                    <a:pt x="258" y="150"/>
                  </a:lnTo>
                  <a:lnTo>
                    <a:pt x="252" y="150"/>
                  </a:lnTo>
                  <a:lnTo>
                    <a:pt x="246" y="150"/>
                  </a:lnTo>
                  <a:lnTo>
                    <a:pt x="246" y="156"/>
                  </a:lnTo>
                  <a:lnTo>
                    <a:pt x="246" y="162"/>
                  </a:lnTo>
                  <a:lnTo>
                    <a:pt x="246" y="168"/>
                  </a:lnTo>
                  <a:lnTo>
                    <a:pt x="240" y="168"/>
                  </a:lnTo>
                  <a:lnTo>
                    <a:pt x="240" y="174"/>
                  </a:lnTo>
                  <a:lnTo>
                    <a:pt x="234" y="174"/>
                  </a:lnTo>
                  <a:lnTo>
                    <a:pt x="228" y="180"/>
                  </a:lnTo>
                  <a:lnTo>
                    <a:pt x="228" y="186"/>
                  </a:lnTo>
                  <a:lnTo>
                    <a:pt x="228" y="192"/>
                  </a:lnTo>
                  <a:lnTo>
                    <a:pt x="222" y="192"/>
                  </a:lnTo>
                  <a:lnTo>
                    <a:pt x="216" y="204"/>
                  </a:lnTo>
                  <a:lnTo>
                    <a:pt x="222" y="204"/>
                  </a:lnTo>
                  <a:lnTo>
                    <a:pt x="222" y="216"/>
                  </a:lnTo>
                  <a:lnTo>
                    <a:pt x="222" y="222"/>
                  </a:lnTo>
                  <a:lnTo>
                    <a:pt x="216" y="228"/>
                  </a:lnTo>
                  <a:lnTo>
                    <a:pt x="216" y="240"/>
                  </a:lnTo>
                  <a:lnTo>
                    <a:pt x="216" y="258"/>
                  </a:lnTo>
                  <a:lnTo>
                    <a:pt x="102" y="258"/>
                  </a:lnTo>
                  <a:lnTo>
                    <a:pt x="84" y="258"/>
                  </a:lnTo>
                  <a:lnTo>
                    <a:pt x="78" y="258"/>
                  </a:lnTo>
                  <a:lnTo>
                    <a:pt x="66" y="258"/>
                  </a:lnTo>
                  <a:lnTo>
                    <a:pt x="60" y="258"/>
                  </a:lnTo>
                  <a:lnTo>
                    <a:pt x="54" y="258"/>
                  </a:lnTo>
                  <a:lnTo>
                    <a:pt x="48" y="258"/>
                  </a:lnTo>
                  <a:lnTo>
                    <a:pt x="42" y="258"/>
                  </a:lnTo>
                  <a:lnTo>
                    <a:pt x="42" y="264"/>
                  </a:lnTo>
                  <a:lnTo>
                    <a:pt x="36" y="264"/>
                  </a:lnTo>
                  <a:lnTo>
                    <a:pt x="36" y="270"/>
                  </a:lnTo>
                  <a:lnTo>
                    <a:pt x="30" y="270"/>
                  </a:lnTo>
                  <a:lnTo>
                    <a:pt x="30" y="276"/>
                  </a:lnTo>
                  <a:lnTo>
                    <a:pt x="24" y="276"/>
                  </a:lnTo>
                  <a:lnTo>
                    <a:pt x="24" y="282"/>
                  </a:lnTo>
                  <a:lnTo>
                    <a:pt x="18" y="282"/>
                  </a:lnTo>
                  <a:lnTo>
                    <a:pt x="18" y="276"/>
                  </a:lnTo>
                  <a:lnTo>
                    <a:pt x="18" y="270"/>
                  </a:lnTo>
                  <a:lnTo>
                    <a:pt x="12" y="270"/>
                  </a:lnTo>
                  <a:lnTo>
                    <a:pt x="12" y="276"/>
                  </a:lnTo>
                  <a:lnTo>
                    <a:pt x="6" y="276"/>
                  </a:lnTo>
                  <a:lnTo>
                    <a:pt x="6" y="270"/>
                  </a:lnTo>
                  <a:lnTo>
                    <a:pt x="0" y="264"/>
                  </a:lnTo>
                  <a:lnTo>
                    <a:pt x="6" y="264"/>
                  </a:lnTo>
                  <a:lnTo>
                    <a:pt x="0" y="264"/>
                  </a:lnTo>
                  <a:lnTo>
                    <a:pt x="6" y="264"/>
                  </a:lnTo>
                  <a:lnTo>
                    <a:pt x="6" y="258"/>
                  </a:lnTo>
                  <a:lnTo>
                    <a:pt x="6" y="252"/>
                  </a:lnTo>
                  <a:lnTo>
                    <a:pt x="6" y="246"/>
                  </a:lnTo>
                  <a:lnTo>
                    <a:pt x="6" y="240"/>
                  </a:lnTo>
                  <a:lnTo>
                    <a:pt x="6" y="234"/>
                  </a:lnTo>
                  <a:lnTo>
                    <a:pt x="6" y="228"/>
                  </a:lnTo>
                  <a:lnTo>
                    <a:pt x="12" y="210"/>
                  </a:lnTo>
                  <a:lnTo>
                    <a:pt x="12" y="204"/>
                  </a:lnTo>
                  <a:lnTo>
                    <a:pt x="12" y="198"/>
                  </a:lnTo>
                  <a:lnTo>
                    <a:pt x="18" y="198"/>
                  </a:lnTo>
                  <a:lnTo>
                    <a:pt x="18" y="192"/>
                  </a:lnTo>
                  <a:lnTo>
                    <a:pt x="18" y="186"/>
                  </a:lnTo>
                  <a:lnTo>
                    <a:pt x="24" y="180"/>
                  </a:lnTo>
                  <a:lnTo>
                    <a:pt x="24" y="174"/>
                  </a:lnTo>
                  <a:lnTo>
                    <a:pt x="24" y="168"/>
                  </a:lnTo>
                  <a:lnTo>
                    <a:pt x="24" y="162"/>
                  </a:lnTo>
                  <a:lnTo>
                    <a:pt x="30" y="162"/>
                  </a:lnTo>
                  <a:lnTo>
                    <a:pt x="36" y="162"/>
                  </a:lnTo>
                  <a:lnTo>
                    <a:pt x="36" y="156"/>
                  </a:lnTo>
                  <a:lnTo>
                    <a:pt x="36" y="150"/>
                  </a:lnTo>
                  <a:lnTo>
                    <a:pt x="42" y="150"/>
                  </a:lnTo>
                  <a:lnTo>
                    <a:pt x="48" y="150"/>
                  </a:lnTo>
                  <a:lnTo>
                    <a:pt x="60" y="132"/>
                  </a:lnTo>
                  <a:lnTo>
                    <a:pt x="72" y="120"/>
                  </a:lnTo>
                  <a:lnTo>
                    <a:pt x="78" y="114"/>
                  </a:lnTo>
                  <a:lnTo>
                    <a:pt x="84" y="108"/>
                  </a:lnTo>
                  <a:lnTo>
                    <a:pt x="90" y="102"/>
                  </a:lnTo>
                  <a:lnTo>
                    <a:pt x="84" y="96"/>
                  </a:lnTo>
                  <a:lnTo>
                    <a:pt x="78" y="96"/>
                  </a:lnTo>
                  <a:lnTo>
                    <a:pt x="78" y="90"/>
                  </a:lnTo>
                  <a:lnTo>
                    <a:pt x="72" y="90"/>
                  </a:lnTo>
                  <a:lnTo>
                    <a:pt x="66" y="90"/>
                  </a:lnTo>
                  <a:lnTo>
                    <a:pt x="66" y="84"/>
                  </a:lnTo>
                  <a:lnTo>
                    <a:pt x="60" y="84"/>
                  </a:lnTo>
                  <a:lnTo>
                    <a:pt x="60" y="78"/>
                  </a:lnTo>
                  <a:lnTo>
                    <a:pt x="66" y="72"/>
                  </a:lnTo>
                  <a:lnTo>
                    <a:pt x="66" y="66"/>
                  </a:lnTo>
                  <a:lnTo>
                    <a:pt x="66" y="60"/>
                  </a:lnTo>
                  <a:lnTo>
                    <a:pt x="60" y="60"/>
                  </a:lnTo>
                  <a:lnTo>
                    <a:pt x="60" y="54"/>
                  </a:lnTo>
                  <a:lnTo>
                    <a:pt x="66" y="48"/>
                  </a:lnTo>
                  <a:lnTo>
                    <a:pt x="66" y="42"/>
                  </a:lnTo>
                  <a:lnTo>
                    <a:pt x="72" y="36"/>
                  </a:lnTo>
                  <a:lnTo>
                    <a:pt x="66" y="36"/>
                  </a:lnTo>
                  <a:close/>
                </a:path>
              </a:pathLst>
            </a:custGeom>
            <a:solidFill>
              <a:srgbClr val="D5CB99"/>
            </a:solidFill>
            <a:ln w="9525">
              <a:solidFill>
                <a:srgbClr val="808080"/>
              </a:solidFill>
              <a:prstDash val="solid"/>
              <a:round/>
              <a:headEnd/>
              <a:tailEnd/>
            </a:ln>
          </p:spPr>
          <p:txBody>
            <a:bodyPr/>
            <a:lstStyle/>
            <a:p>
              <a:endParaRPr lang="en-GB"/>
            </a:p>
          </p:txBody>
        </p:sp>
        <p:sp>
          <p:nvSpPr>
            <p:cNvPr id="52" name="Freeform 130"/>
            <p:cNvSpPr>
              <a:spLocks noChangeAspect="1"/>
            </p:cNvSpPr>
            <p:nvPr>
              <p:custDataLst>
                <p:tags r:id="rId38"/>
              </p:custDataLst>
            </p:nvPr>
          </p:nvSpPr>
          <p:spPr bwMode="auto">
            <a:xfrm>
              <a:off x="4803" y="1638"/>
              <a:ext cx="244" cy="310"/>
            </a:xfrm>
            <a:custGeom>
              <a:avLst/>
              <a:gdLst>
                <a:gd name="T0" fmla="*/ 4 w 396"/>
                <a:gd name="T1" fmla="*/ 3 h 480"/>
                <a:gd name="T2" fmla="*/ 7 w 396"/>
                <a:gd name="T3" fmla="*/ 1 h 480"/>
                <a:gd name="T4" fmla="*/ 10 w 396"/>
                <a:gd name="T5" fmla="*/ 0 h 480"/>
                <a:gd name="T6" fmla="*/ 11 w 396"/>
                <a:gd name="T7" fmla="*/ 3 h 480"/>
                <a:gd name="T8" fmla="*/ 15 w 396"/>
                <a:gd name="T9" fmla="*/ 4 h 480"/>
                <a:gd name="T10" fmla="*/ 19 w 396"/>
                <a:gd name="T11" fmla="*/ 5 h 480"/>
                <a:gd name="T12" fmla="*/ 22 w 396"/>
                <a:gd name="T13" fmla="*/ 6 h 480"/>
                <a:gd name="T14" fmla="*/ 30 w 396"/>
                <a:gd name="T15" fmla="*/ 12 h 480"/>
                <a:gd name="T16" fmla="*/ 33 w 396"/>
                <a:gd name="T17" fmla="*/ 12 h 480"/>
                <a:gd name="T18" fmla="*/ 36 w 396"/>
                <a:gd name="T19" fmla="*/ 12 h 480"/>
                <a:gd name="T20" fmla="*/ 38 w 396"/>
                <a:gd name="T21" fmla="*/ 14 h 480"/>
                <a:gd name="T22" fmla="*/ 43 w 396"/>
                <a:gd name="T23" fmla="*/ 12 h 480"/>
                <a:gd name="T24" fmla="*/ 45 w 396"/>
                <a:gd name="T25" fmla="*/ 8 h 480"/>
                <a:gd name="T26" fmla="*/ 49 w 396"/>
                <a:gd name="T27" fmla="*/ 7 h 480"/>
                <a:gd name="T28" fmla="*/ 51 w 396"/>
                <a:gd name="T29" fmla="*/ 7 h 480"/>
                <a:gd name="T30" fmla="*/ 53 w 396"/>
                <a:gd name="T31" fmla="*/ 10 h 480"/>
                <a:gd name="T32" fmla="*/ 56 w 396"/>
                <a:gd name="T33" fmla="*/ 10 h 480"/>
                <a:gd name="T34" fmla="*/ 51 w 396"/>
                <a:gd name="T35" fmla="*/ 19 h 480"/>
                <a:gd name="T36" fmla="*/ 51 w 396"/>
                <a:gd name="T37" fmla="*/ 44 h 480"/>
                <a:gd name="T38" fmla="*/ 55 w 396"/>
                <a:gd name="T39" fmla="*/ 58 h 480"/>
                <a:gd name="T40" fmla="*/ 54 w 396"/>
                <a:gd name="T41" fmla="*/ 59 h 480"/>
                <a:gd name="T42" fmla="*/ 53 w 396"/>
                <a:gd name="T43" fmla="*/ 61 h 480"/>
                <a:gd name="T44" fmla="*/ 51 w 396"/>
                <a:gd name="T45" fmla="*/ 61 h 480"/>
                <a:gd name="T46" fmla="*/ 50 w 396"/>
                <a:gd name="T47" fmla="*/ 62 h 480"/>
                <a:gd name="T48" fmla="*/ 51 w 396"/>
                <a:gd name="T49" fmla="*/ 63 h 480"/>
                <a:gd name="T50" fmla="*/ 51 w 396"/>
                <a:gd name="T51" fmla="*/ 63 h 480"/>
                <a:gd name="T52" fmla="*/ 49 w 396"/>
                <a:gd name="T53" fmla="*/ 63 h 480"/>
                <a:gd name="T54" fmla="*/ 50 w 396"/>
                <a:gd name="T55" fmla="*/ 63 h 480"/>
                <a:gd name="T56" fmla="*/ 47 w 396"/>
                <a:gd name="T57" fmla="*/ 66 h 480"/>
                <a:gd name="T58" fmla="*/ 45 w 396"/>
                <a:gd name="T59" fmla="*/ 67 h 480"/>
                <a:gd name="T60" fmla="*/ 45 w 396"/>
                <a:gd name="T61" fmla="*/ 69 h 480"/>
                <a:gd name="T62" fmla="*/ 44 w 396"/>
                <a:gd name="T63" fmla="*/ 72 h 480"/>
                <a:gd name="T64" fmla="*/ 44 w 396"/>
                <a:gd name="T65" fmla="*/ 72 h 480"/>
                <a:gd name="T66" fmla="*/ 43 w 396"/>
                <a:gd name="T67" fmla="*/ 74 h 480"/>
                <a:gd name="T68" fmla="*/ 43 w 396"/>
                <a:gd name="T69" fmla="*/ 75 h 480"/>
                <a:gd name="T70" fmla="*/ 43 w 396"/>
                <a:gd name="T71" fmla="*/ 77 h 480"/>
                <a:gd name="T72" fmla="*/ 41 w 396"/>
                <a:gd name="T73" fmla="*/ 78 h 480"/>
                <a:gd name="T74" fmla="*/ 41 w 396"/>
                <a:gd name="T75" fmla="*/ 81 h 480"/>
                <a:gd name="T76" fmla="*/ 40 w 396"/>
                <a:gd name="T77" fmla="*/ 83 h 480"/>
                <a:gd name="T78" fmla="*/ 39 w 396"/>
                <a:gd name="T79" fmla="*/ 83 h 480"/>
                <a:gd name="T80" fmla="*/ 39 w 396"/>
                <a:gd name="T81" fmla="*/ 83 h 480"/>
                <a:gd name="T82" fmla="*/ 30 w 396"/>
                <a:gd name="T83" fmla="*/ 76 h 480"/>
                <a:gd name="T84" fmla="*/ 27 w 396"/>
                <a:gd name="T85" fmla="*/ 73 h 480"/>
                <a:gd name="T86" fmla="*/ 26 w 396"/>
                <a:gd name="T87" fmla="*/ 69 h 480"/>
                <a:gd name="T88" fmla="*/ 14 w 396"/>
                <a:gd name="T89" fmla="*/ 61 h 480"/>
                <a:gd name="T90" fmla="*/ 0 w 396"/>
                <a:gd name="T91" fmla="*/ 52 h 480"/>
                <a:gd name="T92" fmla="*/ 1 w 396"/>
                <a:gd name="T93" fmla="*/ 45 h 480"/>
                <a:gd name="T94" fmla="*/ 1 w 396"/>
                <a:gd name="T95" fmla="*/ 41 h 480"/>
                <a:gd name="T96" fmla="*/ 4 w 396"/>
                <a:gd name="T97" fmla="*/ 37 h 480"/>
                <a:gd name="T98" fmla="*/ 4 w 396"/>
                <a:gd name="T99" fmla="*/ 35 h 480"/>
                <a:gd name="T100" fmla="*/ 6 w 396"/>
                <a:gd name="T101" fmla="*/ 32 h 480"/>
                <a:gd name="T102" fmla="*/ 7 w 396"/>
                <a:gd name="T103" fmla="*/ 31 h 480"/>
                <a:gd name="T104" fmla="*/ 9 w 396"/>
                <a:gd name="T105" fmla="*/ 27 h 480"/>
                <a:gd name="T106" fmla="*/ 7 w 396"/>
                <a:gd name="T107" fmla="*/ 22 h 480"/>
                <a:gd name="T108" fmla="*/ 6 w 396"/>
                <a:gd name="T109" fmla="*/ 19 h 480"/>
                <a:gd name="T110" fmla="*/ 4 w 396"/>
                <a:gd name="T111" fmla="*/ 16 h 480"/>
                <a:gd name="T112" fmla="*/ 4 w 396"/>
                <a:gd name="T113" fmla="*/ 14 h 480"/>
                <a:gd name="T114" fmla="*/ 4 w 396"/>
                <a:gd name="T115" fmla="*/ 12 h 480"/>
                <a:gd name="T116" fmla="*/ 1 w 396"/>
                <a:gd name="T117" fmla="*/ 10 h 480"/>
                <a:gd name="T118" fmla="*/ 2 w 396"/>
                <a:gd name="T119" fmla="*/ 10 h 480"/>
                <a:gd name="T120" fmla="*/ 1 w 396"/>
                <a:gd name="T121" fmla="*/ 7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96" h="480">
                  <a:moveTo>
                    <a:pt x="6" y="42"/>
                  </a:moveTo>
                  <a:lnTo>
                    <a:pt x="6" y="36"/>
                  </a:lnTo>
                  <a:lnTo>
                    <a:pt x="18" y="24"/>
                  </a:lnTo>
                  <a:lnTo>
                    <a:pt x="24" y="18"/>
                  </a:lnTo>
                  <a:lnTo>
                    <a:pt x="30" y="12"/>
                  </a:lnTo>
                  <a:lnTo>
                    <a:pt x="36" y="12"/>
                  </a:lnTo>
                  <a:lnTo>
                    <a:pt x="42" y="12"/>
                  </a:lnTo>
                  <a:lnTo>
                    <a:pt x="48" y="6"/>
                  </a:lnTo>
                  <a:lnTo>
                    <a:pt x="54" y="6"/>
                  </a:lnTo>
                  <a:lnTo>
                    <a:pt x="60" y="0"/>
                  </a:lnTo>
                  <a:lnTo>
                    <a:pt x="66" y="0"/>
                  </a:lnTo>
                  <a:lnTo>
                    <a:pt x="72" y="0"/>
                  </a:lnTo>
                  <a:lnTo>
                    <a:pt x="72" y="6"/>
                  </a:lnTo>
                  <a:lnTo>
                    <a:pt x="78" y="6"/>
                  </a:lnTo>
                  <a:lnTo>
                    <a:pt x="78" y="12"/>
                  </a:lnTo>
                  <a:lnTo>
                    <a:pt x="78" y="18"/>
                  </a:lnTo>
                  <a:lnTo>
                    <a:pt x="84" y="18"/>
                  </a:lnTo>
                  <a:lnTo>
                    <a:pt x="90" y="18"/>
                  </a:lnTo>
                  <a:lnTo>
                    <a:pt x="102" y="18"/>
                  </a:lnTo>
                  <a:lnTo>
                    <a:pt x="102" y="24"/>
                  </a:lnTo>
                  <a:lnTo>
                    <a:pt x="108" y="30"/>
                  </a:lnTo>
                  <a:lnTo>
                    <a:pt x="114" y="30"/>
                  </a:lnTo>
                  <a:lnTo>
                    <a:pt x="120" y="30"/>
                  </a:lnTo>
                  <a:lnTo>
                    <a:pt x="132" y="30"/>
                  </a:lnTo>
                  <a:lnTo>
                    <a:pt x="138" y="30"/>
                  </a:lnTo>
                  <a:lnTo>
                    <a:pt x="150" y="30"/>
                  </a:lnTo>
                  <a:lnTo>
                    <a:pt x="156" y="30"/>
                  </a:lnTo>
                  <a:lnTo>
                    <a:pt x="156" y="36"/>
                  </a:lnTo>
                  <a:lnTo>
                    <a:pt x="162" y="36"/>
                  </a:lnTo>
                  <a:lnTo>
                    <a:pt x="168" y="36"/>
                  </a:lnTo>
                  <a:lnTo>
                    <a:pt x="186" y="54"/>
                  </a:lnTo>
                  <a:lnTo>
                    <a:pt x="204" y="66"/>
                  </a:lnTo>
                  <a:lnTo>
                    <a:pt x="210" y="66"/>
                  </a:lnTo>
                  <a:lnTo>
                    <a:pt x="210" y="72"/>
                  </a:lnTo>
                  <a:lnTo>
                    <a:pt x="216" y="72"/>
                  </a:lnTo>
                  <a:lnTo>
                    <a:pt x="228" y="72"/>
                  </a:lnTo>
                  <a:lnTo>
                    <a:pt x="234" y="66"/>
                  </a:lnTo>
                  <a:lnTo>
                    <a:pt x="234" y="72"/>
                  </a:lnTo>
                  <a:lnTo>
                    <a:pt x="240" y="72"/>
                  </a:lnTo>
                  <a:lnTo>
                    <a:pt x="246" y="72"/>
                  </a:lnTo>
                  <a:lnTo>
                    <a:pt x="252" y="72"/>
                  </a:lnTo>
                  <a:lnTo>
                    <a:pt x="258" y="72"/>
                  </a:lnTo>
                  <a:lnTo>
                    <a:pt x="264" y="72"/>
                  </a:lnTo>
                  <a:lnTo>
                    <a:pt x="264" y="78"/>
                  </a:lnTo>
                  <a:lnTo>
                    <a:pt x="270" y="78"/>
                  </a:lnTo>
                  <a:lnTo>
                    <a:pt x="276" y="78"/>
                  </a:lnTo>
                  <a:lnTo>
                    <a:pt x="282" y="78"/>
                  </a:lnTo>
                  <a:lnTo>
                    <a:pt x="294" y="66"/>
                  </a:lnTo>
                  <a:lnTo>
                    <a:pt x="294" y="60"/>
                  </a:lnTo>
                  <a:lnTo>
                    <a:pt x="300" y="60"/>
                  </a:lnTo>
                  <a:lnTo>
                    <a:pt x="300" y="54"/>
                  </a:lnTo>
                  <a:lnTo>
                    <a:pt x="312" y="48"/>
                  </a:lnTo>
                  <a:lnTo>
                    <a:pt x="318" y="48"/>
                  </a:lnTo>
                  <a:lnTo>
                    <a:pt x="324" y="48"/>
                  </a:lnTo>
                  <a:lnTo>
                    <a:pt x="324" y="42"/>
                  </a:lnTo>
                  <a:lnTo>
                    <a:pt x="336" y="42"/>
                  </a:lnTo>
                  <a:lnTo>
                    <a:pt x="342" y="36"/>
                  </a:lnTo>
                  <a:lnTo>
                    <a:pt x="348" y="36"/>
                  </a:lnTo>
                  <a:lnTo>
                    <a:pt x="348" y="42"/>
                  </a:lnTo>
                  <a:lnTo>
                    <a:pt x="354" y="42"/>
                  </a:lnTo>
                  <a:lnTo>
                    <a:pt x="354" y="48"/>
                  </a:lnTo>
                  <a:lnTo>
                    <a:pt x="360" y="48"/>
                  </a:lnTo>
                  <a:lnTo>
                    <a:pt x="360" y="54"/>
                  </a:lnTo>
                  <a:lnTo>
                    <a:pt x="366" y="54"/>
                  </a:lnTo>
                  <a:lnTo>
                    <a:pt x="372" y="54"/>
                  </a:lnTo>
                  <a:lnTo>
                    <a:pt x="378" y="54"/>
                  </a:lnTo>
                  <a:lnTo>
                    <a:pt x="384" y="54"/>
                  </a:lnTo>
                  <a:lnTo>
                    <a:pt x="390" y="54"/>
                  </a:lnTo>
                  <a:lnTo>
                    <a:pt x="396" y="54"/>
                  </a:lnTo>
                  <a:lnTo>
                    <a:pt x="390" y="66"/>
                  </a:lnTo>
                  <a:lnTo>
                    <a:pt x="372" y="90"/>
                  </a:lnTo>
                  <a:lnTo>
                    <a:pt x="354" y="108"/>
                  </a:lnTo>
                  <a:lnTo>
                    <a:pt x="354" y="150"/>
                  </a:lnTo>
                  <a:lnTo>
                    <a:pt x="354" y="156"/>
                  </a:lnTo>
                  <a:lnTo>
                    <a:pt x="354" y="246"/>
                  </a:lnTo>
                  <a:lnTo>
                    <a:pt x="354" y="252"/>
                  </a:lnTo>
                  <a:lnTo>
                    <a:pt x="354" y="270"/>
                  </a:lnTo>
                  <a:lnTo>
                    <a:pt x="354" y="288"/>
                  </a:lnTo>
                  <a:lnTo>
                    <a:pt x="384" y="330"/>
                  </a:lnTo>
                  <a:lnTo>
                    <a:pt x="378" y="336"/>
                  </a:lnTo>
                  <a:lnTo>
                    <a:pt x="378" y="342"/>
                  </a:lnTo>
                  <a:lnTo>
                    <a:pt x="372" y="342"/>
                  </a:lnTo>
                  <a:lnTo>
                    <a:pt x="378" y="342"/>
                  </a:lnTo>
                  <a:lnTo>
                    <a:pt x="372" y="342"/>
                  </a:lnTo>
                  <a:lnTo>
                    <a:pt x="372" y="348"/>
                  </a:lnTo>
                  <a:lnTo>
                    <a:pt x="366" y="348"/>
                  </a:lnTo>
                  <a:lnTo>
                    <a:pt x="366" y="342"/>
                  </a:lnTo>
                  <a:lnTo>
                    <a:pt x="366" y="348"/>
                  </a:lnTo>
                  <a:lnTo>
                    <a:pt x="360" y="348"/>
                  </a:lnTo>
                  <a:lnTo>
                    <a:pt x="354" y="348"/>
                  </a:lnTo>
                  <a:lnTo>
                    <a:pt x="354" y="354"/>
                  </a:lnTo>
                  <a:lnTo>
                    <a:pt x="354" y="348"/>
                  </a:lnTo>
                  <a:lnTo>
                    <a:pt x="354" y="342"/>
                  </a:lnTo>
                  <a:lnTo>
                    <a:pt x="354" y="348"/>
                  </a:lnTo>
                  <a:lnTo>
                    <a:pt x="354" y="354"/>
                  </a:lnTo>
                  <a:lnTo>
                    <a:pt x="348" y="354"/>
                  </a:lnTo>
                  <a:lnTo>
                    <a:pt x="348" y="348"/>
                  </a:lnTo>
                  <a:lnTo>
                    <a:pt x="348" y="354"/>
                  </a:lnTo>
                  <a:lnTo>
                    <a:pt x="348" y="360"/>
                  </a:lnTo>
                  <a:lnTo>
                    <a:pt x="354" y="360"/>
                  </a:lnTo>
                  <a:lnTo>
                    <a:pt x="354" y="366"/>
                  </a:lnTo>
                  <a:lnTo>
                    <a:pt x="348" y="366"/>
                  </a:lnTo>
                  <a:lnTo>
                    <a:pt x="354" y="366"/>
                  </a:lnTo>
                  <a:lnTo>
                    <a:pt x="354" y="360"/>
                  </a:lnTo>
                  <a:lnTo>
                    <a:pt x="348" y="360"/>
                  </a:lnTo>
                  <a:lnTo>
                    <a:pt x="342" y="360"/>
                  </a:lnTo>
                  <a:lnTo>
                    <a:pt x="348" y="360"/>
                  </a:lnTo>
                  <a:lnTo>
                    <a:pt x="342" y="360"/>
                  </a:lnTo>
                  <a:lnTo>
                    <a:pt x="342" y="366"/>
                  </a:lnTo>
                  <a:lnTo>
                    <a:pt x="342" y="360"/>
                  </a:lnTo>
                  <a:lnTo>
                    <a:pt x="342" y="366"/>
                  </a:lnTo>
                  <a:lnTo>
                    <a:pt x="348" y="366"/>
                  </a:lnTo>
                  <a:lnTo>
                    <a:pt x="342" y="372"/>
                  </a:lnTo>
                  <a:lnTo>
                    <a:pt x="336" y="378"/>
                  </a:lnTo>
                  <a:lnTo>
                    <a:pt x="330" y="372"/>
                  </a:lnTo>
                  <a:lnTo>
                    <a:pt x="330" y="378"/>
                  </a:lnTo>
                  <a:lnTo>
                    <a:pt x="324" y="378"/>
                  </a:lnTo>
                  <a:lnTo>
                    <a:pt x="318" y="378"/>
                  </a:lnTo>
                  <a:lnTo>
                    <a:pt x="318" y="384"/>
                  </a:lnTo>
                  <a:lnTo>
                    <a:pt x="312" y="384"/>
                  </a:lnTo>
                  <a:lnTo>
                    <a:pt x="312" y="390"/>
                  </a:lnTo>
                  <a:lnTo>
                    <a:pt x="312" y="396"/>
                  </a:lnTo>
                  <a:lnTo>
                    <a:pt x="318" y="396"/>
                  </a:lnTo>
                  <a:lnTo>
                    <a:pt x="312" y="396"/>
                  </a:lnTo>
                  <a:lnTo>
                    <a:pt x="312" y="402"/>
                  </a:lnTo>
                  <a:lnTo>
                    <a:pt x="312" y="408"/>
                  </a:lnTo>
                  <a:lnTo>
                    <a:pt x="312" y="414"/>
                  </a:lnTo>
                  <a:lnTo>
                    <a:pt x="306" y="414"/>
                  </a:lnTo>
                  <a:lnTo>
                    <a:pt x="306" y="420"/>
                  </a:lnTo>
                  <a:lnTo>
                    <a:pt x="306" y="414"/>
                  </a:lnTo>
                  <a:lnTo>
                    <a:pt x="300" y="414"/>
                  </a:lnTo>
                  <a:lnTo>
                    <a:pt x="306" y="414"/>
                  </a:lnTo>
                  <a:lnTo>
                    <a:pt x="300" y="420"/>
                  </a:lnTo>
                  <a:lnTo>
                    <a:pt x="306" y="420"/>
                  </a:lnTo>
                  <a:lnTo>
                    <a:pt x="300" y="420"/>
                  </a:lnTo>
                  <a:lnTo>
                    <a:pt x="300" y="426"/>
                  </a:lnTo>
                  <a:lnTo>
                    <a:pt x="300" y="432"/>
                  </a:lnTo>
                  <a:lnTo>
                    <a:pt x="294" y="426"/>
                  </a:lnTo>
                  <a:lnTo>
                    <a:pt x="294" y="432"/>
                  </a:lnTo>
                  <a:lnTo>
                    <a:pt x="300" y="432"/>
                  </a:lnTo>
                  <a:lnTo>
                    <a:pt x="294" y="438"/>
                  </a:lnTo>
                  <a:lnTo>
                    <a:pt x="294" y="444"/>
                  </a:lnTo>
                  <a:lnTo>
                    <a:pt x="288" y="444"/>
                  </a:lnTo>
                  <a:lnTo>
                    <a:pt x="294" y="444"/>
                  </a:lnTo>
                  <a:lnTo>
                    <a:pt x="294" y="450"/>
                  </a:lnTo>
                  <a:lnTo>
                    <a:pt x="288" y="450"/>
                  </a:lnTo>
                  <a:lnTo>
                    <a:pt x="282" y="450"/>
                  </a:lnTo>
                  <a:lnTo>
                    <a:pt x="288" y="450"/>
                  </a:lnTo>
                  <a:lnTo>
                    <a:pt x="288" y="456"/>
                  </a:lnTo>
                  <a:lnTo>
                    <a:pt x="288" y="462"/>
                  </a:lnTo>
                  <a:lnTo>
                    <a:pt x="282" y="462"/>
                  </a:lnTo>
                  <a:lnTo>
                    <a:pt x="282" y="468"/>
                  </a:lnTo>
                  <a:lnTo>
                    <a:pt x="282" y="474"/>
                  </a:lnTo>
                  <a:lnTo>
                    <a:pt x="276" y="474"/>
                  </a:lnTo>
                  <a:lnTo>
                    <a:pt x="276" y="480"/>
                  </a:lnTo>
                  <a:lnTo>
                    <a:pt x="276" y="474"/>
                  </a:lnTo>
                  <a:lnTo>
                    <a:pt x="276" y="480"/>
                  </a:lnTo>
                  <a:lnTo>
                    <a:pt x="276" y="474"/>
                  </a:lnTo>
                  <a:lnTo>
                    <a:pt x="276" y="480"/>
                  </a:lnTo>
                  <a:lnTo>
                    <a:pt x="270" y="480"/>
                  </a:lnTo>
                  <a:lnTo>
                    <a:pt x="270" y="474"/>
                  </a:lnTo>
                  <a:lnTo>
                    <a:pt x="270" y="480"/>
                  </a:lnTo>
                  <a:lnTo>
                    <a:pt x="270" y="474"/>
                  </a:lnTo>
                  <a:lnTo>
                    <a:pt x="270" y="480"/>
                  </a:lnTo>
                  <a:lnTo>
                    <a:pt x="264" y="480"/>
                  </a:lnTo>
                  <a:lnTo>
                    <a:pt x="240" y="462"/>
                  </a:lnTo>
                  <a:lnTo>
                    <a:pt x="228" y="456"/>
                  </a:lnTo>
                  <a:lnTo>
                    <a:pt x="204" y="438"/>
                  </a:lnTo>
                  <a:lnTo>
                    <a:pt x="198" y="432"/>
                  </a:lnTo>
                  <a:lnTo>
                    <a:pt x="192" y="426"/>
                  </a:lnTo>
                  <a:lnTo>
                    <a:pt x="186" y="426"/>
                  </a:lnTo>
                  <a:lnTo>
                    <a:pt x="186" y="420"/>
                  </a:lnTo>
                  <a:lnTo>
                    <a:pt x="192" y="414"/>
                  </a:lnTo>
                  <a:lnTo>
                    <a:pt x="192" y="402"/>
                  </a:lnTo>
                  <a:lnTo>
                    <a:pt x="186" y="396"/>
                  </a:lnTo>
                  <a:lnTo>
                    <a:pt x="180" y="396"/>
                  </a:lnTo>
                  <a:lnTo>
                    <a:pt x="156" y="384"/>
                  </a:lnTo>
                  <a:lnTo>
                    <a:pt x="138" y="372"/>
                  </a:lnTo>
                  <a:lnTo>
                    <a:pt x="120" y="360"/>
                  </a:lnTo>
                  <a:lnTo>
                    <a:pt x="96" y="348"/>
                  </a:lnTo>
                  <a:lnTo>
                    <a:pt x="60" y="330"/>
                  </a:lnTo>
                  <a:lnTo>
                    <a:pt x="12" y="300"/>
                  </a:lnTo>
                  <a:lnTo>
                    <a:pt x="6" y="300"/>
                  </a:lnTo>
                  <a:lnTo>
                    <a:pt x="0" y="300"/>
                  </a:lnTo>
                  <a:lnTo>
                    <a:pt x="0" y="282"/>
                  </a:lnTo>
                  <a:lnTo>
                    <a:pt x="0" y="270"/>
                  </a:lnTo>
                  <a:lnTo>
                    <a:pt x="6" y="264"/>
                  </a:lnTo>
                  <a:lnTo>
                    <a:pt x="6" y="258"/>
                  </a:lnTo>
                  <a:lnTo>
                    <a:pt x="6" y="246"/>
                  </a:lnTo>
                  <a:lnTo>
                    <a:pt x="0" y="246"/>
                  </a:lnTo>
                  <a:lnTo>
                    <a:pt x="6" y="234"/>
                  </a:lnTo>
                  <a:lnTo>
                    <a:pt x="12" y="234"/>
                  </a:lnTo>
                  <a:lnTo>
                    <a:pt x="12" y="228"/>
                  </a:lnTo>
                  <a:lnTo>
                    <a:pt x="12" y="222"/>
                  </a:lnTo>
                  <a:lnTo>
                    <a:pt x="18" y="216"/>
                  </a:lnTo>
                  <a:lnTo>
                    <a:pt x="24" y="216"/>
                  </a:lnTo>
                  <a:lnTo>
                    <a:pt x="24" y="210"/>
                  </a:lnTo>
                  <a:lnTo>
                    <a:pt x="30" y="210"/>
                  </a:lnTo>
                  <a:lnTo>
                    <a:pt x="30" y="204"/>
                  </a:lnTo>
                  <a:lnTo>
                    <a:pt x="30" y="198"/>
                  </a:lnTo>
                  <a:lnTo>
                    <a:pt x="30" y="192"/>
                  </a:lnTo>
                  <a:lnTo>
                    <a:pt x="36" y="192"/>
                  </a:lnTo>
                  <a:lnTo>
                    <a:pt x="42" y="192"/>
                  </a:lnTo>
                  <a:lnTo>
                    <a:pt x="42" y="186"/>
                  </a:lnTo>
                  <a:lnTo>
                    <a:pt x="48" y="186"/>
                  </a:lnTo>
                  <a:lnTo>
                    <a:pt x="48" y="180"/>
                  </a:lnTo>
                  <a:lnTo>
                    <a:pt x="42" y="180"/>
                  </a:lnTo>
                  <a:lnTo>
                    <a:pt x="48" y="180"/>
                  </a:lnTo>
                  <a:lnTo>
                    <a:pt x="48" y="174"/>
                  </a:lnTo>
                  <a:lnTo>
                    <a:pt x="54" y="174"/>
                  </a:lnTo>
                  <a:lnTo>
                    <a:pt x="54" y="168"/>
                  </a:lnTo>
                  <a:lnTo>
                    <a:pt x="60" y="156"/>
                  </a:lnTo>
                  <a:lnTo>
                    <a:pt x="54" y="150"/>
                  </a:lnTo>
                  <a:lnTo>
                    <a:pt x="54" y="144"/>
                  </a:lnTo>
                  <a:lnTo>
                    <a:pt x="54" y="132"/>
                  </a:lnTo>
                  <a:lnTo>
                    <a:pt x="54" y="126"/>
                  </a:lnTo>
                  <a:lnTo>
                    <a:pt x="48" y="120"/>
                  </a:lnTo>
                  <a:lnTo>
                    <a:pt x="48" y="114"/>
                  </a:lnTo>
                  <a:lnTo>
                    <a:pt x="42" y="108"/>
                  </a:lnTo>
                  <a:lnTo>
                    <a:pt x="36" y="108"/>
                  </a:lnTo>
                  <a:lnTo>
                    <a:pt x="36" y="102"/>
                  </a:lnTo>
                  <a:lnTo>
                    <a:pt x="36" y="96"/>
                  </a:lnTo>
                  <a:lnTo>
                    <a:pt x="30" y="96"/>
                  </a:lnTo>
                  <a:lnTo>
                    <a:pt x="30" y="90"/>
                  </a:lnTo>
                  <a:lnTo>
                    <a:pt x="30" y="84"/>
                  </a:lnTo>
                  <a:lnTo>
                    <a:pt x="24" y="84"/>
                  </a:lnTo>
                  <a:lnTo>
                    <a:pt x="24" y="78"/>
                  </a:lnTo>
                  <a:lnTo>
                    <a:pt x="30" y="78"/>
                  </a:lnTo>
                  <a:lnTo>
                    <a:pt x="24" y="78"/>
                  </a:lnTo>
                  <a:lnTo>
                    <a:pt x="30" y="78"/>
                  </a:lnTo>
                  <a:lnTo>
                    <a:pt x="30" y="72"/>
                  </a:lnTo>
                  <a:lnTo>
                    <a:pt x="30" y="66"/>
                  </a:lnTo>
                  <a:lnTo>
                    <a:pt x="24" y="66"/>
                  </a:lnTo>
                  <a:lnTo>
                    <a:pt x="18" y="66"/>
                  </a:lnTo>
                  <a:lnTo>
                    <a:pt x="18" y="60"/>
                  </a:lnTo>
                  <a:lnTo>
                    <a:pt x="12" y="60"/>
                  </a:lnTo>
                  <a:lnTo>
                    <a:pt x="18" y="60"/>
                  </a:lnTo>
                  <a:lnTo>
                    <a:pt x="12" y="60"/>
                  </a:lnTo>
                  <a:lnTo>
                    <a:pt x="18" y="60"/>
                  </a:lnTo>
                  <a:lnTo>
                    <a:pt x="18" y="54"/>
                  </a:lnTo>
                  <a:lnTo>
                    <a:pt x="12" y="60"/>
                  </a:lnTo>
                  <a:lnTo>
                    <a:pt x="12" y="54"/>
                  </a:lnTo>
                  <a:lnTo>
                    <a:pt x="12" y="48"/>
                  </a:lnTo>
                  <a:lnTo>
                    <a:pt x="12" y="42"/>
                  </a:lnTo>
                  <a:lnTo>
                    <a:pt x="6" y="42"/>
                  </a:lnTo>
                  <a:close/>
                </a:path>
              </a:pathLst>
            </a:custGeom>
            <a:solidFill>
              <a:srgbClr val="D5CB99"/>
            </a:solidFill>
            <a:ln w="9525">
              <a:solidFill>
                <a:srgbClr val="808080"/>
              </a:solidFill>
              <a:prstDash val="solid"/>
              <a:round/>
              <a:headEnd/>
              <a:tailEnd/>
            </a:ln>
          </p:spPr>
          <p:txBody>
            <a:bodyPr/>
            <a:lstStyle/>
            <a:p>
              <a:endParaRPr lang="en-GB"/>
            </a:p>
          </p:txBody>
        </p:sp>
        <p:sp>
          <p:nvSpPr>
            <p:cNvPr id="53" name="Freeform 131"/>
            <p:cNvSpPr>
              <a:spLocks noChangeAspect="1"/>
            </p:cNvSpPr>
            <p:nvPr>
              <p:custDataLst>
                <p:tags r:id="rId39"/>
              </p:custDataLst>
            </p:nvPr>
          </p:nvSpPr>
          <p:spPr bwMode="auto">
            <a:xfrm>
              <a:off x="4655" y="1874"/>
              <a:ext cx="57" cy="71"/>
            </a:xfrm>
            <a:custGeom>
              <a:avLst/>
              <a:gdLst>
                <a:gd name="T0" fmla="*/ 0 w 90"/>
                <a:gd name="T1" fmla="*/ 2 h 108"/>
                <a:gd name="T2" fmla="*/ 2 w 90"/>
                <a:gd name="T3" fmla="*/ 2 h 108"/>
                <a:gd name="T4" fmla="*/ 3 w 90"/>
                <a:gd name="T5" fmla="*/ 3 h 108"/>
                <a:gd name="T6" fmla="*/ 3 w 90"/>
                <a:gd name="T7" fmla="*/ 5 h 108"/>
                <a:gd name="T8" fmla="*/ 5 w 90"/>
                <a:gd name="T9" fmla="*/ 5 h 108"/>
                <a:gd name="T10" fmla="*/ 6 w 90"/>
                <a:gd name="T11" fmla="*/ 3 h 108"/>
                <a:gd name="T12" fmla="*/ 7 w 90"/>
                <a:gd name="T13" fmla="*/ 5 h 108"/>
                <a:gd name="T14" fmla="*/ 7 w 90"/>
                <a:gd name="T15" fmla="*/ 2 h 108"/>
                <a:gd name="T16" fmla="*/ 8 w 90"/>
                <a:gd name="T17" fmla="*/ 1 h 108"/>
                <a:gd name="T18" fmla="*/ 9 w 90"/>
                <a:gd name="T19" fmla="*/ 1 h 108"/>
                <a:gd name="T20" fmla="*/ 11 w 90"/>
                <a:gd name="T21" fmla="*/ 0 h 108"/>
                <a:gd name="T22" fmla="*/ 13 w 90"/>
                <a:gd name="T23" fmla="*/ 0 h 108"/>
                <a:gd name="T24" fmla="*/ 11 w 90"/>
                <a:gd name="T25" fmla="*/ 1 h 108"/>
                <a:gd name="T26" fmla="*/ 11 w 90"/>
                <a:gd name="T27" fmla="*/ 3 h 108"/>
                <a:gd name="T28" fmla="*/ 11 w 90"/>
                <a:gd name="T29" fmla="*/ 5 h 108"/>
                <a:gd name="T30" fmla="*/ 11 w 90"/>
                <a:gd name="T31" fmla="*/ 5 h 108"/>
                <a:gd name="T32" fmla="*/ 13 w 90"/>
                <a:gd name="T33" fmla="*/ 6 h 108"/>
                <a:gd name="T34" fmla="*/ 15 w 90"/>
                <a:gd name="T35" fmla="*/ 6 h 108"/>
                <a:gd name="T36" fmla="*/ 15 w 90"/>
                <a:gd name="T37" fmla="*/ 8 h 108"/>
                <a:gd name="T38" fmla="*/ 14 w 90"/>
                <a:gd name="T39" fmla="*/ 9 h 108"/>
                <a:gd name="T40" fmla="*/ 13 w 90"/>
                <a:gd name="T41" fmla="*/ 11 h 108"/>
                <a:gd name="T42" fmla="*/ 13 w 90"/>
                <a:gd name="T43" fmla="*/ 11 h 108"/>
                <a:gd name="T44" fmla="*/ 11 w 90"/>
                <a:gd name="T45" fmla="*/ 11 h 108"/>
                <a:gd name="T46" fmla="*/ 11 w 90"/>
                <a:gd name="T47" fmla="*/ 13 h 108"/>
                <a:gd name="T48" fmla="*/ 10 w 90"/>
                <a:gd name="T49" fmla="*/ 16 h 108"/>
                <a:gd name="T50" fmla="*/ 9 w 90"/>
                <a:gd name="T51" fmla="*/ 17 h 108"/>
                <a:gd name="T52" fmla="*/ 8 w 90"/>
                <a:gd name="T53" fmla="*/ 18 h 108"/>
                <a:gd name="T54" fmla="*/ 7 w 90"/>
                <a:gd name="T55" fmla="*/ 19 h 108"/>
                <a:gd name="T56" fmla="*/ 6 w 90"/>
                <a:gd name="T57" fmla="*/ 20 h 108"/>
                <a:gd name="T58" fmla="*/ 5 w 90"/>
                <a:gd name="T59" fmla="*/ 19 h 108"/>
                <a:gd name="T60" fmla="*/ 3 w 90"/>
                <a:gd name="T61" fmla="*/ 17 h 108"/>
                <a:gd name="T62" fmla="*/ 2 w 90"/>
                <a:gd name="T63" fmla="*/ 16 h 108"/>
                <a:gd name="T64" fmla="*/ 2 w 90"/>
                <a:gd name="T65" fmla="*/ 13 h 108"/>
                <a:gd name="T66" fmla="*/ 2 w 90"/>
                <a:gd name="T67" fmla="*/ 11 h 108"/>
                <a:gd name="T68" fmla="*/ 1 w 90"/>
                <a:gd name="T69" fmla="*/ 9 h 108"/>
                <a:gd name="T70" fmla="*/ 1 w 90"/>
                <a:gd name="T71" fmla="*/ 8 h 108"/>
                <a:gd name="T72" fmla="*/ 1 w 90"/>
                <a:gd name="T73" fmla="*/ 8 h 108"/>
                <a:gd name="T74" fmla="*/ 2 w 90"/>
                <a:gd name="T75" fmla="*/ 7 h 108"/>
                <a:gd name="T76" fmla="*/ 2 w 90"/>
                <a:gd name="T77" fmla="*/ 7 h 108"/>
                <a:gd name="T78" fmla="*/ 1 w 90"/>
                <a:gd name="T79" fmla="*/ 6 h 108"/>
                <a:gd name="T80" fmla="*/ 0 w 90"/>
                <a:gd name="T81" fmla="*/ 5 h 1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108">
                  <a:moveTo>
                    <a:pt x="0" y="18"/>
                  </a:moveTo>
                  <a:lnTo>
                    <a:pt x="0" y="12"/>
                  </a:lnTo>
                  <a:lnTo>
                    <a:pt x="6" y="12"/>
                  </a:lnTo>
                  <a:lnTo>
                    <a:pt x="12" y="12"/>
                  </a:lnTo>
                  <a:lnTo>
                    <a:pt x="12" y="18"/>
                  </a:lnTo>
                  <a:lnTo>
                    <a:pt x="18" y="18"/>
                  </a:lnTo>
                  <a:lnTo>
                    <a:pt x="12" y="18"/>
                  </a:lnTo>
                  <a:lnTo>
                    <a:pt x="18" y="24"/>
                  </a:lnTo>
                  <a:lnTo>
                    <a:pt x="24" y="24"/>
                  </a:lnTo>
                  <a:lnTo>
                    <a:pt x="30" y="24"/>
                  </a:lnTo>
                  <a:lnTo>
                    <a:pt x="36" y="24"/>
                  </a:lnTo>
                  <a:lnTo>
                    <a:pt x="36" y="18"/>
                  </a:lnTo>
                  <a:lnTo>
                    <a:pt x="36" y="24"/>
                  </a:lnTo>
                  <a:lnTo>
                    <a:pt x="42" y="24"/>
                  </a:lnTo>
                  <a:lnTo>
                    <a:pt x="42" y="18"/>
                  </a:lnTo>
                  <a:lnTo>
                    <a:pt x="42" y="12"/>
                  </a:lnTo>
                  <a:lnTo>
                    <a:pt x="42" y="6"/>
                  </a:lnTo>
                  <a:lnTo>
                    <a:pt x="48" y="6"/>
                  </a:lnTo>
                  <a:lnTo>
                    <a:pt x="48" y="0"/>
                  </a:lnTo>
                  <a:lnTo>
                    <a:pt x="54" y="6"/>
                  </a:lnTo>
                  <a:lnTo>
                    <a:pt x="60" y="0"/>
                  </a:lnTo>
                  <a:lnTo>
                    <a:pt x="66" y="0"/>
                  </a:lnTo>
                  <a:lnTo>
                    <a:pt x="72" y="0"/>
                  </a:lnTo>
                  <a:lnTo>
                    <a:pt x="78" y="0"/>
                  </a:lnTo>
                  <a:lnTo>
                    <a:pt x="78" y="6"/>
                  </a:lnTo>
                  <a:lnTo>
                    <a:pt x="72" y="6"/>
                  </a:lnTo>
                  <a:lnTo>
                    <a:pt x="72" y="12"/>
                  </a:lnTo>
                  <a:lnTo>
                    <a:pt x="66" y="18"/>
                  </a:lnTo>
                  <a:lnTo>
                    <a:pt x="72" y="18"/>
                  </a:lnTo>
                  <a:lnTo>
                    <a:pt x="72" y="24"/>
                  </a:lnTo>
                  <a:lnTo>
                    <a:pt x="66" y="24"/>
                  </a:lnTo>
                  <a:lnTo>
                    <a:pt x="72" y="24"/>
                  </a:lnTo>
                  <a:lnTo>
                    <a:pt x="72" y="30"/>
                  </a:lnTo>
                  <a:lnTo>
                    <a:pt x="78" y="30"/>
                  </a:lnTo>
                  <a:lnTo>
                    <a:pt x="84" y="30"/>
                  </a:lnTo>
                  <a:lnTo>
                    <a:pt x="90" y="30"/>
                  </a:lnTo>
                  <a:lnTo>
                    <a:pt x="90" y="36"/>
                  </a:lnTo>
                  <a:lnTo>
                    <a:pt x="90" y="42"/>
                  </a:lnTo>
                  <a:lnTo>
                    <a:pt x="90" y="48"/>
                  </a:lnTo>
                  <a:lnTo>
                    <a:pt x="84" y="48"/>
                  </a:lnTo>
                  <a:lnTo>
                    <a:pt x="78" y="48"/>
                  </a:lnTo>
                  <a:lnTo>
                    <a:pt x="78" y="54"/>
                  </a:lnTo>
                  <a:lnTo>
                    <a:pt x="84" y="54"/>
                  </a:lnTo>
                  <a:lnTo>
                    <a:pt x="78" y="54"/>
                  </a:lnTo>
                  <a:lnTo>
                    <a:pt x="72" y="54"/>
                  </a:lnTo>
                  <a:lnTo>
                    <a:pt x="72" y="60"/>
                  </a:lnTo>
                  <a:lnTo>
                    <a:pt x="66" y="66"/>
                  </a:lnTo>
                  <a:lnTo>
                    <a:pt x="66" y="72"/>
                  </a:lnTo>
                  <a:lnTo>
                    <a:pt x="60" y="78"/>
                  </a:lnTo>
                  <a:lnTo>
                    <a:pt x="60" y="84"/>
                  </a:lnTo>
                  <a:lnTo>
                    <a:pt x="54" y="84"/>
                  </a:lnTo>
                  <a:lnTo>
                    <a:pt x="54" y="90"/>
                  </a:lnTo>
                  <a:lnTo>
                    <a:pt x="48" y="90"/>
                  </a:lnTo>
                  <a:lnTo>
                    <a:pt x="48" y="96"/>
                  </a:lnTo>
                  <a:lnTo>
                    <a:pt x="42" y="96"/>
                  </a:lnTo>
                  <a:lnTo>
                    <a:pt x="42" y="102"/>
                  </a:lnTo>
                  <a:lnTo>
                    <a:pt x="36" y="102"/>
                  </a:lnTo>
                  <a:lnTo>
                    <a:pt x="36" y="108"/>
                  </a:lnTo>
                  <a:lnTo>
                    <a:pt x="36" y="102"/>
                  </a:lnTo>
                  <a:lnTo>
                    <a:pt x="30" y="102"/>
                  </a:lnTo>
                  <a:lnTo>
                    <a:pt x="18" y="102"/>
                  </a:lnTo>
                  <a:lnTo>
                    <a:pt x="18" y="90"/>
                  </a:lnTo>
                  <a:lnTo>
                    <a:pt x="18" y="84"/>
                  </a:lnTo>
                  <a:lnTo>
                    <a:pt x="12" y="84"/>
                  </a:lnTo>
                  <a:lnTo>
                    <a:pt x="12" y="78"/>
                  </a:lnTo>
                  <a:lnTo>
                    <a:pt x="12" y="72"/>
                  </a:lnTo>
                  <a:lnTo>
                    <a:pt x="12" y="66"/>
                  </a:lnTo>
                  <a:lnTo>
                    <a:pt x="12" y="60"/>
                  </a:lnTo>
                  <a:lnTo>
                    <a:pt x="12" y="54"/>
                  </a:lnTo>
                  <a:lnTo>
                    <a:pt x="6" y="48"/>
                  </a:lnTo>
                  <a:lnTo>
                    <a:pt x="12" y="48"/>
                  </a:lnTo>
                  <a:lnTo>
                    <a:pt x="6" y="42"/>
                  </a:lnTo>
                  <a:lnTo>
                    <a:pt x="12" y="42"/>
                  </a:lnTo>
                  <a:lnTo>
                    <a:pt x="6" y="42"/>
                  </a:lnTo>
                  <a:lnTo>
                    <a:pt x="12" y="42"/>
                  </a:lnTo>
                  <a:lnTo>
                    <a:pt x="12" y="36"/>
                  </a:lnTo>
                  <a:lnTo>
                    <a:pt x="12" y="42"/>
                  </a:lnTo>
                  <a:lnTo>
                    <a:pt x="12" y="36"/>
                  </a:lnTo>
                  <a:lnTo>
                    <a:pt x="6" y="36"/>
                  </a:lnTo>
                  <a:lnTo>
                    <a:pt x="6" y="30"/>
                  </a:lnTo>
                  <a:lnTo>
                    <a:pt x="0" y="30"/>
                  </a:lnTo>
                  <a:lnTo>
                    <a:pt x="0" y="24"/>
                  </a:lnTo>
                  <a:lnTo>
                    <a:pt x="0" y="18"/>
                  </a:lnTo>
                  <a:close/>
                </a:path>
              </a:pathLst>
            </a:custGeom>
            <a:solidFill>
              <a:srgbClr val="D5CB99"/>
            </a:solidFill>
            <a:ln w="9525">
              <a:solidFill>
                <a:srgbClr val="808080"/>
              </a:solidFill>
              <a:prstDash val="solid"/>
              <a:round/>
              <a:headEnd/>
              <a:tailEnd/>
            </a:ln>
          </p:spPr>
          <p:txBody>
            <a:bodyPr/>
            <a:lstStyle/>
            <a:p>
              <a:endParaRPr lang="en-GB"/>
            </a:p>
          </p:txBody>
        </p:sp>
        <p:sp>
          <p:nvSpPr>
            <p:cNvPr id="54" name="Freeform 132"/>
            <p:cNvSpPr>
              <a:spLocks noChangeAspect="1"/>
            </p:cNvSpPr>
            <p:nvPr>
              <p:custDataLst>
                <p:tags r:id="rId40"/>
              </p:custDataLst>
            </p:nvPr>
          </p:nvSpPr>
          <p:spPr bwMode="auto">
            <a:xfrm>
              <a:off x="4652" y="1831"/>
              <a:ext cx="60" cy="60"/>
            </a:xfrm>
            <a:custGeom>
              <a:avLst/>
              <a:gdLst>
                <a:gd name="T0" fmla="*/ 6 w 96"/>
                <a:gd name="T1" fmla="*/ 3 h 90"/>
                <a:gd name="T2" fmla="*/ 8 w 96"/>
                <a:gd name="T3" fmla="*/ 2 h 90"/>
                <a:gd name="T4" fmla="*/ 8 w 96"/>
                <a:gd name="T5" fmla="*/ 5 h 90"/>
                <a:gd name="T6" fmla="*/ 8 w 96"/>
                <a:gd name="T7" fmla="*/ 3 h 90"/>
                <a:gd name="T8" fmla="*/ 9 w 96"/>
                <a:gd name="T9" fmla="*/ 2 h 90"/>
                <a:gd name="T10" fmla="*/ 10 w 96"/>
                <a:gd name="T11" fmla="*/ 1 h 90"/>
                <a:gd name="T12" fmla="*/ 11 w 96"/>
                <a:gd name="T13" fmla="*/ 0 h 90"/>
                <a:gd name="T14" fmla="*/ 12 w 96"/>
                <a:gd name="T15" fmla="*/ 1 h 90"/>
                <a:gd name="T16" fmla="*/ 13 w 96"/>
                <a:gd name="T17" fmla="*/ 2 h 90"/>
                <a:gd name="T18" fmla="*/ 14 w 96"/>
                <a:gd name="T19" fmla="*/ 3 h 90"/>
                <a:gd name="T20" fmla="*/ 15 w 96"/>
                <a:gd name="T21" fmla="*/ 6 h 90"/>
                <a:gd name="T22" fmla="*/ 15 w 96"/>
                <a:gd name="T23" fmla="*/ 9 h 90"/>
                <a:gd name="T24" fmla="*/ 14 w 96"/>
                <a:gd name="T25" fmla="*/ 9 h 90"/>
                <a:gd name="T26" fmla="*/ 15 w 96"/>
                <a:gd name="T27" fmla="*/ 11 h 90"/>
                <a:gd name="T28" fmla="*/ 15 w 96"/>
                <a:gd name="T29" fmla="*/ 13 h 90"/>
                <a:gd name="T30" fmla="*/ 13 w 96"/>
                <a:gd name="T31" fmla="*/ 14 h 90"/>
                <a:gd name="T32" fmla="*/ 13 w 96"/>
                <a:gd name="T33" fmla="*/ 14 h 90"/>
                <a:gd name="T34" fmla="*/ 12 w 96"/>
                <a:gd name="T35" fmla="*/ 13 h 90"/>
                <a:gd name="T36" fmla="*/ 10 w 96"/>
                <a:gd name="T37" fmla="*/ 13 h 90"/>
                <a:gd name="T38" fmla="*/ 8 w 96"/>
                <a:gd name="T39" fmla="*/ 13 h 90"/>
                <a:gd name="T40" fmla="*/ 8 w 96"/>
                <a:gd name="T41" fmla="*/ 14 h 90"/>
                <a:gd name="T42" fmla="*/ 8 w 96"/>
                <a:gd name="T43" fmla="*/ 17 h 90"/>
                <a:gd name="T44" fmla="*/ 6 w 96"/>
                <a:gd name="T45" fmla="*/ 18 h 90"/>
                <a:gd name="T46" fmla="*/ 6 w 96"/>
                <a:gd name="T47" fmla="*/ 18 h 90"/>
                <a:gd name="T48" fmla="*/ 5 w 96"/>
                <a:gd name="T49" fmla="*/ 18 h 90"/>
                <a:gd name="T50" fmla="*/ 3 w 96"/>
                <a:gd name="T51" fmla="*/ 17 h 90"/>
                <a:gd name="T52" fmla="*/ 3 w 96"/>
                <a:gd name="T53" fmla="*/ 17 h 90"/>
                <a:gd name="T54" fmla="*/ 2 w 96"/>
                <a:gd name="T55" fmla="*/ 15 h 90"/>
                <a:gd name="T56" fmla="*/ 1 w 96"/>
                <a:gd name="T57" fmla="*/ 17 h 90"/>
                <a:gd name="T58" fmla="*/ 0 w 96"/>
                <a:gd name="T59" fmla="*/ 15 h 90"/>
                <a:gd name="T60" fmla="*/ 0 w 96"/>
                <a:gd name="T61" fmla="*/ 13 h 90"/>
                <a:gd name="T62" fmla="*/ 1 w 96"/>
                <a:gd name="T63" fmla="*/ 12 h 90"/>
                <a:gd name="T64" fmla="*/ 2 w 96"/>
                <a:gd name="T65" fmla="*/ 11 h 90"/>
                <a:gd name="T66" fmla="*/ 2 w 96"/>
                <a:gd name="T67" fmla="*/ 9 h 90"/>
                <a:gd name="T68" fmla="*/ 3 w 96"/>
                <a:gd name="T69" fmla="*/ 7 h 90"/>
                <a:gd name="T70" fmla="*/ 3 w 96"/>
                <a:gd name="T71" fmla="*/ 5 h 90"/>
                <a:gd name="T72" fmla="*/ 5 w 96"/>
                <a:gd name="T73" fmla="*/ 5 h 90"/>
                <a:gd name="T74" fmla="*/ 6 w 96"/>
                <a:gd name="T75" fmla="*/ 3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6" h="90">
                  <a:moveTo>
                    <a:pt x="36" y="18"/>
                  </a:moveTo>
                  <a:lnTo>
                    <a:pt x="42" y="18"/>
                  </a:lnTo>
                  <a:lnTo>
                    <a:pt x="42" y="12"/>
                  </a:lnTo>
                  <a:lnTo>
                    <a:pt x="48" y="12"/>
                  </a:lnTo>
                  <a:lnTo>
                    <a:pt x="48" y="18"/>
                  </a:lnTo>
                  <a:lnTo>
                    <a:pt x="48" y="24"/>
                  </a:lnTo>
                  <a:lnTo>
                    <a:pt x="54" y="24"/>
                  </a:lnTo>
                  <a:lnTo>
                    <a:pt x="54" y="18"/>
                  </a:lnTo>
                  <a:lnTo>
                    <a:pt x="60" y="18"/>
                  </a:lnTo>
                  <a:lnTo>
                    <a:pt x="60" y="12"/>
                  </a:lnTo>
                  <a:lnTo>
                    <a:pt x="66" y="12"/>
                  </a:lnTo>
                  <a:lnTo>
                    <a:pt x="66" y="6"/>
                  </a:lnTo>
                  <a:lnTo>
                    <a:pt x="72" y="6"/>
                  </a:lnTo>
                  <a:lnTo>
                    <a:pt x="72" y="0"/>
                  </a:lnTo>
                  <a:lnTo>
                    <a:pt x="78" y="0"/>
                  </a:lnTo>
                  <a:lnTo>
                    <a:pt x="78" y="6"/>
                  </a:lnTo>
                  <a:lnTo>
                    <a:pt x="78" y="12"/>
                  </a:lnTo>
                  <a:lnTo>
                    <a:pt x="84" y="12"/>
                  </a:lnTo>
                  <a:lnTo>
                    <a:pt x="84" y="18"/>
                  </a:lnTo>
                  <a:lnTo>
                    <a:pt x="90" y="18"/>
                  </a:lnTo>
                  <a:lnTo>
                    <a:pt x="90" y="24"/>
                  </a:lnTo>
                  <a:lnTo>
                    <a:pt x="96" y="30"/>
                  </a:lnTo>
                  <a:lnTo>
                    <a:pt x="96" y="36"/>
                  </a:lnTo>
                  <a:lnTo>
                    <a:pt x="96" y="42"/>
                  </a:lnTo>
                  <a:lnTo>
                    <a:pt x="90" y="42"/>
                  </a:lnTo>
                  <a:lnTo>
                    <a:pt x="90" y="48"/>
                  </a:lnTo>
                  <a:lnTo>
                    <a:pt x="96" y="48"/>
                  </a:lnTo>
                  <a:lnTo>
                    <a:pt x="96" y="54"/>
                  </a:lnTo>
                  <a:lnTo>
                    <a:pt x="96" y="60"/>
                  </a:lnTo>
                  <a:lnTo>
                    <a:pt x="96" y="66"/>
                  </a:lnTo>
                  <a:lnTo>
                    <a:pt x="90" y="66"/>
                  </a:lnTo>
                  <a:lnTo>
                    <a:pt x="84" y="72"/>
                  </a:lnTo>
                  <a:lnTo>
                    <a:pt x="84" y="66"/>
                  </a:lnTo>
                  <a:lnTo>
                    <a:pt x="84" y="72"/>
                  </a:lnTo>
                  <a:lnTo>
                    <a:pt x="84" y="66"/>
                  </a:lnTo>
                  <a:lnTo>
                    <a:pt x="78" y="66"/>
                  </a:lnTo>
                  <a:lnTo>
                    <a:pt x="72" y="66"/>
                  </a:lnTo>
                  <a:lnTo>
                    <a:pt x="66" y="66"/>
                  </a:lnTo>
                  <a:lnTo>
                    <a:pt x="60" y="72"/>
                  </a:lnTo>
                  <a:lnTo>
                    <a:pt x="54" y="66"/>
                  </a:lnTo>
                  <a:lnTo>
                    <a:pt x="54" y="72"/>
                  </a:lnTo>
                  <a:lnTo>
                    <a:pt x="48" y="72"/>
                  </a:lnTo>
                  <a:lnTo>
                    <a:pt x="48" y="78"/>
                  </a:lnTo>
                  <a:lnTo>
                    <a:pt x="48" y="84"/>
                  </a:lnTo>
                  <a:lnTo>
                    <a:pt x="48" y="90"/>
                  </a:lnTo>
                  <a:lnTo>
                    <a:pt x="42" y="90"/>
                  </a:lnTo>
                  <a:lnTo>
                    <a:pt x="42" y="84"/>
                  </a:lnTo>
                  <a:lnTo>
                    <a:pt x="42" y="90"/>
                  </a:lnTo>
                  <a:lnTo>
                    <a:pt x="36" y="90"/>
                  </a:lnTo>
                  <a:lnTo>
                    <a:pt x="30" y="90"/>
                  </a:lnTo>
                  <a:lnTo>
                    <a:pt x="24" y="90"/>
                  </a:lnTo>
                  <a:lnTo>
                    <a:pt x="18" y="84"/>
                  </a:lnTo>
                  <a:lnTo>
                    <a:pt x="24" y="84"/>
                  </a:lnTo>
                  <a:lnTo>
                    <a:pt x="18" y="84"/>
                  </a:lnTo>
                  <a:lnTo>
                    <a:pt x="18" y="78"/>
                  </a:lnTo>
                  <a:lnTo>
                    <a:pt x="12" y="78"/>
                  </a:lnTo>
                  <a:lnTo>
                    <a:pt x="6" y="78"/>
                  </a:lnTo>
                  <a:lnTo>
                    <a:pt x="6" y="84"/>
                  </a:lnTo>
                  <a:lnTo>
                    <a:pt x="0" y="84"/>
                  </a:lnTo>
                  <a:lnTo>
                    <a:pt x="0" y="78"/>
                  </a:lnTo>
                  <a:lnTo>
                    <a:pt x="0" y="72"/>
                  </a:lnTo>
                  <a:lnTo>
                    <a:pt x="0" y="66"/>
                  </a:lnTo>
                  <a:lnTo>
                    <a:pt x="6" y="66"/>
                  </a:lnTo>
                  <a:lnTo>
                    <a:pt x="6" y="60"/>
                  </a:lnTo>
                  <a:lnTo>
                    <a:pt x="12" y="60"/>
                  </a:lnTo>
                  <a:lnTo>
                    <a:pt x="12" y="54"/>
                  </a:lnTo>
                  <a:lnTo>
                    <a:pt x="12" y="48"/>
                  </a:lnTo>
                  <a:lnTo>
                    <a:pt x="12" y="42"/>
                  </a:lnTo>
                  <a:lnTo>
                    <a:pt x="12" y="36"/>
                  </a:lnTo>
                  <a:lnTo>
                    <a:pt x="18" y="36"/>
                  </a:lnTo>
                  <a:lnTo>
                    <a:pt x="18" y="30"/>
                  </a:lnTo>
                  <a:lnTo>
                    <a:pt x="18" y="24"/>
                  </a:lnTo>
                  <a:lnTo>
                    <a:pt x="24" y="24"/>
                  </a:lnTo>
                  <a:lnTo>
                    <a:pt x="30" y="24"/>
                  </a:lnTo>
                  <a:lnTo>
                    <a:pt x="30" y="18"/>
                  </a:lnTo>
                  <a:lnTo>
                    <a:pt x="36" y="18"/>
                  </a:lnTo>
                  <a:close/>
                </a:path>
              </a:pathLst>
            </a:custGeom>
            <a:solidFill>
              <a:srgbClr val="D5CB99"/>
            </a:solidFill>
            <a:ln w="9525">
              <a:solidFill>
                <a:srgbClr val="808080"/>
              </a:solidFill>
              <a:prstDash val="solid"/>
              <a:round/>
              <a:headEnd/>
              <a:tailEnd/>
            </a:ln>
          </p:spPr>
          <p:txBody>
            <a:bodyPr/>
            <a:lstStyle/>
            <a:p>
              <a:endParaRPr lang="en-GB"/>
            </a:p>
          </p:txBody>
        </p:sp>
      </p:grpSp>
      <p:pic>
        <p:nvPicPr>
          <p:cNvPr id="95" name="Picture 2"/>
          <p:cNvPicPr>
            <a:picLocks noChangeAspect="1" noChangeArrowheads="1"/>
          </p:cNvPicPr>
          <p:nvPr/>
        </p:nvPicPr>
        <p:blipFill>
          <a:blip r:embed="rId80" cstate="email">
            <a:extLst>
              <a:ext uri="{28A0092B-C50C-407E-A947-70E740481C1C}">
                <a14:useLocalDpi xmlns:a14="http://schemas.microsoft.com/office/drawing/2010/main"/>
              </a:ext>
            </a:extLst>
          </a:blip>
          <a:srcRect/>
          <a:stretch>
            <a:fillRect/>
          </a:stretch>
        </p:blipFill>
        <p:spPr bwMode="auto">
          <a:xfrm>
            <a:off x="2879537" y="2280627"/>
            <a:ext cx="2055138" cy="165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Rectangle 30"/>
          <p:cNvSpPr>
            <a:spLocks noChangeArrowheads="1"/>
          </p:cNvSpPr>
          <p:nvPr/>
        </p:nvSpPr>
        <p:spPr bwMode="gray">
          <a:xfrm>
            <a:off x="2804036" y="1942073"/>
            <a:ext cx="2762611"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25400" dir="5400000" algn="ctr" rotWithShape="0">
                    <a:schemeClr val="tx1"/>
                  </a:outerShdw>
                </a:effectLst>
              </a14:hiddenEffects>
            </a:ext>
          </a:extLst>
        </p:spPr>
        <p:txBody>
          <a:bodyPr wrap="square" lIns="45720" rIns="45720" anchor="b">
            <a:spAutoFit/>
          </a:bodyPr>
          <a:lstStyle/>
          <a:p>
            <a:pPr algn="ctr">
              <a:defRPr/>
            </a:pPr>
            <a:r>
              <a:rPr lang="en-US" sz="1600" b="1" dirty="0">
                <a:latin typeface="Calibri" pitchFamily="34" charset="0"/>
                <a:cs typeface="Calibri" pitchFamily="34" charset="0"/>
              </a:rPr>
              <a:t>ASEAN SIAHR Project</a:t>
            </a:r>
          </a:p>
        </p:txBody>
      </p:sp>
      <p:pic>
        <p:nvPicPr>
          <p:cNvPr id="97" name="Picture 4"/>
          <p:cNvPicPr>
            <a:picLocks noChangeAspect="1" noChangeArrowheads="1"/>
          </p:cNvPicPr>
          <p:nvPr/>
        </p:nvPicPr>
        <p:blipFill>
          <a:blip r:embed="rId81">
            <a:extLst>
              <a:ext uri="{28A0092B-C50C-407E-A947-70E740481C1C}">
                <a14:useLocalDpi xmlns:a14="http://schemas.microsoft.com/office/drawing/2010/main"/>
              </a:ext>
            </a:extLst>
          </a:blip>
          <a:srcRect/>
          <a:stretch>
            <a:fillRect/>
          </a:stretch>
        </p:blipFill>
        <p:spPr bwMode="auto">
          <a:xfrm>
            <a:off x="5405617" y="1027729"/>
            <a:ext cx="10953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30"/>
          <p:cNvSpPr>
            <a:spLocks noChangeArrowheads="1"/>
          </p:cNvSpPr>
          <p:nvPr/>
        </p:nvSpPr>
        <p:spPr bwMode="gray">
          <a:xfrm>
            <a:off x="5397731" y="2192023"/>
            <a:ext cx="1305950"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25400" dir="5400000" algn="ctr" rotWithShape="0">
                    <a:schemeClr val="tx1"/>
                  </a:outerShdw>
                </a:effectLst>
              </a14:hiddenEffects>
            </a:ext>
          </a:extLst>
        </p:spPr>
        <p:txBody>
          <a:bodyPr wrap="square" lIns="45720" rIns="45720" anchor="b">
            <a:spAutoFit/>
          </a:bodyPr>
          <a:lstStyle/>
          <a:p>
            <a:pPr algn="ctr">
              <a:defRPr/>
            </a:pPr>
            <a:r>
              <a:rPr lang="en-US" sz="1600" b="1" dirty="0">
                <a:latin typeface="Calibri" pitchFamily="34" charset="0"/>
                <a:cs typeface="Calibri" pitchFamily="34" charset="0"/>
              </a:rPr>
              <a:t>PANDRH</a:t>
            </a:r>
          </a:p>
        </p:txBody>
      </p:sp>
      <p:sp>
        <p:nvSpPr>
          <p:cNvPr id="99" name="Rectangle 30"/>
          <p:cNvSpPr>
            <a:spLocks noChangeArrowheads="1"/>
          </p:cNvSpPr>
          <p:nvPr/>
        </p:nvSpPr>
        <p:spPr bwMode="gray">
          <a:xfrm>
            <a:off x="2135641" y="4120177"/>
            <a:ext cx="2762611"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25400" dir="5400000" algn="ctr" rotWithShape="0">
                    <a:schemeClr val="tx1"/>
                  </a:outerShdw>
                </a:effectLst>
              </a14:hiddenEffects>
            </a:ext>
          </a:extLst>
        </p:spPr>
        <p:txBody>
          <a:bodyPr wrap="square" lIns="45720" rIns="45720" anchor="b">
            <a:spAutoFit/>
          </a:bodyPr>
          <a:lstStyle/>
          <a:p>
            <a:pPr algn="ctr">
              <a:defRPr/>
            </a:pPr>
            <a:r>
              <a:rPr lang="en-US" sz="1600" b="1" dirty="0">
                <a:latin typeface="Calibri" pitchFamily="34" charset="0"/>
                <a:cs typeface="Calibri" pitchFamily="34" charset="0"/>
              </a:rPr>
              <a:t>African Vaccine Regulators Forum (AVAREF)</a:t>
            </a:r>
          </a:p>
        </p:txBody>
      </p:sp>
      <p:pic>
        <p:nvPicPr>
          <p:cNvPr id="100" name="Picture 5"/>
          <p:cNvPicPr>
            <a:picLocks noChangeAspect="1" noChangeArrowheads="1"/>
          </p:cNvPicPr>
          <p:nvPr/>
        </p:nvPicPr>
        <p:blipFill>
          <a:blip r:embed="rId82" cstate="email">
            <a:extLst>
              <a:ext uri="{28A0092B-C50C-407E-A947-70E740481C1C}">
                <a14:useLocalDpi xmlns:a14="http://schemas.microsoft.com/office/drawing/2010/main"/>
              </a:ext>
            </a:extLst>
          </a:blip>
          <a:srcRect/>
          <a:stretch>
            <a:fillRect/>
          </a:stretch>
        </p:blipFill>
        <p:spPr bwMode="auto">
          <a:xfrm>
            <a:off x="2580339" y="4704952"/>
            <a:ext cx="1873213" cy="124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3" cstate="email">
            <a:extLst>
              <a:ext uri="{28A0092B-C50C-407E-A947-70E740481C1C}">
                <a14:useLocalDpi xmlns:a14="http://schemas.microsoft.com/office/drawing/2010/main"/>
              </a:ext>
            </a:extLst>
          </a:blip>
          <a:srcRect/>
          <a:stretch>
            <a:fillRect/>
          </a:stretch>
        </p:blipFill>
        <p:spPr bwMode="auto">
          <a:xfrm>
            <a:off x="6768068" y="1197572"/>
            <a:ext cx="1947848" cy="109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4" cstate="email">
            <a:extLst>
              <a:ext uri="{28A0092B-C50C-407E-A947-70E740481C1C}">
                <a14:useLocalDpi xmlns:a14="http://schemas.microsoft.com/office/drawing/2010/main"/>
              </a:ext>
            </a:extLst>
          </a:blip>
          <a:srcRect/>
          <a:stretch>
            <a:fillRect/>
          </a:stretch>
        </p:blipFill>
        <p:spPr bwMode="auto">
          <a:xfrm>
            <a:off x="5082001" y="4659406"/>
            <a:ext cx="1686067" cy="1087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85" cstate="email">
            <a:extLst>
              <a:ext uri="{28A0092B-C50C-407E-A947-70E740481C1C}">
                <a14:useLocalDpi xmlns:a14="http://schemas.microsoft.com/office/drawing/2010/main"/>
              </a:ext>
            </a:extLst>
          </a:blip>
          <a:srcRect/>
          <a:stretch/>
        </p:blipFill>
        <p:spPr bwMode="auto">
          <a:xfrm>
            <a:off x="6228387" y="2904159"/>
            <a:ext cx="2487529" cy="1470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726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91440" y="1070848"/>
            <a:ext cx="8979218" cy="4716304"/>
          </a:xfrm>
          <a:prstGeom prst="rect">
            <a:avLst/>
          </a:prstGeom>
        </p:spPr>
      </p:pic>
      <p:sp>
        <p:nvSpPr>
          <p:cNvPr id="4" name="Text Placeholder 3"/>
          <p:cNvSpPr>
            <a:spLocks noGrp="1"/>
          </p:cNvSpPr>
          <p:nvPr>
            <p:ph type="body" idx="10"/>
          </p:nvPr>
        </p:nvSpPr>
        <p:spPr>
          <a:xfrm>
            <a:off x="761000" y="159067"/>
            <a:ext cx="7685770" cy="548640"/>
          </a:xfrm>
          <a:prstGeom prst="rect">
            <a:avLst/>
          </a:prstGeom>
          <a:noFill/>
          <a:ln w="0" cmpd="sng">
            <a:noFill/>
            <a:prstDash val="solid"/>
          </a:ln>
        </p:spPr>
        <p:txBody>
          <a:bodyPr vert="horz" wrap="square" lIns="0" tIns="22860" rIns="0" bIns="0" numCol="1" anchor="t" anchorCtr="0" compatLnSpc="1">
            <a:prstTxWarp prst="textNoShape">
              <a:avLst/>
            </a:prstTxWarp>
          </a:bodyPr>
          <a:lstStyle/>
          <a:p>
            <a:pPr algn="ctr">
              <a:lnSpc>
                <a:spcPts val="2175"/>
              </a:lnSpc>
              <a:buNone/>
            </a:pPr>
            <a:r>
              <a:rPr lang="fr-FR" sz="2063" b="1" dirty="0">
                <a:solidFill>
                  <a:srgbClr val="006699"/>
                </a:solidFill>
                <a:latin typeface="Calibri" panose="02020603050405020304" pitchFamily="2"/>
              </a:rPr>
              <a:t>Le Partenariat est essentiel: Coalition of des Parties Intéressées (CIP) </a:t>
            </a:r>
          </a:p>
          <a:p>
            <a:pPr algn="ctr">
              <a:buNone/>
            </a:pPr>
            <a:r>
              <a:rPr lang="fr-FR" sz="1200" b="1" i="1" dirty="0">
                <a:solidFill>
                  <a:srgbClr val="0198DA"/>
                </a:solidFill>
                <a:latin typeface="Calibri" panose="02020603050405020304" pitchFamily="2"/>
              </a:rPr>
              <a:t>Réseau de l’OMS sur la base du volontariat pour le Renforcement des Systèmes Réglementaires, lancé in 2021 </a:t>
            </a:r>
          </a:p>
        </p:txBody>
      </p:sp>
      <p:sp>
        <p:nvSpPr>
          <p:cNvPr id="5" name="Text Placeholder 4"/>
          <p:cNvSpPr>
            <a:spLocks noGrp="1"/>
          </p:cNvSpPr>
          <p:nvPr>
            <p:ph type="body" idx="10"/>
          </p:nvPr>
        </p:nvSpPr>
        <p:spPr>
          <a:xfrm>
            <a:off x="539592" y="1975009"/>
            <a:ext cx="3627596" cy="697230"/>
          </a:xfrm>
          <a:prstGeom prst="rect">
            <a:avLst/>
          </a:prstGeom>
          <a:noFill/>
          <a:ln w="0" cmpd="sng">
            <a:noFill/>
            <a:prstDash val="solid"/>
          </a:ln>
        </p:spPr>
        <p:txBody>
          <a:bodyPr vert="horz" wrap="square" lIns="0" tIns="105251" rIns="0" bIns="0" numCol="1" anchor="t" anchorCtr="0" compatLnSpc="1">
            <a:prstTxWarp prst="textNoShape">
              <a:avLst/>
            </a:prstTxWarp>
          </a:bodyPr>
          <a:lstStyle/>
          <a:p>
            <a:pPr marL="34290">
              <a:lnSpc>
                <a:spcPts val="975"/>
              </a:lnSpc>
            </a:pPr>
            <a:r>
              <a:rPr lang="fr-FR" sz="975" b="1" i="1" spc="-4" dirty="0" err="1">
                <a:solidFill>
                  <a:srgbClr val="FFFFFF"/>
                </a:solidFill>
                <a:latin typeface="Calibri" panose="02020603050405020304" pitchFamily="2"/>
              </a:rPr>
              <a:t>Purpose</a:t>
            </a:r>
            <a:r>
              <a:rPr lang="fr-FR" sz="975" b="1" i="1" spc="-4" dirty="0">
                <a:solidFill>
                  <a:srgbClr val="FFFFFF"/>
                </a:solidFill>
                <a:latin typeface="Calibri" panose="02020603050405020304" pitchFamily="2"/>
              </a:rPr>
              <a:t>: </a:t>
            </a:r>
          </a:p>
          <a:p>
            <a:pPr marL="34290" marR="171450">
              <a:spcBef>
                <a:spcPts val="435"/>
              </a:spcBef>
              <a:spcAft>
                <a:spcPts val="773"/>
              </a:spcAft>
            </a:pPr>
            <a:r>
              <a:rPr lang="fr-FR" sz="975" i="1" spc="-4" dirty="0">
                <a:solidFill>
                  <a:srgbClr val="FFFFFF"/>
                </a:solidFill>
                <a:latin typeface="Calibri" panose="02020603050405020304" pitchFamily="2"/>
              </a:rPr>
              <a:t>T</a:t>
            </a:r>
            <a:r>
              <a:rPr lang="fr-FR" sz="975" spc="-4" dirty="0">
                <a:solidFill>
                  <a:srgbClr val="FFFFFF"/>
                </a:solidFill>
                <a:latin typeface="Calibri" panose="02020603050405020304" pitchFamily="2"/>
              </a:rPr>
              <a:t>o </a:t>
            </a:r>
            <a:r>
              <a:rPr lang="fr-FR" sz="975" spc="-4" dirty="0" err="1">
                <a:solidFill>
                  <a:srgbClr val="FFFFFF"/>
                </a:solidFill>
                <a:latin typeface="Calibri" panose="02020603050405020304" pitchFamily="2"/>
              </a:rPr>
              <a:t>establish</a:t>
            </a:r>
            <a:r>
              <a:rPr lang="fr-FR" sz="975" spc="-4" dirty="0">
                <a:solidFill>
                  <a:srgbClr val="FFFFFF"/>
                </a:solidFill>
                <a:latin typeface="Calibri" panose="02020603050405020304" pitchFamily="2"/>
              </a:rPr>
              <a:t> and </a:t>
            </a:r>
            <a:r>
              <a:rPr lang="fr-FR" sz="975" spc="-4" dirty="0" err="1">
                <a:solidFill>
                  <a:srgbClr val="FFFFFF"/>
                </a:solidFill>
                <a:latin typeface="Calibri" panose="02020603050405020304" pitchFamily="2"/>
              </a:rPr>
              <a:t>promote</a:t>
            </a:r>
            <a:r>
              <a:rPr lang="fr-FR" sz="975" spc="-4" dirty="0">
                <a:solidFill>
                  <a:srgbClr val="FFFFFF"/>
                </a:solidFill>
                <a:latin typeface="Calibri" panose="02020603050405020304" pitchFamily="2"/>
              </a:rPr>
              <a:t> a </a:t>
            </a:r>
            <a:r>
              <a:rPr lang="fr-FR" sz="975" spc="-4" dirty="0" err="1">
                <a:solidFill>
                  <a:srgbClr val="FFFFFF"/>
                </a:solidFill>
                <a:latin typeface="Calibri" panose="02020603050405020304" pitchFamily="2"/>
              </a:rPr>
              <a:t>unified</a:t>
            </a:r>
            <a:r>
              <a:rPr lang="fr-FR" sz="975" spc="-4" dirty="0">
                <a:solidFill>
                  <a:srgbClr val="FFFFFF"/>
                </a:solidFill>
                <a:latin typeface="Calibri" panose="02020603050405020304" pitchFamily="2"/>
              </a:rPr>
              <a:t> </a:t>
            </a:r>
            <a:r>
              <a:rPr lang="fr-FR" sz="975" spc="-4" dirty="0" err="1">
                <a:solidFill>
                  <a:srgbClr val="FFFFFF"/>
                </a:solidFill>
                <a:latin typeface="Calibri" panose="02020603050405020304" pitchFamily="2"/>
              </a:rPr>
              <a:t>strategic</a:t>
            </a:r>
            <a:r>
              <a:rPr lang="fr-FR" sz="975" spc="-4" dirty="0">
                <a:solidFill>
                  <a:srgbClr val="FFFFFF"/>
                </a:solidFill>
                <a:latin typeface="Calibri" panose="02020603050405020304" pitchFamily="2"/>
              </a:rPr>
              <a:t> and </a:t>
            </a:r>
            <a:r>
              <a:rPr lang="fr-FR" sz="975" spc="-4" dirty="0" err="1">
                <a:solidFill>
                  <a:srgbClr val="FFFFFF"/>
                </a:solidFill>
                <a:latin typeface="Calibri" panose="02020603050405020304" pitchFamily="2"/>
              </a:rPr>
              <a:t>coordinated</a:t>
            </a:r>
            <a:r>
              <a:rPr lang="fr-FR" sz="975" spc="-4" dirty="0">
                <a:solidFill>
                  <a:srgbClr val="FFFFFF"/>
                </a:solidFill>
                <a:latin typeface="Calibri" panose="02020603050405020304" pitchFamily="2"/>
              </a:rPr>
              <a:t> </a:t>
            </a:r>
            <a:r>
              <a:rPr lang="fr-FR" sz="975" spc="-4" dirty="0" err="1">
                <a:solidFill>
                  <a:srgbClr val="FFFFFF"/>
                </a:solidFill>
                <a:latin typeface="Calibri" panose="02020603050405020304" pitchFamily="2"/>
              </a:rPr>
              <a:t>approach</a:t>
            </a:r>
            <a:r>
              <a:rPr lang="fr-FR" sz="975" spc="-4" dirty="0">
                <a:solidFill>
                  <a:srgbClr val="FFFFFF"/>
                </a:solidFill>
                <a:latin typeface="Calibri" panose="02020603050405020304" pitchFamily="2"/>
              </a:rPr>
              <a:t> to </a:t>
            </a:r>
            <a:r>
              <a:rPr lang="fr-FR" sz="975" spc="-4" dirty="0" err="1">
                <a:solidFill>
                  <a:srgbClr val="FFFFFF"/>
                </a:solidFill>
                <a:latin typeface="Calibri" panose="02020603050405020304" pitchFamily="2"/>
              </a:rPr>
              <a:t>strengthening</a:t>
            </a:r>
            <a:r>
              <a:rPr lang="fr-FR" sz="975" spc="-4" dirty="0">
                <a:solidFill>
                  <a:srgbClr val="FFFFFF"/>
                </a:solidFill>
                <a:latin typeface="Calibri" panose="02020603050405020304" pitchFamily="2"/>
              </a:rPr>
              <a:t> national and </a:t>
            </a:r>
            <a:r>
              <a:rPr lang="fr-FR" sz="975" spc="-4" dirty="0" err="1">
                <a:solidFill>
                  <a:srgbClr val="FFFFFF"/>
                </a:solidFill>
                <a:latin typeface="Calibri" panose="02020603050405020304" pitchFamily="2"/>
              </a:rPr>
              <a:t>regional</a:t>
            </a:r>
            <a:r>
              <a:rPr lang="fr-FR" sz="975" spc="-4" dirty="0">
                <a:solidFill>
                  <a:srgbClr val="FFFFFF"/>
                </a:solidFill>
                <a:latin typeface="Calibri" panose="02020603050405020304" pitchFamily="2"/>
              </a:rPr>
              <a:t> </a:t>
            </a:r>
            <a:r>
              <a:rPr lang="fr-FR" sz="975" spc="-4" dirty="0" err="1">
                <a:solidFill>
                  <a:srgbClr val="FFFFFF"/>
                </a:solidFill>
                <a:latin typeface="Calibri" panose="02020603050405020304" pitchFamily="2"/>
              </a:rPr>
              <a:t>regulatory</a:t>
            </a:r>
            <a:r>
              <a:rPr lang="fr-FR" sz="975" spc="-4" dirty="0">
                <a:solidFill>
                  <a:srgbClr val="FFFFFF"/>
                </a:solidFill>
                <a:latin typeface="Calibri" panose="02020603050405020304" pitchFamily="2"/>
              </a:rPr>
              <a:t> </a:t>
            </a:r>
            <a:r>
              <a:rPr lang="fr-FR" sz="975" spc="-4" dirty="0" err="1">
                <a:solidFill>
                  <a:srgbClr val="FFFFFF"/>
                </a:solidFill>
                <a:latin typeface="Calibri" panose="02020603050405020304" pitchFamily="2"/>
              </a:rPr>
              <a:t>systems</a:t>
            </a:r>
            <a:r>
              <a:rPr lang="fr-FR" sz="975" spc="-4" dirty="0">
                <a:solidFill>
                  <a:srgbClr val="FFFFFF"/>
                </a:solidFill>
                <a:latin typeface="Calibri" panose="02020603050405020304" pitchFamily="2"/>
              </a:rPr>
              <a:t> </a:t>
            </a:r>
          </a:p>
        </p:txBody>
      </p:sp>
      <p:sp>
        <p:nvSpPr>
          <p:cNvPr id="6" name="Text Placeholder 5"/>
          <p:cNvSpPr>
            <a:spLocks noGrp="1"/>
          </p:cNvSpPr>
          <p:nvPr>
            <p:ph type="body" idx="10"/>
          </p:nvPr>
        </p:nvSpPr>
        <p:spPr>
          <a:xfrm>
            <a:off x="4469131" y="2848452"/>
            <a:ext cx="1591151" cy="667226"/>
          </a:xfrm>
          <a:prstGeom prst="rect">
            <a:avLst/>
          </a:prstGeom>
          <a:noFill/>
          <a:ln w="12065" cmpd="sng">
            <a:solidFill>
              <a:srgbClr val="002060"/>
            </a:solidFill>
            <a:prstDash val="solid"/>
          </a:ln>
        </p:spPr>
        <p:txBody>
          <a:bodyPr vert="horz" wrap="square" lIns="0" tIns="228600" rIns="0" bIns="0" numCol="1" anchor="t" anchorCtr="0" compatLnSpc="1">
            <a:prstTxWarp prst="textNoShape">
              <a:avLst/>
            </a:prstTxWarp>
          </a:bodyPr>
          <a:lstStyle/>
          <a:p>
            <a:pPr algn="ctr">
              <a:lnSpc>
                <a:spcPts val="1575"/>
              </a:lnSpc>
              <a:spcAft>
                <a:spcPts val="1718"/>
              </a:spcAft>
              <a:buNone/>
            </a:pPr>
            <a:r>
              <a:rPr lang="fr-FR" sz="1313" b="1" spc="-11" dirty="0">
                <a:solidFill>
                  <a:srgbClr val="002060"/>
                </a:solidFill>
                <a:latin typeface="Calibri" panose="02020603050405020304" pitchFamily="2"/>
              </a:rPr>
              <a:t>288 Activités </a:t>
            </a:r>
          </a:p>
        </p:txBody>
      </p:sp>
      <p:sp>
        <p:nvSpPr>
          <p:cNvPr id="7" name="Text Placeholder 6"/>
          <p:cNvSpPr>
            <a:spLocks noGrp="1"/>
          </p:cNvSpPr>
          <p:nvPr>
            <p:ph type="body" idx="10"/>
          </p:nvPr>
        </p:nvSpPr>
        <p:spPr>
          <a:xfrm>
            <a:off x="6254592" y="2843689"/>
            <a:ext cx="1593056" cy="667703"/>
          </a:xfrm>
          <a:prstGeom prst="rect">
            <a:avLst/>
          </a:prstGeom>
          <a:noFill/>
          <a:ln w="12065" cmpd="sng">
            <a:solidFill>
              <a:srgbClr val="002060"/>
            </a:solidFill>
            <a:prstDash val="solid"/>
          </a:ln>
        </p:spPr>
        <p:txBody>
          <a:bodyPr vert="horz" wrap="square" lIns="0" tIns="126206" rIns="0" bIns="0" numCol="1" anchor="t" anchorCtr="0" compatLnSpc="1">
            <a:prstTxWarp prst="textNoShape">
              <a:avLst/>
            </a:prstTxWarp>
          </a:bodyPr>
          <a:lstStyle/>
          <a:p>
            <a:pPr algn="ctr">
              <a:lnSpc>
                <a:spcPts val="1575"/>
              </a:lnSpc>
              <a:buNone/>
            </a:pPr>
            <a:r>
              <a:rPr lang="fr-FR" sz="1313" b="1" spc="-19" dirty="0">
                <a:solidFill>
                  <a:srgbClr val="002060"/>
                </a:solidFill>
                <a:latin typeface="Calibri" panose="02020603050405020304" pitchFamily="2"/>
              </a:rPr>
              <a:t>Plus de $125m </a:t>
            </a:r>
          </a:p>
          <a:p>
            <a:pPr algn="ctr">
              <a:lnSpc>
                <a:spcPts val="1575"/>
              </a:lnSpc>
              <a:spcBef>
                <a:spcPts val="8"/>
              </a:spcBef>
              <a:spcAft>
                <a:spcPts val="926"/>
              </a:spcAft>
              <a:buNone/>
            </a:pPr>
            <a:r>
              <a:rPr lang="fr-FR" sz="1313" b="1" spc="-19" dirty="0">
                <a:solidFill>
                  <a:srgbClr val="002060"/>
                </a:solidFill>
                <a:latin typeface="Calibri" panose="02020603050405020304" pitchFamily="2"/>
              </a:rPr>
              <a:t>d’investissement </a:t>
            </a:r>
          </a:p>
        </p:txBody>
      </p:sp>
      <p:sp>
        <p:nvSpPr>
          <p:cNvPr id="8" name="Text Placeholder 7"/>
          <p:cNvSpPr>
            <a:spLocks noGrp="1"/>
          </p:cNvSpPr>
          <p:nvPr>
            <p:ph type="body" idx="10"/>
          </p:nvPr>
        </p:nvSpPr>
        <p:spPr>
          <a:xfrm>
            <a:off x="3577591" y="5476399"/>
            <a:ext cx="3659981" cy="174784"/>
          </a:xfrm>
          <a:prstGeom prst="rect">
            <a:avLst/>
          </a:prstGeom>
          <a:noFill/>
          <a:ln w="0" cmpd="sng">
            <a:noFill/>
            <a:prstDash val="solid"/>
          </a:ln>
        </p:spPr>
        <p:txBody>
          <a:bodyPr vert="horz" wrap="square" lIns="0" tIns="16193" rIns="0" bIns="0" numCol="1" anchor="t" anchorCtr="0" compatLnSpc="1">
            <a:prstTxWarp prst="textNoShape">
              <a:avLst/>
            </a:prstTxWarp>
          </a:bodyPr>
          <a:lstStyle/>
          <a:p>
            <a:pPr>
              <a:spcAft>
                <a:spcPts val="15"/>
              </a:spcAft>
              <a:buNone/>
            </a:pPr>
            <a:r>
              <a:rPr lang="fr-FR" sz="1200" i="1" spc="-11" dirty="0">
                <a:solidFill>
                  <a:srgbClr val="A6228C"/>
                </a:solidFill>
                <a:latin typeface="Calibri" panose="02020603050405020304" pitchFamily="2"/>
              </a:rPr>
              <a:t>Contact the CIP Network </a:t>
            </a:r>
            <a:r>
              <a:rPr lang="fr-FR" sz="1200" i="1" spc="-11" dirty="0" err="1">
                <a:solidFill>
                  <a:srgbClr val="A6228C"/>
                </a:solidFill>
                <a:latin typeface="Calibri" panose="02020603050405020304" pitchFamily="2"/>
              </a:rPr>
              <a:t>Secretariat</a:t>
            </a:r>
            <a:r>
              <a:rPr lang="fr-FR" sz="1200" i="1" spc="-11" dirty="0">
                <a:solidFill>
                  <a:srgbClr val="A6228C"/>
                </a:solidFill>
                <a:latin typeface="Calibri" panose="02020603050405020304" pitchFamily="2"/>
              </a:rPr>
              <a:t>: cip_network@who.int </a:t>
            </a:r>
          </a:p>
        </p:txBody>
      </p:sp>
      <p:sp>
        <p:nvSpPr>
          <p:cNvPr id="9" name="Text Placeholder 8"/>
          <p:cNvSpPr>
            <a:spLocks noGrp="1"/>
          </p:cNvSpPr>
          <p:nvPr>
            <p:ph type="body" idx="10"/>
          </p:nvPr>
        </p:nvSpPr>
        <p:spPr>
          <a:xfrm>
            <a:off x="7891463" y="1637348"/>
            <a:ext cx="957739" cy="139541"/>
          </a:xfrm>
          <a:prstGeom prst="rect">
            <a:avLst/>
          </a:prstGeom>
          <a:noFill/>
          <a:ln w="0" cmpd="sng">
            <a:noFill/>
            <a:prstDash val="solid"/>
          </a:ln>
        </p:spPr>
        <p:txBody>
          <a:bodyPr vert="horz" wrap="square" lIns="0" tIns="12859" rIns="0" bIns="0" numCol="1" anchor="t" anchorCtr="0" compatLnSpc="1">
            <a:prstTxWarp prst="textNoShape">
              <a:avLst/>
            </a:prstTxWarp>
          </a:bodyPr>
          <a:lstStyle/>
          <a:p>
            <a:pPr>
              <a:lnSpc>
                <a:spcPts val="975"/>
              </a:lnSpc>
              <a:buNone/>
            </a:pPr>
            <a:r>
              <a:rPr lang="fr-FR" sz="900" u="sng" spc="-26" dirty="0">
                <a:solidFill>
                  <a:srgbClr val="0000FF"/>
                </a:solidFill>
                <a:latin typeface="Calibri" panose="02020603050405020304" pitchFamily="2"/>
              </a:rPr>
              <a:t>CIP Network </a:t>
            </a:r>
            <a:r>
              <a:rPr lang="fr-FR" sz="900" u="sng" spc="-26" dirty="0" err="1">
                <a:solidFill>
                  <a:srgbClr val="0000FF"/>
                </a:solidFill>
                <a:latin typeface="Calibri" panose="02020603050405020304" pitchFamily="2"/>
              </a:rPr>
              <a:t>website</a:t>
            </a:r>
            <a:r>
              <a:rPr lang="fr-FR" sz="100" u="sng" spc="-26" dirty="0">
                <a:solidFill>
                  <a:srgbClr val="33CCCC"/>
                </a:solidFill>
                <a:latin typeface="Calibri" panose="02020603050405020304" pitchFamily="2"/>
              </a:rPr>
              <a:t> </a:t>
            </a:r>
          </a:p>
        </p:txBody>
      </p:sp>
      <p:sp>
        <p:nvSpPr>
          <p:cNvPr id="10" name="Text Placeholder 9"/>
          <p:cNvSpPr>
            <a:spLocks noGrp="1"/>
          </p:cNvSpPr>
          <p:nvPr>
            <p:ph type="body" idx="10"/>
          </p:nvPr>
        </p:nvSpPr>
        <p:spPr>
          <a:xfrm>
            <a:off x="539592" y="1462564"/>
            <a:ext cx="1779862" cy="76304"/>
          </a:xfrm>
          <a:prstGeom prst="rect">
            <a:avLst/>
          </a:prstGeom>
          <a:noFill/>
          <a:ln w="0" cmpd="sng">
            <a:noFill/>
            <a:prstDash val="solid"/>
          </a:ln>
        </p:spPr>
        <p:txBody>
          <a:bodyPr vert="horz" wrap="square" lIns="0" tIns="16193" rIns="0" bIns="0" numCol="1" anchor="t" anchorCtr="0" compatLnSpc="1">
            <a:prstTxWarp prst="textNoShape">
              <a:avLst/>
            </a:prstTxWarp>
          </a:bodyPr>
          <a:lstStyle/>
          <a:p>
            <a:pPr>
              <a:buNone/>
            </a:pPr>
            <a:r>
              <a:rPr lang="fr-FR" sz="1200" b="1" i="1" u="sng" spc="-19" dirty="0">
                <a:solidFill>
                  <a:srgbClr val="0070C0"/>
                </a:solidFill>
                <a:latin typeface="Calibri" panose="02020603050405020304" pitchFamily="2"/>
              </a:rPr>
              <a:t>Au mois d’Avril 2024: </a:t>
            </a:r>
          </a:p>
        </p:txBody>
      </p:sp>
      <p:sp>
        <p:nvSpPr>
          <p:cNvPr id="11" name="Text Placeholder 10"/>
          <p:cNvSpPr>
            <a:spLocks noGrp="1"/>
          </p:cNvSpPr>
          <p:nvPr>
            <p:ph type="body" idx="10"/>
          </p:nvPr>
        </p:nvSpPr>
        <p:spPr>
          <a:xfrm>
            <a:off x="656273" y="2864168"/>
            <a:ext cx="1593056" cy="651510"/>
          </a:xfrm>
          <a:prstGeom prst="rect">
            <a:avLst/>
          </a:prstGeom>
          <a:noFill/>
          <a:ln w="12065" cmpd="sng">
            <a:solidFill>
              <a:srgbClr val="002060"/>
            </a:solidFill>
            <a:prstDash val="solid"/>
          </a:ln>
        </p:spPr>
        <p:txBody>
          <a:bodyPr vert="horz" wrap="square" lIns="0" tIns="110014" rIns="0" bIns="0" numCol="1" anchor="t" anchorCtr="0" compatLnSpc="1">
            <a:prstTxWarp prst="textNoShape">
              <a:avLst/>
            </a:prstTxWarp>
          </a:bodyPr>
          <a:lstStyle/>
          <a:p>
            <a:pPr algn="ctr">
              <a:lnSpc>
                <a:spcPts val="1575"/>
              </a:lnSpc>
              <a:buNone/>
            </a:pPr>
            <a:r>
              <a:rPr lang="fr-FR" sz="1313" b="1" spc="-19" dirty="0">
                <a:solidFill>
                  <a:srgbClr val="002060"/>
                </a:solidFill>
                <a:latin typeface="Calibri" panose="02020603050405020304" pitchFamily="2"/>
              </a:rPr>
              <a:t>29 Membres: </a:t>
            </a:r>
          </a:p>
          <a:p>
            <a:pPr algn="ctr">
              <a:lnSpc>
                <a:spcPts val="1575"/>
              </a:lnSpc>
              <a:spcBef>
                <a:spcPts val="8"/>
              </a:spcBef>
              <a:spcAft>
                <a:spcPts val="949"/>
              </a:spcAft>
              <a:buNone/>
            </a:pPr>
            <a:r>
              <a:rPr lang="fr-FR" sz="1200" i="1" dirty="0">
                <a:solidFill>
                  <a:srgbClr val="002060"/>
                </a:solidFill>
                <a:latin typeface="Calibri" panose="02020603050405020304" pitchFamily="2"/>
              </a:rPr>
              <a:t>25 + 4 observateurs </a:t>
            </a:r>
          </a:p>
        </p:txBody>
      </p:sp>
      <p:sp>
        <p:nvSpPr>
          <p:cNvPr id="12" name="Text Placeholder 11"/>
          <p:cNvSpPr>
            <a:spLocks noGrp="1"/>
          </p:cNvSpPr>
          <p:nvPr>
            <p:ph type="body" idx="10"/>
          </p:nvPr>
        </p:nvSpPr>
        <p:spPr>
          <a:xfrm>
            <a:off x="2473643" y="2848452"/>
            <a:ext cx="1590675" cy="667226"/>
          </a:xfrm>
          <a:prstGeom prst="rect">
            <a:avLst/>
          </a:prstGeom>
          <a:noFill/>
          <a:ln w="12065" cmpd="sng">
            <a:solidFill>
              <a:srgbClr val="002060"/>
            </a:solidFill>
            <a:prstDash val="solid"/>
          </a:ln>
        </p:spPr>
        <p:txBody>
          <a:bodyPr vert="horz" wrap="square" lIns="0" tIns="125730" rIns="0" bIns="0" numCol="1" anchor="t" anchorCtr="0" compatLnSpc="1">
            <a:prstTxWarp prst="textNoShape">
              <a:avLst/>
            </a:prstTxWarp>
          </a:bodyPr>
          <a:lstStyle/>
          <a:p>
            <a:pPr algn="ctr">
              <a:lnSpc>
                <a:spcPts val="1575"/>
              </a:lnSpc>
              <a:buNone/>
            </a:pPr>
            <a:r>
              <a:rPr lang="fr-FR" sz="1313" b="1" spc="-15" dirty="0">
                <a:solidFill>
                  <a:srgbClr val="002060"/>
                </a:solidFill>
                <a:latin typeface="Calibri" panose="02020603050405020304" pitchFamily="2"/>
              </a:rPr>
              <a:t>6 Régions </a:t>
            </a:r>
          </a:p>
          <a:p>
            <a:pPr algn="ctr">
              <a:lnSpc>
                <a:spcPts val="1575"/>
              </a:lnSpc>
              <a:spcBef>
                <a:spcPts val="0"/>
              </a:spcBef>
              <a:spcAft>
                <a:spcPts val="960"/>
              </a:spcAft>
              <a:buNone/>
            </a:pPr>
            <a:r>
              <a:rPr lang="fr-FR" sz="1313" b="1" spc="-15" dirty="0">
                <a:solidFill>
                  <a:srgbClr val="002060"/>
                </a:solidFill>
                <a:latin typeface="Calibri" panose="02020603050405020304" pitchFamily="2"/>
              </a:rPr>
              <a:t>36 Countries </a:t>
            </a:r>
          </a:p>
        </p:txBody>
      </p:sp>
      <p:sp>
        <p:nvSpPr>
          <p:cNvPr id="13" name="Text Placeholder 12"/>
          <p:cNvSpPr>
            <a:spLocks noGrp="1"/>
          </p:cNvSpPr>
          <p:nvPr>
            <p:ph type="body" idx="10"/>
          </p:nvPr>
        </p:nvSpPr>
        <p:spPr>
          <a:xfrm>
            <a:off x="8048387" y="3555791"/>
            <a:ext cx="796766" cy="219919"/>
          </a:xfrm>
          <a:prstGeom prst="rect">
            <a:avLst/>
          </a:prstGeom>
          <a:noFill/>
          <a:ln w="0" cmpd="sng">
            <a:noFill/>
            <a:prstDash val="solid"/>
          </a:ln>
        </p:spPr>
        <p:txBody>
          <a:bodyPr vert="horz" wrap="square" lIns="0" tIns="12859" rIns="0" bIns="0" numCol="1" anchor="t" anchorCtr="0" compatLnSpc="1">
            <a:prstTxWarp prst="textNoShape">
              <a:avLst/>
            </a:prstTxWarp>
          </a:bodyPr>
          <a:lstStyle/>
          <a:p>
            <a:pPr>
              <a:lnSpc>
                <a:spcPts val="975"/>
              </a:lnSpc>
              <a:buNone/>
            </a:pPr>
            <a:r>
              <a:rPr lang="fr-FR" sz="900" i="1" spc="-41" dirty="0">
                <a:solidFill>
                  <a:srgbClr val="000000"/>
                </a:solidFill>
                <a:latin typeface="Calibri" panose="02020603050405020304" pitchFamily="2"/>
              </a:rPr>
              <a:t>Observateurs: </a:t>
            </a:r>
          </a:p>
        </p:txBody>
      </p:sp>
      <p:sp>
        <p:nvSpPr>
          <p:cNvPr id="14" name="Text Placeholder 13"/>
          <p:cNvSpPr>
            <a:spLocks noGrp="1"/>
          </p:cNvSpPr>
          <p:nvPr>
            <p:ph type="body" idx="10"/>
          </p:nvPr>
        </p:nvSpPr>
        <p:spPr>
          <a:xfrm>
            <a:off x="4408170" y="2067401"/>
            <a:ext cx="336709" cy="140970"/>
          </a:xfrm>
          <a:prstGeom prst="rect">
            <a:avLst/>
          </a:prstGeom>
          <a:noFill/>
          <a:ln w="0" cmpd="sng">
            <a:noFill/>
            <a:prstDash val="solid"/>
          </a:ln>
        </p:spPr>
        <p:txBody>
          <a:bodyPr vert="horz" wrap="square" lIns="0" tIns="12859" rIns="0" bIns="0" numCol="1" anchor="t" anchorCtr="0" compatLnSpc="1">
            <a:prstTxWarp prst="textNoShape">
              <a:avLst/>
            </a:prstTxWarp>
          </a:bodyPr>
          <a:lstStyle/>
          <a:p>
            <a:pPr algn="ctr">
              <a:lnSpc>
                <a:spcPts val="975"/>
              </a:lnSpc>
            </a:pPr>
            <a:r>
              <a:rPr lang="fr-FR" sz="975" b="1" i="1" spc="79">
                <a:solidFill>
                  <a:srgbClr val="FFFFFF"/>
                </a:solidFill>
                <a:latin typeface="Calibri" panose="02020603050405020304" pitchFamily="2"/>
              </a:rPr>
              <a:t>Aim: </a:t>
            </a:r>
          </a:p>
        </p:txBody>
      </p:sp>
      <p:sp>
        <p:nvSpPr>
          <p:cNvPr id="15" name="Text Placeholder 14"/>
          <p:cNvSpPr>
            <a:spLocks noGrp="1"/>
          </p:cNvSpPr>
          <p:nvPr>
            <p:ph type="body" idx="10"/>
          </p:nvPr>
        </p:nvSpPr>
        <p:spPr>
          <a:xfrm>
            <a:off x="4466749" y="2263617"/>
            <a:ext cx="3426619" cy="308134"/>
          </a:xfrm>
          <a:prstGeom prst="rect">
            <a:avLst/>
          </a:prstGeom>
          <a:noFill/>
          <a:ln w="0" cmpd="sng">
            <a:noFill/>
            <a:prstDash val="solid"/>
          </a:ln>
        </p:spPr>
        <p:txBody>
          <a:bodyPr vert="horz" wrap="square" lIns="0" tIns="0" rIns="0" bIns="0" numCol="1" anchor="t" anchorCtr="0" compatLnSpc="1">
            <a:prstTxWarp prst="textNoShape">
              <a:avLst/>
            </a:prstTxWarp>
          </a:bodyPr>
          <a:lstStyle/>
          <a:p>
            <a:pPr algn="just">
              <a:spcAft>
                <a:spcPts val="19"/>
              </a:spcAft>
            </a:pPr>
            <a:r>
              <a:rPr lang="fr-FR" sz="975" i="1">
                <a:solidFill>
                  <a:srgbClr val="FFFFFF"/>
                </a:solidFill>
                <a:latin typeface="Calibri" panose="02020603050405020304" pitchFamily="2"/>
              </a:rPr>
              <a:t>T</a:t>
            </a:r>
            <a:r>
              <a:rPr lang="fr-FR" sz="975">
                <a:solidFill>
                  <a:srgbClr val="FFFFFF"/>
                </a:solidFill>
                <a:latin typeface="Calibri" panose="02020603050405020304" pitchFamily="2"/>
              </a:rPr>
              <a:t>o increase the effectiveness of collective efforts and desired impact in countries and regions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15"/>
            <a:ext cx="9144000" cy="1091821"/>
          </a:xfrm>
        </p:spPr>
        <p:txBody>
          <a:bodyPr>
            <a:noAutofit/>
          </a:bodyPr>
          <a:lstStyle/>
          <a:p>
            <a:r>
              <a:rPr lang="fr-CH" sz="2800" dirty="0">
                <a:solidFill>
                  <a:srgbClr val="006699"/>
                </a:solidFill>
                <a:latin typeface="Calibri" pitchFamily="34" charset="0"/>
              </a:rPr>
              <a:t>Une véritable harmonisation ne se limite pas à la rédaction de documents communs</a:t>
            </a:r>
            <a:endParaRPr lang="fr-CH" sz="2800" dirty="0">
              <a:solidFill>
                <a:srgbClr val="006699"/>
              </a:solidFill>
              <a:ea typeface="+mn-ea"/>
              <a:cs typeface="+mn-cs"/>
            </a:endParaRPr>
          </a:p>
        </p:txBody>
      </p:sp>
      <p:sp>
        <p:nvSpPr>
          <p:cNvPr id="3" name="Content Placeholder 2"/>
          <p:cNvSpPr>
            <a:spLocks noGrp="1"/>
          </p:cNvSpPr>
          <p:nvPr>
            <p:ph idx="4294967295"/>
          </p:nvPr>
        </p:nvSpPr>
        <p:spPr>
          <a:xfrm>
            <a:off x="416323" y="1194921"/>
            <a:ext cx="8148637" cy="4640241"/>
          </a:xfrm>
          <a:prstGeom prst="rect">
            <a:avLst/>
          </a:prstGeom>
        </p:spPr>
        <p:txBody>
          <a:bodyPr>
            <a:noAutofit/>
          </a:bodyPr>
          <a:lstStyle/>
          <a:p>
            <a:pPr lvl="0" defTabSz="914179" fontAlgn="base">
              <a:lnSpc>
                <a:spcPct val="100000"/>
              </a:lnSpc>
              <a:spcBef>
                <a:spcPct val="80000"/>
              </a:spcBef>
              <a:spcAft>
                <a:spcPct val="0"/>
              </a:spcAft>
              <a:buClr>
                <a:srgbClr val="1E7FB8"/>
              </a:buClr>
              <a:buSzPct val="80000"/>
              <a:buFont typeface="Wingdings" panose="05000000000000000000" pitchFamily="2" charset="2"/>
              <a:buChar char="q"/>
            </a:pPr>
            <a:r>
              <a:rPr lang="fr-FR" sz="2500" b="1" kern="0" dirty="0">
                <a:solidFill>
                  <a:srgbClr val="003366"/>
                </a:solidFill>
                <a:latin typeface="Calibri" pitchFamily="34" charset="0"/>
                <a:cs typeface="Arial"/>
              </a:rPr>
              <a:t>Exigences législatives et réglementaires appropriées :</a:t>
            </a:r>
          </a:p>
          <a:p>
            <a:pPr marL="805646" lvl="1" indent="-282464" defTabSz="914179" fontAlgn="base">
              <a:lnSpc>
                <a:spcPct val="100000"/>
              </a:lnSpc>
              <a:spcBef>
                <a:spcPct val="20000"/>
              </a:spcBef>
              <a:spcAft>
                <a:spcPct val="0"/>
              </a:spcAft>
              <a:buClr>
                <a:srgbClr val="1E7FB8"/>
              </a:buClr>
              <a:buFont typeface="Arial" charset="0"/>
              <a:buChar char="–"/>
            </a:pPr>
            <a:r>
              <a:rPr lang="fr-FR" sz="2100" b="1" kern="0" dirty="0">
                <a:solidFill>
                  <a:srgbClr val="003366"/>
                </a:solidFill>
                <a:latin typeface="Calibri" pitchFamily="34" charset="0"/>
                <a:cs typeface="Arial"/>
              </a:rPr>
              <a:t>cadre juridique définissant les bases  et les conditions de la collaboration, comment  partager le travail/reconnaitre le travail de l'autre et les décisions;</a:t>
            </a:r>
          </a:p>
          <a:p>
            <a:pPr marL="805646" lvl="1" indent="-282464" defTabSz="914179" fontAlgn="base">
              <a:lnSpc>
                <a:spcPct val="100000"/>
              </a:lnSpc>
              <a:spcBef>
                <a:spcPct val="20000"/>
              </a:spcBef>
              <a:spcAft>
                <a:spcPct val="0"/>
              </a:spcAft>
              <a:buClr>
                <a:srgbClr val="1E7FB8"/>
              </a:buClr>
              <a:buFont typeface="Arial" charset="0"/>
              <a:buChar char="–"/>
            </a:pPr>
            <a:r>
              <a:rPr lang="fr-FR" sz="2100" b="1" kern="0" dirty="0">
                <a:solidFill>
                  <a:srgbClr val="003366"/>
                </a:solidFill>
                <a:latin typeface="Calibri" pitchFamily="34" charset="0"/>
                <a:cs typeface="Arial"/>
              </a:rPr>
              <a:t>cadre réglementaire définissant les dispositions pratiques ;</a:t>
            </a:r>
          </a:p>
          <a:p>
            <a:pPr marL="805646" lvl="1" indent="-282464" defTabSz="914179" fontAlgn="base">
              <a:lnSpc>
                <a:spcPct val="100000"/>
              </a:lnSpc>
              <a:spcBef>
                <a:spcPct val="20000"/>
              </a:spcBef>
              <a:spcAft>
                <a:spcPct val="0"/>
              </a:spcAft>
              <a:buClr>
                <a:srgbClr val="1E7FB8"/>
              </a:buClr>
              <a:buFont typeface="Arial" charset="0"/>
              <a:buChar char="–"/>
            </a:pPr>
            <a:r>
              <a:rPr lang="fr-FR" sz="2100" b="1" kern="0" dirty="0">
                <a:solidFill>
                  <a:srgbClr val="003366"/>
                </a:solidFill>
                <a:latin typeface="Calibri" pitchFamily="34" charset="0"/>
                <a:cs typeface="Arial"/>
              </a:rPr>
              <a:t>cadre technique : lignes directrices applicables.</a:t>
            </a:r>
          </a:p>
          <a:p>
            <a:pPr lvl="0" defTabSz="914179" fontAlgn="base">
              <a:lnSpc>
                <a:spcPct val="100000"/>
              </a:lnSpc>
              <a:spcBef>
                <a:spcPct val="80000"/>
              </a:spcBef>
              <a:spcAft>
                <a:spcPct val="0"/>
              </a:spcAft>
              <a:buClr>
                <a:srgbClr val="1E7FB8"/>
              </a:buClr>
              <a:buSzPct val="80000"/>
              <a:buFont typeface="Wingdings" panose="05000000000000000000" pitchFamily="2" charset="2"/>
              <a:buChar char="q"/>
            </a:pPr>
            <a:r>
              <a:rPr lang="fr-FR" sz="2500" b="1" kern="0" dirty="0">
                <a:solidFill>
                  <a:srgbClr val="003366"/>
                </a:solidFill>
                <a:latin typeface="Calibri" pitchFamily="34" charset="0"/>
                <a:cs typeface="Arial"/>
              </a:rPr>
              <a:t>Application de ces dispositions ;</a:t>
            </a:r>
          </a:p>
          <a:p>
            <a:pPr marL="805646" lvl="1" indent="-282464" defTabSz="914179" fontAlgn="base">
              <a:lnSpc>
                <a:spcPct val="100000"/>
              </a:lnSpc>
              <a:spcBef>
                <a:spcPct val="20000"/>
              </a:spcBef>
              <a:spcAft>
                <a:spcPct val="0"/>
              </a:spcAft>
              <a:buClr>
                <a:srgbClr val="1E7FB8"/>
              </a:buClr>
              <a:buFont typeface="Arial" charset="0"/>
              <a:buChar char="–"/>
            </a:pPr>
            <a:r>
              <a:rPr lang="fr-FR" sz="2100" b="1" kern="0" dirty="0">
                <a:solidFill>
                  <a:srgbClr val="003366"/>
                </a:solidFill>
                <a:latin typeface="Calibri" pitchFamily="34" charset="0"/>
                <a:cs typeface="Arial"/>
              </a:rPr>
              <a:t>procédures opérationnelles pour la mise en œuvre.</a:t>
            </a:r>
          </a:p>
          <a:p>
            <a:pPr lvl="0" defTabSz="914179" fontAlgn="base">
              <a:lnSpc>
                <a:spcPct val="100000"/>
              </a:lnSpc>
              <a:spcBef>
                <a:spcPct val="80000"/>
              </a:spcBef>
              <a:spcAft>
                <a:spcPct val="0"/>
              </a:spcAft>
              <a:buClr>
                <a:srgbClr val="1E7FB8"/>
              </a:buClr>
              <a:buSzPct val="80000"/>
              <a:buFont typeface="Wingdings" panose="05000000000000000000" pitchFamily="2" charset="2"/>
              <a:buChar char="q"/>
            </a:pPr>
            <a:r>
              <a:rPr lang="fr-FR" sz="2500" b="1" kern="0" dirty="0">
                <a:solidFill>
                  <a:srgbClr val="003366"/>
                </a:solidFill>
                <a:latin typeface="Calibri" pitchFamily="34" charset="0"/>
                <a:cs typeface="Arial"/>
              </a:rPr>
              <a:t>Interprétation adaptée des exigences :</a:t>
            </a:r>
          </a:p>
          <a:p>
            <a:pPr marL="805646" lvl="1" indent="-282464" defTabSz="914179" fontAlgn="base">
              <a:lnSpc>
                <a:spcPct val="100000"/>
              </a:lnSpc>
              <a:spcBef>
                <a:spcPct val="20000"/>
              </a:spcBef>
              <a:spcAft>
                <a:spcPct val="0"/>
              </a:spcAft>
              <a:buClr>
                <a:srgbClr val="1E7FB8"/>
              </a:buClr>
              <a:buFont typeface="Arial" charset="0"/>
              <a:buChar char="–"/>
            </a:pPr>
            <a:r>
              <a:rPr lang="fr-FR" sz="2100" b="1" kern="0" dirty="0">
                <a:solidFill>
                  <a:srgbClr val="003366"/>
                </a:solidFill>
                <a:latin typeface="Calibri" pitchFamily="34" charset="0"/>
                <a:cs typeface="Arial"/>
              </a:rPr>
              <a:t>compétence du personnel ;</a:t>
            </a:r>
          </a:p>
          <a:p>
            <a:pPr marL="805646" lvl="1" indent="-282464" defTabSz="914179" fontAlgn="base">
              <a:lnSpc>
                <a:spcPct val="100000"/>
              </a:lnSpc>
              <a:spcBef>
                <a:spcPct val="20000"/>
              </a:spcBef>
              <a:spcAft>
                <a:spcPct val="0"/>
              </a:spcAft>
              <a:buClr>
                <a:srgbClr val="1E7FB8"/>
              </a:buClr>
              <a:buFont typeface="Arial" charset="0"/>
              <a:buChar char="–"/>
            </a:pPr>
            <a:r>
              <a:rPr lang="fr-FR" sz="2100" b="1" kern="0" dirty="0">
                <a:solidFill>
                  <a:srgbClr val="003366"/>
                </a:solidFill>
                <a:latin typeface="Calibri" pitchFamily="34" charset="0"/>
                <a:cs typeface="Arial"/>
              </a:rPr>
              <a:t>développement des capacités, formation, etc.</a:t>
            </a:r>
          </a:p>
        </p:txBody>
      </p:sp>
    </p:spTree>
    <p:extLst>
      <p:ext uri="{BB962C8B-B14F-4D97-AF65-F5344CB8AC3E}">
        <p14:creationId xmlns:p14="http://schemas.microsoft.com/office/powerpoint/2010/main" val="2563509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3340" y="1475661"/>
            <a:ext cx="1885950" cy="3847624"/>
          </a:xfrm>
          <a:prstGeom prst="rect">
            <a:avLst/>
          </a:prstGeom>
          <a:solidFill>
            <a:srgbClr val="203864"/>
          </a:solidFill>
          <a:ln w="0" cmpd="sng">
            <a:noFill/>
            <a:prstDash val="solid"/>
          </a:ln>
        </p:spPr>
        <p:txBody>
          <a:bodyPr vert="horz" wrap="square" lIns="0" tIns="0" rIns="0" bIns="0" numCol="1" anchor="t" anchorCtr="0" compatLnSpc="1">
            <a:prstTxWarp prst="textNoShape">
              <a:avLst/>
            </a:prstTxWarp>
            <a:normAutofit fontScale="97500"/>
          </a:bodyPr>
          <a:lstStyle/>
          <a:p>
            <a:pPr>
              <a:buNone/>
            </a:pPr>
            <a:endParaRPr dirty="0"/>
          </a:p>
        </p:txBody>
      </p:sp>
      <p:pic>
        <p:nvPicPr>
          <p:cNvPr id="7" name="Picture 6"/>
          <p:cNvPicPr/>
          <p:nvPr/>
        </p:nvPicPr>
        <p:blipFill>
          <a:blip r:embed="rId3"/>
          <a:stretch>
            <a:fillRect/>
          </a:stretch>
        </p:blipFill>
        <p:spPr>
          <a:xfrm>
            <a:off x="5364335" y="1909235"/>
            <a:ext cx="580549" cy="836771"/>
          </a:xfrm>
          <a:prstGeom prst="rect">
            <a:avLst/>
          </a:prstGeom>
        </p:spPr>
      </p:pic>
      <p:pic>
        <p:nvPicPr>
          <p:cNvPr id="17" name="Picture 16"/>
          <p:cNvPicPr/>
          <p:nvPr/>
        </p:nvPicPr>
        <p:blipFill>
          <a:blip r:embed="rId4"/>
          <a:stretch>
            <a:fillRect/>
          </a:stretch>
        </p:blipFill>
        <p:spPr>
          <a:xfrm>
            <a:off x="1915477" y="4071461"/>
            <a:ext cx="7228523" cy="114300"/>
          </a:xfrm>
          <a:prstGeom prst="rect">
            <a:avLst/>
          </a:prstGeom>
        </p:spPr>
      </p:pic>
      <p:sp>
        <p:nvSpPr>
          <p:cNvPr id="3" name="Text Placeholder 2"/>
          <p:cNvSpPr>
            <a:spLocks noGrp="1"/>
          </p:cNvSpPr>
          <p:nvPr>
            <p:ph type="body" idx="10"/>
          </p:nvPr>
        </p:nvSpPr>
        <p:spPr>
          <a:xfrm>
            <a:off x="276701" y="317497"/>
            <a:ext cx="8648700" cy="541973"/>
          </a:xfrm>
          <a:prstGeom prst="rect">
            <a:avLst/>
          </a:prstGeom>
          <a:noFill/>
          <a:ln w="0" cmpd="sng">
            <a:noFill/>
            <a:prstDash val="solid"/>
          </a:ln>
        </p:spPr>
        <p:txBody>
          <a:bodyPr vert="horz" wrap="square" lIns="0" tIns="71914" rIns="0" bIns="0" numCol="1" anchor="t" anchorCtr="0" compatLnSpc="1">
            <a:prstTxWarp prst="textNoShape">
              <a:avLst/>
            </a:prstTxWarp>
            <a:normAutofit fontScale="90000"/>
          </a:bodyPr>
          <a:lstStyle/>
          <a:p>
            <a:pPr algn="ctr">
              <a:buNone/>
            </a:pPr>
            <a:r>
              <a:rPr lang="fr-FR" sz="2400" b="1" spc="90" dirty="0">
                <a:solidFill>
                  <a:srgbClr val="006699"/>
                </a:solidFill>
                <a:latin typeface="Calibri" panose="02020603050405020304" pitchFamily="2"/>
              </a:rPr>
              <a:t>Les voies réglementaires simplifiées (FRP) comme solution aux ANR </a:t>
            </a:r>
          </a:p>
        </p:txBody>
      </p:sp>
      <p:sp>
        <p:nvSpPr>
          <p:cNvPr id="4" name="Text Placeholder 3"/>
          <p:cNvSpPr>
            <a:spLocks noGrp="1"/>
          </p:cNvSpPr>
          <p:nvPr>
            <p:ph type="body" idx="10"/>
          </p:nvPr>
        </p:nvSpPr>
        <p:spPr>
          <a:xfrm>
            <a:off x="276701" y="1993583"/>
            <a:ext cx="1343978" cy="733425"/>
          </a:xfrm>
          <a:prstGeom prst="rect">
            <a:avLst/>
          </a:prstGeom>
          <a:solidFill>
            <a:srgbClr val="203864"/>
          </a:solidFill>
          <a:ln w="0" cmpd="sng">
            <a:noFill/>
            <a:prstDash val="solid"/>
          </a:ln>
        </p:spPr>
        <p:txBody>
          <a:bodyPr vert="horz" wrap="square" lIns="0" tIns="0" rIns="0" bIns="0" numCol="1" anchor="t" anchorCtr="0" compatLnSpc="1">
            <a:prstTxWarp prst="textNoShape">
              <a:avLst/>
            </a:prstTxWarp>
            <a:normAutofit fontScale="97500"/>
          </a:bodyPr>
          <a:lstStyle/>
          <a:p>
            <a:pPr algn="ctr">
              <a:lnSpc>
                <a:spcPts val="1425"/>
              </a:lnSpc>
              <a:spcAft>
                <a:spcPts val="0"/>
              </a:spcAft>
              <a:buNone/>
            </a:pPr>
            <a:r>
              <a:rPr lang="fr-FR" sz="1238" b="1" dirty="0">
                <a:solidFill>
                  <a:srgbClr val="FFFFFF"/>
                </a:solidFill>
                <a:latin typeface="Arial" panose="02020603050405020304" pitchFamily="2"/>
              </a:rPr>
              <a:t>Lorsque l’accès à </a:t>
            </a:r>
            <a:br>
              <a:rPr dirty="0"/>
            </a:br>
            <a:r>
              <a:rPr lang="fr-FR" sz="1238" b="1" dirty="0">
                <a:solidFill>
                  <a:srgbClr val="FFFFFF"/>
                </a:solidFill>
                <a:latin typeface="Arial" panose="02020603050405020304" pitchFamily="2"/>
              </a:rPr>
              <a:t>des produits de </a:t>
            </a:r>
            <a:br>
              <a:rPr dirty="0"/>
            </a:br>
            <a:r>
              <a:rPr lang="fr-FR" sz="1238" b="1" dirty="0">
                <a:solidFill>
                  <a:srgbClr val="FFFFFF"/>
                </a:solidFill>
                <a:latin typeface="Arial" panose="02020603050405020304" pitchFamily="2"/>
              </a:rPr>
              <a:t>qualité est </a:t>
            </a:r>
            <a:br>
              <a:rPr dirty="0"/>
            </a:br>
            <a:r>
              <a:rPr lang="fr-FR" sz="1238" b="1" dirty="0">
                <a:solidFill>
                  <a:srgbClr val="FFFFFF"/>
                </a:solidFill>
                <a:latin typeface="Arial" panose="02020603050405020304" pitchFamily="2"/>
              </a:rPr>
              <a:t>compromis... </a:t>
            </a:r>
          </a:p>
        </p:txBody>
      </p:sp>
      <p:sp>
        <p:nvSpPr>
          <p:cNvPr id="5" name="Text Placeholder 4"/>
          <p:cNvSpPr>
            <a:spLocks noGrp="1"/>
          </p:cNvSpPr>
          <p:nvPr>
            <p:ph type="body" idx="10"/>
          </p:nvPr>
        </p:nvSpPr>
        <p:spPr>
          <a:xfrm>
            <a:off x="2073831" y="1714872"/>
            <a:ext cx="6898958" cy="226219"/>
          </a:xfrm>
          <a:prstGeom prst="rect">
            <a:avLst/>
          </a:prstGeom>
          <a:solidFill>
            <a:srgbClr val="D2D2D2"/>
          </a:solidFill>
          <a:ln w="0" cmpd="sng">
            <a:noFill/>
            <a:prstDash val="solid"/>
          </a:ln>
        </p:spPr>
        <p:txBody>
          <a:bodyPr vert="horz" wrap="square" lIns="0" tIns="37148" rIns="0" bIns="0" numCol="1" anchor="t" anchorCtr="0" compatLnSpc="1">
            <a:prstTxWarp prst="textNoShape">
              <a:avLst/>
            </a:prstTxWarp>
            <a:normAutofit fontScale="97500"/>
          </a:bodyPr>
          <a:lstStyle/>
          <a:p>
            <a:pPr marL="240030">
              <a:lnSpc>
                <a:spcPts val="1050"/>
              </a:lnSpc>
              <a:spcAft>
                <a:spcPts val="360"/>
              </a:spcAft>
              <a:buNone/>
            </a:pPr>
            <a:r>
              <a:rPr lang="fr-FR" sz="1050" dirty="0">
                <a:solidFill>
                  <a:srgbClr val="000000"/>
                </a:solidFill>
                <a:latin typeface="Calibri Light" panose="02020603050405020304" pitchFamily="2"/>
              </a:rPr>
              <a:t>Les ANR ont la lourde responsabilité d’assurer </a:t>
            </a:r>
            <a:r>
              <a:rPr lang="fr-FR" sz="1050" u="sng" dirty="0">
                <a:solidFill>
                  <a:srgbClr val="000000"/>
                </a:solidFill>
                <a:latin typeface="Calibri Light" panose="02020603050405020304" pitchFamily="2"/>
              </a:rPr>
              <a:t>à leur population un accès rapide à des produits de qualité garantie </a:t>
            </a:r>
          </a:p>
        </p:txBody>
      </p:sp>
      <p:sp>
        <p:nvSpPr>
          <p:cNvPr id="8" name="Text Placeholder 7"/>
          <p:cNvSpPr>
            <a:spLocks noGrp="1"/>
          </p:cNvSpPr>
          <p:nvPr>
            <p:ph type="body" idx="10"/>
          </p:nvPr>
        </p:nvSpPr>
        <p:spPr>
          <a:xfrm>
            <a:off x="2414112" y="1919802"/>
            <a:ext cx="2743200" cy="690563"/>
          </a:xfrm>
          <a:prstGeom prst="rect">
            <a:avLst/>
          </a:prstGeom>
          <a:noFill/>
          <a:ln w="0" cmpd="sng">
            <a:noFill/>
            <a:prstDash val="solid"/>
          </a:ln>
        </p:spPr>
        <p:txBody>
          <a:bodyPr vert="horz" wrap="square" lIns="0" tIns="0" rIns="0" bIns="0" numCol="1" anchor="t" anchorCtr="0" compatLnSpc="1">
            <a:prstTxWarp prst="textNoShape">
              <a:avLst/>
            </a:prstTxWarp>
            <a:normAutofit fontScale="75000" lnSpcReduction="20000"/>
          </a:bodyPr>
          <a:lstStyle/>
          <a:p>
            <a:pPr marL="171450" indent="-171450">
              <a:lnSpc>
                <a:spcPts val="1350"/>
              </a:lnSpc>
              <a:spcAft>
                <a:spcPts val="0"/>
              </a:spcAft>
              <a:buSzPct val="200000"/>
              <a:buFont typeface="Arial" panose="020B0604020202020204" pitchFamily="34" charset="0"/>
              <a:buChar char="•"/>
            </a:pPr>
            <a:r>
              <a:rPr lang="fr-FR" sz="1050" dirty="0">
                <a:solidFill>
                  <a:srgbClr val="000000"/>
                </a:solidFill>
                <a:latin typeface="Calibri Light" panose="02020603050405020304" pitchFamily="2"/>
              </a:rPr>
              <a:t>Facteurs internes : </a:t>
            </a:r>
            <a:r>
              <a:rPr lang="fr-FR" sz="1125" dirty="0">
                <a:solidFill>
                  <a:srgbClr val="000000"/>
                </a:solidFill>
                <a:latin typeface="Calibri Light" panose="02020603050405020304" pitchFamily="2"/>
              </a:rPr>
              <a:t>faible maturité de nombreux systèmes réglementaires, manque de ressources et d’expertise en interne et manque de collaboration entre les pays. </a:t>
            </a:r>
          </a:p>
        </p:txBody>
      </p:sp>
      <p:sp>
        <p:nvSpPr>
          <p:cNvPr id="9" name="Text Placeholder 8"/>
          <p:cNvSpPr>
            <a:spLocks noGrp="1"/>
          </p:cNvSpPr>
          <p:nvPr>
            <p:ph type="body" idx="10"/>
          </p:nvPr>
        </p:nvSpPr>
        <p:spPr>
          <a:xfrm>
            <a:off x="6079425" y="1919802"/>
            <a:ext cx="2743200" cy="519113"/>
          </a:xfrm>
          <a:prstGeom prst="rect">
            <a:avLst/>
          </a:prstGeom>
          <a:noFill/>
          <a:ln w="0" cmpd="sng">
            <a:noFill/>
            <a:prstDash val="solid"/>
          </a:ln>
        </p:spPr>
        <p:txBody>
          <a:bodyPr vert="horz" wrap="square" lIns="0" tIns="0" rIns="0" bIns="0" numCol="1" anchor="t" anchorCtr="0" compatLnSpc="1">
            <a:prstTxWarp prst="textNoShape">
              <a:avLst/>
            </a:prstTxWarp>
            <a:normAutofit fontScale="82500" lnSpcReduction="10000"/>
          </a:bodyPr>
          <a:lstStyle/>
          <a:p>
            <a:pPr marL="171450" indent="-171450">
              <a:lnSpc>
                <a:spcPts val="1350"/>
              </a:lnSpc>
              <a:spcAft>
                <a:spcPts val="0"/>
              </a:spcAft>
              <a:buSzPct val="200000"/>
              <a:buFont typeface="Arial" panose="020B0604020202020204" pitchFamily="34" charset="0"/>
              <a:buChar char="•"/>
            </a:pPr>
            <a:r>
              <a:rPr lang="fr-FR" sz="1050" spc="-11" dirty="0">
                <a:solidFill>
                  <a:srgbClr val="000000"/>
                </a:solidFill>
                <a:latin typeface="Calibri Light" panose="02020603050405020304" pitchFamily="2"/>
              </a:rPr>
              <a:t>Facteurs externes </a:t>
            </a:r>
            <a:r>
              <a:rPr lang="fr-FR" sz="1125" spc="-11" dirty="0">
                <a:solidFill>
                  <a:srgbClr val="000000"/>
                </a:solidFill>
                <a:latin typeface="Calibri Light" panose="02020603050405020304" pitchFamily="2"/>
              </a:rPr>
              <a:t>: complexité croissante des chaînes d’approvisionnement et défis mondiaux, tels que les situations d’urgence sanitaires. </a:t>
            </a:r>
          </a:p>
        </p:txBody>
      </p:sp>
      <p:sp>
        <p:nvSpPr>
          <p:cNvPr id="10" name="Text Placeholder 9"/>
          <p:cNvSpPr>
            <a:spLocks noGrp="1"/>
          </p:cNvSpPr>
          <p:nvPr>
            <p:ph type="body" idx="10"/>
          </p:nvPr>
        </p:nvSpPr>
        <p:spPr>
          <a:xfrm>
            <a:off x="2850415" y="2714150"/>
            <a:ext cx="5772150" cy="498634"/>
          </a:xfrm>
          <a:prstGeom prst="rect">
            <a:avLst/>
          </a:prstGeom>
          <a:solidFill>
            <a:srgbClr val="D2D2D2"/>
          </a:solidFill>
          <a:ln w="0" cmpd="sng">
            <a:noFill/>
            <a:prstDash val="solid"/>
          </a:ln>
        </p:spPr>
        <p:txBody>
          <a:bodyPr vert="horz" wrap="square" lIns="0" tIns="0" rIns="0" bIns="0" numCol="1" anchor="t" anchorCtr="0" compatLnSpc="1">
            <a:prstTxWarp prst="textNoShape">
              <a:avLst/>
            </a:prstTxWarp>
            <a:normAutofit fontScale="75000" lnSpcReduction="20000"/>
          </a:bodyPr>
          <a:lstStyle/>
          <a:p>
            <a:pPr marL="342900" marR="308610">
              <a:lnSpc>
                <a:spcPts val="1275"/>
              </a:lnSpc>
              <a:spcAft>
                <a:spcPts val="0"/>
              </a:spcAft>
              <a:buNone/>
              <a:tabLst>
                <a:tab pos="342900" algn="l"/>
              </a:tabLst>
            </a:pPr>
            <a:r>
              <a:rPr lang="fr-FR" sz="1538" dirty="0">
                <a:solidFill>
                  <a:srgbClr val="000000"/>
                </a:solidFill>
                <a:latin typeface="Arial" panose="02020603050405020304" pitchFamily="2"/>
              </a:rPr>
              <a:t>&gt; </a:t>
            </a:r>
            <a:r>
              <a:rPr lang="fr-FR" sz="1050" dirty="0">
                <a:solidFill>
                  <a:srgbClr val="000000"/>
                </a:solidFill>
                <a:latin typeface="Calibri Light" panose="02020603050405020304" pitchFamily="2"/>
              </a:rPr>
              <a:t>ANR débordées - longues procédures d’approbation réglementaire pour des produits médicaux indispensables </a:t>
            </a:r>
          </a:p>
          <a:p>
            <a:pPr marL="68580">
              <a:lnSpc>
                <a:spcPts val="1275"/>
              </a:lnSpc>
              <a:spcBef>
                <a:spcPts val="53"/>
              </a:spcBef>
              <a:spcAft>
                <a:spcPts val="0"/>
              </a:spcAft>
              <a:buNone/>
              <a:tabLst>
                <a:tab pos="342900" algn="l"/>
              </a:tabLst>
            </a:pPr>
            <a:r>
              <a:rPr lang="fr-FR" sz="1538" spc="8" dirty="0">
                <a:solidFill>
                  <a:srgbClr val="000000"/>
                </a:solidFill>
                <a:latin typeface="Arial" panose="02020603050405020304" pitchFamily="2"/>
              </a:rPr>
              <a:t>      &gt; </a:t>
            </a:r>
            <a:r>
              <a:rPr lang="fr-FR" sz="1050" spc="8" dirty="0">
                <a:solidFill>
                  <a:srgbClr val="000000"/>
                </a:solidFill>
                <a:latin typeface="Calibri Light" panose="02020603050405020304" pitchFamily="2"/>
              </a:rPr>
              <a:t>L’accès en temps voulu des patients aux médicaments de qualité indispensables est compromis </a:t>
            </a:r>
          </a:p>
        </p:txBody>
      </p:sp>
      <p:sp>
        <p:nvSpPr>
          <p:cNvPr id="11" name="Text Placeholder 10"/>
          <p:cNvSpPr>
            <a:spLocks noGrp="1"/>
          </p:cNvSpPr>
          <p:nvPr>
            <p:ph type="body" idx="10"/>
          </p:nvPr>
        </p:nvSpPr>
        <p:spPr>
          <a:xfrm>
            <a:off x="297180" y="3156585"/>
            <a:ext cx="1289209" cy="741045"/>
          </a:xfrm>
          <a:prstGeom prst="rect">
            <a:avLst/>
          </a:prstGeom>
          <a:solidFill>
            <a:srgbClr val="203864"/>
          </a:solidFill>
          <a:ln w="0" cmpd="sng">
            <a:noFill/>
            <a:prstDash val="solid"/>
          </a:ln>
        </p:spPr>
        <p:txBody>
          <a:bodyPr vert="horz" wrap="square" lIns="0" tIns="0" rIns="0" bIns="0" numCol="1" anchor="t" anchorCtr="0" compatLnSpc="1">
            <a:prstTxWarp prst="textNoShape">
              <a:avLst/>
            </a:prstTxWarp>
            <a:normAutofit fontScale="97500"/>
          </a:bodyPr>
          <a:lstStyle/>
          <a:p>
            <a:pPr algn="ctr">
              <a:lnSpc>
                <a:spcPts val="1425"/>
              </a:lnSpc>
              <a:spcAft>
                <a:spcPts val="0"/>
              </a:spcAft>
              <a:buNone/>
            </a:pPr>
            <a:r>
              <a:rPr lang="fr-FR" sz="1238" b="1" dirty="0">
                <a:solidFill>
                  <a:srgbClr val="FFFFFF"/>
                </a:solidFill>
                <a:latin typeface="Arial" panose="02020603050405020304" pitchFamily="2"/>
              </a:rPr>
              <a:t>Les FRP, une </a:t>
            </a:r>
            <a:br>
              <a:rPr dirty="0"/>
            </a:br>
            <a:r>
              <a:rPr lang="fr-FR" sz="1238" b="1" dirty="0">
                <a:solidFill>
                  <a:srgbClr val="FFFFFF"/>
                </a:solidFill>
                <a:latin typeface="Arial" panose="02020603050405020304" pitchFamily="2"/>
              </a:rPr>
              <a:t>solution pour les </a:t>
            </a:r>
            <a:br>
              <a:rPr dirty="0"/>
            </a:br>
            <a:r>
              <a:rPr lang="fr-FR" sz="1238" b="1" dirty="0">
                <a:solidFill>
                  <a:srgbClr val="FFFFFF"/>
                </a:solidFill>
                <a:latin typeface="Arial" panose="02020603050405020304" pitchFamily="2"/>
              </a:rPr>
              <a:t>ANR et la santé </a:t>
            </a:r>
            <a:br>
              <a:rPr dirty="0"/>
            </a:br>
            <a:r>
              <a:rPr lang="fr-FR" sz="1238" b="1" dirty="0">
                <a:solidFill>
                  <a:srgbClr val="FFFFFF"/>
                </a:solidFill>
                <a:latin typeface="Arial" panose="02020603050405020304" pitchFamily="2"/>
              </a:rPr>
              <a:t>publique </a:t>
            </a:r>
          </a:p>
        </p:txBody>
      </p:sp>
      <p:sp>
        <p:nvSpPr>
          <p:cNvPr id="12" name="Text Placeholder 11"/>
          <p:cNvSpPr>
            <a:spLocks noGrp="1"/>
          </p:cNvSpPr>
          <p:nvPr>
            <p:ph type="body" idx="10"/>
          </p:nvPr>
        </p:nvSpPr>
        <p:spPr>
          <a:xfrm>
            <a:off x="213866" y="4411027"/>
            <a:ext cx="1453991" cy="555308"/>
          </a:xfrm>
          <a:prstGeom prst="rect">
            <a:avLst/>
          </a:prstGeom>
          <a:solidFill>
            <a:srgbClr val="203864"/>
          </a:solidFill>
          <a:ln w="0" cmpd="sng">
            <a:noFill/>
            <a:prstDash val="solid"/>
          </a:ln>
        </p:spPr>
        <p:txBody>
          <a:bodyPr vert="horz" wrap="square" lIns="0" tIns="0" rIns="0" bIns="0" numCol="1" anchor="t" anchorCtr="0" compatLnSpc="1">
            <a:prstTxWarp prst="textNoShape">
              <a:avLst/>
            </a:prstTxWarp>
            <a:normAutofit fontScale="97500"/>
          </a:bodyPr>
          <a:lstStyle/>
          <a:p>
            <a:pPr algn="ctr">
              <a:lnSpc>
                <a:spcPts val="1425"/>
              </a:lnSpc>
              <a:spcAft>
                <a:spcPts val="0"/>
              </a:spcAft>
              <a:buNone/>
            </a:pPr>
            <a:r>
              <a:rPr lang="fr-FR" sz="1238" b="1" dirty="0">
                <a:solidFill>
                  <a:srgbClr val="FFFFFF"/>
                </a:solidFill>
                <a:latin typeface="Arial" panose="02020603050405020304" pitchFamily="2"/>
              </a:rPr>
              <a:t>Que sont les voies </a:t>
            </a:r>
            <a:br>
              <a:rPr dirty="0"/>
            </a:br>
            <a:r>
              <a:rPr lang="fr-FR" sz="1238" b="1" dirty="0">
                <a:solidFill>
                  <a:srgbClr val="FFFFFF"/>
                </a:solidFill>
                <a:latin typeface="Arial" panose="02020603050405020304" pitchFamily="2"/>
              </a:rPr>
              <a:t>réglementaires </a:t>
            </a:r>
            <a:br>
              <a:rPr dirty="0"/>
            </a:br>
            <a:r>
              <a:rPr lang="fr-FR" sz="1238" b="1" dirty="0">
                <a:solidFill>
                  <a:srgbClr val="FFFFFF"/>
                </a:solidFill>
                <a:latin typeface="Arial" panose="02020603050405020304" pitchFamily="2"/>
              </a:rPr>
              <a:t>simplifiées (FRP) ? </a:t>
            </a:r>
          </a:p>
        </p:txBody>
      </p:sp>
      <p:sp>
        <p:nvSpPr>
          <p:cNvPr id="15" name="Text Placeholder 14"/>
          <p:cNvSpPr>
            <a:spLocks noGrp="1"/>
          </p:cNvSpPr>
          <p:nvPr>
            <p:ph type="body" idx="10"/>
          </p:nvPr>
        </p:nvSpPr>
        <p:spPr>
          <a:xfrm>
            <a:off x="2160985" y="3325862"/>
            <a:ext cx="6724650" cy="2529364"/>
          </a:xfrm>
          <a:prstGeom prst="rect">
            <a:avLst/>
          </a:prstGeom>
          <a:noFill/>
          <a:ln w="0" cmpd="sng">
            <a:noFill/>
            <a:prstDash val="solid"/>
          </a:ln>
        </p:spPr>
        <p:txBody>
          <a:bodyPr vert="horz" wrap="square" lIns="0" tIns="953" rIns="0" bIns="0" numCol="1" anchor="t" anchorCtr="0" compatLnSpc="1">
            <a:prstTxWarp prst="textNoShape">
              <a:avLst/>
            </a:prstTxWarp>
            <a:normAutofit fontScale="90000"/>
          </a:bodyPr>
          <a:lstStyle/>
          <a:p>
            <a:pPr marL="171450" indent="-171450" algn="ctr">
              <a:lnSpc>
                <a:spcPts val="1425"/>
              </a:lnSpc>
              <a:spcAft>
                <a:spcPts val="0"/>
              </a:spcAft>
              <a:buSzPct val="125000"/>
              <a:buFont typeface="Arial" panose="020B0604020202020204" pitchFamily="34" charset="0"/>
              <a:buChar char="•"/>
            </a:pPr>
            <a:r>
              <a:rPr lang="fr-FR" sz="1200" dirty="0">
                <a:solidFill>
                  <a:srgbClr val="000000"/>
                </a:solidFill>
                <a:latin typeface="Calibri Light" panose="02020603050405020304" pitchFamily="2"/>
              </a:rPr>
              <a:t>Les FRP sont un type de voies réglementaires à la disposition des ANR, qui visent à faciliter et à accélérer les </a:t>
            </a:r>
            <a:br>
              <a:rPr dirty="0"/>
            </a:br>
            <a:r>
              <a:rPr lang="fr-FR" sz="1200" dirty="0">
                <a:solidFill>
                  <a:srgbClr val="000000"/>
                </a:solidFill>
                <a:latin typeface="Calibri Light" panose="02020603050405020304" pitchFamily="2"/>
              </a:rPr>
              <a:t>décisions réglementaires et l’introduction de produits dont la qualité est garantie dans les pays, grâce à </a:t>
            </a:r>
            <a:br>
              <a:rPr dirty="0"/>
            </a:br>
            <a:r>
              <a:rPr lang="fr-FR" sz="1200" dirty="0">
                <a:solidFill>
                  <a:srgbClr val="000000"/>
                </a:solidFill>
                <a:latin typeface="Calibri Light" panose="02020603050405020304" pitchFamily="2"/>
              </a:rPr>
              <a:t>l’utilisation des concepts de confiance et de collaboration. Lorsqu’ils sont bien mis en œuvre : </a:t>
            </a:r>
          </a:p>
          <a:p>
            <a:pPr marL="274320" marR="788670" indent="205740">
              <a:lnSpc>
                <a:spcPts val="1500"/>
              </a:lnSpc>
              <a:spcBef>
                <a:spcPts val="2558"/>
              </a:spcBef>
              <a:spcAft>
                <a:spcPts val="0"/>
              </a:spcAft>
              <a:buFont typeface="Symbol"/>
              <a:buChar char="·"/>
            </a:pPr>
            <a:r>
              <a:rPr lang="fr-FR" sz="1125" dirty="0">
                <a:solidFill>
                  <a:srgbClr val="000000"/>
                </a:solidFill>
                <a:latin typeface="Calibri Light" panose="02020603050405020304" pitchFamily="2"/>
              </a:rPr>
              <a:t>Les ANR s’appuient sur le travail effectué par d’autres, ce qui améliore l’efficacité des systèmes réglementaires en </a:t>
            </a:r>
            <a:r>
              <a:rPr lang="fr-FR" sz="1200" dirty="0">
                <a:solidFill>
                  <a:srgbClr val="000000"/>
                </a:solidFill>
                <a:latin typeface="Calibri Light" panose="02020603050405020304" pitchFamily="2"/>
              </a:rPr>
              <a:t>évitant la duplication des efforts et procédures réglementaires. </a:t>
            </a:r>
          </a:p>
          <a:p>
            <a:pPr marL="274320" marR="548640" indent="205740">
              <a:lnSpc>
                <a:spcPts val="1350"/>
              </a:lnSpc>
              <a:spcBef>
                <a:spcPts val="0"/>
              </a:spcBef>
              <a:spcAft>
                <a:spcPts val="0"/>
              </a:spcAft>
              <a:buFont typeface="Symbol"/>
              <a:buChar char="·"/>
            </a:pPr>
            <a:r>
              <a:rPr lang="fr-FR" sz="1125" dirty="0">
                <a:solidFill>
                  <a:srgbClr val="000000"/>
                </a:solidFill>
                <a:latin typeface="Calibri Light" panose="02020603050405020304" pitchFamily="2"/>
              </a:rPr>
              <a:t>Les ANR optimisent l’utilisation des ressources humaines et financières</a:t>
            </a:r>
            <a:r>
              <a:rPr lang="fr-FR" sz="1200" dirty="0">
                <a:solidFill>
                  <a:srgbClr val="000000"/>
                </a:solidFill>
                <a:latin typeface="Calibri Light" panose="02020603050405020304" pitchFamily="2"/>
              </a:rPr>
              <a:t>, </a:t>
            </a:r>
            <a:r>
              <a:rPr lang="fr-FR" sz="1125" dirty="0">
                <a:solidFill>
                  <a:srgbClr val="000000"/>
                </a:solidFill>
                <a:latin typeface="Calibri Light" panose="02020603050405020304" pitchFamily="2"/>
              </a:rPr>
              <a:t>augmentent l’expertise et renforcent les capacités. </a:t>
            </a:r>
          </a:p>
          <a:p>
            <a:pPr marL="274320" indent="205740" algn="just">
              <a:lnSpc>
                <a:spcPts val="1425"/>
              </a:lnSpc>
              <a:spcBef>
                <a:spcPts val="75"/>
              </a:spcBef>
              <a:spcAft>
                <a:spcPts val="0"/>
              </a:spcAft>
              <a:buFont typeface="Symbol"/>
              <a:buChar char="·"/>
            </a:pPr>
            <a:r>
              <a:rPr lang="fr-FR" sz="1200" dirty="0">
                <a:solidFill>
                  <a:srgbClr val="000000"/>
                </a:solidFill>
                <a:latin typeface="Calibri Light" panose="02020603050405020304" pitchFamily="2"/>
              </a:rPr>
              <a:t>Les ANR </a:t>
            </a:r>
            <a:r>
              <a:rPr lang="fr-FR" sz="1125" dirty="0">
                <a:solidFill>
                  <a:srgbClr val="000000"/>
                </a:solidFill>
                <a:latin typeface="Calibri Light" panose="02020603050405020304" pitchFamily="2"/>
              </a:rPr>
              <a:t>réduisent le temps nécessaire pour traiter une demande d’enregistrement de produit et réduisent la charge de travail </a:t>
            </a:r>
            <a:r>
              <a:rPr lang="fr-FR" sz="1200" dirty="0">
                <a:solidFill>
                  <a:srgbClr val="000000"/>
                </a:solidFill>
                <a:latin typeface="Calibri Light" panose="02020603050405020304" pitchFamily="2"/>
              </a:rPr>
              <a:t>des ANR. </a:t>
            </a:r>
          </a:p>
          <a:p>
            <a:pPr marL="274320" marR="1028700" indent="205740">
              <a:lnSpc>
                <a:spcPts val="1425"/>
              </a:lnSpc>
              <a:spcBef>
                <a:spcPts val="60"/>
              </a:spcBef>
              <a:spcAft>
                <a:spcPts val="0"/>
              </a:spcAft>
              <a:buFont typeface="Symbol"/>
              <a:buChar char="·"/>
            </a:pPr>
            <a:r>
              <a:rPr lang="fr-FR" sz="1200" dirty="0">
                <a:solidFill>
                  <a:srgbClr val="000000"/>
                </a:solidFill>
                <a:latin typeface="Calibri Light" panose="02020603050405020304" pitchFamily="2"/>
              </a:rPr>
              <a:t>Les ANR prennent des </a:t>
            </a:r>
            <a:r>
              <a:rPr lang="fr-FR" sz="1125" dirty="0">
                <a:solidFill>
                  <a:srgbClr val="000000"/>
                </a:solidFill>
                <a:latin typeface="Calibri Light" panose="02020603050405020304" pitchFamily="2"/>
              </a:rPr>
              <a:t>décisions réglementaires transparentes et fondées sur des données scientifiques</a:t>
            </a:r>
            <a:r>
              <a:rPr lang="fr-FR" sz="1200" dirty="0">
                <a:solidFill>
                  <a:srgbClr val="000000"/>
                </a:solidFill>
                <a:latin typeface="Calibri Light" panose="02020603050405020304" pitchFamily="2"/>
              </a:rPr>
              <a:t>, tout en </a:t>
            </a:r>
            <a:r>
              <a:rPr lang="fr-FR" sz="1125" dirty="0">
                <a:solidFill>
                  <a:srgbClr val="000000"/>
                </a:solidFill>
                <a:latin typeface="Calibri Light" panose="02020603050405020304" pitchFamily="2"/>
              </a:rPr>
              <a:t>conservant l</a:t>
            </a:r>
            <a:r>
              <a:rPr lang="fr-FR" sz="1200" dirty="0">
                <a:solidFill>
                  <a:srgbClr val="000000"/>
                </a:solidFill>
                <a:latin typeface="Calibri Light" panose="02020603050405020304" pitchFamily="2"/>
              </a:rPr>
              <a:t>’</a:t>
            </a:r>
            <a:r>
              <a:rPr lang="fr-FR" sz="1125" dirty="0">
                <a:solidFill>
                  <a:srgbClr val="000000"/>
                </a:solidFill>
                <a:latin typeface="Calibri Light" panose="02020603050405020304" pitchFamily="2"/>
              </a:rPr>
              <a:t>indépendance nationale de </a:t>
            </a:r>
            <a:r>
              <a:rPr lang="fr-FR" sz="1200" dirty="0">
                <a:solidFill>
                  <a:srgbClr val="000000"/>
                </a:solidFill>
                <a:latin typeface="Calibri Light" panose="02020603050405020304" pitchFamily="2"/>
              </a:rPr>
              <a:t>leurs décisions. </a:t>
            </a:r>
          </a:p>
          <a:p>
            <a:pPr marL="274320" indent="205740">
              <a:lnSpc>
                <a:spcPts val="1275"/>
              </a:lnSpc>
              <a:spcBef>
                <a:spcPts val="53"/>
              </a:spcBef>
              <a:spcAft>
                <a:spcPts val="180"/>
              </a:spcAft>
              <a:buFont typeface="Symbol"/>
              <a:buChar char="·"/>
            </a:pPr>
            <a:r>
              <a:rPr lang="fr-FR" sz="1200" spc="11" dirty="0">
                <a:solidFill>
                  <a:srgbClr val="000000"/>
                </a:solidFill>
                <a:latin typeface="Calibri Light" panose="02020603050405020304" pitchFamily="2"/>
              </a:rPr>
              <a:t>Les ANR assurent un </a:t>
            </a:r>
            <a:r>
              <a:rPr lang="fr-FR" sz="1125" spc="11" dirty="0">
                <a:solidFill>
                  <a:srgbClr val="000000"/>
                </a:solidFill>
                <a:latin typeface="Calibri Light" panose="02020603050405020304" pitchFamily="2"/>
              </a:rPr>
              <a:t>accès rapide aux produits prioritaires dont la qualité est garantie </a:t>
            </a:r>
            <a:r>
              <a:rPr lang="fr-FR" sz="1200" spc="11" dirty="0">
                <a:solidFill>
                  <a:srgbClr val="000000"/>
                </a:solidFill>
                <a:latin typeface="Calibri Light" panose="02020603050405020304" pitchFamily="2"/>
              </a:rPr>
              <a:t>dans les pays. </a:t>
            </a:r>
          </a:p>
        </p:txBody>
      </p:sp>
      <p:cxnSp>
        <p:nvCxnSpPr>
          <p:cNvPr id="19" name="Straight Connector 18"/>
          <p:cNvCxnSpPr/>
          <p:nvPr/>
        </p:nvCxnSpPr>
        <p:spPr>
          <a:xfrm>
            <a:off x="1942624" y="4052888"/>
            <a:ext cx="7201376" cy="0"/>
          </a:xfrm>
          <a:prstGeom prst="line">
            <a:avLst/>
          </a:prstGeom>
          <a:ln w="42545" cmpd="sng">
            <a:solidFill>
              <a:srgbClr val="3668C1"/>
            </a:solidFill>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stretch>
            <a:fillRect/>
          </a:stretch>
        </p:blipFill>
        <p:spPr>
          <a:xfrm>
            <a:off x="7546182" y="4735617"/>
            <a:ext cx="1332548" cy="862013"/>
          </a:xfrm>
          <a:prstGeom prst="rect">
            <a:avLst/>
          </a:prstGeom>
        </p:spPr>
      </p:pic>
      <p:pic>
        <p:nvPicPr>
          <p:cNvPr id="14" name="Picture 13"/>
          <p:cNvPicPr/>
          <p:nvPr/>
        </p:nvPicPr>
        <p:blipFill>
          <a:blip r:embed="rId4"/>
          <a:stretch>
            <a:fillRect/>
          </a:stretch>
        </p:blipFill>
        <p:spPr>
          <a:xfrm>
            <a:off x="2358866" y="3227024"/>
            <a:ext cx="4896803" cy="1620679"/>
          </a:xfrm>
          <a:prstGeom prst="rect">
            <a:avLst/>
          </a:prstGeom>
        </p:spPr>
      </p:pic>
      <p:sp>
        <p:nvSpPr>
          <p:cNvPr id="2" name="Text Placeholder 1"/>
          <p:cNvSpPr>
            <a:spLocks noGrp="1"/>
          </p:cNvSpPr>
          <p:nvPr>
            <p:ph type="body" idx="10"/>
          </p:nvPr>
        </p:nvSpPr>
        <p:spPr>
          <a:xfrm>
            <a:off x="1615044" y="329306"/>
            <a:ext cx="6384445" cy="486728"/>
          </a:xfrm>
          <a:prstGeom prst="rect">
            <a:avLst/>
          </a:prstGeom>
          <a:noFill/>
          <a:ln w="0" cmpd="sng">
            <a:noFill/>
            <a:prstDash val="solid"/>
          </a:ln>
        </p:spPr>
        <p:txBody>
          <a:bodyPr vert="horz" wrap="square" lIns="0" tIns="37148" rIns="0" bIns="0" numCol="1" anchor="t" anchorCtr="0" compatLnSpc="1">
            <a:prstTxWarp prst="textNoShape">
              <a:avLst/>
            </a:prstTxWarp>
          </a:bodyPr>
          <a:lstStyle/>
          <a:p>
            <a:pPr>
              <a:buNone/>
            </a:pPr>
            <a:r>
              <a:rPr lang="fr-FR" sz="2400" b="1" spc="-8" dirty="0">
                <a:solidFill>
                  <a:srgbClr val="006699"/>
                </a:solidFill>
                <a:latin typeface="Calibri" panose="02020603050405020304" pitchFamily="2"/>
              </a:rPr>
              <a:t>Procédure d’enregistrement collaborative (CRP) </a:t>
            </a:r>
          </a:p>
        </p:txBody>
      </p:sp>
      <p:sp>
        <p:nvSpPr>
          <p:cNvPr id="3" name="Text Placeholder 2"/>
          <p:cNvSpPr>
            <a:spLocks noGrp="1"/>
          </p:cNvSpPr>
          <p:nvPr>
            <p:ph type="body" idx="10"/>
          </p:nvPr>
        </p:nvSpPr>
        <p:spPr>
          <a:xfrm>
            <a:off x="-9048" y="1384845"/>
            <a:ext cx="2254091" cy="3954780"/>
          </a:xfrm>
          <a:prstGeom prst="rect">
            <a:avLst/>
          </a:prstGeom>
          <a:solidFill>
            <a:srgbClr val="203864"/>
          </a:solidFill>
          <a:ln w="0" cmpd="sng">
            <a:noFill/>
            <a:prstDash val="solid"/>
          </a:ln>
        </p:spPr>
        <p:txBody>
          <a:bodyPr vert="horz" wrap="square" lIns="0" tIns="2105501" rIns="0" bIns="0" numCol="1" anchor="t" anchorCtr="0" compatLnSpc="1">
            <a:prstTxWarp prst="textNoShape">
              <a:avLst/>
            </a:prstTxWarp>
          </a:bodyPr>
          <a:lstStyle/>
          <a:p>
            <a:pPr algn="ctr">
              <a:lnSpc>
                <a:spcPts val="1875"/>
              </a:lnSpc>
              <a:spcAft>
                <a:spcPts val="0"/>
              </a:spcAft>
              <a:buNone/>
            </a:pPr>
            <a:r>
              <a:rPr lang="fr-FR" sz="1725" spc="-30" dirty="0">
                <a:solidFill>
                  <a:srgbClr val="FFFFFF"/>
                </a:solidFill>
                <a:latin typeface="Calibri Light" panose="02020603050405020304" pitchFamily="2"/>
              </a:rPr>
              <a:t>Qu’est-ce que </a:t>
            </a:r>
          </a:p>
          <a:p>
            <a:pPr algn="ctr">
              <a:lnSpc>
                <a:spcPts val="1875"/>
              </a:lnSpc>
              <a:spcBef>
                <a:spcPts val="0"/>
              </a:spcBef>
              <a:spcAft>
                <a:spcPts val="0"/>
              </a:spcAft>
              <a:buNone/>
            </a:pPr>
            <a:r>
              <a:rPr lang="fr-FR" sz="1725" spc="-26" dirty="0">
                <a:solidFill>
                  <a:srgbClr val="FFFFFF"/>
                </a:solidFill>
                <a:latin typeface="Calibri Light" panose="02020603050405020304" pitchFamily="2"/>
              </a:rPr>
              <a:t>c’est et </a:t>
            </a:r>
          </a:p>
          <a:p>
            <a:pPr algn="ctr">
              <a:lnSpc>
                <a:spcPts val="1875"/>
              </a:lnSpc>
              <a:spcBef>
                <a:spcPts val="4"/>
              </a:spcBef>
              <a:spcAft>
                <a:spcPts val="0"/>
              </a:spcAft>
              <a:buNone/>
            </a:pPr>
            <a:r>
              <a:rPr lang="fr-FR" sz="1725" spc="-8" dirty="0">
                <a:solidFill>
                  <a:srgbClr val="FFFFFF"/>
                </a:solidFill>
                <a:latin typeface="Calibri Light" panose="02020603050405020304" pitchFamily="2"/>
              </a:rPr>
              <a:t>comment cela </a:t>
            </a:r>
          </a:p>
          <a:p>
            <a:pPr algn="ctr">
              <a:lnSpc>
                <a:spcPts val="1875"/>
              </a:lnSpc>
              <a:spcBef>
                <a:spcPts val="0"/>
              </a:spcBef>
              <a:spcAft>
                <a:spcPts val="7069"/>
              </a:spcAft>
              <a:buNone/>
            </a:pPr>
            <a:r>
              <a:rPr lang="fr-FR" sz="1725" spc="-4" dirty="0">
                <a:solidFill>
                  <a:srgbClr val="FFFFFF"/>
                </a:solidFill>
                <a:latin typeface="Calibri Light" panose="02020603050405020304" pitchFamily="2"/>
              </a:rPr>
              <a:t>fonctionne-t-il ? </a:t>
            </a:r>
          </a:p>
        </p:txBody>
      </p:sp>
      <p:sp>
        <p:nvSpPr>
          <p:cNvPr id="6" name="Text Placeholder 5"/>
          <p:cNvSpPr>
            <a:spLocks noGrp="1"/>
          </p:cNvSpPr>
          <p:nvPr>
            <p:ph type="body" idx="10"/>
          </p:nvPr>
        </p:nvSpPr>
        <p:spPr>
          <a:xfrm>
            <a:off x="2535556" y="1924483"/>
            <a:ext cx="6267926" cy="486728"/>
          </a:xfrm>
          <a:prstGeom prst="rect">
            <a:avLst/>
          </a:prstGeom>
          <a:solidFill>
            <a:srgbClr val="4B77CA"/>
          </a:solidFill>
          <a:ln w="0" cmpd="sng">
            <a:noFill/>
            <a:prstDash val="solid"/>
          </a:ln>
        </p:spPr>
        <p:txBody>
          <a:bodyPr vert="horz" wrap="square" lIns="0" tIns="0" rIns="0" bIns="0" numCol="1" anchor="t" anchorCtr="0" compatLnSpc="1">
            <a:prstTxWarp prst="textNoShape">
              <a:avLst/>
            </a:prstTxWarp>
          </a:bodyPr>
          <a:lstStyle/>
          <a:p>
            <a:pPr marL="34290">
              <a:lnSpc>
                <a:spcPts val="1275"/>
              </a:lnSpc>
              <a:spcAft>
                <a:spcPts val="0"/>
              </a:spcAft>
              <a:buNone/>
            </a:pPr>
            <a:r>
              <a:rPr lang="fr-FR" sz="1425" spc="-4" dirty="0">
                <a:solidFill>
                  <a:srgbClr val="FFFFFF"/>
                </a:solidFill>
                <a:latin typeface="Calibri Light" panose="02020603050405020304" pitchFamily="2"/>
              </a:rPr>
              <a:t>La CRP facilite l’échange d’informations afin d’accélérer les enregistrements au niveau </a:t>
            </a:r>
            <a:r>
              <a:rPr lang="fr-FR" sz="1425" spc="-11" dirty="0">
                <a:solidFill>
                  <a:srgbClr val="FFFFFF"/>
                </a:solidFill>
                <a:latin typeface="Calibri Light" panose="02020603050405020304" pitchFamily="2"/>
              </a:rPr>
              <a:t>national dans les pays en fournissant aux ANR des rapports d’évaluation et d’inspection </a:t>
            </a:r>
            <a:r>
              <a:rPr lang="fr-FR" sz="1425" spc="-8" dirty="0">
                <a:solidFill>
                  <a:srgbClr val="FFFFFF"/>
                </a:solidFill>
                <a:latin typeface="Calibri Light" panose="02020603050405020304" pitchFamily="2"/>
              </a:rPr>
              <a:t>détaillés générés par les ANR de référence/PQ. </a:t>
            </a:r>
          </a:p>
        </p:txBody>
      </p:sp>
      <p:sp>
        <p:nvSpPr>
          <p:cNvPr id="7" name="Text Placeholder 6"/>
          <p:cNvSpPr>
            <a:spLocks noGrp="1"/>
          </p:cNvSpPr>
          <p:nvPr>
            <p:ph type="body" idx="10"/>
          </p:nvPr>
        </p:nvSpPr>
        <p:spPr>
          <a:xfrm>
            <a:off x="7262814" y="3169444"/>
            <a:ext cx="1831181" cy="857250"/>
          </a:xfrm>
          <a:prstGeom prst="rect">
            <a:avLst/>
          </a:prstGeom>
          <a:solidFill>
            <a:srgbClr val="A5A5A5"/>
          </a:solidFill>
          <a:ln w="0" cmpd="sng">
            <a:noFill/>
            <a:prstDash val="solid"/>
          </a:ln>
        </p:spPr>
        <p:txBody>
          <a:bodyPr vert="horz" wrap="square" lIns="0" tIns="18574" rIns="0" bIns="0" numCol="1" anchor="t" anchorCtr="0" compatLnSpc="1">
            <a:prstTxWarp prst="textNoShape">
              <a:avLst/>
            </a:prstTxWarp>
          </a:bodyPr>
          <a:lstStyle/>
          <a:p>
            <a:pPr algn="ctr">
              <a:lnSpc>
                <a:spcPts val="1350"/>
              </a:lnSpc>
              <a:spcAft>
                <a:spcPts val="1185"/>
              </a:spcAft>
              <a:buNone/>
            </a:pPr>
            <a:r>
              <a:rPr lang="fr-FR" sz="1125" b="1" dirty="0">
                <a:solidFill>
                  <a:srgbClr val="FFFFFF"/>
                </a:solidFill>
                <a:latin typeface="Calibri" panose="02020603050405020304" pitchFamily="2"/>
              </a:rPr>
              <a:t>Évaluation et </a:t>
            </a:r>
            <a:br>
              <a:rPr dirty="0"/>
            </a:br>
            <a:r>
              <a:rPr lang="fr-FR" sz="1125" b="1" dirty="0">
                <a:solidFill>
                  <a:srgbClr val="FFFFFF"/>
                </a:solidFill>
                <a:latin typeface="Calibri" panose="02020603050405020304" pitchFamily="2"/>
              </a:rPr>
              <a:t>enregistrement accélérés </a:t>
            </a:r>
            <a:br>
              <a:rPr dirty="0"/>
            </a:br>
            <a:r>
              <a:rPr lang="fr-FR" sz="1125" b="1" dirty="0">
                <a:solidFill>
                  <a:srgbClr val="FFFFFF"/>
                </a:solidFill>
                <a:latin typeface="Calibri" panose="02020603050405020304" pitchFamily="2"/>
              </a:rPr>
              <a:t>des produits de qualité dans </a:t>
            </a:r>
            <a:br>
              <a:rPr dirty="0"/>
            </a:br>
            <a:r>
              <a:rPr lang="fr-FR" sz="1125" b="1" dirty="0">
                <a:solidFill>
                  <a:srgbClr val="FFFFFF"/>
                </a:solidFill>
                <a:latin typeface="Calibri" panose="02020603050405020304" pitchFamily="2"/>
              </a:rPr>
              <a:t>les pays </a:t>
            </a:r>
          </a:p>
        </p:txBody>
      </p:sp>
      <p:sp>
        <p:nvSpPr>
          <p:cNvPr id="8" name="Text Placeholder 7"/>
          <p:cNvSpPr>
            <a:spLocks noGrp="1"/>
          </p:cNvSpPr>
          <p:nvPr>
            <p:ph type="body" idx="10"/>
          </p:nvPr>
        </p:nvSpPr>
        <p:spPr>
          <a:xfrm>
            <a:off x="7269957" y="4031217"/>
            <a:ext cx="1824038" cy="660559"/>
          </a:xfrm>
          <a:prstGeom prst="rect">
            <a:avLst/>
          </a:prstGeom>
          <a:solidFill>
            <a:srgbClr val="5B95D3"/>
          </a:solidFill>
          <a:ln w="0" cmpd="sng">
            <a:noFill/>
            <a:prstDash val="solid"/>
          </a:ln>
        </p:spPr>
        <p:txBody>
          <a:bodyPr vert="horz" wrap="square" lIns="0" tIns="13811" rIns="0" bIns="0" numCol="1" anchor="t" anchorCtr="0" compatLnSpc="1">
            <a:prstTxWarp prst="textNoShape">
              <a:avLst/>
            </a:prstTxWarp>
          </a:bodyPr>
          <a:lstStyle/>
          <a:p>
            <a:pPr algn="ctr">
              <a:lnSpc>
                <a:spcPts val="1350"/>
              </a:lnSpc>
              <a:spcAft>
                <a:spcPts val="1005"/>
              </a:spcAft>
              <a:buNone/>
            </a:pPr>
            <a:r>
              <a:rPr lang="fr-FR" sz="1125" b="1" dirty="0">
                <a:solidFill>
                  <a:srgbClr val="FFFFFF"/>
                </a:solidFill>
                <a:latin typeface="Calibri" panose="02020603050405020304" pitchFamily="2"/>
              </a:rPr>
              <a:t>Accès plus rapide de la </a:t>
            </a:r>
            <a:br>
              <a:rPr dirty="0"/>
            </a:br>
            <a:r>
              <a:rPr lang="fr-FR" sz="1125" b="1" dirty="0">
                <a:solidFill>
                  <a:srgbClr val="FFFFFF"/>
                </a:solidFill>
                <a:latin typeface="Calibri" panose="02020603050405020304" pitchFamily="2"/>
              </a:rPr>
              <a:t>population aux produits </a:t>
            </a:r>
            <a:br>
              <a:rPr dirty="0"/>
            </a:br>
            <a:r>
              <a:rPr lang="fr-FR" sz="1125" b="1" dirty="0">
                <a:solidFill>
                  <a:srgbClr val="FFFFFF"/>
                </a:solidFill>
                <a:latin typeface="Calibri" panose="02020603050405020304" pitchFamily="2"/>
              </a:rPr>
              <a:t>prioritaires de qualité </a:t>
            </a:r>
          </a:p>
        </p:txBody>
      </p:sp>
      <p:graphicFrame>
        <p:nvGraphicFramePr>
          <p:cNvPr id="12" name="Table 11"/>
          <p:cNvGraphicFramePr>
            <a:graphicFrameLocks noGrp="1"/>
          </p:cNvGraphicFramePr>
          <p:nvPr/>
        </p:nvGraphicFramePr>
        <p:xfrm>
          <a:off x="2118978" y="2656715"/>
          <a:ext cx="4727258" cy="520192"/>
        </p:xfrm>
        <a:graphic>
          <a:graphicData uri="http://schemas.openxmlformats.org/drawingml/2006/table">
            <a:tbl>
              <a:tblPr/>
              <a:tblGrid>
                <a:gridCol w="1977065">
                  <a:extLst>
                    <a:ext uri="{9D8B030D-6E8A-4147-A177-3AD203B41FA5}">
                      <a16:colId xmlns:a16="http://schemas.microsoft.com/office/drawing/2014/main" val="20000"/>
                    </a:ext>
                  </a:extLst>
                </a:gridCol>
                <a:gridCol w="2750193">
                  <a:extLst>
                    <a:ext uri="{9D8B030D-6E8A-4147-A177-3AD203B41FA5}">
                      <a16:colId xmlns:a16="http://schemas.microsoft.com/office/drawing/2014/main" val="20001"/>
                    </a:ext>
                  </a:extLst>
                </a:gridCol>
              </a:tblGrid>
              <a:tr h="417195">
                <a:tc>
                  <a:txBody>
                    <a:bodyPr/>
                    <a:lstStyle/>
                    <a:p>
                      <a:pPr marL="0" marR="669290" indent="0" algn="r">
                        <a:lnSpc>
                          <a:spcPts val="2000"/>
                        </a:lnSpc>
                        <a:spcBef>
                          <a:spcPts val="1395"/>
                        </a:spcBef>
                        <a:spcAft>
                          <a:spcPts val="910"/>
                        </a:spcAft>
                      </a:pPr>
                      <a:r>
                        <a:rPr lang="fr-FR" sz="1500" b="1" spc="0" dirty="0">
                          <a:solidFill>
                            <a:srgbClr val="000000"/>
                          </a:solidFill>
                          <a:latin typeface="Calibri" panose="02020603050405020304" pitchFamily="2"/>
                        </a:rPr>
                        <a:t>Demandeur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marL="1005840" marR="0" indent="0" algn="l">
                        <a:lnSpc>
                          <a:spcPts val="1800"/>
                        </a:lnSpc>
                        <a:spcBef>
                          <a:spcPts val="0"/>
                        </a:spcBef>
                        <a:spcAft>
                          <a:spcPts val="0"/>
                        </a:spcAft>
                      </a:pPr>
                      <a:r>
                        <a:rPr lang="fr-FR" sz="1500" b="1" spc="-50" dirty="0">
                          <a:solidFill>
                            <a:srgbClr val="000000"/>
                          </a:solidFill>
                          <a:latin typeface="Calibri" panose="02020603050405020304" pitchFamily="2"/>
                        </a:rPr>
                        <a:t>Vers plusieurs pays </a:t>
                      </a:r>
                    </a:p>
                    <a:p>
                      <a:pPr marL="0" marR="297180" indent="0" algn="r">
                        <a:lnSpc>
                          <a:spcPts val="2000"/>
                        </a:lnSpc>
                        <a:spcBef>
                          <a:spcPts val="375"/>
                        </a:spcBef>
                        <a:spcAft>
                          <a:spcPts val="95"/>
                        </a:spcAft>
                      </a:pPr>
                      <a:r>
                        <a:rPr lang="fr-FR" sz="1500" b="1" spc="0" dirty="0">
                          <a:solidFill>
                            <a:srgbClr val="000000"/>
                          </a:solidFill>
                          <a:latin typeface="Calibri" panose="02020603050405020304" pitchFamily="2"/>
                        </a:rPr>
                        <a:t>participant à la CRP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15" name="Text Placeholder 14"/>
          <p:cNvSpPr>
            <a:spLocks noGrp="1"/>
          </p:cNvSpPr>
          <p:nvPr>
            <p:ph type="body" idx="10"/>
          </p:nvPr>
        </p:nvSpPr>
        <p:spPr>
          <a:xfrm>
            <a:off x="2528411" y="3598069"/>
            <a:ext cx="4727258" cy="701993"/>
          </a:xfrm>
          <a:prstGeom prst="rect">
            <a:avLst/>
          </a:prstGeom>
          <a:noFill/>
          <a:ln w="0" cmpd="sng">
            <a:noFill/>
            <a:prstDash val="solid"/>
          </a:ln>
        </p:spPr>
        <p:txBody>
          <a:bodyPr vert="horz" wrap="square" lIns="0" tIns="0" rIns="0" bIns="0" numCol="1" anchor="t" anchorCtr="0" compatLnSpc="1">
            <a:prstTxWarp prst="textNoShape">
              <a:avLst/>
            </a:prstTxWarp>
          </a:bodyPr>
          <a:lstStyle/>
          <a:p>
            <a:pPr marL="68580">
              <a:lnSpc>
                <a:spcPts val="1200"/>
              </a:lnSpc>
              <a:spcAft>
                <a:spcPts val="0"/>
              </a:spcAft>
              <a:buNone/>
            </a:pPr>
            <a:r>
              <a:rPr lang="fr-FR" sz="1388" b="1" spc="-15" dirty="0">
                <a:solidFill>
                  <a:srgbClr val="FFFFFF"/>
                </a:solidFill>
                <a:latin typeface="Calibri" panose="02020603050405020304" pitchFamily="2"/>
              </a:rPr>
              <a:t>Dossier mono-</a:t>
            </a:r>
            <a:r>
              <a:rPr lang="fr-FR" sz="100" dirty="0">
                <a:solidFill>
                  <a:srgbClr val="000000"/>
                </a:solidFill>
                <a:latin typeface="Calibri" panose="02020603050405020304" pitchFamily="2"/>
              </a:rPr>
              <a:t> </a:t>
            </a:r>
          </a:p>
          <a:p>
            <a:pPr marL="342900">
              <a:lnSpc>
                <a:spcPts val="1425"/>
              </a:lnSpc>
              <a:spcBef>
                <a:spcPts val="259"/>
              </a:spcBef>
              <a:spcAft>
                <a:spcPts val="2588"/>
              </a:spcAft>
              <a:buNone/>
            </a:pPr>
            <a:r>
              <a:rPr lang="fr-FR" sz="1388" b="1" spc="-19" dirty="0">
                <a:solidFill>
                  <a:srgbClr val="FFFFFF"/>
                </a:solidFill>
                <a:latin typeface="Calibri" panose="02020603050405020304" pitchFamily="2"/>
              </a:rPr>
              <a:t>produit </a:t>
            </a:r>
          </a:p>
        </p:txBody>
      </p:sp>
      <p:sp>
        <p:nvSpPr>
          <p:cNvPr id="16" name="Text Placeholder 15"/>
          <p:cNvSpPr>
            <a:spLocks noGrp="1"/>
          </p:cNvSpPr>
          <p:nvPr>
            <p:ph type="body" idx="10"/>
          </p:nvPr>
        </p:nvSpPr>
        <p:spPr>
          <a:xfrm>
            <a:off x="2583323" y="4277393"/>
            <a:ext cx="4734401" cy="1140619"/>
          </a:xfrm>
          <a:prstGeom prst="rect">
            <a:avLst/>
          </a:prstGeom>
          <a:noFill/>
          <a:ln w="0" cmpd="sng">
            <a:noFill/>
            <a:prstDash val="solid"/>
          </a:ln>
        </p:spPr>
        <p:txBody>
          <a:bodyPr vert="horz" wrap="square" lIns="0" tIns="0" rIns="0" bIns="0" numCol="1" anchor="t" anchorCtr="0" compatLnSpc="1">
            <a:prstTxWarp prst="textNoShape">
              <a:avLst/>
            </a:prstTxWarp>
          </a:bodyPr>
          <a:lstStyle/>
          <a:p>
            <a:pPr marL="548640">
              <a:lnSpc>
                <a:spcPts val="1200"/>
              </a:lnSpc>
              <a:spcAft>
                <a:spcPts val="0"/>
              </a:spcAft>
              <a:buNone/>
            </a:pPr>
            <a:r>
              <a:rPr lang="fr-FR" sz="1500" dirty="0">
                <a:solidFill>
                  <a:srgbClr val="000000"/>
                </a:solidFill>
                <a:latin typeface="Calibri" panose="02020603050405020304" pitchFamily="2"/>
              </a:rPr>
              <a:t>+ </a:t>
            </a:r>
          </a:p>
          <a:p>
            <a:pPr marL="240030">
              <a:lnSpc>
                <a:spcPts val="1425"/>
              </a:lnSpc>
              <a:spcBef>
                <a:spcPts val="64"/>
              </a:spcBef>
              <a:spcAft>
                <a:spcPts val="3420"/>
              </a:spcAft>
              <a:buNone/>
            </a:pPr>
            <a:r>
              <a:rPr lang="fr-FR" sz="1200" dirty="0">
                <a:solidFill>
                  <a:srgbClr val="000000"/>
                </a:solidFill>
                <a:latin typeface="Calibri" panose="02020603050405020304" pitchFamily="2"/>
              </a:rPr>
              <a:t>Prod. Rapports </a:t>
            </a:r>
            <a:br>
              <a:rPr dirty="0"/>
            </a:br>
            <a:r>
              <a:rPr lang="fr-FR" sz="1200" dirty="0">
                <a:solidFill>
                  <a:srgbClr val="000000"/>
                </a:solidFill>
                <a:latin typeface="Calibri" panose="02020603050405020304" pitchFamily="2"/>
              </a:rPr>
              <a:t>d’évaluation de </a:t>
            </a:r>
            <a:br>
              <a:rPr dirty="0"/>
            </a:br>
            <a:r>
              <a:rPr lang="fr-FR" sz="1200" dirty="0">
                <a:solidFill>
                  <a:srgbClr val="000000"/>
                </a:solidFill>
                <a:latin typeface="Calibri" panose="02020603050405020304" pitchFamily="2"/>
              </a:rPr>
              <a:t>l’ARS/PQ </a:t>
            </a:r>
          </a:p>
        </p:txBody>
      </p:sp>
      <p:cxnSp>
        <p:nvCxnSpPr>
          <p:cNvPr id="17" name="Straight Connector 16"/>
          <p:cNvCxnSpPr/>
          <p:nvPr/>
        </p:nvCxnSpPr>
        <p:spPr>
          <a:xfrm>
            <a:off x="2254092" y="2452688"/>
            <a:ext cx="6830854" cy="0"/>
          </a:xfrm>
          <a:prstGeom prst="line">
            <a:avLst/>
          </a:prstGeom>
          <a:ln w="69850" cmpd="sng">
            <a:solidFill>
              <a:srgbClr val="376AC3"/>
            </a:solidFill>
          </a:ln>
        </p:spPr>
      </p:cxnSp>
    </p:spTree>
    <p:extLst>
      <p:ext uri="{BB962C8B-B14F-4D97-AF65-F5344CB8AC3E}">
        <p14:creationId xmlns:p14="http://schemas.microsoft.com/office/powerpoint/2010/main" val="37587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70945" y="-22123"/>
            <a:ext cx="8842058" cy="6002585"/>
          </a:xfrm>
          <a:prstGeom prst="rect">
            <a:avLst/>
          </a:prstGeom>
        </p:spPr>
      </p:pic>
      <p:sp>
        <p:nvSpPr>
          <p:cNvPr id="4" name="Text Placeholder 3"/>
          <p:cNvSpPr>
            <a:spLocks noGrp="1"/>
          </p:cNvSpPr>
          <p:nvPr>
            <p:ph type="body" idx="10"/>
          </p:nvPr>
        </p:nvSpPr>
        <p:spPr>
          <a:xfrm>
            <a:off x="528145" y="187259"/>
            <a:ext cx="8615855" cy="459127"/>
          </a:xfrm>
          <a:prstGeom prst="rect">
            <a:avLst/>
          </a:prstGeom>
          <a:noFill/>
          <a:ln w="0" cmpd="sng">
            <a:noFill/>
            <a:prstDash val="solid"/>
          </a:ln>
        </p:spPr>
        <p:txBody>
          <a:bodyPr vert="horz" wrap="square" lIns="0" tIns="30480" rIns="0" bIns="0" numCol="1" anchor="t" anchorCtr="0" compatLnSpc="1">
            <a:prstTxWarp prst="textNoShape">
              <a:avLst/>
            </a:prstTxWarp>
          </a:bodyPr>
          <a:lstStyle/>
          <a:p>
            <a:pPr>
              <a:buNone/>
            </a:pPr>
            <a:r>
              <a:rPr lang="fr-FR" sz="2000" b="1" dirty="0">
                <a:solidFill>
                  <a:srgbClr val="006699"/>
                </a:solidFill>
                <a:latin typeface="Calibri" panose="02020603050405020304" pitchFamily="2"/>
              </a:rPr>
              <a:t>Résultats de la CRP bénéfiques pour toutes les parties prenantes </a:t>
            </a:r>
            <a:r>
              <a:rPr lang="fr-FR" sz="2000" b="1" spc="-11" dirty="0">
                <a:solidFill>
                  <a:srgbClr val="006699"/>
                </a:solidFill>
                <a:latin typeface="Calibri" panose="02020603050405020304" pitchFamily="2"/>
              </a:rPr>
              <a:t>concernées</a:t>
            </a:r>
          </a:p>
        </p:txBody>
      </p:sp>
      <p:sp>
        <p:nvSpPr>
          <p:cNvPr id="5" name="Text Placeholder 4"/>
          <p:cNvSpPr>
            <a:spLocks noGrp="1"/>
          </p:cNvSpPr>
          <p:nvPr>
            <p:ph type="body" idx="10"/>
          </p:nvPr>
        </p:nvSpPr>
        <p:spPr>
          <a:xfrm>
            <a:off x="331075" y="1334133"/>
            <a:ext cx="4241959" cy="4933861"/>
          </a:xfrm>
          <a:prstGeom prst="rect">
            <a:avLst/>
          </a:prstGeom>
          <a:noFill/>
          <a:ln w="0" cmpd="sng">
            <a:noFill/>
            <a:prstDash val="solid"/>
          </a:ln>
        </p:spPr>
        <p:txBody>
          <a:bodyPr vert="horz" wrap="square" lIns="0" tIns="33338" rIns="0" bIns="0" numCol="1" anchor="t" anchorCtr="0" compatLnSpc="1">
            <a:prstTxWarp prst="textNoShape">
              <a:avLst/>
            </a:prstTxWarp>
          </a:bodyPr>
          <a:lstStyle/>
          <a:p>
            <a:pPr>
              <a:lnSpc>
                <a:spcPts val="1275"/>
              </a:lnSpc>
              <a:buNone/>
            </a:pPr>
            <a:r>
              <a:rPr lang="fr-FR" sz="1200" b="1" spc="11" dirty="0">
                <a:solidFill>
                  <a:srgbClr val="000000"/>
                </a:solidFill>
                <a:latin typeface="Calibri" panose="02020603050405020304" pitchFamily="2"/>
              </a:rPr>
              <a:t>ANR </a:t>
            </a:r>
          </a:p>
          <a:p>
            <a:pPr marL="285750" indent="-285750">
              <a:lnSpc>
                <a:spcPts val="1350"/>
              </a:lnSpc>
              <a:spcBef>
                <a:spcPts val="214"/>
              </a:spcBef>
              <a:buClrTx/>
              <a:buFont typeface="Arial" panose="020B0604020202020204" pitchFamily="34" charset="0"/>
              <a:buChar char="•"/>
            </a:pPr>
            <a:r>
              <a:rPr lang="fr-FR" sz="1200" dirty="0">
                <a:solidFill>
                  <a:srgbClr val="000000"/>
                </a:solidFill>
                <a:latin typeface="Calibri" panose="02020603050405020304" pitchFamily="2"/>
              </a:rPr>
              <a:t>Fournir un </a:t>
            </a:r>
            <a:r>
              <a:rPr lang="fr-FR" sz="1200" b="1" dirty="0">
                <a:solidFill>
                  <a:srgbClr val="000000"/>
                </a:solidFill>
                <a:latin typeface="Calibri" panose="02020603050405020304" pitchFamily="2"/>
              </a:rPr>
              <a:t>outil et une procédure pratiques aux ANR qui </a:t>
            </a:r>
          </a:p>
          <a:p>
            <a:pPr marL="240030">
              <a:lnSpc>
                <a:spcPts val="1275"/>
              </a:lnSpc>
              <a:spcBef>
                <a:spcPts val="263"/>
              </a:spcBef>
              <a:buNone/>
            </a:pPr>
            <a:r>
              <a:rPr lang="fr-FR" sz="1200" b="1" spc="-8" dirty="0">
                <a:solidFill>
                  <a:srgbClr val="000000"/>
                </a:solidFill>
                <a:latin typeface="Calibri" panose="02020603050405020304" pitchFamily="2"/>
              </a:rPr>
              <a:t>souhaitent appliquer la confiance règlementaire, </a:t>
            </a:r>
            <a:r>
              <a:rPr lang="fr-FR" sz="1200" spc="-8" dirty="0">
                <a:solidFill>
                  <a:srgbClr val="000000"/>
                </a:solidFill>
                <a:latin typeface="Calibri" panose="02020603050405020304" pitchFamily="2"/>
              </a:rPr>
              <a:t>leur permettre </a:t>
            </a:r>
          </a:p>
          <a:p>
            <a:pPr marL="240030">
              <a:lnSpc>
                <a:spcPts val="1275"/>
              </a:lnSpc>
              <a:spcBef>
                <a:spcPts val="281"/>
              </a:spcBef>
              <a:buNone/>
            </a:pPr>
            <a:r>
              <a:rPr lang="fr-FR" sz="1200" dirty="0">
                <a:solidFill>
                  <a:srgbClr val="000000"/>
                </a:solidFill>
                <a:latin typeface="Calibri" panose="02020603050405020304" pitchFamily="2"/>
              </a:rPr>
              <a:t>de </a:t>
            </a:r>
            <a:r>
              <a:rPr lang="fr-FR" sz="1200" b="1" dirty="0">
                <a:solidFill>
                  <a:srgbClr val="000000"/>
                </a:solidFill>
                <a:latin typeface="Calibri" panose="02020603050405020304" pitchFamily="2"/>
              </a:rPr>
              <a:t>tirer parti du travail effectué par d’autres </a:t>
            </a:r>
            <a:r>
              <a:rPr lang="fr-FR" sz="1200" dirty="0">
                <a:solidFill>
                  <a:srgbClr val="000000"/>
                </a:solidFill>
                <a:latin typeface="Calibri" panose="02020603050405020304" pitchFamily="2"/>
              </a:rPr>
              <a:t>autorités et </a:t>
            </a:r>
            <a:r>
              <a:rPr lang="fr-FR" sz="1200" b="1" dirty="0">
                <a:solidFill>
                  <a:srgbClr val="000000"/>
                </a:solidFill>
                <a:latin typeface="Calibri" panose="02020603050405020304" pitchFamily="2"/>
              </a:rPr>
              <a:t>rendre </a:t>
            </a:r>
            <a:r>
              <a:rPr lang="fr-FR" sz="1200" b="1" spc="-11" dirty="0">
                <a:solidFill>
                  <a:srgbClr val="000000"/>
                </a:solidFill>
                <a:latin typeface="Calibri" panose="02020603050405020304" pitchFamily="2"/>
              </a:rPr>
              <a:t>leur système d’enregistrement plus efficace et mieux adapté </a:t>
            </a:r>
            <a:r>
              <a:rPr lang="fr-FR" sz="1200" spc="-11" dirty="0">
                <a:solidFill>
                  <a:srgbClr val="000000"/>
                </a:solidFill>
                <a:latin typeface="Calibri" panose="02020603050405020304" pitchFamily="2"/>
              </a:rPr>
              <a:t>aux besoins de la population du pays. </a:t>
            </a:r>
          </a:p>
          <a:p>
            <a:pPr marL="285750" indent="-285750">
              <a:lnSpc>
                <a:spcPts val="1350"/>
              </a:lnSpc>
              <a:spcBef>
                <a:spcPts val="431"/>
              </a:spcBef>
              <a:buClrTx/>
              <a:buFont typeface="Arial" panose="020B0604020202020204" pitchFamily="34" charset="0"/>
              <a:buChar char="•"/>
            </a:pPr>
            <a:r>
              <a:rPr lang="fr-FR" sz="1200" spc="60" dirty="0">
                <a:solidFill>
                  <a:srgbClr val="000000"/>
                </a:solidFill>
                <a:latin typeface="Calibri" panose="02020603050405020304" pitchFamily="2"/>
              </a:rPr>
              <a:t>Accès à des </a:t>
            </a:r>
            <a:r>
              <a:rPr lang="fr-FR" sz="1200" b="1" spc="60" dirty="0">
                <a:solidFill>
                  <a:srgbClr val="000000"/>
                </a:solidFill>
                <a:latin typeface="Calibri" panose="02020603050405020304" pitchFamily="2"/>
              </a:rPr>
              <a:t>données bien organisées conformément aux </a:t>
            </a:r>
            <a:r>
              <a:rPr lang="fr-FR" sz="1200" b="1" spc="30" dirty="0">
                <a:solidFill>
                  <a:srgbClr val="000000"/>
                </a:solidFill>
                <a:latin typeface="Calibri" panose="02020603050405020304" pitchFamily="2"/>
              </a:rPr>
              <a:t>exigences internationales et rigoureuses </a:t>
            </a:r>
            <a:r>
              <a:rPr lang="fr-FR" sz="1200" spc="30" dirty="0">
                <a:solidFill>
                  <a:srgbClr val="000000"/>
                </a:solidFill>
                <a:latin typeface="Calibri" panose="02020603050405020304" pitchFamily="2"/>
              </a:rPr>
              <a:t>- Disponibilité des </a:t>
            </a:r>
            <a:r>
              <a:rPr lang="fr-FR" sz="1200" spc="64" dirty="0">
                <a:solidFill>
                  <a:srgbClr val="000000"/>
                </a:solidFill>
                <a:latin typeface="Calibri" panose="02020603050405020304" pitchFamily="2"/>
              </a:rPr>
              <a:t>résultats détaillés de l’évaluation et de l’inspection des </a:t>
            </a:r>
            <a:r>
              <a:rPr lang="fr-FR" sz="1200" spc="-34" dirty="0">
                <a:solidFill>
                  <a:srgbClr val="000000"/>
                </a:solidFill>
                <a:latin typeface="Calibri" panose="02020603050405020304" pitchFamily="2"/>
              </a:rPr>
              <a:t>ARS/OMS </a:t>
            </a:r>
          </a:p>
          <a:p>
            <a:pPr marL="285750" indent="-285750">
              <a:lnSpc>
                <a:spcPts val="1350"/>
              </a:lnSpc>
              <a:spcBef>
                <a:spcPts val="514"/>
              </a:spcBef>
              <a:buClrTx/>
              <a:buFont typeface="Arial" panose="020B0604020202020204" pitchFamily="34" charset="0"/>
              <a:buChar char="•"/>
            </a:pPr>
            <a:r>
              <a:rPr lang="fr-FR" sz="1200" b="1" dirty="0">
                <a:solidFill>
                  <a:srgbClr val="000000"/>
                </a:solidFill>
                <a:latin typeface="Calibri" panose="02020603050405020304" pitchFamily="2"/>
              </a:rPr>
              <a:t>Possibilité pour </a:t>
            </a:r>
            <a:r>
              <a:rPr lang="fr-FR" sz="1200" dirty="0">
                <a:solidFill>
                  <a:srgbClr val="000000"/>
                </a:solidFill>
                <a:latin typeface="Calibri" panose="02020603050405020304" pitchFamily="2"/>
              </a:rPr>
              <a:t>les ANR de </a:t>
            </a:r>
            <a:r>
              <a:rPr lang="fr-FR" sz="1200" b="1" dirty="0">
                <a:solidFill>
                  <a:srgbClr val="000000"/>
                </a:solidFill>
                <a:latin typeface="Calibri" panose="02020603050405020304" pitchFamily="2"/>
              </a:rPr>
              <a:t>prendre des décisions bien </a:t>
            </a:r>
          </a:p>
          <a:p>
            <a:pPr marL="240030">
              <a:lnSpc>
                <a:spcPts val="1275"/>
              </a:lnSpc>
              <a:spcBef>
                <a:spcPts val="191"/>
              </a:spcBef>
              <a:buNone/>
            </a:pPr>
            <a:r>
              <a:rPr lang="fr-FR" sz="1200" b="1" dirty="0">
                <a:solidFill>
                  <a:srgbClr val="000000"/>
                </a:solidFill>
                <a:latin typeface="Calibri" panose="02020603050405020304" pitchFamily="2"/>
              </a:rPr>
              <a:t>informées et de qualité</a:t>
            </a:r>
            <a:r>
              <a:rPr lang="fr-FR" sz="1200" dirty="0">
                <a:solidFill>
                  <a:srgbClr val="000000"/>
                </a:solidFill>
                <a:latin typeface="Calibri" panose="02020603050405020304" pitchFamily="2"/>
              </a:rPr>
              <a:t>, en </a:t>
            </a:r>
            <a:r>
              <a:rPr lang="fr-FR" sz="1200" b="1" dirty="0">
                <a:solidFill>
                  <a:srgbClr val="000000"/>
                </a:solidFill>
                <a:latin typeface="Calibri" panose="02020603050405020304" pitchFamily="2"/>
              </a:rPr>
              <a:t>économisant des efforts, des </a:t>
            </a:r>
          </a:p>
          <a:p>
            <a:pPr marL="240030">
              <a:lnSpc>
                <a:spcPts val="1275"/>
              </a:lnSpc>
              <a:spcBef>
                <a:spcPts val="281"/>
              </a:spcBef>
              <a:buNone/>
            </a:pPr>
            <a:r>
              <a:rPr lang="fr-FR" sz="1200" b="1" spc="-4" dirty="0">
                <a:solidFill>
                  <a:srgbClr val="000000"/>
                </a:solidFill>
                <a:latin typeface="Calibri" panose="02020603050405020304" pitchFamily="2"/>
              </a:rPr>
              <a:t>ressources </a:t>
            </a:r>
            <a:r>
              <a:rPr lang="fr-FR" sz="1200" spc="-4" dirty="0">
                <a:solidFill>
                  <a:srgbClr val="000000"/>
                </a:solidFill>
                <a:latin typeface="Calibri" panose="02020603050405020304" pitchFamily="2"/>
              </a:rPr>
              <a:t>(humaines et financières) et du </a:t>
            </a:r>
            <a:r>
              <a:rPr lang="fr-FR" sz="1200" b="1" spc="-4" dirty="0">
                <a:solidFill>
                  <a:srgbClr val="000000"/>
                </a:solidFill>
                <a:latin typeface="Calibri" panose="02020603050405020304" pitchFamily="2"/>
              </a:rPr>
              <a:t>temps</a:t>
            </a:r>
            <a:r>
              <a:rPr lang="fr-FR" sz="1200" spc="-4" dirty="0">
                <a:solidFill>
                  <a:srgbClr val="000000"/>
                </a:solidFill>
                <a:latin typeface="Calibri" panose="02020603050405020304" pitchFamily="2"/>
              </a:rPr>
              <a:t>, tout en </a:t>
            </a:r>
          </a:p>
          <a:p>
            <a:pPr marL="240030">
              <a:lnSpc>
                <a:spcPts val="1275"/>
              </a:lnSpc>
              <a:spcBef>
                <a:spcPts val="191"/>
              </a:spcBef>
              <a:buNone/>
            </a:pPr>
            <a:r>
              <a:rPr lang="fr-FR" sz="1200" spc="-11" dirty="0">
                <a:solidFill>
                  <a:srgbClr val="000000"/>
                </a:solidFill>
                <a:latin typeface="Calibri" panose="02020603050405020304" pitchFamily="2"/>
              </a:rPr>
              <a:t>préservant leur indépendance nationale. </a:t>
            </a:r>
          </a:p>
          <a:p>
            <a:pPr marL="285750" indent="-285750">
              <a:lnSpc>
                <a:spcPts val="1350"/>
              </a:lnSpc>
              <a:spcBef>
                <a:spcPts val="360"/>
              </a:spcBef>
              <a:buClrTx/>
              <a:buFont typeface="Arial" panose="020B0604020202020204" pitchFamily="34" charset="0"/>
              <a:buChar char="•"/>
            </a:pPr>
            <a:r>
              <a:rPr lang="fr-FR" sz="1200" b="1" dirty="0">
                <a:solidFill>
                  <a:srgbClr val="000000"/>
                </a:solidFill>
                <a:latin typeface="Calibri" panose="02020603050405020304" pitchFamily="2"/>
              </a:rPr>
              <a:t>Renforcement des capacités </a:t>
            </a:r>
            <a:r>
              <a:rPr lang="fr-FR" sz="1200" dirty="0">
                <a:solidFill>
                  <a:srgbClr val="000000"/>
                </a:solidFill>
                <a:latin typeface="Calibri" panose="02020603050405020304" pitchFamily="2"/>
              </a:rPr>
              <a:t>- les ANR peuvent s’inspirer des </a:t>
            </a:r>
          </a:p>
          <a:p>
            <a:pPr marL="240030">
              <a:lnSpc>
                <a:spcPts val="1275"/>
              </a:lnSpc>
              <a:spcBef>
                <a:spcPts val="281"/>
              </a:spcBef>
              <a:buNone/>
            </a:pPr>
            <a:r>
              <a:rPr lang="fr-FR" sz="1200" spc="-15" dirty="0">
                <a:solidFill>
                  <a:srgbClr val="000000"/>
                </a:solidFill>
                <a:latin typeface="Calibri" panose="02020603050405020304" pitchFamily="2"/>
              </a:rPr>
              <a:t>rapports d’évaluation d’autres ARS/OMS </a:t>
            </a:r>
          </a:p>
          <a:p>
            <a:pPr marL="285750" indent="-285750">
              <a:lnSpc>
                <a:spcPts val="1350"/>
              </a:lnSpc>
              <a:spcBef>
                <a:spcPts val="503"/>
              </a:spcBef>
              <a:buClrTx/>
              <a:buFont typeface="Arial" panose="020B0604020202020204" pitchFamily="34" charset="0"/>
              <a:buChar char="•"/>
            </a:pPr>
            <a:r>
              <a:rPr lang="fr-FR" sz="1200" b="1" dirty="0">
                <a:solidFill>
                  <a:srgbClr val="000000"/>
                </a:solidFill>
                <a:latin typeface="Calibri" panose="02020603050405020304" pitchFamily="2"/>
              </a:rPr>
              <a:t>Introduction </a:t>
            </a:r>
            <a:r>
              <a:rPr lang="fr-FR" sz="1200" dirty="0">
                <a:solidFill>
                  <a:srgbClr val="000000"/>
                </a:solidFill>
                <a:latin typeface="Calibri" panose="02020603050405020304" pitchFamily="2"/>
              </a:rPr>
              <a:t>dans le pays de </a:t>
            </a:r>
            <a:r>
              <a:rPr lang="fr-FR" sz="1200" b="1" dirty="0">
                <a:solidFill>
                  <a:srgbClr val="000000"/>
                </a:solidFill>
                <a:latin typeface="Calibri" panose="02020603050405020304" pitchFamily="2"/>
              </a:rPr>
              <a:t>produits dont la qualité est </a:t>
            </a:r>
          </a:p>
          <a:p>
            <a:pPr marL="240030">
              <a:lnSpc>
                <a:spcPts val="1275"/>
              </a:lnSpc>
              <a:spcBef>
                <a:spcPts val="263"/>
              </a:spcBef>
              <a:buNone/>
            </a:pPr>
            <a:r>
              <a:rPr lang="fr-FR" sz="1200" b="1" spc="-8" dirty="0">
                <a:solidFill>
                  <a:srgbClr val="000000"/>
                </a:solidFill>
                <a:latin typeface="Calibri" panose="02020603050405020304" pitchFamily="2"/>
              </a:rPr>
              <a:t>garantie, </a:t>
            </a:r>
            <a:r>
              <a:rPr lang="fr-FR" sz="1200" spc="-8" dirty="0">
                <a:solidFill>
                  <a:srgbClr val="000000"/>
                </a:solidFill>
                <a:latin typeface="Calibri" panose="02020603050405020304" pitchFamily="2"/>
              </a:rPr>
              <a:t>dans le cadre d’un programme d’amélioration de la </a:t>
            </a:r>
          </a:p>
          <a:p>
            <a:pPr marL="240030">
              <a:lnSpc>
                <a:spcPts val="1275"/>
              </a:lnSpc>
              <a:spcBef>
                <a:spcPts val="217"/>
              </a:spcBef>
              <a:buNone/>
            </a:pPr>
            <a:r>
              <a:rPr lang="fr-FR" sz="1200" b="1" spc="-23" dirty="0">
                <a:solidFill>
                  <a:srgbClr val="000000"/>
                </a:solidFill>
                <a:latin typeface="Calibri" panose="02020603050405020304" pitchFamily="2"/>
              </a:rPr>
              <a:t>qualité </a:t>
            </a:r>
            <a:r>
              <a:rPr lang="fr-FR" sz="1200" b="1" spc="-15" dirty="0">
                <a:solidFill>
                  <a:srgbClr val="000000"/>
                </a:solidFill>
                <a:latin typeface="Calibri" panose="02020603050405020304" pitchFamily="2"/>
              </a:rPr>
              <a:t>plus rapidement </a:t>
            </a:r>
          </a:p>
        </p:txBody>
      </p:sp>
      <p:sp>
        <p:nvSpPr>
          <p:cNvPr id="6" name="Text Placeholder 5"/>
          <p:cNvSpPr>
            <a:spLocks noGrp="1"/>
          </p:cNvSpPr>
          <p:nvPr>
            <p:ph type="body" idx="10"/>
          </p:nvPr>
        </p:nvSpPr>
        <p:spPr>
          <a:xfrm>
            <a:off x="4918579" y="1600946"/>
            <a:ext cx="3776104" cy="3968223"/>
          </a:xfrm>
          <a:prstGeom prst="rect">
            <a:avLst/>
          </a:prstGeom>
          <a:noFill/>
          <a:ln w="0" cmpd="sng">
            <a:noFill/>
            <a:prstDash val="solid"/>
          </a:ln>
        </p:spPr>
        <p:txBody>
          <a:bodyPr vert="horz" wrap="square" lIns="0" tIns="24289" rIns="0" bIns="0" numCol="1" anchor="t" anchorCtr="0" compatLnSpc="1">
            <a:prstTxWarp prst="textNoShape">
              <a:avLst/>
            </a:prstTxWarp>
          </a:bodyPr>
          <a:lstStyle/>
          <a:p>
            <a:pPr>
              <a:lnSpc>
                <a:spcPts val="1425"/>
              </a:lnSpc>
              <a:buNone/>
            </a:pPr>
            <a:r>
              <a:rPr lang="fr-FR" sz="1240" b="1" spc="8" dirty="0">
                <a:solidFill>
                  <a:srgbClr val="000000"/>
                </a:solidFill>
                <a:latin typeface="Calibri" panose="02020603050405020304" pitchFamily="2"/>
              </a:rPr>
              <a:t>     Candidats  </a:t>
            </a:r>
          </a:p>
          <a:p>
            <a:pPr marL="491490" marR="788670" indent="-285750">
              <a:lnSpc>
                <a:spcPct val="100000"/>
              </a:lnSpc>
              <a:spcBef>
                <a:spcPts val="200"/>
              </a:spcBef>
              <a:spcAft>
                <a:spcPts val="200"/>
              </a:spcAft>
              <a:buClrTx/>
              <a:buFont typeface="Arial" panose="020B0604020202020204" pitchFamily="34" charset="0"/>
              <a:buChar char="•"/>
            </a:pPr>
            <a:r>
              <a:rPr lang="fr-FR" sz="1200" dirty="0">
                <a:solidFill>
                  <a:srgbClr val="000000"/>
                </a:solidFill>
                <a:latin typeface="Calibri" panose="02020603050405020304" pitchFamily="2"/>
              </a:rPr>
              <a:t>Fournir une procédure pour faciliter et accélérer les processus nationaux d’enregistrement, avec  des délais d’enregistrement attrayants ; </a:t>
            </a:r>
          </a:p>
          <a:p>
            <a:pPr marL="491490" indent="-285750">
              <a:lnSpc>
                <a:spcPct val="100000"/>
              </a:lnSpc>
              <a:spcBef>
                <a:spcPts val="200"/>
              </a:spcBef>
              <a:spcAft>
                <a:spcPts val="200"/>
              </a:spcAft>
              <a:buClrTx/>
              <a:buFont typeface="Arial" panose="020B0604020202020204" pitchFamily="34" charset="0"/>
              <a:buChar char="•"/>
            </a:pPr>
            <a:r>
              <a:rPr lang="fr-FR" sz="1200" spc="-4" dirty="0">
                <a:solidFill>
                  <a:srgbClr val="000000"/>
                </a:solidFill>
                <a:latin typeface="Calibri" panose="02020603050405020304" pitchFamily="2"/>
              </a:rPr>
              <a:t>Un seul dossier pour plusieurs pays - des données </a:t>
            </a:r>
          </a:p>
          <a:p>
            <a:pPr marL="205740" marR="582930">
              <a:lnSpc>
                <a:spcPct val="100000"/>
              </a:lnSpc>
              <a:spcBef>
                <a:spcPts val="200"/>
              </a:spcBef>
              <a:spcAft>
                <a:spcPts val="200"/>
              </a:spcAft>
              <a:buClrTx/>
              <a:buNone/>
            </a:pPr>
            <a:r>
              <a:rPr lang="fr-FR" sz="1200">
                <a:solidFill>
                  <a:srgbClr val="000000"/>
                </a:solidFill>
                <a:latin typeface="Calibri" panose="02020603050405020304" pitchFamily="2"/>
              </a:rPr>
              <a:t>        harmonisées </a:t>
            </a:r>
            <a:r>
              <a:rPr lang="fr-FR" sz="1200" dirty="0">
                <a:solidFill>
                  <a:srgbClr val="000000"/>
                </a:solidFill>
                <a:latin typeface="Calibri" panose="02020603050405020304" pitchFamily="2"/>
              </a:rPr>
              <a:t>pour les demandes </a:t>
            </a:r>
            <a:r>
              <a:rPr lang="fr-FR" sz="1200">
                <a:solidFill>
                  <a:srgbClr val="000000"/>
                </a:solidFill>
                <a:latin typeface="Calibri" panose="02020603050405020304" pitchFamily="2"/>
              </a:rPr>
              <a:t>et les        enregistrements </a:t>
            </a:r>
            <a:r>
              <a:rPr lang="fr-FR" sz="1200" dirty="0">
                <a:solidFill>
                  <a:srgbClr val="000000"/>
                </a:solidFill>
                <a:latin typeface="Calibri" panose="02020603050405020304" pitchFamily="2"/>
              </a:rPr>
              <a:t>au niveau national; </a:t>
            </a:r>
          </a:p>
          <a:p>
            <a:pPr marL="491490" marR="68580" indent="-285750">
              <a:lnSpc>
                <a:spcPct val="100000"/>
              </a:lnSpc>
              <a:spcBef>
                <a:spcPts val="200"/>
              </a:spcBef>
              <a:spcAft>
                <a:spcPts val="200"/>
              </a:spcAft>
              <a:buClrTx/>
              <a:buFont typeface="Arial" panose="020B0604020202020204" pitchFamily="34" charset="0"/>
              <a:buChar char="•"/>
            </a:pPr>
            <a:r>
              <a:rPr lang="fr-FR" sz="1200" dirty="0">
                <a:solidFill>
                  <a:srgbClr val="000000"/>
                </a:solidFill>
                <a:latin typeface="Calibri" panose="02020603050405020304" pitchFamily="2"/>
              </a:rPr>
              <a:t>Réduction de la charge liée à la duplication de l’inspection nationale des BPF pour les fabricants et des tests de laboratoire avant l’enregistrement; </a:t>
            </a:r>
          </a:p>
          <a:p>
            <a:pPr marL="491490" indent="-285750">
              <a:lnSpc>
                <a:spcPct val="100000"/>
              </a:lnSpc>
              <a:spcBef>
                <a:spcPts val="200"/>
              </a:spcBef>
              <a:spcAft>
                <a:spcPts val="200"/>
              </a:spcAft>
              <a:buClrTx/>
              <a:buFont typeface="Arial" panose="020B0604020202020204" pitchFamily="34" charset="0"/>
              <a:buChar char="•"/>
            </a:pPr>
            <a:r>
              <a:rPr lang="fr-FR" sz="1200" dirty="0">
                <a:solidFill>
                  <a:srgbClr val="000000"/>
                </a:solidFill>
                <a:latin typeface="Calibri" panose="02020603050405020304" pitchFamily="2"/>
              </a:rPr>
              <a:t>Renforcement et facilitation de la collaboration, des interactions et de l’échange d’informations avec les ANR, l’OMS et les ARS ; </a:t>
            </a:r>
          </a:p>
          <a:p>
            <a:pPr marL="491490" indent="-285750">
              <a:lnSpc>
                <a:spcPct val="100000"/>
              </a:lnSpc>
              <a:spcBef>
                <a:spcPts val="200"/>
              </a:spcBef>
              <a:spcAft>
                <a:spcPts val="200"/>
              </a:spcAft>
              <a:buClrTx/>
              <a:buFont typeface="Arial" panose="020B0604020202020204" pitchFamily="34" charset="0"/>
              <a:buChar char="•"/>
            </a:pPr>
            <a:r>
              <a:rPr lang="fr-FR" sz="1200" spc="-4" dirty="0">
                <a:solidFill>
                  <a:srgbClr val="000000"/>
                </a:solidFill>
                <a:latin typeface="Calibri" panose="02020603050405020304" pitchFamily="2"/>
              </a:rPr>
              <a:t>Économies de temps et de ressources ; </a:t>
            </a:r>
          </a:p>
          <a:p>
            <a:pPr marL="491490" indent="-285750">
              <a:lnSpc>
                <a:spcPct val="100000"/>
              </a:lnSpc>
              <a:spcBef>
                <a:spcPts val="200"/>
              </a:spcBef>
              <a:spcAft>
                <a:spcPts val="200"/>
              </a:spcAft>
              <a:buClrTx/>
              <a:buFont typeface="Arial" panose="020B0604020202020204" pitchFamily="34" charset="0"/>
              <a:buChar char="•"/>
            </a:pPr>
            <a:r>
              <a:rPr lang="fr-FR" sz="1200" spc="-8" dirty="0">
                <a:solidFill>
                  <a:srgbClr val="000000"/>
                </a:solidFill>
                <a:latin typeface="Calibri" panose="02020603050405020304" pitchFamily="2"/>
              </a:rPr>
              <a:t>Permet un maintien du produit post-enregistrement plus efficace.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713423" y="1725930"/>
            <a:ext cx="3488056" cy="509588"/>
          </a:xfrm>
          <a:prstGeom prst="rect">
            <a:avLst/>
          </a:prstGeom>
        </p:spPr>
      </p:pic>
      <p:sp>
        <p:nvSpPr>
          <p:cNvPr id="2" name="Text Placeholder 1"/>
          <p:cNvSpPr>
            <a:spLocks noGrp="1"/>
          </p:cNvSpPr>
          <p:nvPr>
            <p:ph type="body" idx="10"/>
          </p:nvPr>
        </p:nvSpPr>
        <p:spPr>
          <a:xfrm>
            <a:off x="856113" y="418299"/>
            <a:ext cx="8005832" cy="868680"/>
          </a:xfrm>
          <a:prstGeom prst="rect">
            <a:avLst/>
          </a:prstGeom>
          <a:noFill/>
          <a:ln w="0" cmpd="sng">
            <a:noFill/>
            <a:prstDash val="solid"/>
          </a:ln>
        </p:spPr>
        <p:txBody>
          <a:bodyPr vert="horz" wrap="square" lIns="0" tIns="40005" rIns="0" bIns="0" numCol="1" anchor="t" anchorCtr="0" compatLnSpc="1">
            <a:prstTxWarp prst="textNoShape">
              <a:avLst/>
            </a:prstTxWarp>
          </a:bodyPr>
          <a:lstStyle/>
          <a:p>
            <a:pPr>
              <a:buNone/>
            </a:pPr>
            <a:r>
              <a:rPr lang="fr-FR" sz="2600" b="1" spc="-8" dirty="0">
                <a:solidFill>
                  <a:srgbClr val="006699"/>
                </a:solidFill>
                <a:latin typeface="Calibri" panose="02020603050405020304" pitchFamily="2"/>
              </a:rPr>
              <a:t>Mise en œuvre de la CRP et d’autres FRP dans les pays </a:t>
            </a:r>
          </a:p>
        </p:txBody>
      </p:sp>
      <p:sp>
        <p:nvSpPr>
          <p:cNvPr id="5" name="Text Placeholder 4"/>
          <p:cNvSpPr>
            <a:spLocks noGrp="1"/>
          </p:cNvSpPr>
          <p:nvPr>
            <p:ph type="body" idx="10"/>
          </p:nvPr>
        </p:nvSpPr>
        <p:spPr>
          <a:xfrm>
            <a:off x="921951" y="1816894"/>
            <a:ext cx="1691640" cy="131445"/>
          </a:xfrm>
          <a:prstGeom prst="rect">
            <a:avLst/>
          </a:prstGeom>
          <a:noFill/>
          <a:ln w="0" cmpd="sng">
            <a:noFill/>
            <a:prstDash val="solid"/>
          </a:ln>
        </p:spPr>
        <p:txBody>
          <a:bodyPr vert="horz" wrap="square" lIns="0" tIns="953" rIns="0" bIns="0" numCol="1" anchor="t" anchorCtr="0" compatLnSpc="1">
            <a:prstTxWarp prst="textNoShape">
              <a:avLst/>
            </a:prstTxWarp>
          </a:bodyPr>
          <a:lstStyle/>
          <a:p>
            <a:pPr>
              <a:lnSpc>
                <a:spcPts val="1050"/>
              </a:lnSpc>
              <a:spcAft>
                <a:spcPts val="0"/>
              </a:spcAft>
              <a:buNone/>
            </a:pPr>
            <a:r>
              <a:rPr lang="fr-FR" sz="900" b="1" spc="-23" dirty="0">
                <a:solidFill>
                  <a:srgbClr val="FFFFFF"/>
                </a:solidFill>
                <a:latin typeface="Arial" panose="02020603050405020304" pitchFamily="2"/>
              </a:rPr>
              <a:t>Pour mettre en œuvre la </a:t>
            </a:r>
            <a:r>
              <a:rPr lang="fr-FR" sz="900" b="1" spc="-23" dirty="0" err="1">
                <a:solidFill>
                  <a:srgbClr val="FFFFFF"/>
                </a:solidFill>
                <a:latin typeface="Arial" panose="02020603050405020304" pitchFamily="2"/>
              </a:rPr>
              <a:t>la</a:t>
            </a:r>
            <a:r>
              <a:rPr lang="fr-FR" sz="900" b="1" spc="-23" dirty="0">
                <a:solidFill>
                  <a:srgbClr val="FFFFFF"/>
                </a:solidFill>
                <a:latin typeface="Arial" panose="02020603050405020304" pitchFamily="2"/>
              </a:rPr>
              <a:t> CRP </a:t>
            </a:r>
          </a:p>
        </p:txBody>
      </p:sp>
      <p:sp>
        <p:nvSpPr>
          <p:cNvPr id="6" name="Text Placeholder 5"/>
          <p:cNvSpPr>
            <a:spLocks noGrp="1"/>
          </p:cNvSpPr>
          <p:nvPr>
            <p:ph type="body" idx="10"/>
          </p:nvPr>
        </p:nvSpPr>
        <p:spPr>
          <a:xfrm>
            <a:off x="1328367" y="1957562"/>
            <a:ext cx="1035692" cy="129842"/>
          </a:xfrm>
          <a:prstGeom prst="rect">
            <a:avLst/>
          </a:prstGeom>
          <a:noFill/>
          <a:ln w="0" cmpd="sng">
            <a:noFill/>
            <a:prstDash val="solid"/>
          </a:ln>
        </p:spPr>
        <p:txBody>
          <a:bodyPr vert="horz" wrap="square" lIns="0" tIns="953" rIns="0" bIns="0" numCol="1" anchor="t" anchorCtr="0" compatLnSpc="1">
            <a:prstTxWarp prst="textNoShape">
              <a:avLst/>
            </a:prstTxWarp>
          </a:bodyPr>
          <a:lstStyle/>
          <a:p>
            <a:pPr>
              <a:lnSpc>
                <a:spcPts val="1050"/>
              </a:lnSpc>
              <a:spcAft>
                <a:spcPts val="0"/>
              </a:spcAft>
              <a:buNone/>
            </a:pPr>
            <a:r>
              <a:rPr lang="fr-FR" sz="900" b="1" spc="-23" dirty="0">
                <a:solidFill>
                  <a:srgbClr val="FFFFFF"/>
                </a:solidFill>
                <a:latin typeface="Arial" panose="02020603050405020304" pitchFamily="2"/>
              </a:rPr>
              <a:t>au sein d’une ANR</a:t>
            </a:r>
          </a:p>
        </p:txBody>
      </p:sp>
      <p:sp>
        <p:nvSpPr>
          <p:cNvPr id="7" name="Text Placeholder 6"/>
          <p:cNvSpPr>
            <a:spLocks noGrp="1"/>
          </p:cNvSpPr>
          <p:nvPr>
            <p:ph type="body" idx="10"/>
          </p:nvPr>
        </p:nvSpPr>
        <p:spPr>
          <a:xfrm>
            <a:off x="4201477" y="1725930"/>
            <a:ext cx="4407263" cy="644843"/>
          </a:xfrm>
          <a:prstGeom prst="rect">
            <a:avLst/>
          </a:prstGeom>
          <a:solidFill>
            <a:srgbClr val="CDCDCD"/>
          </a:solidFill>
          <a:ln w="0" cmpd="sng">
            <a:noFill/>
            <a:prstDash val="solid"/>
          </a:ln>
        </p:spPr>
        <p:txBody>
          <a:bodyPr vert="horz" wrap="square" lIns="0" tIns="52864" rIns="0" bIns="0" numCol="1" anchor="t" anchorCtr="0" compatLnSpc="1">
            <a:prstTxWarp prst="textNoShape">
              <a:avLst/>
            </a:prstTxWarp>
          </a:bodyPr>
          <a:lstStyle/>
          <a:p>
            <a:pPr marL="68580" marR="720090" algn="just">
              <a:lnSpc>
                <a:spcPts val="1575"/>
              </a:lnSpc>
              <a:spcAft>
                <a:spcPts val="11"/>
              </a:spcAft>
              <a:buNone/>
            </a:pPr>
            <a:r>
              <a:rPr lang="fr-FR" sz="1050" b="1" dirty="0">
                <a:solidFill>
                  <a:srgbClr val="FFFFFF"/>
                </a:solidFill>
                <a:latin typeface="Arial" panose="02020603050405020304" pitchFamily="2"/>
              </a:rPr>
              <a:t>La mise en œuvre des FRP est nécessaire, à savoir les approches basées sur la confiance réglementaire et de reconnaissance</a:t>
            </a:r>
            <a:r>
              <a:rPr lang="fr-FR" sz="1275" b="1" dirty="0">
                <a:solidFill>
                  <a:srgbClr val="FFFFFF"/>
                </a:solidFill>
                <a:latin typeface="Arial" panose="02020603050405020304" pitchFamily="2"/>
              </a:rPr>
              <a:t>. </a:t>
            </a:r>
          </a:p>
        </p:txBody>
      </p:sp>
      <p:sp>
        <p:nvSpPr>
          <p:cNvPr id="8" name="Text Placeholder 7"/>
          <p:cNvSpPr>
            <a:spLocks noGrp="1"/>
          </p:cNvSpPr>
          <p:nvPr>
            <p:ph type="body" idx="10"/>
          </p:nvPr>
        </p:nvSpPr>
        <p:spPr>
          <a:xfrm>
            <a:off x="438615" y="2374582"/>
            <a:ext cx="8351055" cy="3435668"/>
          </a:xfrm>
          <a:prstGeom prst="rect">
            <a:avLst/>
          </a:prstGeom>
          <a:noFill/>
          <a:ln w="0" cmpd="sng">
            <a:noFill/>
            <a:prstDash val="solid"/>
          </a:ln>
        </p:spPr>
        <p:txBody>
          <a:bodyPr vert="horz" wrap="square" lIns="0" tIns="18098" rIns="0" bIns="0" numCol="1" anchor="t" anchorCtr="0" compatLnSpc="1">
            <a:prstTxWarp prst="textNoShape">
              <a:avLst/>
            </a:prstTxWarp>
          </a:bodyPr>
          <a:lstStyle/>
          <a:p>
            <a:pPr>
              <a:lnSpc>
                <a:spcPts val="1500"/>
              </a:lnSpc>
              <a:spcAft>
                <a:spcPts val="0"/>
              </a:spcAft>
              <a:buNone/>
            </a:pPr>
            <a:r>
              <a:rPr lang="fr-FR" sz="1463" b="1" dirty="0">
                <a:solidFill>
                  <a:srgbClr val="183C5C"/>
                </a:solidFill>
                <a:latin typeface="Calibri" panose="02020603050405020304" pitchFamily="2"/>
              </a:rPr>
              <a:t>5 questions fondamentales auxquelles les ANR doivent répondre pour mettre en œuvre correctement les </a:t>
            </a:r>
          </a:p>
          <a:p>
            <a:pPr>
              <a:lnSpc>
                <a:spcPts val="1500"/>
              </a:lnSpc>
              <a:spcBef>
                <a:spcPts val="281"/>
              </a:spcBef>
              <a:spcAft>
                <a:spcPts val="0"/>
              </a:spcAft>
              <a:buNone/>
            </a:pPr>
            <a:r>
              <a:rPr lang="fr-FR" sz="1463" b="1" dirty="0">
                <a:solidFill>
                  <a:srgbClr val="183C5C"/>
                </a:solidFill>
                <a:latin typeface="Calibri" panose="02020603050405020304" pitchFamily="2"/>
              </a:rPr>
              <a:t>FRP, y compris la CRP : </a:t>
            </a:r>
          </a:p>
          <a:p>
            <a:pPr marL="274320" marR="68580" indent="274320">
              <a:lnSpc>
                <a:spcPts val="1350"/>
              </a:lnSpc>
              <a:spcBef>
                <a:spcPts val="1136"/>
              </a:spcBef>
              <a:spcAft>
                <a:spcPts val="0"/>
              </a:spcAft>
              <a:buFont typeface="Calibri"/>
              <a:buAutoNum type="arabicPeriod"/>
            </a:pPr>
            <a:r>
              <a:rPr lang="fr-FR" sz="1300" dirty="0">
                <a:solidFill>
                  <a:srgbClr val="002060"/>
                </a:solidFill>
                <a:latin typeface="Calibri" panose="02020603050405020304" pitchFamily="2"/>
              </a:rPr>
              <a:t>Les </a:t>
            </a:r>
            <a:r>
              <a:rPr lang="fr-FR" sz="1300" b="1" dirty="0">
                <a:solidFill>
                  <a:srgbClr val="002060"/>
                </a:solidFill>
                <a:latin typeface="Calibri" panose="02020603050405020304" pitchFamily="2"/>
              </a:rPr>
              <a:t>réglementations nationales de votre pays permettent-elles à votre ANR d’appliquer des approches basées sur la confiance réglementaire aux activités de MM</a:t>
            </a:r>
            <a:r>
              <a:rPr lang="fr-FR" sz="1300" dirty="0">
                <a:solidFill>
                  <a:srgbClr val="002060"/>
                </a:solidFill>
                <a:latin typeface="Calibri" panose="02020603050405020304" pitchFamily="2"/>
              </a:rPr>
              <a:t>? Au contraire, entravent-elles l’utilisation de la confiance réglementaire dans votre ANR pour la MM? Dans l’affirmative, votre ANR a-t-elle la possibilité d’intégrer des dispositions relatives à la confiance réglementaire dans le cadre des prochaines révisions de son cadre juridique ? </a:t>
            </a:r>
          </a:p>
          <a:p>
            <a:pPr marL="274320" marR="34290" indent="274320" algn="just">
              <a:lnSpc>
                <a:spcPts val="1200"/>
              </a:lnSpc>
              <a:spcBef>
                <a:spcPts val="1350"/>
              </a:spcBef>
              <a:spcAft>
                <a:spcPts val="0"/>
              </a:spcAft>
              <a:buFont typeface="Calibri"/>
              <a:buAutoNum type="arabicPeriod"/>
            </a:pPr>
            <a:r>
              <a:rPr lang="fr-FR" sz="1300" b="1" dirty="0">
                <a:solidFill>
                  <a:srgbClr val="002060"/>
                </a:solidFill>
                <a:latin typeface="Calibri" panose="02020603050405020304" pitchFamily="2"/>
              </a:rPr>
              <a:t>Existe-t-il </a:t>
            </a:r>
            <a:r>
              <a:rPr lang="fr-FR" sz="1300" dirty="0">
                <a:solidFill>
                  <a:srgbClr val="002060"/>
                </a:solidFill>
                <a:latin typeface="Calibri" panose="02020603050405020304" pitchFamily="2"/>
              </a:rPr>
              <a:t>des </a:t>
            </a:r>
            <a:r>
              <a:rPr lang="fr-FR" sz="1300" b="1" dirty="0">
                <a:solidFill>
                  <a:srgbClr val="002060"/>
                </a:solidFill>
                <a:latin typeface="Calibri" panose="02020603050405020304" pitchFamily="2"/>
              </a:rPr>
              <a:t>lignes directrices, des politiques ou des règlements au sein de l’ANR qui définissent les autorités ou institutions de référence </a:t>
            </a:r>
            <a:r>
              <a:rPr lang="fr-FR" sz="1300" dirty="0">
                <a:solidFill>
                  <a:srgbClr val="002060"/>
                </a:solidFill>
                <a:latin typeface="Calibri" panose="02020603050405020304" pitchFamily="2"/>
              </a:rPr>
              <a:t>sur lesquelles votre ANR peut s’appuyer? </a:t>
            </a:r>
          </a:p>
          <a:p>
            <a:pPr marL="274320" marR="514350" indent="274320">
              <a:lnSpc>
                <a:spcPts val="1350"/>
              </a:lnSpc>
              <a:spcBef>
                <a:spcPts val="1114"/>
              </a:spcBef>
              <a:spcAft>
                <a:spcPts val="0"/>
              </a:spcAft>
              <a:buFont typeface="Calibri"/>
              <a:buAutoNum type="arabicPeriod"/>
            </a:pPr>
            <a:r>
              <a:rPr lang="fr-FR" sz="1300" dirty="0">
                <a:solidFill>
                  <a:srgbClr val="002060"/>
                </a:solidFill>
                <a:latin typeface="Calibri" panose="02020603050405020304" pitchFamily="2"/>
              </a:rPr>
              <a:t>Existe-t-il des </a:t>
            </a:r>
            <a:r>
              <a:rPr lang="fr-FR" sz="1300" b="1" dirty="0">
                <a:solidFill>
                  <a:srgbClr val="002060"/>
                </a:solidFill>
                <a:latin typeface="Calibri" panose="02020603050405020304" pitchFamily="2"/>
              </a:rPr>
              <a:t>lignes directrices pour guider les parties prenantes sur les voies simplifiées existantes au sein de l’ANR, les </a:t>
            </a:r>
            <a:r>
              <a:rPr lang="fr-FR" sz="1300" dirty="0">
                <a:solidFill>
                  <a:srgbClr val="002060"/>
                </a:solidFill>
                <a:latin typeface="Calibri" panose="02020603050405020304" pitchFamily="2"/>
              </a:rPr>
              <a:t>exigences administratives et techniques respectives (pour l’approbation initiale et le PAC) ? </a:t>
            </a:r>
          </a:p>
          <a:p>
            <a:pPr marL="274320" marR="788670" indent="274320">
              <a:lnSpc>
                <a:spcPts val="1350"/>
              </a:lnSpc>
              <a:spcBef>
                <a:spcPts val="1046"/>
              </a:spcBef>
              <a:spcAft>
                <a:spcPts val="0"/>
              </a:spcAft>
              <a:buFont typeface="Calibri"/>
              <a:buAutoNum type="arabicPeriod"/>
            </a:pPr>
            <a:r>
              <a:rPr lang="fr-FR" sz="1300" dirty="0">
                <a:solidFill>
                  <a:srgbClr val="002060"/>
                </a:solidFill>
                <a:latin typeface="Calibri" panose="02020603050405020304" pitchFamily="2"/>
              </a:rPr>
              <a:t>Existe-t-il des </a:t>
            </a:r>
            <a:r>
              <a:rPr lang="fr-FR" sz="1300" b="1" dirty="0">
                <a:solidFill>
                  <a:srgbClr val="002060"/>
                </a:solidFill>
                <a:latin typeface="Calibri" panose="02020603050405020304" pitchFamily="2"/>
              </a:rPr>
              <a:t>procédures internes/MON pour guider le personnel de l’ANR sur la procédure des demandes par le biais des voies simplifiées</a:t>
            </a:r>
            <a:r>
              <a:rPr lang="fr-FR" sz="1300" dirty="0">
                <a:solidFill>
                  <a:srgbClr val="002060"/>
                </a:solidFill>
                <a:latin typeface="Calibri" panose="02020603050405020304" pitchFamily="2"/>
              </a:rPr>
              <a:t>, les procédures respectives à suivre et les exigences à satisfaire (pour l’approbation initiale et le PAC) ? </a:t>
            </a:r>
          </a:p>
          <a:p>
            <a:pPr marL="274320" marR="788670" indent="274320">
              <a:lnSpc>
                <a:spcPts val="1350"/>
              </a:lnSpc>
              <a:spcBef>
                <a:spcPts val="1046"/>
              </a:spcBef>
              <a:spcAft>
                <a:spcPts val="0"/>
              </a:spcAft>
              <a:buFont typeface="Calibri"/>
              <a:buAutoNum type="arabicPeriod"/>
            </a:pPr>
            <a:r>
              <a:rPr lang="fr-FR" sz="1300" b="1" dirty="0">
                <a:solidFill>
                  <a:srgbClr val="002060"/>
                </a:solidFill>
                <a:latin typeface="Calibri" panose="02020603050405020304" pitchFamily="2"/>
              </a:rPr>
              <a:t> Le personnel compétent de l’ANR </a:t>
            </a:r>
            <a:r>
              <a:rPr lang="fr-FR" sz="1300" dirty="0">
                <a:solidFill>
                  <a:srgbClr val="002060"/>
                </a:solidFill>
                <a:latin typeface="Calibri" panose="02020603050405020304" pitchFamily="2"/>
              </a:rPr>
              <a:t>a-t-il </a:t>
            </a:r>
            <a:r>
              <a:rPr lang="fr-FR" sz="1300" b="1" dirty="0">
                <a:solidFill>
                  <a:srgbClr val="002060"/>
                </a:solidFill>
                <a:latin typeface="Calibri" panose="02020603050405020304" pitchFamily="2"/>
              </a:rPr>
              <a:t>reçu une formation adéquate sur les procédures susmentionnées pour traiter FRP</a:t>
            </a:r>
            <a:r>
              <a:rPr lang="fr-FR" sz="1300" dirty="0">
                <a:solidFill>
                  <a:srgbClr val="002060"/>
                </a:solidFill>
                <a:latin typeface="Calibri" panose="02020603050405020304" pitchFamily="2"/>
              </a:rPr>
              <a:t>, y compris des formations </a:t>
            </a:r>
            <a:r>
              <a:rPr lang="fr-FR" sz="1300" spc="-15" dirty="0">
                <a:solidFill>
                  <a:srgbClr val="002060"/>
                </a:solidFill>
                <a:latin typeface="Calibri" panose="02020603050405020304" pitchFamily="2"/>
              </a:rPr>
              <a:t>techniques ? </a:t>
            </a:r>
          </a:p>
          <a:p>
            <a:pPr marR="68580" algn="r">
              <a:lnSpc>
                <a:spcPts val="975"/>
              </a:lnSpc>
              <a:spcBef>
                <a:spcPts val="0"/>
              </a:spcBef>
              <a:spcAft>
                <a:spcPts val="2456"/>
              </a:spcAft>
              <a:buNone/>
            </a:pPr>
            <a:r>
              <a:rPr lang="fr-FR" sz="900" spc="135" dirty="0">
                <a:solidFill>
                  <a:srgbClr val="888888"/>
                </a:solidFill>
                <a:latin typeface="Calibri" panose="02020603050405020304" pitchFamily="2"/>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63212" y="1137551"/>
            <a:ext cx="8107680" cy="5565140"/>
          </a:xfrm>
          <a:prstGeom prst="rect">
            <a:avLst/>
          </a:prstGeom>
        </p:spPr>
      </p:pic>
      <p:sp>
        <p:nvSpPr>
          <p:cNvPr id="2" name="Text Placeholder 1"/>
          <p:cNvSpPr>
            <a:spLocks noGrp="1"/>
          </p:cNvSpPr>
          <p:nvPr>
            <p:ph type="body" idx="10"/>
          </p:nvPr>
        </p:nvSpPr>
        <p:spPr>
          <a:xfrm>
            <a:off x="365760" y="38100"/>
            <a:ext cx="8229600" cy="1170305"/>
          </a:xfrm>
          <a:prstGeom prst="rect">
            <a:avLst/>
          </a:prstGeom>
          <a:noFill/>
          <a:ln w="0" cmpd="sng">
            <a:noFill/>
            <a:prstDash val="solid"/>
          </a:ln>
        </p:spPr>
        <p:txBody>
          <a:bodyPr vert="horz" lIns="0" tIns="53975" rIns="0" bIns="0" anchor="t"/>
          <a:lstStyle/>
          <a:p>
            <a:pPr marL="0" marR="0" indent="0" algn="ctr">
              <a:lnSpc>
                <a:spcPts val="4000"/>
              </a:lnSpc>
              <a:spcAft>
                <a:spcPts val="0"/>
              </a:spcAft>
              <a:buNone/>
            </a:pPr>
            <a:r>
              <a:rPr lang="fr-FR" sz="2800" b="1" spc="0" dirty="0">
                <a:solidFill>
                  <a:srgbClr val="006699"/>
                </a:solidFill>
                <a:latin typeface="Calibri" panose="02020603050405020304" pitchFamily="2"/>
              </a:rPr>
              <a:t>Le cycle de l’approvisionnement : </a:t>
            </a:r>
          </a:p>
          <a:p>
            <a:pPr marL="0" marR="0" indent="0" algn="ctr">
              <a:lnSpc>
                <a:spcPts val="2500"/>
              </a:lnSpc>
              <a:spcBef>
                <a:spcPts val="220"/>
              </a:spcBef>
              <a:spcAft>
                <a:spcPts val="2130"/>
              </a:spcAft>
              <a:buNone/>
            </a:pPr>
            <a:r>
              <a:rPr lang="fr-FR" sz="2350" b="1" spc="15" dirty="0">
                <a:solidFill>
                  <a:srgbClr val="006699"/>
                </a:solidFill>
                <a:latin typeface="Calibri" panose="02020603050405020304" pitchFamily="2"/>
              </a:rPr>
              <a:t>pour des Médicaments de qualité, disponibles &amp; accessibles </a:t>
            </a:r>
          </a:p>
        </p:txBody>
      </p:sp>
      <p:sp>
        <p:nvSpPr>
          <p:cNvPr id="5" name="Text Placeholder 4"/>
          <p:cNvSpPr>
            <a:spLocks noGrp="1"/>
          </p:cNvSpPr>
          <p:nvPr>
            <p:ph type="body" idx="10"/>
          </p:nvPr>
        </p:nvSpPr>
        <p:spPr>
          <a:xfrm>
            <a:off x="1024275" y="4590098"/>
            <a:ext cx="895985" cy="1396365"/>
          </a:xfrm>
          <a:prstGeom prst="rect">
            <a:avLst/>
          </a:prstGeom>
          <a:noFill/>
          <a:ln w="0" cmpd="sng">
            <a:noFill/>
            <a:prstDash val="solid"/>
          </a:ln>
        </p:spPr>
        <p:txBody>
          <a:bodyPr vert="horz" lIns="0" tIns="0" rIns="0" bIns="0" anchor="t"/>
          <a:lstStyle/>
          <a:p>
            <a:pPr marL="0" marR="0" indent="0" algn="l">
              <a:lnSpc>
                <a:spcPts val="1700"/>
              </a:lnSpc>
              <a:spcAft>
                <a:spcPts val="0"/>
              </a:spcAft>
              <a:buNone/>
            </a:pPr>
            <a:r>
              <a:rPr lang="fr-FR" sz="2000" b="1" spc="-15" dirty="0">
                <a:solidFill>
                  <a:srgbClr val="006699"/>
                </a:solidFill>
                <a:latin typeface="Calibri" panose="02020603050405020304" pitchFamily="2"/>
              </a:rPr>
              <a:t>Au Bon </a:t>
            </a:r>
          </a:p>
          <a:p>
            <a:pPr marL="0" marR="0" indent="0" algn="l">
              <a:lnSpc>
                <a:spcPts val="2000"/>
              </a:lnSpc>
              <a:spcBef>
                <a:spcPts val="385"/>
              </a:spcBef>
              <a:spcAft>
                <a:spcPts val="0"/>
              </a:spcAft>
              <a:buNone/>
            </a:pPr>
            <a:r>
              <a:rPr lang="fr-FR" sz="2000" b="1" spc="-15" dirty="0">
                <a:solidFill>
                  <a:srgbClr val="006699"/>
                </a:solidFill>
                <a:latin typeface="Calibri" panose="02020603050405020304" pitchFamily="2"/>
              </a:rPr>
              <a:t>endroit </a:t>
            </a:r>
          </a:p>
          <a:p>
            <a:pPr marL="0" marR="0" indent="0" algn="l">
              <a:lnSpc>
                <a:spcPts val="2000"/>
              </a:lnSpc>
              <a:spcBef>
                <a:spcPts val="365"/>
              </a:spcBef>
              <a:spcAft>
                <a:spcPts val="0"/>
              </a:spcAft>
              <a:buNone/>
            </a:pPr>
            <a:r>
              <a:rPr lang="fr-FR" sz="2000" b="1" spc="-30" dirty="0">
                <a:solidFill>
                  <a:srgbClr val="006699"/>
                </a:solidFill>
                <a:latin typeface="Calibri" panose="02020603050405020304" pitchFamily="2"/>
              </a:rPr>
              <a:t>et au </a:t>
            </a:r>
          </a:p>
          <a:p>
            <a:pPr marL="0" marR="0" indent="0" algn="l">
              <a:lnSpc>
                <a:spcPts val="2000"/>
              </a:lnSpc>
              <a:spcBef>
                <a:spcPts val="365"/>
              </a:spcBef>
              <a:spcAft>
                <a:spcPts val="0"/>
              </a:spcAft>
              <a:buNone/>
            </a:pPr>
            <a:r>
              <a:rPr lang="fr-FR" sz="2000" b="1" spc="-55" dirty="0">
                <a:solidFill>
                  <a:srgbClr val="006699"/>
                </a:solidFill>
                <a:latin typeface="Calibri" panose="02020603050405020304" pitchFamily="2"/>
              </a:rPr>
              <a:t>Bon </a:t>
            </a:r>
          </a:p>
          <a:p>
            <a:pPr marL="0" marR="0" indent="0" algn="l">
              <a:lnSpc>
                <a:spcPts val="1700"/>
              </a:lnSpc>
              <a:spcBef>
                <a:spcPts val="390"/>
              </a:spcBef>
              <a:spcAft>
                <a:spcPts val="0"/>
              </a:spcAft>
              <a:buNone/>
            </a:pPr>
            <a:r>
              <a:rPr lang="fr-FR" sz="2000" b="1" spc="-100" dirty="0">
                <a:solidFill>
                  <a:srgbClr val="006699"/>
                </a:solidFill>
                <a:latin typeface="Calibri" panose="02020603050405020304" pitchFamily="2"/>
              </a:rPr>
              <a:t>moment</a:t>
            </a:r>
            <a:r>
              <a:rPr lang="fr-FR" sz="2000" b="1" spc="-100" dirty="0">
                <a:solidFill>
                  <a:srgbClr val="33CC33"/>
                </a:solidFill>
                <a:latin typeface="Calibri" panose="02020603050405020304" pitchFamily="2"/>
              </a:rPr>
              <a:t> </a:t>
            </a:r>
          </a:p>
        </p:txBody>
      </p:sp>
      <p:sp>
        <p:nvSpPr>
          <p:cNvPr id="6" name="Text Placeholder 5"/>
          <p:cNvSpPr>
            <a:spLocks noGrp="1"/>
          </p:cNvSpPr>
          <p:nvPr>
            <p:ph type="body" idx="10"/>
          </p:nvPr>
        </p:nvSpPr>
        <p:spPr>
          <a:xfrm>
            <a:off x="851002" y="2085022"/>
            <a:ext cx="1149350" cy="182880"/>
          </a:xfrm>
          <a:prstGeom prst="rect">
            <a:avLst/>
          </a:prstGeom>
          <a:noFill/>
          <a:ln w="0" cmpd="sng">
            <a:noFill/>
            <a:prstDash val="solid"/>
          </a:ln>
        </p:spPr>
        <p:txBody>
          <a:bodyPr vert="horz" lIns="0" tIns="0" rIns="0" bIns="0" anchor="t"/>
          <a:lstStyle/>
          <a:p>
            <a:pPr marL="0" marR="0" indent="0" algn="l">
              <a:lnSpc>
                <a:spcPts val="1400"/>
              </a:lnSpc>
              <a:spcAft>
                <a:spcPts val="0"/>
              </a:spcAft>
              <a:buNone/>
            </a:pPr>
            <a:r>
              <a:rPr lang="fr-FR" sz="2000" b="1" spc="-60" dirty="0">
                <a:solidFill>
                  <a:srgbClr val="006699"/>
                </a:solidFill>
                <a:latin typeface="Calibri" panose="02020603050405020304" pitchFamily="2"/>
              </a:rPr>
              <a:t>Bien utilisé </a:t>
            </a:r>
          </a:p>
        </p:txBody>
      </p:sp>
      <p:sp>
        <p:nvSpPr>
          <p:cNvPr id="7" name="Text Placeholder 6"/>
          <p:cNvSpPr>
            <a:spLocks noGrp="1"/>
          </p:cNvSpPr>
          <p:nvPr>
            <p:ph type="body" idx="10"/>
          </p:nvPr>
        </p:nvSpPr>
        <p:spPr>
          <a:xfrm>
            <a:off x="1337187" y="1146175"/>
            <a:ext cx="6766560" cy="228600"/>
          </a:xfrm>
          <a:prstGeom prst="rect">
            <a:avLst/>
          </a:prstGeom>
          <a:noFill/>
          <a:ln w="0" cmpd="sng">
            <a:noFill/>
            <a:prstDash val="solid"/>
          </a:ln>
        </p:spPr>
        <p:txBody>
          <a:bodyPr vert="horz" lIns="0" tIns="0" rIns="0" bIns="0" anchor="t"/>
          <a:lstStyle/>
          <a:p>
            <a:pPr marL="0" marR="0" indent="0" algn="l">
              <a:lnSpc>
                <a:spcPts val="1600"/>
              </a:lnSpc>
              <a:spcAft>
                <a:spcPts val="0"/>
              </a:spcAft>
              <a:buNone/>
              <a:tabLst>
                <a:tab pos="6766560" algn="r"/>
              </a:tabLst>
            </a:pPr>
            <a:r>
              <a:rPr lang="fr-FR" sz="1800" b="1" spc="0" dirty="0">
                <a:solidFill>
                  <a:srgbClr val="000000"/>
                </a:solidFill>
                <a:latin typeface="Calibri" panose="02020603050405020304" pitchFamily="2"/>
              </a:rPr>
              <a:t>POLITIQUE</a:t>
            </a:r>
          </a:p>
        </p:txBody>
      </p:sp>
      <p:sp>
        <p:nvSpPr>
          <p:cNvPr id="8" name="Text Placeholder 7"/>
          <p:cNvSpPr>
            <a:spLocks noGrp="1"/>
          </p:cNvSpPr>
          <p:nvPr>
            <p:ph type="body" idx="10"/>
          </p:nvPr>
        </p:nvSpPr>
        <p:spPr>
          <a:xfrm>
            <a:off x="3056890" y="1463040"/>
            <a:ext cx="546100" cy="219710"/>
          </a:xfrm>
          <a:prstGeom prst="rect">
            <a:avLst/>
          </a:prstGeom>
          <a:noFill/>
          <a:ln w="0" cmpd="sng">
            <a:noFill/>
            <a:prstDash val="solid"/>
          </a:ln>
        </p:spPr>
        <p:txBody>
          <a:bodyPr vert="horz" lIns="0" tIns="0" rIns="0" bIns="0" anchor="t"/>
          <a:lstStyle/>
          <a:p>
            <a:pPr marL="0" marR="0" indent="0" algn="l">
              <a:lnSpc>
                <a:spcPts val="1400"/>
              </a:lnSpc>
              <a:spcAft>
                <a:spcPts val="0"/>
              </a:spcAft>
              <a:buNone/>
            </a:pPr>
            <a:r>
              <a:rPr lang="fr-FR" sz="1600" b="1" spc="-110" dirty="0">
                <a:solidFill>
                  <a:srgbClr val="000000"/>
                </a:solidFill>
                <a:latin typeface="Calibri" panose="02020603050405020304" pitchFamily="2"/>
              </a:rPr>
              <a:t>Usage, </a:t>
            </a:r>
          </a:p>
        </p:txBody>
      </p:sp>
      <p:sp>
        <p:nvSpPr>
          <p:cNvPr id="9" name="Text Placeholder 8"/>
          <p:cNvSpPr>
            <a:spLocks noGrp="1"/>
          </p:cNvSpPr>
          <p:nvPr>
            <p:ph type="body" idx="10"/>
          </p:nvPr>
        </p:nvSpPr>
        <p:spPr>
          <a:xfrm>
            <a:off x="2901781" y="1628140"/>
            <a:ext cx="1063625" cy="423545"/>
          </a:xfrm>
          <a:prstGeom prst="rect">
            <a:avLst/>
          </a:prstGeom>
          <a:noFill/>
          <a:ln w="0" cmpd="sng">
            <a:noFill/>
            <a:prstDash val="solid"/>
          </a:ln>
        </p:spPr>
        <p:txBody>
          <a:bodyPr vert="horz" lIns="0" tIns="0" rIns="0" bIns="0" anchor="t"/>
          <a:lstStyle/>
          <a:p>
            <a:pPr marL="0" marR="0" indent="0" algn="l">
              <a:lnSpc>
                <a:spcPts val="1900"/>
              </a:lnSpc>
              <a:spcAft>
                <a:spcPts val="0"/>
              </a:spcAft>
              <a:buNone/>
            </a:pPr>
            <a:r>
              <a:rPr lang="fr-FR" sz="1600" b="1" spc="-15" dirty="0">
                <a:solidFill>
                  <a:srgbClr val="000000"/>
                </a:solidFill>
                <a:latin typeface="Calibri" panose="02020603050405020304" pitchFamily="2"/>
              </a:rPr>
              <a:t>prescription, dispensation </a:t>
            </a:r>
          </a:p>
        </p:txBody>
      </p:sp>
      <p:sp>
        <p:nvSpPr>
          <p:cNvPr id="10" name="Text Placeholder 9"/>
          <p:cNvSpPr>
            <a:spLocks noGrp="1"/>
          </p:cNvSpPr>
          <p:nvPr>
            <p:ph type="body" idx="10"/>
          </p:nvPr>
        </p:nvSpPr>
        <p:spPr>
          <a:xfrm>
            <a:off x="1520088" y="2994660"/>
            <a:ext cx="1484630" cy="417830"/>
          </a:xfrm>
          <a:prstGeom prst="rect">
            <a:avLst/>
          </a:prstGeom>
          <a:noFill/>
          <a:ln w="0" cmpd="sng">
            <a:noFill/>
            <a:prstDash val="solid"/>
          </a:ln>
        </p:spPr>
        <p:txBody>
          <a:bodyPr vert="horz" lIns="0" tIns="0" rIns="0" bIns="0" anchor="t"/>
          <a:lstStyle/>
          <a:p>
            <a:pPr marL="274320" marR="0" indent="0" algn="l">
              <a:lnSpc>
                <a:spcPts val="1600"/>
              </a:lnSpc>
              <a:spcAft>
                <a:spcPts val="0"/>
              </a:spcAft>
              <a:buNone/>
            </a:pPr>
            <a:r>
              <a:rPr lang="fr-FR" sz="1600" b="1" spc="-15" dirty="0">
                <a:solidFill>
                  <a:srgbClr val="000000"/>
                </a:solidFill>
                <a:latin typeface="Calibri" panose="02020603050405020304" pitchFamily="2"/>
              </a:rPr>
              <a:t>Stockage, Gestion des stocks, </a:t>
            </a:r>
          </a:p>
        </p:txBody>
      </p:sp>
      <p:sp>
        <p:nvSpPr>
          <p:cNvPr id="11" name="Text Placeholder 10"/>
          <p:cNvSpPr>
            <a:spLocks noGrp="1"/>
          </p:cNvSpPr>
          <p:nvPr>
            <p:ph type="body" idx="10"/>
          </p:nvPr>
        </p:nvSpPr>
        <p:spPr>
          <a:xfrm>
            <a:off x="1511698" y="3895090"/>
            <a:ext cx="1772183" cy="441960"/>
          </a:xfrm>
          <a:prstGeom prst="rect">
            <a:avLst/>
          </a:prstGeom>
          <a:noFill/>
          <a:ln w="0" cmpd="sng">
            <a:noFill/>
            <a:prstDash val="solid"/>
          </a:ln>
        </p:spPr>
        <p:txBody>
          <a:bodyPr vert="horz" lIns="0" tIns="0" rIns="0" bIns="0" anchor="t"/>
          <a:lstStyle/>
          <a:p>
            <a:pPr marL="0" marR="0" indent="0" algn="ctr">
              <a:lnSpc>
                <a:spcPts val="1400"/>
              </a:lnSpc>
              <a:spcAft>
                <a:spcPts val="0"/>
              </a:spcAft>
              <a:buNone/>
            </a:pPr>
            <a:r>
              <a:rPr lang="fr-FR" sz="1600" b="1" spc="-45" dirty="0">
                <a:solidFill>
                  <a:srgbClr val="000000"/>
                </a:solidFill>
                <a:latin typeface="Calibri" panose="02020603050405020304" pitchFamily="2"/>
              </a:rPr>
              <a:t>(Chaine d’approvisionnement) </a:t>
            </a:r>
          </a:p>
        </p:txBody>
      </p:sp>
      <p:sp>
        <p:nvSpPr>
          <p:cNvPr id="12" name="Text Placeholder 11"/>
          <p:cNvSpPr>
            <a:spLocks noGrp="1"/>
          </p:cNvSpPr>
          <p:nvPr>
            <p:ph type="body" idx="10"/>
          </p:nvPr>
        </p:nvSpPr>
        <p:spPr>
          <a:xfrm>
            <a:off x="1822450" y="3654425"/>
            <a:ext cx="984885" cy="14668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600" b="1" spc="-60" dirty="0">
                <a:solidFill>
                  <a:srgbClr val="000000"/>
                </a:solidFill>
                <a:latin typeface="Calibri" panose="02020603050405020304" pitchFamily="2"/>
              </a:rPr>
              <a:t>Distribution </a:t>
            </a:r>
          </a:p>
        </p:txBody>
      </p:sp>
      <p:graphicFrame>
        <p:nvGraphicFramePr>
          <p:cNvPr id="16" name="Table 15"/>
          <p:cNvGraphicFramePr>
            <a:graphicFrameLocks noGrp="1"/>
          </p:cNvGraphicFramePr>
          <p:nvPr/>
        </p:nvGraphicFramePr>
        <p:xfrm>
          <a:off x="3813175" y="2563495"/>
          <a:ext cx="1407754" cy="1807210"/>
        </p:xfrm>
        <a:graphic>
          <a:graphicData uri="http://schemas.openxmlformats.org/drawingml/2006/table">
            <a:tbl>
              <a:tblPr/>
              <a:tblGrid>
                <a:gridCol w="1407754">
                  <a:extLst>
                    <a:ext uri="{9D8B030D-6E8A-4147-A177-3AD203B41FA5}">
                      <a16:colId xmlns:a16="http://schemas.microsoft.com/office/drawing/2014/main" val="20000"/>
                    </a:ext>
                  </a:extLst>
                </a:gridCol>
              </a:tblGrid>
              <a:tr h="542290">
                <a:tc>
                  <a:txBody>
                    <a:bodyPr/>
                    <a:lstStyle/>
                    <a:p>
                      <a:pPr marL="0" marR="0" indent="0" algn="ctr">
                        <a:lnSpc>
                          <a:spcPts val="1700"/>
                        </a:lnSpc>
                        <a:spcBef>
                          <a:spcPts val="390"/>
                        </a:spcBef>
                        <a:spcAft>
                          <a:spcPts val="470"/>
                        </a:spcAft>
                      </a:pPr>
                      <a:r>
                        <a:rPr lang="fr-FR" sz="1400" b="1" spc="0">
                          <a:solidFill>
                            <a:srgbClr val="000000"/>
                          </a:solidFill>
                          <a:latin typeface="Arial Narrow" panose="02020603050405020304" pitchFamily="2"/>
                        </a:rPr>
                        <a:t>Assurance </a:t>
                      </a:r>
                      <a:br/>
                      <a:r>
                        <a:rPr lang="fr-FR" sz="1400" b="1" spc="0">
                          <a:solidFill>
                            <a:srgbClr val="000000"/>
                          </a:solidFill>
                          <a:latin typeface="Arial Narrow" panose="02020603050405020304" pitchFamily="2"/>
                        </a:rPr>
                        <a:t>qualité </a:t>
                      </a:r>
                    </a:p>
                  </a:txBody>
                  <a:tcPr marL="0" marR="0" marT="0" marB="0">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solidFill>
                      <a:srgbClr val="AFFDFD"/>
                    </a:solidFill>
                  </a:tcPr>
                </a:tc>
                <a:extLst>
                  <a:ext uri="{0D108BD9-81ED-4DB2-BD59-A6C34878D82A}">
                    <a16:rowId xmlns:a16="http://schemas.microsoft.com/office/drawing/2014/main" val="10000"/>
                  </a:ext>
                </a:extLst>
              </a:tr>
              <a:tr h="622300">
                <a:tc>
                  <a:txBody>
                    <a:bodyPr/>
                    <a:lstStyle/>
                    <a:p>
                      <a:pPr marL="0" marR="0" indent="0" algn="ctr">
                        <a:lnSpc>
                          <a:spcPts val="1600"/>
                        </a:lnSpc>
                        <a:spcBef>
                          <a:spcPts val="615"/>
                        </a:spcBef>
                        <a:spcAft>
                          <a:spcPts val="0"/>
                        </a:spcAft>
                      </a:pPr>
                      <a:r>
                        <a:rPr lang="fr-FR" sz="1400" b="1" spc="0" dirty="0">
                          <a:solidFill>
                            <a:srgbClr val="000000"/>
                          </a:solidFill>
                          <a:latin typeface="Arial Narrow" panose="02020603050405020304" pitchFamily="2"/>
                        </a:rPr>
                        <a:t>Réglementation</a:t>
                      </a:r>
                    </a:p>
                    <a:p>
                      <a:pPr marL="0" marR="0" indent="0" algn="ctr">
                        <a:lnSpc>
                          <a:spcPts val="1200"/>
                        </a:lnSpc>
                        <a:spcBef>
                          <a:spcPts val="0"/>
                        </a:spcBef>
                        <a:spcAft>
                          <a:spcPts val="250"/>
                        </a:spcAft>
                      </a:pPr>
                      <a:r>
                        <a:rPr lang="fr-FR" sz="1400" b="1" spc="0" dirty="0">
                          <a:solidFill>
                            <a:srgbClr val="000000"/>
                          </a:solidFill>
                          <a:latin typeface="Arial Narrow" panose="02020603050405020304" pitchFamily="2"/>
                        </a:rPr>
                        <a:t>Gouvernance </a:t>
                      </a:r>
                    </a:p>
                  </a:txBody>
                  <a:tcPr marL="0" marR="0" marT="0" marB="0" anchor="ctr">
                    <a:lnL w="0" cmpd="sng">
                      <a:noFill/>
                      <a:prstDash val="solid"/>
                    </a:lnL>
                    <a:lnR w="0" cmpd="sng">
                      <a:noFill/>
                      <a:prstDash val="solid"/>
                    </a:lnR>
                    <a:lnT w="8890" cmpd="sng">
                      <a:solidFill>
                        <a:srgbClr val="000000"/>
                      </a:solidFill>
                      <a:prstDash val="solid"/>
                    </a:lnT>
                    <a:lnB w="0" cmpd="sng">
                      <a:noFill/>
                      <a:prstDash val="solid"/>
                    </a:lnB>
                    <a:solidFill>
                      <a:srgbClr val="1BBFE8"/>
                    </a:solidFill>
                  </a:tcPr>
                </a:tc>
                <a:extLst>
                  <a:ext uri="{0D108BD9-81ED-4DB2-BD59-A6C34878D82A}">
                    <a16:rowId xmlns:a16="http://schemas.microsoft.com/office/drawing/2014/main" val="10001"/>
                  </a:ext>
                </a:extLst>
              </a:tr>
              <a:tr h="322580">
                <a:tc>
                  <a:txBody>
                    <a:bodyPr/>
                    <a:lstStyle/>
                    <a:p>
                      <a:pPr marL="0" marR="0" indent="0" algn="ctr">
                        <a:lnSpc>
                          <a:spcPts val="1600"/>
                        </a:lnSpc>
                        <a:spcBef>
                          <a:spcPts val="375"/>
                        </a:spcBef>
                        <a:spcAft>
                          <a:spcPts val="490"/>
                        </a:spcAft>
                      </a:pPr>
                      <a:r>
                        <a:rPr lang="fr-FR" sz="1400" b="1" spc="0">
                          <a:solidFill>
                            <a:srgbClr val="000000"/>
                          </a:solidFill>
                          <a:latin typeface="Arial Narrow" panose="02020603050405020304" pitchFamily="2"/>
                        </a:rPr>
                        <a:t>SIGL - Suivi </a:t>
                      </a:r>
                    </a:p>
                  </a:txBody>
                  <a:tcPr marL="0" marR="0" marT="0" marB="0" anchor="ctr">
                    <a:lnL w="0" cmpd="sng">
                      <a:noFill/>
                      <a:prstDash val="solid"/>
                    </a:lnL>
                    <a:lnR w="0" cmpd="sng">
                      <a:noFill/>
                      <a:prstDash val="solid"/>
                    </a:lnR>
                    <a:lnT w="0" cmpd="sng">
                      <a:noFill/>
                      <a:prstDash val="solid"/>
                    </a:lnT>
                    <a:lnB w="0" cmpd="sng">
                      <a:noFill/>
                      <a:prstDash val="solid"/>
                    </a:lnB>
                    <a:solidFill>
                      <a:srgbClr val="BCD6ED"/>
                    </a:solidFill>
                  </a:tcPr>
                </a:tc>
                <a:extLst>
                  <a:ext uri="{0D108BD9-81ED-4DB2-BD59-A6C34878D82A}">
                    <a16:rowId xmlns:a16="http://schemas.microsoft.com/office/drawing/2014/main" val="10002"/>
                  </a:ext>
                </a:extLst>
              </a:tr>
              <a:tr h="320040">
                <a:tc>
                  <a:txBody>
                    <a:bodyPr/>
                    <a:lstStyle/>
                    <a:p>
                      <a:pPr marL="0" marR="0" indent="0" algn="ctr">
                        <a:lnSpc>
                          <a:spcPts val="1600"/>
                        </a:lnSpc>
                        <a:spcBef>
                          <a:spcPts val="665"/>
                        </a:spcBef>
                        <a:spcAft>
                          <a:spcPts val="180"/>
                        </a:spcAft>
                      </a:pPr>
                      <a:r>
                        <a:rPr lang="fr-FR" sz="1400" b="1" spc="0" dirty="0">
                          <a:solidFill>
                            <a:srgbClr val="000000"/>
                          </a:solidFill>
                          <a:latin typeface="Arial Narrow" panose="02020603050405020304" pitchFamily="2"/>
                        </a:rPr>
                        <a:t>Financement </a:t>
                      </a:r>
                    </a:p>
                  </a:txBody>
                  <a:tcPr marL="0" marR="0" marT="0" marB="0" anchor="ctr">
                    <a:lnL w="0" cmpd="sng">
                      <a:noFill/>
                      <a:prstDash val="solid"/>
                    </a:lnL>
                    <a:lnR w="0" cmpd="sng">
                      <a:noFill/>
                      <a:prstDash val="solid"/>
                    </a:lnR>
                    <a:lnT w="0" cmpd="sng">
                      <a:noFill/>
                      <a:prstDash val="solid"/>
                    </a:lnT>
                    <a:lnB w="0" cmpd="sng">
                      <a:noFill/>
                      <a:prstDash val="solid"/>
                    </a:lnB>
                    <a:solidFill>
                      <a:srgbClr val="AFFDFD"/>
                    </a:solidFill>
                  </a:tcPr>
                </a:tc>
                <a:extLst>
                  <a:ext uri="{0D108BD9-81ED-4DB2-BD59-A6C34878D82A}">
                    <a16:rowId xmlns:a16="http://schemas.microsoft.com/office/drawing/2014/main" val="10003"/>
                  </a:ext>
                </a:extLst>
              </a:tr>
            </a:tbl>
          </a:graphicData>
        </a:graphic>
      </p:graphicFrame>
      <p:sp>
        <p:nvSpPr>
          <p:cNvPr id="17" name="Text Placeholder 16"/>
          <p:cNvSpPr>
            <a:spLocks noGrp="1"/>
          </p:cNvSpPr>
          <p:nvPr>
            <p:ph type="body" idx="10"/>
          </p:nvPr>
        </p:nvSpPr>
        <p:spPr>
          <a:xfrm>
            <a:off x="3947160" y="5381994"/>
            <a:ext cx="2148840" cy="676910"/>
          </a:xfrm>
          <a:prstGeom prst="rect">
            <a:avLst/>
          </a:prstGeom>
          <a:noFill/>
          <a:ln w="0" cmpd="sng">
            <a:noFill/>
            <a:prstDash val="solid"/>
          </a:ln>
        </p:spPr>
        <p:txBody>
          <a:bodyPr vert="horz" lIns="0" tIns="0" rIns="0" bIns="0" anchor="t"/>
          <a:lstStyle/>
          <a:p>
            <a:pPr marL="0" marR="0" indent="0" algn="ctr">
              <a:spcBef>
                <a:spcPts val="0"/>
              </a:spcBef>
              <a:spcAft>
                <a:spcPts val="0"/>
              </a:spcAft>
              <a:buNone/>
            </a:pPr>
            <a:r>
              <a:rPr lang="fr-FR" sz="1600" b="1" spc="-15" dirty="0">
                <a:solidFill>
                  <a:srgbClr val="000000"/>
                </a:solidFill>
                <a:latin typeface="Calibri" panose="02020603050405020304" pitchFamily="2"/>
              </a:rPr>
              <a:t>(achats/planification </a:t>
            </a:r>
            <a:br>
              <a:rPr dirty="0"/>
            </a:br>
            <a:r>
              <a:rPr lang="fr-FR" sz="1600" b="1" spc="-15" dirty="0">
                <a:solidFill>
                  <a:srgbClr val="000000"/>
                </a:solidFill>
                <a:latin typeface="Calibri" panose="02020603050405020304" pitchFamily="2"/>
              </a:rPr>
              <a:t>approvisionnement/</a:t>
            </a:r>
          </a:p>
          <a:p>
            <a:pPr marL="0" marR="0" indent="0" algn="ctr">
              <a:spcBef>
                <a:spcPts val="0"/>
              </a:spcBef>
              <a:spcAft>
                <a:spcPts val="0"/>
              </a:spcAft>
              <a:buNone/>
            </a:pPr>
            <a:r>
              <a:rPr lang="fr-FR" sz="1600" b="1" spc="-15" dirty="0">
                <a:solidFill>
                  <a:srgbClr val="000000"/>
                </a:solidFill>
                <a:latin typeface="Calibri" panose="02020603050405020304" pitchFamily="2"/>
              </a:rPr>
              <a:t>transit et réception) </a:t>
            </a:r>
          </a:p>
        </p:txBody>
      </p:sp>
      <p:sp>
        <p:nvSpPr>
          <p:cNvPr id="18" name="Text Placeholder 17"/>
          <p:cNvSpPr>
            <a:spLocks noGrp="1"/>
          </p:cNvSpPr>
          <p:nvPr>
            <p:ph type="body" idx="10"/>
          </p:nvPr>
        </p:nvSpPr>
        <p:spPr>
          <a:xfrm>
            <a:off x="3947160" y="5108576"/>
            <a:ext cx="2030095" cy="179705"/>
          </a:xfrm>
          <a:prstGeom prst="rect">
            <a:avLst/>
          </a:prstGeom>
          <a:noFill/>
          <a:ln w="0" cmpd="sng">
            <a:noFill/>
            <a:prstDash val="solid"/>
          </a:ln>
        </p:spPr>
        <p:txBody>
          <a:bodyPr vert="horz" lIns="0" tIns="0" rIns="0" bIns="0" anchor="t"/>
          <a:lstStyle/>
          <a:p>
            <a:pPr marL="0" marR="0" indent="0" algn="ctr">
              <a:lnSpc>
                <a:spcPts val="1400"/>
              </a:lnSpc>
              <a:spcAft>
                <a:spcPts val="0"/>
              </a:spcAft>
              <a:buNone/>
            </a:pPr>
            <a:r>
              <a:rPr lang="fr-FR" sz="1600" b="1" spc="-25" dirty="0">
                <a:solidFill>
                  <a:srgbClr val="000000"/>
                </a:solidFill>
                <a:latin typeface="Calibri" panose="02020603050405020304" pitchFamily="2"/>
              </a:rPr>
              <a:t>Acquisition des produits </a:t>
            </a:r>
          </a:p>
        </p:txBody>
      </p:sp>
      <p:sp>
        <p:nvSpPr>
          <p:cNvPr id="19" name="Text Placeholder 18"/>
          <p:cNvSpPr>
            <a:spLocks noGrp="1"/>
          </p:cNvSpPr>
          <p:nvPr>
            <p:ph type="body" idx="10"/>
          </p:nvPr>
        </p:nvSpPr>
        <p:spPr>
          <a:xfrm>
            <a:off x="5163236" y="1590100"/>
            <a:ext cx="848258" cy="7937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600" b="1" spc="-65" dirty="0">
                <a:solidFill>
                  <a:srgbClr val="000000"/>
                </a:solidFill>
                <a:latin typeface="Calibri" panose="02020603050405020304" pitchFamily="2"/>
              </a:rPr>
              <a:t>Sélection </a:t>
            </a:r>
          </a:p>
        </p:txBody>
      </p:sp>
      <p:sp>
        <p:nvSpPr>
          <p:cNvPr id="20" name="Text Placeholder 19"/>
          <p:cNvSpPr>
            <a:spLocks noGrp="1"/>
          </p:cNvSpPr>
          <p:nvPr>
            <p:ph type="body" idx="10"/>
          </p:nvPr>
        </p:nvSpPr>
        <p:spPr>
          <a:xfrm>
            <a:off x="6403975" y="1921489"/>
            <a:ext cx="2069465" cy="182880"/>
          </a:xfrm>
          <a:prstGeom prst="rect">
            <a:avLst/>
          </a:prstGeom>
          <a:noFill/>
          <a:ln w="0" cmpd="sng">
            <a:noFill/>
            <a:prstDash val="solid"/>
          </a:ln>
        </p:spPr>
        <p:txBody>
          <a:bodyPr vert="horz" lIns="0" tIns="0" rIns="0" bIns="0" anchor="t"/>
          <a:lstStyle/>
          <a:p>
            <a:pPr marL="0" marR="0" indent="0" algn="l">
              <a:lnSpc>
                <a:spcPts val="1400"/>
              </a:lnSpc>
              <a:spcAft>
                <a:spcPts val="0"/>
              </a:spcAft>
              <a:buNone/>
            </a:pPr>
            <a:r>
              <a:rPr lang="fr-FR" sz="2000" b="1" spc="-45" dirty="0">
                <a:solidFill>
                  <a:srgbClr val="006699"/>
                </a:solidFill>
                <a:latin typeface="Calibri" panose="02020603050405020304" pitchFamily="2"/>
              </a:rPr>
              <a:t>Le Bon médicament </a:t>
            </a:r>
          </a:p>
        </p:txBody>
      </p:sp>
      <p:sp>
        <p:nvSpPr>
          <p:cNvPr id="21" name="Text Placeholder 20"/>
          <p:cNvSpPr>
            <a:spLocks noGrp="1"/>
          </p:cNvSpPr>
          <p:nvPr>
            <p:ph type="body" idx="10"/>
          </p:nvPr>
        </p:nvSpPr>
        <p:spPr>
          <a:xfrm>
            <a:off x="6279536" y="3395345"/>
            <a:ext cx="880745" cy="143510"/>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600" b="1" spc="-75" dirty="0">
                <a:solidFill>
                  <a:srgbClr val="000000"/>
                </a:solidFill>
                <a:latin typeface="Calibri" panose="02020603050405020304" pitchFamily="2"/>
              </a:rPr>
              <a:t>Estimation </a:t>
            </a:r>
          </a:p>
        </p:txBody>
      </p:sp>
      <p:sp>
        <p:nvSpPr>
          <p:cNvPr id="22" name="Text Placeholder 21"/>
          <p:cNvSpPr>
            <a:spLocks noGrp="1"/>
          </p:cNvSpPr>
          <p:nvPr>
            <p:ph type="body" idx="10"/>
          </p:nvPr>
        </p:nvSpPr>
        <p:spPr>
          <a:xfrm>
            <a:off x="6178550" y="4187825"/>
            <a:ext cx="2294890" cy="225425"/>
          </a:xfrm>
          <a:prstGeom prst="rect">
            <a:avLst/>
          </a:prstGeom>
          <a:noFill/>
          <a:ln w="0" cmpd="sng">
            <a:noFill/>
            <a:prstDash val="solid"/>
          </a:ln>
        </p:spPr>
        <p:txBody>
          <a:bodyPr vert="horz" lIns="0" tIns="0" rIns="0" bIns="0" anchor="t"/>
          <a:lstStyle/>
          <a:p>
            <a:pPr marL="0" marR="0" indent="0" algn="l">
              <a:lnSpc>
                <a:spcPts val="1700"/>
              </a:lnSpc>
              <a:spcAft>
                <a:spcPts val="0"/>
              </a:spcAft>
              <a:buNone/>
            </a:pPr>
            <a:r>
              <a:rPr lang="fr-FR" sz="2000" b="1" spc="-30" dirty="0">
                <a:solidFill>
                  <a:srgbClr val="006699"/>
                </a:solidFill>
                <a:latin typeface="Calibri" panose="02020603050405020304" pitchFamily="2"/>
              </a:rPr>
              <a:t>Aux Bonnes quantités </a:t>
            </a:r>
          </a:p>
        </p:txBody>
      </p:sp>
      <p:sp>
        <p:nvSpPr>
          <p:cNvPr id="23" name="Text Placeholder 22"/>
          <p:cNvSpPr>
            <a:spLocks noGrp="1"/>
          </p:cNvSpPr>
          <p:nvPr>
            <p:ph type="body" idx="10"/>
          </p:nvPr>
        </p:nvSpPr>
        <p:spPr>
          <a:xfrm>
            <a:off x="6279536" y="3547704"/>
            <a:ext cx="1084959" cy="112846"/>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600" b="1" spc="-95" dirty="0">
                <a:solidFill>
                  <a:srgbClr val="000000"/>
                </a:solidFill>
                <a:latin typeface="Calibri" panose="02020603050405020304" pitchFamily="2"/>
              </a:rPr>
              <a:t>des besoins</a:t>
            </a:r>
            <a:r>
              <a:rPr lang="fr-FR" sz="100" b="1" spc="-95" dirty="0">
                <a:solidFill>
                  <a:srgbClr val="000000"/>
                </a:solidFill>
                <a:latin typeface="Calibri" panose="02020603050405020304" pitchFamily="2"/>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300" dirty="0">
                <a:solidFill>
                  <a:srgbClr val="006699"/>
                </a:solidFill>
              </a:rPr>
              <a:t>Améliorer l’accès aux médicaments  essentiels et produits de santé</a:t>
            </a:r>
            <a:endParaRPr lang="fr-FR" sz="2300" b="1" dirty="0">
              <a:solidFill>
                <a:srgbClr val="006699"/>
              </a:solidFill>
            </a:endParaRPr>
          </a:p>
        </p:txBody>
      </p:sp>
      <p:sp>
        <p:nvSpPr>
          <p:cNvPr id="4" name="Rectangle 3"/>
          <p:cNvSpPr/>
          <p:nvPr/>
        </p:nvSpPr>
        <p:spPr>
          <a:xfrm>
            <a:off x="3531" y="1417638"/>
            <a:ext cx="9144000" cy="4740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4" name="Content Placeholder 3"/>
          <p:cNvGraphicFramePr>
            <a:graphicFrameLocks/>
          </p:cNvGraphicFramePr>
          <p:nvPr/>
        </p:nvGraphicFramePr>
        <p:xfrm>
          <a:off x="196621" y="2235822"/>
          <a:ext cx="8911883" cy="407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Right Arrow 48"/>
          <p:cNvSpPr/>
          <p:nvPr/>
        </p:nvSpPr>
        <p:spPr>
          <a:xfrm>
            <a:off x="662837" y="5239018"/>
            <a:ext cx="8445667" cy="720080"/>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3366"/>
                </a:solidFill>
                <a:latin typeface="Arial" panose="020B0604020202020204" pitchFamily="34" charset="0"/>
                <a:cs typeface="Arial" panose="020B0604020202020204" pitchFamily="34" charset="0"/>
              </a:rPr>
              <a:t>Politiques, </a:t>
            </a:r>
            <a:r>
              <a:rPr lang="fr-FR" b="1" dirty="0">
                <a:solidFill>
                  <a:srgbClr val="003366"/>
                </a:solidFill>
                <a:latin typeface="Arial" panose="020B0604020202020204" pitchFamily="34" charset="0"/>
                <a:cs typeface="Arial" panose="020B0604020202020204" pitchFamily="34" charset="0"/>
              </a:rPr>
              <a:t>réglementation, gouvernance</a:t>
            </a:r>
            <a:r>
              <a:rPr lang="en-GB" b="1" dirty="0">
                <a:solidFill>
                  <a:srgbClr val="003366"/>
                </a:solidFill>
                <a:latin typeface="Arial" panose="020B0604020202020204" pitchFamily="34" charset="0"/>
                <a:cs typeface="Arial" panose="020B0604020202020204" pitchFamily="34" charset="0"/>
              </a:rPr>
              <a:t>, surveillance</a:t>
            </a:r>
          </a:p>
        </p:txBody>
      </p:sp>
      <p:pic>
        <p:nvPicPr>
          <p:cNvPr id="50" name="Picture 2" descr="E:\WHO\Design elements\251962-business\png\hand-gestur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1118" y="3006644"/>
            <a:ext cx="835320" cy="8353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 descr="E:\WHO\Design elements\251962-business\png\worker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6246" y="3438692"/>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E:\WHO\Design elements\251962-business\png\office-material-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7803" y="2525979"/>
            <a:ext cx="792430" cy="79243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 descr="E:\WHO\Design elements\251962-business\png\delivery-truck.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8750" y="2838490"/>
            <a:ext cx="870310" cy="870310"/>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6886614" y="2008888"/>
            <a:ext cx="997755" cy="997756"/>
            <a:chOff x="6731191" y="157244"/>
            <a:chExt cx="997755" cy="997756"/>
          </a:xfrm>
        </p:grpSpPr>
        <p:pic>
          <p:nvPicPr>
            <p:cNvPr id="55" name="Picture 7" descr="E:\WHO\Design elements\251962-business\png\real-estat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1191" y="157244"/>
              <a:ext cx="997755" cy="997756"/>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870028" y="471456"/>
              <a:ext cx="720080" cy="184666"/>
            </a:xfrm>
            <a:prstGeom prst="rect">
              <a:avLst/>
            </a:prstGeom>
            <a:solidFill>
              <a:schemeClr val="accent3"/>
            </a:solidFill>
            <a:ln>
              <a:solidFill>
                <a:schemeClr val="accent3"/>
              </a:solidFill>
            </a:ln>
          </p:spPr>
          <p:txBody>
            <a:bodyPr wrap="square" rtlCol="0">
              <a:spAutoFit/>
            </a:bodyPr>
            <a:lstStyle/>
            <a:p>
              <a:pPr algn="ctr"/>
              <a:r>
                <a:rPr lang="en-GB" sz="600" b="1" dirty="0">
                  <a:solidFill>
                    <a:schemeClr val="bg1"/>
                  </a:solidFill>
                  <a:latin typeface="Arial" panose="020B0604020202020204" pitchFamily="34" charset="0"/>
                  <a:cs typeface="Arial" panose="020B0604020202020204" pitchFamily="34" charset="0"/>
                </a:rPr>
                <a:t>PHARMACY</a:t>
              </a:r>
            </a:p>
          </p:txBody>
        </p:sp>
      </p:grpSp>
      <p:pic>
        <p:nvPicPr>
          <p:cNvPr id="57" name="Picture 10" descr="E:\WHO\Design elements\Medicine\R&amp;D (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1520" y="3766040"/>
            <a:ext cx="714091" cy="89678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E:\WHO\Design elements\251962-business\png\drawer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39752" y="3318409"/>
            <a:ext cx="1081585" cy="80603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E:\WHO\Design elements\Medicine\use pill.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a:off x="8115568" y="1566484"/>
            <a:ext cx="697429" cy="114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52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EF633-F293-44FD-B027-C2DEE6DA1CA7}"/>
              </a:ext>
            </a:extLst>
          </p:cNvPr>
          <p:cNvSpPr/>
          <p:nvPr/>
        </p:nvSpPr>
        <p:spPr>
          <a:xfrm>
            <a:off x="1207306" y="422942"/>
            <a:ext cx="6864380" cy="461665"/>
          </a:xfrm>
          <a:prstGeom prst="rect">
            <a:avLst/>
          </a:prstGeom>
        </p:spPr>
        <p:txBody>
          <a:bodyPr wrap="none">
            <a:spAutoFit/>
          </a:bodyPr>
          <a:lstStyle/>
          <a:p>
            <a:pPr defTabSz="685800">
              <a:defRPr/>
            </a:pPr>
            <a:r>
              <a:rPr lang="fr-FR" sz="2400" b="1" kern="0" dirty="0">
                <a:solidFill>
                  <a:srgbClr val="002060"/>
                </a:solidFill>
                <a:latin typeface="Calibri" panose="020F0502020204030204"/>
              </a:rPr>
              <a:t>Dimensions de l’accès à des médicaments de qualité</a:t>
            </a:r>
          </a:p>
        </p:txBody>
      </p:sp>
      <p:sp>
        <p:nvSpPr>
          <p:cNvPr id="3" name="TextBox 2">
            <a:extLst>
              <a:ext uri="{FF2B5EF4-FFF2-40B4-BE49-F238E27FC236}">
                <a16:creationId xmlns:a16="http://schemas.microsoft.com/office/drawing/2014/main" id="{8F7DFBEB-6AE9-4586-BFBF-92D1EA742C91}"/>
              </a:ext>
            </a:extLst>
          </p:cNvPr>
          <p:cNvSpPr txBox="1"/>
          <p:nvPr/>
        </p:nvSpPr>
        <p:spPr>
          <a:xfrm>
            <a:off x="182748" y="3291534"/>
            <a:ext cx="1377695" cy="830997"/>
          </a:xfrm>
          <a:prstGeom prst="rect">
            <a:avLst/>
          </a:prstGeom>
          <a:noFill/>
        </p:spPr>
        <p:txBody>
          <a:bodyPr wrap="square" rtlCol="0">
            <a:spAutoFit/>
          </a:bodyPr>
          <a:lstStyle/>
          <a:p>
            <a:pPr defTabSz="685800">
              <a:defRPr/>
            </a:pPr>
            <a:r>
              <a:rPr lang="en-US" sz="2400" b="1" kern="0" dirty="0">
                <a:solidFill>
                  <a:srgbClr val="000000"/>
                </a:solidFill>
                <a:latin typeface="Calibri" panose="020F0502020204030204"/>
                <a:cs typeface="Arial"/>
                <a:sym typeface="Arial"/>
              </a:rPr>
              <a:t>Pas </a:t>
            </a:r>
            <a:r>
              <a:rPr lang="fr-FR" sz="2400" b="1" kern="0" dirty="0">
                <a:solidFill>
                  <a:srgbClr val="000000"/>
                </a:solidFill>
                <a:latin typeface="Calibri" panose="020F0502020204030204"/>
                <a:cs typeface="Arial"/>
                <a:sym typeface="Arial"/>
              </a:rPr>
              <a:t>d’accès </a:t>
            </a:r>
            <a:r>
              <a:rPr lang="en-US" sz="2400" kern="0" dirty="0">
                <a:solidFill>
                  <a:srgbClr val="000000">
                    <a:lumMod val="75000"/>
                    <a:lumOff val="25000"/>
                  </a:srgbClr>
                </a:solidFill>
                <a:latin typeface="Calibri" panose="020F0502020204030204"/>
                <a:cs typeface="Arial"/>
                <a:sym typeface="Arial"/>
              </a:rPr>
              <a:t>= </a:t>
            </a:r>
            <a:endParaRPr lang="ru-RU" sz="2400" kern="0" dirty="0">
              <a:solidFill>
                <a:srgbClr val="000000">
                  <a:lumMod val="75000"/>
                  <a:lumOff val="25000"/>
                </a:srgbClr>
              </a:solidFill>
              <a:latin typeface="Calibri" panose="020F0502020204030204"/>
              <a:cs typeface="Arial"/>
              <a:sym typeface="Arial"/>
            </a:endParaRPr>
          </a:p>
        </p:txBody>
      </p:sp>
      <p:sp>
        <p:nvSpPr>
          <p:cNvPr id="4" name="Rectangle 3">
            <a:extLst>
              <a:ext uri="{FF2B5EF4-FFF2-40B4-BE49-F238E27FC236}">
                <a16:creationId xmlns:a16="http://schemas.microsoft.com/office/drawing/2014/main" id="{EFE3534B-E03E-4104-BBF3-D7D996E2BABD}"/>
              </a:ext>
            </a:extLst>
          </p:cNvPr>
          <p:cNvSpPr/>
          <p:nvPr/>
        </p:nvSpPr>
        <p:spPr>
          <a:xfrm>
            <a:off x="962977" y="3140730"/>
            <a:ext cx="3676519" cy="1384995"/>
          </a:xfrm>
          <a:prstGeom prst="rect">
            <a:avLst/>
          </a:prstGeom>
        </p:spPr>
        <p:txBody>
          <a:bodyPr wrap="square">
            <a:spAutoFit/>
          </a:bodyPr>
          <a:lstStyle/>
          <a:p>
            <a:pPr marL="514350" defTabSz="685800">
              <a:buClr>
                <a:srgbClr val="0073B1"/>
              </a:buClr>
              <a:buSzPct val="25000"/>
              <a:defRPr/>
            </a:pPr>
            <a:r>
              <a:rPr lang="fr-FR" sz="2100" kern="0" dirty="0">
                <a:solidFill>
                  <a:srgbClr val="000000">
                    <a:lumMod val="75000"/>
                    <a:lumOff val="25000"/>
                  </a:srgbClr>
                </a:solidFill>
                <a:latin typeface="Calibri" panose="020F0502020204030204"/>
                <a:cs typeface="Arial"/>
                <a:sym typeface="Arial"/>
              </a:rPr>
              <a:t>disponible + pas abordable</a:t>
            </a:r>
            <a:endParaRPr lang="fr-FR" sz="2100" kern="0" dirty="0">
              <a:solidFill>
                <a:srgbClr val="FFFFFF"/>
              </a:solidFill>
              <a:latin typeface="Calibri" panose="020F0502020204030204"/>
              <a:cs typeface="Arial"/>
              <a:sym typeface="Arial"/>
            </a:endParaRPr>
          </a:p>
          <a:p>
            <a:pPr marL="514350" defTabSz="685800">
              <a:buClr>
                <a:srgbClr val="0073B1"/>
              </a:buClr>
              <a:buSzPct val="25000"/>
              <a:defRPr/>
            </a:pPr>
            <a:r>
              <a:rPr lang="fr-FR" sz="2100" kern="0" dirty="0">
                <a:solidFill>
                  <a:srgbClr val="000000">
                    <a:lumMod val="75000"/>
                    <a:lumOff val="25000"/>
                  </a:srgbClr>
                </a:solidFill>
                <a:latin typeface="Calibri" panose="020F0502020204030204"/>
                <a:cs typeface="Arial"/>
                <a:sym typeface="Arial"/>
              </a:rPr>
              <a:t>pas disponible + abordable pas disponible + pas abordable</a:t>
            </a:r>
          </a:p>
        </p:txBody>
      </p:sp>
      <p:sp>
        <p:nvSpPr>
          <p:cNvPr id="5" name="TextBox 4">
            <a:extLst>
              <a:ext uri="{FF2B5EF4-FFF2-40B4-BE49-F238E27FC236}">
                <a16:creationId xmlns:a16="http://schemas.microsoft.com/office/drawing/2014/main" id="{ABC39919-E984-4328-AF9F-9CF3911253A3}"/>
              </a:ext>
            </a:extLst>
          </p:cNvPr>
          <p:cNvSpPr txBox="1"/>
          <p:nvPr/>
        </p:nvSpPr>
        <p:spPr>
          <a:xfrm>
            <a:off x="166888" y="1950640"/>
            <a:ext cx="4472609" cy="461665"/>
          </a:xfrm>
          <a:prstGeom prst="rect">
            <a:avLst/>
          </a:prstGeom>
          <a:noFill/>
        </p:spPr>
        <p:txBody>
          <a:bodyPr wrap="square" rtlCol="0">
            <a:spAutoFit/>
          </a:bodyPr>
          <a:lstStyle/>
          <a:p>
            <a:pPr defTabSz="685800">
              <a:defRPr/>
            </a:pPr>
            <a:r>
              <a:rPr lang="en-GB" sz="2400" b="1" u="sng" kern="0" dirty="0">
                <a:solidFill>
                  <a:srgbClr val="000000"/>
                </a:solidFill>
                <a:latin typeface="Calibri" panose="020F0502020204030204"/>
                <a:cs typeface="Arial"/>
                <a:sym typeface="Arial"/>
              </a:rPr>
              <a:t>ACCÈS</a:t>
            </a:r>
            <a:r>
              <a:rPr lang="en-GB" sz="2400" kern="0" dirty="0">
                <a:solidFill>
                  <a:srgbClr val="000000"/>
                </a:solidFill>
                <a:latin typeface="Calibri" panose="020F0502020204030204"/>
                <a:cs typeface="Arial"/>
                <a:sym typeface="Arial"/>
              </a:rPr>
              <a:t> = </a:t>
            </a:r>
            <a:r>
              <a:rPr lang="fr-FR" sz="2400" kern="0" dirty="0">
                <a:solidFill>
                  <a:srgbClr val="000000"/>
                </a:solidFill>
                <a:latin typeface="Calibri" panose="020F0502020204030204"/>
                <a:cs typeface="Arial"/>
                <a:sym typeface="Arial"/>
              </a:rPr>
              <a:t>Abordable et disponible</a:t>
            </a:r>
          </a:p>
        </p:txBody>
      </p:sp>
      <p:graphicFrame>
        <p:nvGraphicFramePr>
          <p:cNvPr id="6" name="Diagram 5">
            <a:extLst>
              <a:ext uri="{FF2B5EF4-FFF2-40B4-BE49-F238E27FC236}">
                <a16:creationId xmlns:a16="http://schemas.microsoft.com/office/drawing/2014/main" id="{DA3F5921-E42E-4148-9D40-FED59E062B35}"/>
              </a:ext>
            </a:extLst>
          </p:cNvPr>
          <p:cNvGraphicFramePr/>
          <p:nvPr/>
        </p:nvGraphicFramePr>
        <p:xfrm>
          <a:off x="4906128" y="1817491"/>
          <a:ext cx="4237872" cy="3498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BC62939C-3E68-4650-A967-690ED1D0F041}"/>
              </a:ext>
            </a:extLst>
          </p:cNvPr>
          <p:cNvSpPr txBox="1">
            <a:spLocks/>
          </p:cNvSpPr>
          <p:nvPr/>
        </p:nvSpPr>
        <p:spPr>
          <a:xfrm>
            <a:off x="4316652" y="3677582"/>
            <a:ext cx="983974" cy="273844"/>
          </a:xfrm>
          <a:prstGeom prst="rect">
            <a:avLst/>
          </a:prstGeom>
        </p:spPr>
        <p:txBody>
          <a:bodyPr vert="horz" lIns="68580" tIns="34290" rIns="68580" bIns="34290" rtlCol="0" anchor="ctr">
            <a:normAutofit fontScale="55000" lnSpcReduction="20000"/>
          </a:bodyPr>
          <a:lstStyle>
            <a:lvl1pPr algn="ctr" defTabSz="457200" rtl="0" eaLnBrk="1" latinLnBrk="0" hangingPunct="1">
              <a:spcBef>
                <a:spcPct val="0"/>
              </a:spcBef>
              <a:buNone/>
              <a:defRPr sz="4400" b="0" i="0" kern="1200">
                <a:solidFill>
                  <a:srgbClr val="DE6B58"/>
                </a:solidFill>
                <a:latin typeface="NeuzeitGroBol"/>
                <a:ea typeface="+mj-ea"/>
                <a:cs typeface="NeuzeitGroBol"/>
              </a:defRPr>
            </a:lvl1pPr>
          </a:lstStyle>
          <a:p>
            <a:pPr defTabSz="342900">
              <a:defRPr/>
            </a:pPr>
            <a:r>
              <a:rPr lang="en-GB" altLang="en-US" sz="2700" b="1" dirty="0">
                <a:solidFill>
                  <a:srgbClr val="1F497D"/>
                </a:solidFill>
              </a:rPr>
              <a:t>Drivers</a:t>
            </a:r>
            <a:r>
              <a:rPr lang="en-GB" altLang="en-US" sz="2700" b="1" dirty="0">
                <a:solidFill>
                  <a:srgbClr val="0070C0"/>
                </a:solidFill>
              </a:rPr>
              <a:t> </a:t>
            </a:r>
            <a:endParaRPr lang="en-GB" altLang="en-US" sz="2700" b="1" dirty="0">
              <a:solidFill>
                <a:srgbClr val="FF0000"/>
              </a:solidFill>
            </a:endParaRPr>
          </a:p>
        </p:txBody>
      </p:sp>
      <p:cxnSp>
        <p:nvCxnSpPr>
          <p:cNvPr id="8" name="Straight Arrow Connector 7">
            <a:extLst>
              <a:ext uri="{FF2B5EF4-FFF2-40B4-BE49-F238E27FC236}">
                <a16:creationId xmlns:a16="http://schemas.microsoft.com/office/drawing/2014/main" id="{153689F0-8A9F-4213-BC41-D628EC678B0D}"/>
              </a:ext>
            </a:extLst>
          </p:cNvPr>
          <p:cNvCxnSpPr>
            <a:cxnSpLocks/>
          </p:cNvCxnSpPr>
          <p:nvPr/>
        </p:nvCxnSpPr>
        <p:spPr>
          <a:xfrm flipV="1">
            <a:off x="4520405" y="3557194"/>
            <a:ext cx="576469" cy="2"/>
          </a:xfrm>
          <a:prstGeom prst="straightConnector1">
            <a:avLst/>
          </a:prstGeom>
          <a:noFill/>
          <a:ln w="76200" cap="flat" cmpd="sng" algn="ctr">
            <a:solidFill>
              <a:srgbClr val="4F81BD">
                <a:shade val="95000"/>
                <a:satMod val="105000"/>
              </a:srgbClr>
            </a:solidFill>
            <a:prstDash val="solid"/>
            <a:tailEnd type="triangle"/>
          </a:ln>
          <a:effectLst/>
        </p:spPr>
      </p:cxnSp>
      <p:pic>
        <p:nvPicPr>
          <p:cNvPr id="10" name="Picture 9" descr="A close up of a sign&#10;&#10;Description automatically generated">
            <a:extLst>
              <a:ext uri="{FF2B5EF4-FFF2-40B4-BE49-F238E27FC236}">
                <a16:creationId xmlns:a16="http://schemas.microsoft.com/office/drawing/2014/main" id="{F9EF0503-47ED-4843-9327-3736BEADF3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748" y="5884743"/>
            <a:ext cx="1855317" cy="755974"/>
          </a:xfrm>
          <a:prstGeom prst="rect">
            <a:avLst/>
          </a:prstGeom>
        </p:spPr>
      </p:pic>
      <p:cxnSp>
        <p:nvCxnSpPr>
          <p:cNvPr id="12" name="Straight Connector 11">
            <a:extLst>
              <a:ext uri="{FF2B5EF4-FFF2-40B4-BE49-F238E27FC236}">
                <a16:creationId xmlns:a16="http://schemas.microsoft.com/office/drawing/2014/main" id="{B63ABC3D-213F-4762-B23A-DBEB25860ECC}"/>
              </a:ext>
            </a:extLst>
          </p:cNvPr>
          <p:cNvCxnSpPr/>
          <p:nvPr/>
        </p:nvCxnSpPr>
        <p:spPr>
          <a:xfrm>
            <a:off x="3707296" y="1526124"/>
            <a:ext cx="1908313"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533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55B5-8AEF-9F76-327A-415B9C4F827F}"/>
              </a:ext>
            </a:extLst>
          </p:cNvPr>
          <p:cNvSpPr>
            <a:spLocks noGrp="1"/>
          </p:cNvSpPr>
          <p:nvPr>
            <p:ph type="title"/>
          </p:nvPr>
        </p:nvSpPr>
        <p:spPr>
          <a:xfrm>
            <a:off x="182748" y="327436"/>
            <a:ext cx="8379040" cy="683126"/>
          </a:xfrm>
        </p:spPr>
        <p:txBody>
          <a:bodyPr wrap="square" anchor="ctr">
            <a:normAutofit/>
          </a:bodyPr>
          <a:lstStyle/>
          <a:p>
            <a:pPr algn="ctr"/>
            <a:r>
              <a:rPr lang="fr-FR" sz="2200" dirty="0">
                <a:solidFill>
                  <a:srgbClr val="002060"/>
                </a:solidFill>
              </a:rPr>
              <a:t>Etat de l‘Accès aux Médicaments dans la Région Africaine</a:t>
            </a:r>
          </a:p>
        </p:txBody>
      </p:sp>
      <p:graphicFrame>
        <p:nvGraphicFramePr>
          <p:cNvPr id="7" name="Content Placeholder 6">
            <a:extLst>
              <a:ext uri="{FF2B5EF4-FFF2-40B4-BE49-F238E27FC236}">
                <a16:creationId xmlns:a16="http://schemas.microsoft.com/office/drawing/2014/main" id="{6D2D2D35-08DA-B4B7-8044-27CA3E75CF4B}"/>
              </a:ext>
            </a:extLst>
          </p:cNvPr>
          <p:cNvGraphicFramePr>
            <a:graphicFrameLocks noGrp="1"/>
          </p:cNvGraphicFramePr>
          <p:nvPr>
            <p:ph idx="1"/>
            <p:extLst>
              <p:ext uri="{D42A27DB-BD31-4B8C-83A1-F6EECF244321}">
                <p14:modId xmlns:p14="http://schemas.microsoft.com/office/powerpoint/2010/main" val="3164098159"/>
              </p:ext>
            </p:extLst>
          </p:nvPr>
        </p:nvGraphicFramePr>
        <p:xfrm>
          <a:off x="442912" y="1696346"/>
          <a:ext cx="8291513" cy="378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396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7254-A4A6-B77D-D16C-0312FBC2F176}"/>
              </a:ext>
            </a:extLst>
          </p:cNvPr>
          <p:cNvSpPr>
            <a:spLocks noGrp="1"/>
          </p:cNvSpPr>
          <p:nvPr>
            <p:ph type="title"/>
          </p:nvPr>
        </p:nvSpPr>
        <p:spPr>
          <a:xfrm>
            <a:off x="0" y="458039"/>
            <a:ext cx="9144000" cy="1023733"/>
          </a:xfrm>
        </p:spPr>
        <p:txBody>
          <a:bodyPr/>
          <a:lstStyle/>
          <a:p>
            <a:r>
              <a:rPr lang="fr-FR" sz="2400" b="1" dirty="0">
                <a:latin typeface="Arial Black" panose="020B0A04020102020204" pitchFamily="34" charset="0"/>
              </a:rPr>
              <a:t>Qu’est ce que la politique pharmaceutique nationale (PPN)?</a:t>
            </a:r>
            <a:br>
              <a:rPr lang="fr-FR" sz="3600" b="1" dirty="0">
                <a:solidFill>
                  <a:srgbClr val="C00000"/>
                </a:solidFill>
                <a:latin typeface="Arial Black" panose="020B0A04020102020204" pitchFamily="34" charset="0"/>
              </a:rPr>
            </a:br>
            <a:endParaRPr lang="en-US" dirty="0"/>
          </a:p>
        </p:txBody>
      </p:sp>
      <p:sp>
        <p:nvSpPr>
          <p:cNvPr id="4" name="Rectangle 3">
            <a:extLst>
              <a:ext uri="{FF2B5EF4-FFF2-40B4-BE49-F238E27FC236}">
                <a16:creationId xmlns:a16="http://schemas.microsoft.com/office/drawing/2014/main" id="{0DE705E8-F413-B032-BACB-FFB4D080C640}"/>
              </a:ext>
            </a:extLst>
          </p:cNvPr>
          <p:cNvSpPr/>
          <p:nvPr/>
        </p:nvSpPr>
        <p:spPr>
          <a:xfrm>
            <a:off x="144699" y="1232714"/>
            <a:ext cx="8715837" cy="4785926"/>
          </a:xfrm>
          <a:prstGeom prst="rect">
            <a:avLst/>
          </a:prstGeom>
        </p:spPr>
        <p:txBody>
          <a:bodyPr wrap="square">
            <a:spAutoFit/>
          </a:bodyPr>
          <a:lstStyle/>
          <a:p>
            <a:pPr algn="just"/>
            <a:r>
              <a:rPr lang="en-US" sz="2600" b="1" dirty="0">
                <a:solidFill>
                  <a:srgbClr val="0070C0"/>
                </a:solidFill>
                <a:latin typeface="Calibri" panose="020F0502020204030204" pitchFamily="34" charset="0"/>
                <a:ea typeface="Arial" pitchFamily="34" charset="0"/>
                <a:cs typeface="Times New Roman" pitchFamily="18" charset="0"/>
              </a:rPr>
              <a:t>La politique </a:t>
            </a:r>
            <a:r>
              <a:rPr lang="en-US" sz="2600" b="1" dirty="0" err="1">
                <a:solidFill>
                  <a:srgbClr val="0070C0"/>
                </a:solidFill>
                <a:latin typeface="Calibri" panose="020F0502020204030204" pitchFamily="34" charset="0"/>
                <a:ea typeface="Arial" pitchFamily="34" charset="0"/>
                <a:cs typeface="Times New Roman" pitchFamily="18" charset="0"/>
              </a:rPr>
              <a:t>pharmaceutique</a:t>
            </a:r>
            <a:r>
              <a:rPr lang="en-US" sz="2600" b="1" dirty="0">
                <a:solidFill>
                  <a:srgbClr val="0070C0"/>
                </a:solidFill>
                <a:latin typeface="Calibri" panose="020F0502020204030204" pitchFamily="34" charset="0"/>
                <a:ea typeface="Arial" pitchFamily="34" charset="0"/>
                <a:cs typeface="Times New Roman" pitchFamily="18" charset="0"/>
              </a:rPr>
              <a:t> </a:t>
            </a:r>
            <a:r>
              <a:rPr lang="en-US" sz="2600" b="1" dirty="0" err="1">
                <a:solidFill>
                  <a:srgbClr val="0070C0"/>
                </a:solidFill>
                <a:latin typeface="Calibri" panose="020F0502020204030204" pitchFamily="34" charset="0"/>
                <a:ea typeface="Arial" pitchFamily="34" charset="0"/>
                <a:cs typeface="Times New Roman" pitchFamily="18" charset="0"/>
              </a:rPr>
              <a:t>nationale</a:t>
            </a:r>
            <a:r>
              <a:rPr lang="en-US" sz="2600" b="1" dirty="0">
                <a:solidFill>
                  <a:srgbClr val="0070C0"/>
                </a:solidFill>
                <a:latin typeface="Calibri" panose="020F0502020204030204" pitchFamily="34" charset="0"/>
                <a:ea typeface="Arial" pitchFamily="34" charset="0"/>
                <a:cs typeface="Times New Roman" pitchFamily="18" charset="0"/>
              </a:rPr>
              <a:t> </a:t>
            </a:r>
            <a:r>
              <a:rPr lang="en-US" sz="2600" b="1" dirty="0" err="1">
                <a:solidFill>
                  <a:srgbClr val="0070C0"/>
                </a:solidFill>
                <a:latin typeface="Calibri" panose="020F0502020204030204" pitchFamily="34" charset="0"/>
                <a:ea typeface="Arial" pitchFamily="34" charset="0"/>
                <a:cs typeface="Times New Roman" pitchFamily="18" charset="0"/>
              </a:rPr>
              <a:t>constitue</a:t>
            </a:r>
            <a:r>
              <a:rPr lang="en-US" sz="2600" b="1" dirty="0">
                <a:solidFill>
                  <a:srgbClr val="0070C0"/>
                </a:solidFill>
                <a:latin typeface="Calibri" panose="020F0502020204030204" pitchFamily="34" charset="0"/>
                <a:ea typeface="Arial" pitchFamily="34" charset="0"/>
                <a:cs typeface="Times New Roman" pitchFamily="18" charset="0"/>
              </a:rPr>
              <a:t> un engagement à </a:t>
            </a:r>
            <a:r>
              <a:rPr lang="en-US" sz="2600" b="1" dirty="0" err="1">
                <a:solidFill>
                  <a:srgbClr val="0070C0"/>
                </a:solidFill>
                <a:latin typeface="Calibri" panose="020F0502020204030204" pitchFamily="34" charset="0"/>
                <a:ea typeface="Arial" pitchFamily="34" charset="0"/>
                <a:cs typeface="Times New Roman" pitchFamily="18" charset="0"/>
              </a:rPr>
              <a:t>atteindre</a:t>
            </a:r>
            <a:r>
              <a:rPr lang="en-US" sz="2600" b="1" dirty="0">
                <a:solidFill>
                  <a:srgbClr val="0070C0"/>
                </a:solidFill>
                <a:latin typeface="Calibri" panose="020F0502020204030204" pitchFamily="34" charset="0"/>
                <a:ea typeface="Arial" pitchFamily="34" charset="0"/>
                <a:cs typeface="Times New Roman" pitchFamily="18" charset="0"/>
              </a:rPr>
              <a:t> un </a:t>
            </a:r>
            <a:r>
              <a:rPr lang="en-US" sz="2600" b="1" dirty="0" err="1">
                <a:solidFill>
                  <a:srgbClr val="FF0000"/>
                </a:solidFill>
                <a:latin typeface="Calibri" panose="020F0502020204030204" pitchFamily="34" charset="0"/>
                <a:ea typeface="Arial" pitchFamily="34" charset="0"/>
                <a:cs typeface="Times New Roman" pitchFamily="18" charset="0"/>
              </a:rPr>
              <a:t>objectif</a:t>
            </a:r>
            <a:r>
              <a:rPr lang="en-US" sz="2600" b="1" dirty="0">
                <a:solidFill>
                  <a:srgbClr val="FF0000"/>
                </a:solidFill>
                <a:latin typeface="Calibri" panose="020F0502020204030204" pitchFamily="34" charset="0"/>
                <a:ea typeface="Arial" pitchFamily="34" charset="0"/>
                <a:cs typeface="Times New Roman" pitchFamily="18" charset="0"/>
              </a:rPr>
              <a:t> </a:t>
            </a:r>
            <a:r>
              <a:rPr lang="en-US" sz="2600" b="1" dirty="0" err="1">
                <a:solidFill>
                  <a:srgbClr val="0070C0"/>
                </a:solidFill>
                <a:latin typeface="Calibri" panose="020F0502020204030204" pitchFamily="34" charset="0"/>
                <a:ea typeface="Arial" pitchFamily="34" charset="0"/>
                <a:cs typeface="Times New Roman" pitchFamily="18" charset="0"/>
              </a:rPr>
              <a:t>ainsi</a:t>
            </a:r>
            <a:r>
              <a:rPr lang="en-US" sz="2600" b="1" dirty="0">
                <a:solidFill>
                  <a:srgbClr val="0070C0"/>
                </a:solidFill>
                <a:latin typeface="Calibri" panose="020F0502020204030204" pitchFamily="34" charset="0"/>
                <a:ea typeface="Arial" pitchFamily="34" charset="0"/>
                <a:cs typeface="Times New Roman" pitchFamily="18" charset="0"/>
              </a:rPr>
              <a:t> </a:t>
            </a:r>
            <a:r>
              <a:rPr lang="en-US" sz="2600" b="1" dirty="0" err="1">
                <a:solidFill>
                  <a:srgbClr val="0070C0"/>
                </a:solidFill>
                <a:latin typeface="Calibri" panose="020F0502020204030204" pitchFamily="34" charset="0"/>
                <a:ea typeface="Arial" pitchFamily="34" charset="0"/>
                <a:cs typeface="Times New Roman" pitchFamily="18" charset="0"/>
              </a:rPr>
              <a:t>qu</a:t>
            </a:r>
            <a:r>
              <a:rPr lang="en-US" altLang="en-US" sz="2600" b="1" dirty="0" err="1">
                <a:solidFill>
                  <a:srgbClr val="0070C0"/>
                </a:solidFill>
                <a:latin typeface="Calibri" panose="020F0502020204030204" pitchFamily="34" charset="0"/>
                <a:ea typeface="Arial" pitchFamily="34" charset="0"/>
                <a:cs typeface="Times New Roman" pitchFamily="18" charset="0"/>
              </a:rPr>
              <a:t>’</a:t>
            </a:r>
            <a:r>
              <a:rPr lang="en-US" sz="2600" b="1" dirty="0" err="1">
                <a:solidFill>
                  <a:srgbClr val="0070C0"/>
                </a:solidFill>
                <a:latin typeface="Calibri" panose="020F0502020204030204" pitchFamily="34" charset="0"/>
                <a:ea typeface="Arial" pitchFamily="34" charset="0"/>
                <a:cs typeface="Times New Roman" pitchFamily="18" charset="0"/>
              </a:rPr>
              <a:t>un</a:t>
            </a:r>
            <a:r>
              <a:rPr lang="en-US" sz="2600" b="1" dirty="0">
                <a:solidFill>
                  <a:srgbClr val="0070C0"/>
                </a:solidFill>
                <a:latin typeface="Calibri" panose="020F0502020204030204" pitchFamily="34" charset="0"/>
                <a:ea typeface="Arial" pitchFamily="34" charset="0"/>
                <a:cs typeface="Times New Roman" pitchFamily="18" charset="0"/>
              </a:rPr>
              <a:t> fil </a:t>
            </a:r>
            <a:r>
              <a:rPr lang="en-US" sz="2600" b="1" dirty="0" err="1">
                <a:solidFill>
                  <a:srgbClr val="0070C0"/>
                </a:solidFill>
                <a:latin typeface="Calibri" panose="020F0502020204030204" pitchFamily="34" charset="0"/>
                <a:ea typeface="Arial" pitchFamily="34" charset="0"/>
                <a:cs typeface="Times New Roman" pitchFamily="18" charset="0"/>
              </a:rPr>
              <a:t>conducteur</a:t>
            </a:r>
            <a:r>
              <a:rPr lang="en-US" sz="2600" b="1" dirty="0">
                <a:solidFill>
                  <a:srgbClr val="0070C0"/>
                </a:solidFill>
                <a:latin typeface="Calibri" panose="020F0502020204030204" pitchFamily="34" charset="0"/>
                <a:ea typeface="Arial" pitchFamily="34" charset="0"/>
                <a:cs typeface="Times New Roman" pitchFamily="18" charset="0"/>
              </a:rPr>
              <a:t> de </a:t>
            </a:r>
            <a:r>
              <a:rPr lang="en-US" sz="2600" b="1" dirty="0" err="1">
                <a:solidFill>
                  <a:srgbClr val="0070C0"/>
                </a:solidFill>
                <a:latin typeface="Calibri" panose="020F0502020204030204" pitchFamily="34" charset="0"/>
                <a:ea typeface="Arial" pitchFamily="34" charset="0"/>
                <a:cs typeface="Times New Roman" pitchFamily="18" charset="0"/>
              </a:rPr>
              <a:t>l</a:t>
            </a:r>
            <a:r>
              <a:rPr lang="en-US" altLang="en-US" sz="2600" b="1" dirty="0" err="1">
                <a:solidFill>
                  <a:srgbClr val="0070C0"/>
                </a:solidFill>
                <a:latin typeface="Calibri" panose="020F0502020204030204" pitchFamily="34" charset="0"/>
                <a:ea typeface="Arial" pitchFamily="34" charset="0"/>
                <a:cs typeface="Times New Roman" pitchFamily="18" charset="0"/>
              </a:rPr>
              <a:t>’</a:t>
            </a:r>
            <a:r>
              <a:rPr lang="en-US" altLang="ja-JP" sz="2600" b="1" dirty="0" err="1">
                <a:solidFill>
                  <a:srgbClr val="FF0000"/>
                </a:solidFill>
                <a:latin typeface="Calibri" panose="020F0502020204030204" pitchFamily="34" charset="0"/>
                <a:ea typeface="Arial" pitchFamily="34" charset="0"/>
                <a:cs typeface="Times New Roman" pitchFamily="18" charset="0"/>
              </a:rPr>
              <a:t>action</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Elle </a:t>
            </a:r>
            <a:r>
              <a:rPr lang="en-US" altLang="ja-JP" sz="2600" b="1" dirty="0" err="1">
                <a:solidFill>
                  <a:srgbClr val="0070C0"/>
                </a:solidFill>
                <a:latin typeface="Calibri" panose="020F0502020204030204" pitchFamily="34" charset="0"/>
                <a:ea typeface="Arial" pitchFamily="34" charset="0"/>
                <a:cs typeface="Times New Roman" pitchFamily="18" charset="0"/>
              </a:rPr>
              <a:t>énonce</a:t>
            </a:r>
            <a:r>
              <a:rPr lang="en-US" altLang="ja-JP" sz="2600" b="1" dirty="0">
                <a:solidFill>
                  <a:srgbClr val="0070C0"/>
                </a:solidFill>
                <a:latin typeface="Calibri" panose="020F0502020204030204" pitchFamily="34" charset="0"/>
                <a:ea typeface="Arial" pitchFamily="34" charset="0"/>
                <a:cs typeface="Times New Roman" pitchFamily="18" charset="0"/>
              </a:rPr>
              <a:t> et </a:t>
            </a:r>
            <a:r>
              <a:rPr lang="en-US" altLang="ja-JP" sz="2600" b="1" dirty="0" err="1">
                <a:solidFill>
                  <a:srgbClr val="0070C0"/>
                </a:solidFill>
                <a:latin typeface="Calibri" panose="020F0502020204030204" pitchFamily="34" charset="0"/>
                <a:ea typeface="Arial" pitchFamily="34" charset="0"/>
                <a:cs typeface="Times New Roman" pitchFamily="18" charset="0"/>
              </a:rPr>
              <a:t>classe</a:t>
            </a:r>
            <a:r>
              <a:rPr lang="en-US" altLang="ja-JP" sz="2600" b="1" dirty="0">
                <a:solidFill>
                  <a:srgbClr val="0070C0"/>
                </a:solidFill>
                <a:latin typeface="Calibri" panose="020F0502020204030204" pitchFamily="34" charset="0"/>
                <a:ea typeface="Arial" pitchFamily="34" charset="0"/>
                <a:cs typeface="Times New Roman" pitchFamily="18" charset="0"/>
              </a:rPr>
              <a:t> par </a:t>
            </a:r>
            <a:r>
              <a:rPr lang="en-US" altLang="ja-JP" sz="2600" b="1" dirty="0" err="1">
                <a:solidFill>
                  <a:srgbClr val="0070C0"/>
                </a:solidFill>
                <a:latin typeface="Calibri" panose="020F0502020204030204" pitchFamily="34" charset="0"/>
                <a:ea typeface="Arial" pitchFamily="34" charset="0"/>
                <a:cs typeface="Times New Roman" pitchFamily="18" charset="0"/>
              </a:rPr>
              <a:t>ordre</a:t>
            </a:r>
            <a:r>
              <a:rPr lang="en-US" altLang="ja-JP" sz="2600" b="1" dirty="0">
                <a:solidFill>
                  <a:srgbClr val="0070C0"/>
                </a:solidFill>
                <a:latin typeface="Calibri" panose="020F0502020204030204" pitchFamily="34" charset="0"/>
                <a:ea typeface="Arial" pitchFamily="34" charset="0"/>
                <a:cs typeface="Times New Roman" pitchFamily="18" charset="0"/>
              </a:rPr>
              <a:t> de </a:t>
            </a:r>
            <a:r>
              <a:rPr lang="en-US" altLang="ja-JP" sz="2600" b="1" dirty="0" err="1">
                <a:solidFill>
                  <a:srgbClr val="FF0000"/>
                </a:solidFill>
                <a:latin typeface="Calibri" panose="020F0502020204030204" pitchFamily="34" charset="0"/>
                <a:ea typeface="Arial" pitchFamily="34" charset="0"/>
                <a:cs typeface="Times New Roman" pitchFamily="18" charset="0"/>
              </a:rPr>
              <a:t>priorité</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les </a:t>
            </a:r>
            <a:r>
              <a:rPr lang="en-US" altLang="ja-JP" sz="2600" b="1" dirty="0">
                <a:solidFill>
                  <a:srgbClr val="FF0000"/>
                </a:solidFill>
                <a:latin typeface="Calibri" panose="020F0502020204030204" pitchFamily="34" charset="0"/>
                <a:ea typeface="Arial" pitchFamily="34" charset="0"/>
                <a:cs typeface="Times New Roman" pitchFamily="18" charset="0"/>
              </a:rPr>
              <a:t>buts</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à </a:t>
            </a:r>
            <a:r>
              <a:rPr lang="en-US" altLang="ja-JP" sz="2600" b="1" dirty="0" err="1">
                <a:solidFill>
                  <a:srgbClr val="0070C0"/>
                </a:solidFill>
                <a:latin typeface="Calibri" panose="020F0502020204030204" pitchFamily="34" charset="0"/>
                <a:ea typeface="Arial" pitchFamily="34" charset="0"/>
                <a:cs typeface="Times New Roman" pitchFamily="18" charset="0"/>
              </a:rPr>
              <a:t>moyen</a:t>
            </a:r>
            <a:r>
              <a:rPr lang="en-US" altLang="ja-JP" sz="2600" b="1" dirty="0">
                <a:solidFill>
                  <a:srgbClr val="0070C0"/>
                </a:solidFill>
                <a:latin typeface="Calibri" panose="020F0502020204030204" pitchFamily="34" charset="0"/>
                <a:ea typeface="Arial" pitchFamily="34" charset="0"/>
                <a:cs typeface="Times New Roman" pitchFamily="18" charset="0"/>
              </a:rPr>
              <a:t> et long </a:t>
            </a:r>
            <a:r>
              <a:rPr lang="en-US" altLang="ja-JP" sz="2600" b="1" dirty="0" err="1">
                <a:solidFill>
                  <a:srgbClr val="0070C0"/>
                </a:solidFill>
                <a:latin typeface="Calibri" panose="020F0502020204030204" pitchFamily="34" charset="0"/>
                <a:ea typeface="Arial" pitchFamily="34" charset="0"/>
                <a:cs typeface="Times New Roman" pitchFamily="18" charset="0"/>
              </a:rPr>
              <a:t>terme</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fixés</a:t>
            </a:r>
            <a:r>
              <a:rPr lang="en-US" altLang="ja-JP" sz="2600" b="1" dirty="0">
                <a:solidFill>
                  <a:srgbClr val="0070C0"/>
                </a:solidFill>
                <a:latin typeface="Calibri" panose="020F0502020204030204" pitchFamily="34" charset="0"/>
                <a:ea typeface="Arial" pitchFamily="34" charset="0"/>
                <a:cs typeface="Times New Roman" pitchFamily="18" charset="0"/>
              </a:rPr>
              <a:t> par </a:t>
            </a:r>
            <a:r>
              <a:rPr lang="en-US" altLang="ja-JP" sz="2600" b="1" dirty="0" err="1">
                <a:solidFill>
                  <a:srgbClr val="0070C0"/>
                </a:solidFill>
                <a:latin typeface="Calibri" panose="020F0502020204030204" pitchFamily="34" charset="0"/>
                <a:ea typeface="Arial" pitchFamily="34" charset="0"/>
                <a:cs typeface="Times New Roman" pitchFamily="18" charset="0"/>
              </a:rPr>
              <a:t>l</a:t>
            </a:r>
            <a:r>
              <a:rPr lang="en-US" altLang="en-US" sz="2600" b="1" dirty="0" err="1">
                <a:solidFill>
                  <a:srgbClr val="0070C0"/>
                </a:solidFill>
                <a:latin typeface="Calibri" panose="020F0502020204030204" pitchFamily="34" charset="0"/>
                <a:ea typeface="Arial" pitchFamily="34" charset="0"/>
                <a:cs typeface="Times New Roman" pitchFamily="18" charset="0"/>
              </a:rPr>
              <a:t>’</a:t>
            </a:r>
            <a:r>
              <a:rPr lang="en-US" altLang="ja-JP" sz="2600" b="1" dirty="0" err="1">
                <a:solidFill>
                  <a:srgbClr val="0070C0"/>
                </a:solidFill>
                <a:latin typeface="Calibri" panose="020F0502020204030204" pitchFamily="34" charset="0"/>
                <a:ea typeface="Arial" pitchFamily="34" charset="0"/>
                <a:cs typeface="Times New Roman" pitchFamily="18" charset="0"/>
              </a:rPr>
              <a:t>Etat</a:t>
            </a:r>
            <a:r>
              <a:rPr lang="en-US" altLang="ja-JP" sz="2600" b="1" dirty="0">
                <a:solidFill>
                  <a:srgbClr val="0070C0"/>
                </a:solidFill>
                <a:latin typeface="Calibri" panose="020F0502020204030204" pitchFamily="34" charset="0"/>
                <a:ea typeface="Arial" pitchFamily="34" charset="0"/>
                <a:cs typeface="Times New Roman" pitchFamily="18" charset="0"/>
              </a:rPr>
              <a:t> pour le </a:t>
            </a:r>
            <a:r>
              <a:rPr lang="en-US" altLang="ja-JP" sz="2600" b="1" dirty="0" err="1">
                <a:solidFill>
                  <a:srgbClr val="0070C0"/>
                </a:solidFill>
                <a:latin typeface="Calibri" panose="020F0502020204030204" pitchFamily="34" charset="0"/>
                <a:ea typeface="Arial" pitchFamily="34" charset="0"/>
                <a:cs typeface="Times New Roman" pitchFamily="18" charset="0"/>
              </a:rPr>
              <a:t>secteur</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pharmaceutique</a:t>
            </a:r>
            <a:r>
              <a:rPr lang="en-US" altLang="ja-JP" sz="2600" b="1" dirty="0">
                <a:solidFill>
                  <a:srgbClr val="0070C0"/>
                </a:solidFill>
                <a:latin typeface="Calibri" panose="020F0502020204030204" pitchFamily="34" charset="0"/>
                <a:ea typeface="Arial" pitchFamily="34" charset="0"/>
                <a:cs typeface="Times New Roman" pitchFamily="18" charset="0"/>
              </a:rPr>
              <a:t> et </a:t>
            </a:r>
            <a:r>
              <a:rPr lang="en-US" altLang="ja-JP" sz="2600" b="1" dirty="0" err="1">
                <a:solidFill>
                  <a:srgbClr val="0070C0"/>
                </a:solidFill>
                <a:latin typeface="Calibri" panose="020F0502020204030204" pitchFamily="34" charset="0"/>
                <a:ea typeface="Arial" pitchFamily="34" charset="0"/>
                <a:cs typeface="Times New Roman" pitchFamily="18" charset="0"/>
              </a:rPr>
              <a:t>énumère</a:t>
            </a:r>
            <a:r>
              <a:rPr lang="en-US" altLang="ja-JP" sz="2600" b="1" dirty="0">
                <a:solidFill>
                  <a:srgbClr val="0070C0"/>
                </a:solidFill>
                <a:latin typeface="Calibri" panose="020F0502020204030204" pitchFamily="34" charset="0"/>
                <a:ea typeface="Arial" pitchFamily="34" charset="0"/>
                <a:cs typeface="Times New Roman" pitchFamily="18" charset="0"/>
              </a:rPr>
              <a:t> les </a:t>
            </a:r>
            <a:r>
              <a:rPr lang="en-US" altLang="ja-JP" sz="2600" b="1" dirty="0" err="1">
                <a:solidFill>
                  <a:srgbClr val="0070C0"/>
                </a:solidFill>
                <a:latin typeface="Calibri" panose="020F0502020204030204" pitchFamily="34" charset="0"/>
                <a:ea typeface="Arial" pitchFamily="34" charset="0"/>
                <a:cs typeface="Times New Roman" pitchFamily="18" charset="0"/>
              </a:rPr>
              <a:t>principales</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FF0000"/>
                </a:solidFill>
                <a:latin typeface="Calibri" panose="020F0502020204030204" pitchFamily="34" charset="0"/>
                <a:ea typeface="Arial" pitchFamily="34" charset="0"/>
                <a:cs typeface="Times New Roman" pitchFamily="18" charset="0"/>
              </a:rPr>
              <a:t>stratégies</a:t>
            </a:r>
            <a:r>
              <a:rPr lang="en-US" altLang="ja-JP" sz="2600" b="1" dirty="0">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permettant</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d</a:t>
            </a:r>
            <a:r>
              <a:rPr lang="en-US" altLang="en-US" sz="2600" b="1" dirty="0" err="1">
                <a:solidFill>
                  <a:srgbClr val="0070C0"/>
                </a:solidFill>
                <a:latin typeface="Calibri" panose="020F0502020204030204" pitchFamily="34" charset="0"/>
                <a:ea typeface="Arial" pitchFamily="34" charset="0"/>
                <a:cs typeface="Times New Roman" pitchFamily="18" charset="0"/>
              </a:rPr>
              <a:t>’</a:t>
            </a:r>
            <a:r>
              <a:rPr lang="en-US" altLang="ja-JP" sz="2600" b="1" dirty="0" err="1">
                <a:solidFill>
                  <a:srgbClr val="0070C0"/>
                </a:solidFill>
                <a:latin typeface="Calibri" panose="020F0502020204030204" pitchFamily="34" charset="0"/>
                <a:ea typeface="Arial" pitchFamily="34" charset="0"/>
                <a:cs typeface="Times New Roman" pitchFamily="18" charset="0"/>
              </a:rPr>
              <a:t>atteindre</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ces</a:t>
            </a:r>
            <a:r>
              <a:rPr lang="en-US" altLang="ja-JP" sz="2600" b="1" dirty="0">
                <a:solidFill>
                  <a:srgbClr val="0070C0"/>
                </a:solidFill>
                <a:latin typeface="Calibri" panose="020F0502020204030204" pitchFamily="34" charset="0"/>
                <a:ea typeface="Arial" pitchFamily="34" charset="0"/>
                <a:cs typeface="Times New Roman" pitchFamily="18" charset="0"/>
              </a:rPr>
              <a:t> buts. La </a:t>
            </a:r>
            <a:r>
              <a:rPr lang="en-US" altLang="ja-JP" sz="2600" b="1" dirty="0" err="1">
                <a:solidFill>
                  <a:srgbClr val="0070C0"/>
                </a:solidFill>
                <a:latin typeface="Calibri" panose="020F0502020204030204" pitchFamily="34" charset="0"/>
                <a:ea typeface="Arial" pitchFamily="34" charset="0"/>
                <a:cs typeface="Times New Roman" pitchFamily="18" charset="0"/>
              </a:rPr>
              <a:t>politique</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pharmaceutique</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nationale</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prévoit</a:t>
            </a:r>
            <a:r>
              <a:rPr lang="en-US" altLang="ja-JP" sz="2600" b="1" dirty="0">
                <a:solidFill>
                  <a:srgbClr val="0070C0"/>
                </a:solidFill>
                <a:latin typeface="Calibri" panose="020F0502020204030204" pitchFamily="34" charset="0"/>
                <a:ea typeface="Arial" pitchFamily="34" charset="0"/>
                <a:cs typeface="Times New Roman" pitchFamily="18" charset="0"/>
              </a:rPr>
              <a:t> un cadre à </a:t>
            </a:r>
            <a:r>
              <a:rPr lang="en-US" altLang="ja-JP" sz="2600" b="1" dirty="0" err="1">
                <a:solidFill>
                  <a:srgbClr val="0070C0"/>
                </a:solidFill>
                <a:latin typeface="Calibri" panose="020F0502020204030204" pitchFamily="34" charset="0"/>
                <a:ea typeface="Arial" pitchFamily="34" charset="0"/>
                <a:cs typeface="Times New Roman" pitchFamily="18" charset="0"/>
              </a:rPr>
              <a:t>l</a:t>
            </a:r>
            <a:r>
              <a:rPr lang="en-US" altLang="en-US" sz="2600" b="1" dirty="0" err="1">
                <a:solidFill>
                  <a:srgbClr val="0070C0"/>
                </a:solidFill>
                <a:latin typeface="Calibri" panose="020F0502020204030204" pitchFamily="34" charset="0"/>
                <a:ea typeface="Arial" pitchFamily="34" charset="0"/>
                <a:cs typeface="Times New Roman" pitchFamily="18" charset="0"/>
              </a:rPr>
              <a:t>’</a:t>
            </a:r>
            <a:r>
              <a:rPr lang="en-US" altLang="ja-JP" sz="2600" b="1" dirty="0" err="1">
                <a:solidFill>
                  <a:srgbClr val="0070C0"/>
                </a:solidFill>
                <a:latin typeface="Calibri" panose="020F0502020204030204" pitchFamily="34" charset="0"/>
                <a:ea typeface="Arial" pitchFamily="34" charset="0"/>
                <a:cs typeface="Times New Roman" pitchFamily="18" charset="0"/>
              </a:rPr>
              <a:t>intérieur</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duquel</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il</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est</a:t>
            </a:r>
            <a:r>
              <a:rPr lang="en-US" altLang="ja-JP" sz="2600" b="1" dirty="0">
                <a:solidFill>
                  <a:srgbClr val="0070C0"/>
                </a:solidFill>
                <a:latin typeface="Calibri" panose="020F0502020204030204" pitchFamily="34" charset="0"/>
                <a:ea typeface="Arial" pitchFamily="34" charset="0"/>
                <a:cs typeface="Times New Roman" pitchFamily="18" charset="0"/>
              </a:rPr>
              <a:t> possible de </a:t>
            </a:r>
            <a:r>
              <a:rPr lang="en-US" altLang="ja-JP" sz="2600" b="1" dirty="0" err="1">
                <a:solidFill>
                  <a:srgbClr val="FF0000"/>
                </a:solidFill>
                <a:latin typeface="Calibri" panose="020F0502020204030204" pitchFamily="34" charset="0"/>
                <a:ea typeface="Arial" pitchFamily="34" charset="0"/>
                <a:cs typeface="Times New Roman" pitchFamily="18" charset="0"/>
              </a:rPr>
              <a:t>coordonner</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les </a:t>
            </a:r>
            <a:r>
              <a:rPr lang="en-US" altLang="ja-JP" sz="2600" b="1" dirty="0" err="1">
                <a:solidFill>
                  <a:srgbClr val="0070C0"/>
                </a:solidFill>
                <a:latin typeface="Calibri" panose="020F0502020204030204" pitchFamily="34" charset="0"/>
                <a:ea typeface="Arial" pitchFamily="34" charset="0"/>
                <a:cs typeface="Times New Roman" pitchFamily="18" charset="0"/>
              </a:rPr>
              <a:t>activités</a:t>
            </a:r>
            <a:r>
              <a:rPr lang="en-US" altLang="ja-JP" sz="2600" b="1" dirty="0">
                <a:solidFill>
                  <a:srgbClr val="0070C0"/>
                </a:solidFill>
                <a:latin typeface="Calibri" panose="020F0502020204030204" pitchFamily="34" charset="0"/>
                <a:ea typeface="Arial" pitchFamily="34" charset="0"/>
                <a:cs typeface="Times New Roman" pitchFamily="18" charset="0"/>
              </a:rPr>
              <a:t> du </a:t>
            </a:r>
            <a:r>
              <a:rPr lang="en-US" altLang="ja-JP" sz="2600" b="1" dirty="0" err="1">
                <a:solidFill>
                  <a:srgbClr val="0070C0"/>
                </a:solidFill>
                <a:latin typeface="Calibri" panose="020F0502020204030204" pitchFamily="34" charset="0"/>
                <a:ea typeface="Arial" pitchFamily="34" charset="0"/>
                <a:cs typeface="Times New Roman" pitchFamily="18" charset="0"/>
              </a:rPr>
              <a:t>secteur</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pharmaceutique</a:t>
            </a:r>
            <a:r>
              <a:rPr lang="en-US" altLang="ja-JP" sz="2600" b="1" dirty="0">
                <a:solidFill>
                  <a:srgbClr val="0070C0"/>
                </a:solidFill>
                <a:latin typeface="Calibri" panose="020F0502020204030204" pitchFamily="34" charset="0"/>
                <a:ea typeface="Arial" pitchFamily="34" charset="0"/>
                <a:cs typeface="Times New Roman" pitchFamily="18" charset="0"/>
              </a:rPr>
              <a:t>. Elle </a:t>
            </a:r>
            <a:r>
              <a:rPr lang="en-US" altLang="ja-JP" sz="2600" b="1" dirty="0" err="1">
                <a:solidFill>
                  <a:srgbClr val="0070C0"/>
                </a:solidFill>
                <a:latin typeface="Calibri" panose="020F0502020204030204" pitchFamily="34" charset="0"/>
                <a:ea typeface="Arial" pitchFamily="34" charset="0"/>
                <a:cs typeface="Times New Roman" pitchFamily="18" charset="0"/>
              </a:rPr>
              <a:t>couvre</a:t>
            </a:r>
            <a:r>
              <a:rPr lang="en-US" altLang="ja-JP" sz="2600" b="1" dirty="0">
                <a:solidFill>
                  <a:srgbClr val="0070C0"/>
                </a:solidFill>
                <a:latin typeface="Calibri" panose="020F0502020204030204" pitchFamily="34" charset="0"/>
                <a:ea typeface="Arial" pitchFamily="34" charset="0"/>
                <a:cs typeface="Times New Roman" pitchFamily="18" charset="0"/>
              </a:rPr>
              <a:t> les </a:t>
            </a:r>
            <a:r>
              <a:rPr lang="en-US" altLang="ja-JP" sz="2600" b="1" dirty="0" err="1">
                <a:solidFill>
                  <a:srgbClr val="0070C0"/>
                </a:solidFill>
                <a:latin typeface="Calibri" panose="020F0502020204030204" pitchFamily="34" charset="0"/>
                <a:ea typeface="Arial" pitchFamily="34" charset="0"/>
                <a:cs typeface="Times New Roman" pitchFamily="18" charset="0"/>
              </a:rPr>
              <a:t>secteurs</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a:solidFill>
                  <a:srgbClr val="FF0000"/>
                </a:solidFill>
                <a:latin typeface="Calibri" panose="020F0502020204030204" pitchFamily="34" charset="0"/>
                <a:ea typeface="Arial" pitchFamily="34" charset="0"/>
                <a:cs typeface="Times New Roman" pitchFamily="18" charset="0"/>
              </a:rPr>
              <a:t>public</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et </a:t>
            </a:r>
            <a:r>
              <a:rPr lang="en-US" altLang="ja-JP" sz="2600" b="1" dirty="0" err="1">
                <a:solidFill>
                  <a:srgbClr val="FF0000"/>
                </a:solidFill>
                <a:latin typeface="Calibri" panose="020F0502020204030204" pitchFamily="34" charset="0"/>
                <a:ea typeface="Arial" pitchFamily="34" charset="0"/>
                <a:cs typeface="Times New Roman" pitchFamily="18" charset="0"/>
              </a:rPr>
              <a:t>privé</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et </a:t>
            </a:r>
            <a:r>
              <a:rPr lang="en-US" altLang="ja-JP" sz="2600" b="1" dirty="0" err="1">
                <a:solidFill>
                  <a:srgbClr val="0070C0"/>
                </a:solidFill>
                <a:latin typeface="Calibri" panose="020F0502020204030204" pitchFamily="34" charset="0"/>
                <a:ea typeface="Arial" pitchFamily="34" charset="0"/>
                <a:cs typeface="Times New Roman" pitchFamily="18" charset="0"/>
              </a:rPr>
              <a:t>implique</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l</a:t>
            </a:r>
            <a:r>
              <a:rPr lang="en-US" altLang="en-US" sz="2600" b="1" dirty="0" err="1">
                <a:solidFill>
                  <a:srgbClr val="0070C0"/>
                </a:solidFill>
                <a:latin typeface="Calibri" panose="020F0502020204030204" pitchFamily="34" charset="0"/>
                <a:ea typeface="Arial" pitchFamily="34" charset="0"/>
                <a:cs typeface="Times New Roman" pitchFamily="18" charset="0"/>
              </a:rPr>
              <a:t>’</a:t>
            </a:r>
            <a:r>
              <a:rPr lang="en-US" altLang="ja-JP" sz="2600" b="1" dirty="0" err="1">
                <a:solidFill>
                  <a:srgbClr val="FF0000"/>
                </a:solidFill>
                <a:latin typeface="Calibri" panose="020F0502020204030204" pitchFamily="34" charset="0"/>
                <a:ea typeface="Arial" pitchFamily="34" charset="0"/>
                <a:cs typeface="Times New Roman" pitchFamily="18" charset="0"/>
              </a:rPr>
              <a:t>ensemble</a:t>
            </a:r>
            <a:r>
              <a:rPr lang="en-US" altLang="ja-JP" sz="2600" b="1" dirty="0">
                <a:latin typeface="Calibri" panose="020F0502020204030204" pitchFamily="34" charset="0"/>
                <a:ea typeface="Arial" pitchFamily="34" charset="0"/>
                <a:cs typeface="Times New Roman" pitchFamily="18" charset="0"/>
              </a:rPr>
              <a:t> </a:t>
            </a:r>
            <a:r>
              <a:rPr lang="en-US" altLang="ja-JP" sz="2600" b="1" dirty="0">
                <a:solidFill>
                  <a:srgbClr val="0070C0"/>
                </a:solidFill>
                <a:latin typeface="Calibri" panose="020F0502020204030204" pitchFamily="34" charset="0"/>
                <a:ea typeface="Arial" pitchFamily="34" charset="0"/>
                <a:cs typeface="Times New Roman" pitchFamily="18" charset="0"/>
              </a:rPr>
              <a:t>des </a:t>
            </a:r>
            <a:r>
              <a:rPr lang="en-US" altLang="ja-JP" sz="2600" b="1" dirty="0" err="1">
                <a:solidFill>
                  <a:srgbClr val="0070C0"/>
                </a:solidFill>
                <a:latin typeface="Calibri" panose="020F0502020204030204" pitchFamily="34" charset="0"/>
                <a:ea typeface="Arial" pitchFamily="34" charset="0"/>
                <a:cs typeface="Times New Roman" pitchFamily="18" charset="0"/>
              </a:rPr>
              <a:t>principaux</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acteurs</a:t>
            </a:r>
            <a:r>
              <a:rPr lang="en-US" altLang="ja-JP" sz="2600" b="1" dirty="0">
                <a:solidFill>
                  <a:srgbClr val="0070C0"/>
                </a:solidFill>
                <a:latin typeface="Calibri" panose="020F0502020204030204" pitchFamily="34" charset="0"/>
                <a:ea typeface="Arial" pitchFamily="34" charset="0"/>
                <a:cs typeface="Times New Roman" pitchFamily="18" charset="0"/>
              </a:rPr>
              <a:t> du </a:t>
            </a:r>
            <a:r>
              <a:rPr lang="en-US" altLang="ja-JP" sz="2600" b="1" dirty="0" err="1">
                <a:solidFill>
                  <a:srgbClr val="0070C0"/>
                </a:solidFill>
                <a:latin typeface="Calibri" panose="020F0502020204030204" pitchFamily="34" charset="0"/>
                <a:ea typeface="Arial" pitchFamily="34" charset="0"/>
                <a:cs typeface="Times New Roman" pitchFamily="18" charset="0"/>
              </a:rPr>
              <a:t>secteur</a:t>
            </a:r>
            <a:r>
              <a:rPr lang="en-US" altLang="ja-JP" sz="2600" b="1" dirty="0">
                <a:solidFill>
                  <a:srgbClr val="0070C0"/>
                </a:solidFill>
                <a:latin typeface="Calibri" panose="020F0502020204030204" pitchFamily="34" charset="0"/>
                <a:ea typeface="Arial" pitchFamily="34" charset="0"/>
                <a:cs typeface="Times New Roman" pitchFamily="18" charset="0"/>
              </a:rPr>
              <a:t> </a:t>
            </a:r>
            <a:r>
              <a:rPr lang="en-US" altLang="ja-JP" sz="2600" b="1" dirty="0" err="1">
                <a:solidFill>
                  <a:srgbClr val="0070C0"/>
                </a:solidFill>
                <a:latin typeface="Calibri" panose="020F0502020204030204" pitchFamily="34" charset="0"/>
                <a:ea typeface="Arial" pitchFamily="34" charset="0"/>
                <a:cs typeface="Times New Roman" pitchFamily="18" charset="0"/>
              </a:rPr>
              <a:t>pharmaceutique</a:t>
            </a:r>
            <a:r>
              <a:rPr lang="en-US" altLang="ja-JP" sz="2600" b="1" dirty="0">
                <a:solidFill>
                  <a:srgbClr val="0070C0"/>
                </a:solidFill>
                <a:latin typeface="Calibri" panose="020F0502020204030204" pitchFamily="34" charset="0"/>
                <a:ea typeface="Arial" pitchFamily="34" charset="0"/>
                <a:cs typeface="Times New Roman" pitchFamily="18" charset="0"/>
              </a:rPr>
              <a:t>.</a:t>
            </a:r>
            <a:r>
              <a:rPr lang="en-US" altLang="ja-JP" sz="2600" dirty="0">
                <a:latin typeface="Calibri" panose="020F0502020204030204" pitchFamily="34" charset="0"/>
                <a:ea typeface="Arial" pitchFamily="34" charset="0"/>
                <a:cs typeface="Times New Roman" pitchFamily="18" charset="0"/>
              </a:rPr>
              <a:t>                                                                                             </a:t>
            </a:r>
            <a:endParaRPr lang="fr-FR" altLang="ja-JP" sz="2600" dirty="0">
              <a:latin typeface="Calibri" panose="020F0502020204030204" pitchFamily="34" charset="0"/>
              <a:ea typeface="Arial" pitchFamily="34" charset="0"/>
              <a:cs typeface="Times New Roman" pitchFamily="18" charset="0"/>
            </a:endParaRPr>
          </a:p>
          <a:p>
            <a:pPr algn="just"/>
            <a:r>
              <a:rPr lang="fr-FR" sz="2500" b="1" dirty="0">
                <a:solidFill>
                  <a:srgbClr val="C00000"/>
                </a:solidFill>
                <a:ea typeface="Arial" pitchFamily="34" charset="0"/>
              </a:rPr>
              <a:t>          Partie intégrante de la politique nationale de santé</a:t>
            </a:r>
          </a:p>
          <a:p>
            <a:pPr marL="523875" lvl="1">
              <a:buClr>
                <a:srgbClr val="C00000"/>
              </a:buClr>
              <a:buSzPct val="154000"/>
            </a:pPr>
            <a:endParaRPr lang="fr-FR" sz="2000" dirty="0">
              <a:ea typeface="Arial" pitchFamily="34" charset="0"/>
            </a:endParaRPr>
          </a:p>
        </p:txBody>
      </p:sp>
      <p:sp>
        <p:nvSpPr>
          <p:cNvPr id="5" name="Right Arrow 1">
            <a:extLst>
              <a:ext uri="{FF2B5EF4-FFF2-40B4-BE49-F238E27FC236}">
                <a16:creationId xmlns:a16="http://schemas.microsoft.com/office/drawing/2014/main" id="{0B44C1F4-772D-6371-DCDE-A2654925DAF3}"/>
              </a:ext>
            </a:extLst>
          </p:cNvPr>
          <p:cNvSpPr>
            <a:spLocks noChangeArrowheads="1"/>
          </p:cNvSpPr>
          <p:nvPr/>
        </p:nvSpPr>
        <p:spPr bwMode="auto">
          <a:xfrm>
            <a:off x="396526" y="5176087"/>
            <a:ext cx="503237" cy="576263"/>
          </a:xfrm>
          <a:prstGeom prst="rightArrow">
            <a:avLst>
              <a:gd name="adj1" fmla="val 50000"/>
              <a:gd name="adj2" fmla="val 50000"/>
            </a:avLst>
          </a:prstGeom>
          <a:solidFill>
            <a:srgbClr val="0070C0"/>
          </a:solidFill>
          <a:ln w="9525">
            <a:solidFill>
              <a:schemeClr val="bg1"/>
            </a:solidFill>
            <a:round/>
            <a:headEnd/>
            <a:tailEnd/>
          </a:ln>
        </p:spPr>
        <p:txBody>
          <a:bodyPr/>
          <a:lstStyle/>
          <a:p>
            <a:pPr defTabSz="1042988"/>
            <a:endParaRPr lang="fr-FR"/>
          </a:p>
        </p:txBody>
      </p:sp>
    </p:spTree>
    <p:extLst>
      <p:ext uri="{BB962C8B-B14F-4D97-AF65-F5344CB8AC3E}">
        <p14:creationId xmlns:p14="http://schemas.microsoft.com/office/powerpoint/2010/main" val="2405083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62044-6C3A-A531-BBA0-071FFD3DBB12}"/>
              </a:ext>
            </a:extLst>
          </p:cNvPr>
          <p:cNvSpPr>
            <a:spLocks noGrp="1"/>
          </p:cNvSpPr>
          <p:nvPr>
            <p:ph type="title"/>
          </p:nvPr>
        </p:nvSpPr>
        <p:spPr>
          <a:xfrm>
            <a:off x="-192024" y="192353"/>
            <a:ext cx="9336024" cy="1023733"/>
          </a:xfrm>
        </p:spPr>
        <p:txBody>
          <a:bodyPr/>
          <a:lstStyle/>
          <a:p>
            <a:r>
              <a:rPr lang="en-US" sz="2100" b="1" dirty="0" err="1">
                <a:latin typeface="Arial Black" panose="020B0A04020102020204" pitchFamily="34" charset="0"/>
                <a:ea typeface="ＭＳ Ｐゴシック" pitchFamily="34" charset="-128"/>
              </a:rPr>
              <a:t>Composantes</a:t>
            </a:r>
            <a:r>
              <a:rPr lang="en-US" sz="2100" b="1" dirty="0">
                <a:latin typeface="Arial Black" panose="020B0A04020102020204" pitchFamily="34" charset="0"/>
                <a:ea typeface="ＭＳ Ｐゴシック" pitchFamily="34" charset="-128"/>
              </a:rPr>
              <a:t> d</a:t>
            </a:r>
            <a:r>
              <a:rPr lang="fr-FR" sz="2100" b="1" dirty="0">
                <a:latin typeface="Arial Black" panose="020B0A04020102020204" pitchFamily="34" charset="0"/>
                <a:ea typeface="ＭＳ Ｐゴシック" pitchFamily="34" charset="-128"/>
              </a:rPr>
              <a:t>’</a:t>
            </a:r>
            <a:r>
              <a:rPr lang="en-US" altLang="ja-JP" sz="2100" b="1" dirty="0" err="1">
                <a:latin typeface="Arial Black" panose="020B0A04020102020204" pitchFamily="34" charset="0"/>
                <a:ea typeface="ＭＳ Ｐゴシック" pitchFamily="34" charset="-128"/>
              </a:rPr>
              <a:t>une</a:t>
            </a:r>
            <a:r>
              <a:rPr lang="en-US" altLang="ja-JP" sz="2100" b="1" dirty="0">
                <a:latin typeface="Arial Black" panose="020B0A04020102020204" pitchFamily="34" charset="0"/>
                <a:ea typeface="ＭＳ Ｐゴシック" pitchFamily="34" charset="-128"/>
              </a:rPr>
              <a:t> politique </a:t>
            </a:r>
            <a:r>
              <a:rPr lang="en-US" altLang="ja-JP" sz="2100" b="1" dirty="0" err="1">
                <a:latin typeface="Arial Black" panose="020B0A04020102020204" pitchFamily="34" charset="0"/>
                <a:ea typeface="ＭＳ Ｐゴシック" pitchFamily="34" charset="-128"/>
              </a:rPr>
              <a:t>pharmaceutique</a:t>
            </a:r>
            <a:r>
              <a:rPr lang="en-US" altLang="ja-JP" sz="2100" b="1" dirty="0">
                <a:latin typeface="Arial Black" panose="020B0A04020102020204" pitchFamily="34" charset="0"/>
                <a:ea typeface="ＭＳ Ｐゴシック" pitchFamily="34" charset="-128"/>
              </a:rPr>
              <a:t> </a:t>
            </a:r>
            <a:r>
              <a:rPr lang="en-US" altLang="ja-JP" sz="2100" b="1" dirty="0" err="1">
                <a:latin typeface="Arial Black" panose="020B0A04020102020204" pitchFamily="34" charset="0"/>
                <a:ea typeface="ＭＳ Ｐゴシック" pitchFamily="34" charset="-128"/>
              </a:rPr>
              <a:t>nationale</a:t>
            </a:r>
            <a:br>
              <a:rPr lang="fr-FR" sz="2100" b="1" dirty="0">
                <a:solidFill>
                  <a:srgbClr val="C00000"/>
                </a:solidFill>
                <a:latin typeface="Arial Black" panose="020B0A04020102020204" pitchFamily="34" charset="0"/>
              </a:rPr>
            </a:br>
            <a:endParaRPr lang="en-US" sz="2100" dirty="0"/>
          </a:p>
        </p:txBody>
      </p:sp>
      <p:sp>
        <p:nvSpPr>
          <p:cNvPr id="4" name="Espace réservé du contenu 2">
            <a:extLst>
              <a:ext uri="{FF2B5EF4-FFF2-40B4-BE49-F238E27FC236}">
                <a16:creationId xmlns:a16="http://schemas.microsoft.com/office/drawing/2014/main" id="{51CFFFAA-D1B9-D7C2-9759-1EB01044E0B9}"/>
              </a:ext>
            </a:extLst>
          </p:cNvPr>
          <p:cNvSpPr txBox="1">
            <a:spLocks/>
          </p:cNvSpPr>
          <p:nvPr/>
        </p:nvSpPr>
        <p:spPr>
          <a:xfrm>
            <a:off x="167801" y="895980"/>
            <a:ext cx="8162384" cy="5257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132000"/>
            </a:pPr>
            <a:endParaRPr lang="en-US" sz="2400" dirty="0">
              <a:latin typeface="Calibri" pitchFamily="34" charset="0"/>
              <a:ea typeface="ＭＳ Ｐゴシック" pitchFamily="34" charset="-128"/>
            </a:endParaRPr>
          </a:p>
          <a:p>
            <a:pPr>
              <a:buClr>
                <a:srgbClr val="C00000"/>
              </a:buClr>
              <a:buFont typeface="Arial" panose="020B0604020202020204" pitchFamily="34" charset="0"/>
              <a:buAutoNum type="arabicPeriod"/>
            </a:pPr>
            <a:r>
              <a:rPr lang="fr-FR" sz="2200" b="1" dirty="0">
                <a:latin typeface="Calibri" pitchFamily="34" charset="0"/>
                <a:ea typeface="ＭＳ Ｐゴシック" pitchFamily="34" charset="-128"/>
              </a:rPr>
              <a:t> </a:t>
            </a:r>
            <a:r>
              <a:rPr lang="fr-FR" sz="2200" b="1" dirty="0">
                <a:solidFill>
                  <a:srgbClr val="0070C0"/>
                </a:solidFill>
                <a:latin typeface="Calibri" pitchFamily="34" charset="0"/>
                <a:ea typeface="ＭＳ Ｐゴシック" pitchFamily="34" charset="-128"/>
              </a:rPr>
              <a:t>Législation, Réglementation, Directives, Gouvernance et Système  d’information</a:t>
            </a:r>
          </a:p>
          <a:p>
            <a:pPr>
              <a:buClr>
                <a:srgbClr val="C00000"/>
              </a:buClr>
              <a:buFont typeface="Arial" panose="020B0604020202020204" pitchFamily="34" charset="0"/>
              <a:buAutoNum type="arabicPeriod"/>
            </a:pPr>
            <a:r>
              <a:rPr lang="fr-FR" sz="2200" b="1" dirty="0">
                <a:solidFill>
                  <a:srgbClr val="0070C0"/>
                </a:solidFill>
                <a:latin typeface="Calibri" pitchFamily="34" charset="0"/>
                <a:ea typeface="ＭＳ Ｐゴシック" pitchFamily="34" charset="-128"/>
              </a:rPr>
              <a:t> Sélection des médicaments essentiels</a:t>
            </a:r>
          </a:p>
          <a:p>
            <a:pPr>
              <a:buClr>
                <a:srgbClr val="C00000"/>
              </a:buClr>
              <a:buFont typeface="Arial" panose="020B0604020202020204" pitchFamily="34" charset="0"/>
              <a:buAutoNum type="arabicPeriod"/>
            </a:pPr>
            <a:r>
              <a:rPr lang="fr-FR" sz="2200" b="1" dirty="0">
                <a:solidFill>
                  <a:srgbClr val="0070C0"/>
                </a:solidFill>
                <a:latin typeface="Calibri" pitchFamily="34" charset="0"/>
                <a:ea typeface="ＭＳ Ｐゴシック" pitchFamily="34" charset="-128"/>
              </a:rPr>
              <a:t> Approvisionnement et distribution</a:t>
            </a:r>
          </a:p>
          <a:p>
            <a:pPr>
              <a:buClr>
                <a:srgbClr val="C00000"/>
              </a:buClr>
              <a:buFont typeface="Arial" panose="020B0604020202020204" pitchFamily="34" charset="0"/>
              <a:buAutoNum type="arabicPeriod"/>
            </a:pPr>
            <a:r>
              <a:rPr lang="fr-FR" sz="2200" b="1" dirty="0">
                <a:solidFill>
                  <a:srgbClr val="0070C0"/>
                </a:solidFill>
                <a:latin typeface="Calibri" pitchFamily="34" charset="0"/>
                <a:ea typeface="ＭＳ Ｐゴシック" pitchFamily="34" charset="-128"/>
              </a:rPr>
              <a:t> Assurance qualité/surveillance du marché</a:t>
            </a:r>
          </a:p>
          <a:p>
            <a:pPr>
              <a:buClr>
                <a:srgbClr val="C00000"/>
              </a:buClr>
              <a:buFont typeface="Arial" panose="020B0604020202020204" pitchFamily="34" charset="0"/>
              <a:buAutoNum type="arabicPeriod"/>
            </a:pPr>
            <a:r>
              <a:rPr lang="fr-FR" sz="2200" b="1" dirty="0">
                <a:solidFill>
                  <a:srgbClr val="0070C0"/>
                </a:solidFill>
                <a:latin typeface="Calibri" pitchFamily="34" charset="0"/>
                <a:ea typeface="ＭＳ Ｐゴシック" pitchFamily="34" charset="-128"/>
              </a:rPr>
              <a:t> Usage rationnel et surveillance des effets indésirables</a:t>
            </a:r>
          </a:p>
          <a:p>
            <a:pPr marL="0" indent="0">
              <a:buClr>
                <a:srgbClr val="C00000"/>
              </a:buClr>
              <a:buFont typeface="Arial" panose="020B0604020202020204" pitchFamily="34" charset="0"/>
              <a:buAutoNum type="arabicPeriod" startAt="6"/>
            </a:pPr>
            <a:r>
              <a:rPr lang="en-US" sz="2200" b="1" dirty="0">
                <a:solidFill>
                  <a:srgbClr val="0070C0"/>
                </a:solidFill>
                <a:latin typeface="Calibri" pitchFamily="34" charset="0"/>
                <a:ea typeface="ＭＳ Ｐゴシック" pitchFamily="34" charset="-128"/>
              </a:rPr>
              <a:t> </a:t>
            </a:r>
            <a:r>
              <a:rPr lang="fr-FR" sz="2200" b="1" dirty="0">
                <a:solidFill>
                  <a:srgbClr val="0070C0"/>
                </a:solidFill>
                <a:latin typeface="Calibri" pitchFamily="34" charset="0"/>
                <a:ea typeface="ＭＳ Ｐゴシック" pitchFamily="34" charset="-128"/>
              </a:rPr>
              <a:t>Financement </a:t>
            </a:r>
          </a:p>
          <a:p>
            <a:pPr marL="0" indent="0">
              <a:buClr>
                <a:srgbClr val="C00000"/>
              </a:buClr>
              <a:buFont typeface="Arial" panose="020B0604020202020204" pitchFamily="34" charset="0"/>
              <a:buAutoNum type="arabicPeriod" startAt="6"/>
            </a:pPr>
            <a:r>
              <a:rPr lang="en-US" sz="2200" b="1" dirty="0">
                <a:solidFill>
                  <a:srgbClr val="0070C0"/>
                </a:solidFill>
                <a:latin typeface="Calibri" pitchFamily="34" charset="0"/>
                <a:ea typeface="ＭＳ Ｐゴシック" pitchFamily="34" charset="-128"/>
              </a:rPr>
              <a:t> </a:t>
            </a:r>
            <a:r>
              <a:rPr lang="fr-FR" sz="2200" b="1" dirty="0">
                <a:solidFill>
                  <a:srgbClr val="0070C0"/>
                </a:solidFill>
                <a:latin typeface="Calibri" pitchFamily="34" charset="0"/>
                <a:ea typeface="ＭＳ Ｐゴシック" pitchFamily="34" charset="-128"/>
              </a:rPr>
              <a:t>Recherche &amp; développement/production</a:t>
            </a:r>
            <a:r>
              <a:rPr lang="en-US" sz="2200" b="1" dirty="0">
                <a:solidFill>
                  <a:srgbClr val="0070C0"/>
                </a:solidFill>
                <a:latin typeface="Calibri" pitchFamily="34" charset="0"/>
                <a:ea typeface="ＭＳ Ｐゴシック" pitchFamily="34" charset="-128"/>
              </a:rPr>
              <a:t> </a:t>
            </a:r>
          </a:p>
          <a:p>
            <a:pPr marL="0" indent="0">
              <a:buClr>
                <a:srgbClr val="C00000"/>
              </a:buClr>
              <a:buFont typeface="Arial" panose="020B0604020202020204" pitchFamily="34" charset="0"/>
              <a:buAutoNum type="arabicPeriod" startAt="6"/>
            </a:pPr>
            <a:r>
              <a:rPr lang="fr-FR" sz="2200" b="1" dirty="0">
                <a:solidFill>
                  <a:srgbClr val="0070C0"/>
                </a:solidFill>
                <a:latin typeface="Calibri" pitchFamily="34" charset="0"/>
                <a:ea typeface="ＭＳ Ｐゴシック" pitchFamily="34" charset="-128"/>
              </a:rPr>
              <a:t> Ressources humaines</a:t>
            </a:r>
            <a:r>
              <a:rPr lang="en-US" sz="2200" b="1" dirty="0">
                <a:solidFill>
                  <a:srgbClr val="0070C0"/>
                </a:solidFill>
                <a:latin typeface="Calibri" pitchFamily="34" charset="0"/>
                <a:ea typeface="ＭＳ Ｐゴシック" pitchFamily="34" charset="-128"/>
              </a:rPr>
              <a:t> </a:t>
            </a:r>
          </a:p>
          <a:p>
            <a:pPr marL="0" indent="0">
              <a:buClr>
                <a:srgbClr val="C00000"/>
              </a:buClr>
              <a:buFont typeface="Arial" panose="020B0604020202020204" pitchFamily="34" charset="0"/>
              <a:buAutoNum type="arabicPeriod" startAt="6"/>
            </a:pPr>
            <a:r>
              <a:rPr lang="fr-FR" sz="2200" b="1" dirty="0">
                <a:latin typeface="Calibri" pitchFamily="34" charset="0"/>
                <a:ea typeface="ＭＳ Ｐゴシック" pitchFamily="34" charset="-128"/>
              </a:rPr>
              <a:t> </a:t>
            </a:r>
            <a:r>
              <a:rPr lang="fr-FR" sz="2200" b="1" dirty="0">
                <a:solidFill>
                  <a:srgbClr val="0070C0"/>
                </a:solidFill>
                <a:latin typeface="Calibri" pitchFamily="34" charset="0"/>
                <a:ea typeface="ＭＳ Ｐゴシック" pitchFamily="34" charset="-128"/>
              </a:rPr>
              <a:t>Convergence, Harmonisation et Coopération</a:t>
            </a:r>
            <a:r>
              <a:rPr lang="en-US" sz="2200" b="1" dirty="0">
                <a:solidFill>
                  <a:srgbClr val="0070C0"/>
                </a:solidFill>
                <a:latin typeface="Calibri" pitchFamily="34" charset="0"/>
                <a:ea typeface="ＭＳ Ｐゴシック" pitchFamily="34" charset="-128"/>
              </a:rPr>
              <a:t> </a:t>
            </a:r>
          </a:p>
          <a:p>
            <a:pPr marL="0" indent="0">
              <a:buClr>
                <a:srgbClr val="C00000"/>
              </a:buClr>
              <a:buFont typeface="Arial" panose="020B0604020202020204" pitchFamily="34" charset="0"/>
              <a:buAutoNum type="arabicPeriod" startAt="6"/>
            </a:pPr>
            <a:r>
              <a:rPr lang="fr-FR" sz="2200" b="1" dirty="0">
                <a:latin typeface="Calibri" pitchFamily="34" charset="0"/>
                <a:ea typeface="ＭＳ Ｐゴシック" pitchFamily="34" charset="-128"/>
              </a:rPr>
              <a:t> </a:t>
            </a:r>
            <a:r>
              <a:rPr lang="fr-FR" sz="2200" b="1" dirty="0">
                <a:solidFill>
                  <a:srgbClr val="0070C0"/>
                </a:solidFill>
                <a:latin typeface="Calibri" pitchFamily="34" charset="0"/>
                <a:ea typeface="ＭＳ Ｐゴシック" pitchFamily="34" charset="-128"/>
              </a:rPr>
              <a:t>Redevabilité, Suivi et évaluation de la mise en œuvre </a:t>
            </a:r>
            <a:endParaRPr lang="fr-FR" sz="2200" b="1" dirty="0">
              <a:latin typeface="Calibri" pitchFamily="34" charset="0"/>
              <a:ea typeface="ＭＳ Ｐゴシック" pitchFamily="34" charset="-128"/>
            </a:endParaRPr>
          </a:p>
        </p:txBody>
      </p:sp>
    </p:spTree>
    <p:extLst>
      <p:ext uri="{BB962C8B-B14F-4D97-AF65-F5344CB8AC3E}">
        <p14:creationId xmlns:p14="http://schemas.microsoft.com/office/powerpoint/2010/main" val="4110654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94" y="192055"/>
            <a:ext cx="5829300" cy="606551"/>
          </a:xfrm>
        </p:spPr>
        <p:txBody>
          <a:bodyPr>
            <a:noAutofit/>
          </a:bodyPr>
          <a:lstStyle/>
          <a:p>
            <a:pPr algn="ctr"/>
            <a:r>
              <a:rPr lang="fr-FR" sz="2400" dirty="0">
                <a:latin typeface="Arial Black" charset="0"/>
              </a:rPr>
              <a:t>Contexte PPN</a:t>
            </a:r>
            <a:endParaRPr lang="fr-FR" sz="2400" dirty="0"/>
          </a:p>
        </p:txBody>
      </p:sp>
      <p:sp>
        <p:nvSpPr>
          <p:cNvPr id="3" name="Text Placeholder 2"/>
          <p:cNvSpPr>
            <a:spLocks noGrp="1"/>
          </p:cNvSpPr>
          <p:nvPr>
            <p:ph type="body" idx="1"/>
          </p:nvPr>
        </p:nvSpPr>
        <p:spPr>
          <a:xfrm>
            <a:off x="507853" y="1810512"/>
            <a:ext cx="7913771" cy="3895314"/>
          </a:xfrm>
        </p:spPr>
        <p:txBody>
          <a:bodyPr/>
          <a:lstStyle/>
          <a:p>
            <a:pPr marL="342900" indent="-342900" algn="just">
              <a:buFont typeface="Arial" panose="020B0604020202020204" pitchFamily="34" charset="0"/>
              <a:buChar char="•"/>
            </a:pPr>
            <a:r>
              <a:rPr lang="fr-FR" altLang="fr-FR" sz="2100" b="1" dirty="0"/>
              <a:t>Dernier document de Politique Pharmaceutique Nationale (PPN) a été adopté en 2008. </a:t>
            </a:r>
          </a:p>
          <a:p>
            <a:pPr marL="342900" indent="-342900" algn="just">
              <a:buFont typeface="Arial" panose="020B0604020202020204" pitchFamily="34" charset="0"/>
              <a:buChar char="•"/>
            </a:pPr>
            <a:r>
              <a:rPr lang="fr-FR" altLang="fr-FR" sz="2100" b="1" dirty="0"/>
              <a:t>Nouveaux besoins prioritaires du domaine pharmaceutique (démarche qualité, pharmacovigilance, production de médicaments traditionnels, pharmacie hospitalière, évaluation et homologation des produits de santé, innovation thérapeutique et santé publique).</a:t>
            </a:r>
          </a:p>
          <a:p>
            <a:pPr marL="342900" indent="-342900" algn="just">
              <a:buFont typeface="Arial" panose="020B0604020202020204" pitchFamily="34" charset="0"/>
              <a:buChar char="•"/>
            </a:pPr>
            <a:r>
              <a:rPr lang="fr-FR" altLang="fr-FR" sz="2100" b="1" dirty="0"/>
              <a:t>Nécessité de procéder à la révision de ce document stratégique afin de redéfinir un cadre d’intervention adapté pour le secteur pharmaceutique pour les années à venir. </a:t>
            </a:r>
          </a:p>
          <a:p>
            <a:endParaRPr lang="fr-FR" dirty="0"/>
          </a:p>
        </p:txBody>
      </p:sp>
    </p:spTree>
    <p:extLst>
      <p:ext uri="{BB962C8B-B14F-4D97-AF65-F5344CB8AC3E}">
        <p14:creationId xmlns:p14="http://schemas.microsoft.com/office/powerpoint/2010/main" val="369909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512546" y="314647"/>
            <a:ext cx="7969717" cy="465516"/>
          </a:xfrm>
        </p:spPr>
        <p:txBody>
          <a:bodyPr>
            <a:noAutofit/>
          </a:bodyPr>
          <a:lstStyle/>
          <a:p>
            <a:pPr algn="ctr">
              <a:defRPr/>
            </a:pPr>
            <a:r>
              <a:rPr lang="fr-CH" sz="2400" dirty="0">
                <a:latin typeface="Arial Black" panose="020B0A04020102020204" pitchFamily="34" charset="0"/>
                <a:ea typeface="ＭＳ Ｐゴシック" pitchFamily="34" charset="-128"/>
                <a:cs typeface="Calibri"/>
              </a:rPr>
              <a:t>Processus d’élaboration d’une PPN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279902112"/>
              </p:ext>
            </p:extLst>
          </p:nvPr>
        </p:nvGraphicFramePr>
        <p:xfrm>
          <a:off x="1331640" y="1700806"/>
          <a:ext cx="6480720" cy="379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0" name="Picture 2"/>
          <p:cNvPicPr>
            <a:picLocks noChangeAspect="1" noChangeArrowheads="1"/>
          </p:cNvPicPr>
          <p:nvPr/>
        </p:nvPicPr>
        <p:blipFill>
          <a:blip r:embed="rId7" cstate="print"/>
          <a:srcRect/>
          <a:stretch>
            <a:fillRect/>
          </a:stretch>
        </p:blipFill>
        <p:spPr bwMode="auto">
          <a:xfrm>
            <a:off x="3835005" y="3076576"/>
            <a:ext cx="1472803" cy="703660"/>
          </a:xfrm>
          <a:prstGeom prst="rect">
            <a:avLst/>
          </a:prstGeom>
          <a:solidFill>
            <a:srgbClr val="CCECFF"/>
          </a:solidFill>
          <a:ln>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pic>
    </p:spTree>
    <p:extLst>
      <p:ext uri="{BB962C8B-B14F-4D97-AF65-F5344CB8AC3E}">
        <p14:creationId xmlns:p14="http://schemas.microsoft.com/office/powerpoint/2010/main" val="2626321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CD1725D-EA1A-9E16-B077-A473CEA1F749}"/>
              </a:ext>
            </a:extLst>
          </p:cNvPr>
          <p:cNvSpPr>
            <a:spLocks noGrp="1"/>
          </p:cNvSpPr>
          <p:nvPr>
            <p:ph type="title"/>
          </p:nvPr>
        </p:nvSpPr>
        <p:spPr>
          <a:xfrm>
            <a:off x="0" y="0"/>
            <a:ext cx="9144000" cy="1023938"/>
          </a:xfrm>
        </p:spPr>
        <p:txBody>
          <a:bodyPr>
            <a:normAutofit fontScale="90000"/>
          </a:bodyPr>
          <a:lstStyle/>
          <a:p>
            <a:pPr algn="ctr"/>
            <a:br>
              <a:rPr lang="fr-FR" dirty="0">
                <a:latin typeface="+mn-lt"/>
              </a:rPr>
            </a:br>
            <a:r>
              <a:rPr lang="fr-FR" sz="2400" b="1" dirty="0">
                <a:latin typeface="Arial Black" panose="020B0A04020102020204" pitchFamily="34" charset="0"/>
              </a:rPr>
              <a:t>OBJECTIFS DE LA PPN à Réviser</a:t>
            </a:r>
            <a:br>
              <a:rPr lang="fr-FR" sz="2700" b="1" dirty="0">
                <a:solidFill>
                  <a:srgbClr val="C00000"/>
                </a:solidFill>
                <a:latin typeface="Arial Black" panose="020B0A04020102020204" pitchFamily="34" charset="0"/>
              </a:rPr>
            </a:br>
            <a:endParaRPr lang="fr-FR" sz="2700" b="1" dirty="0">
              <a:solidFill>
                <a:srgbClr val="C00000"/>
              </a:solidFill>
              <a:latin typeface="Arial Black" panose="020B0A04020102020204" pitchFamily="34" charset="0"/>
            </a:endParaRPr>
          </a:p>
        </p:txBody>
      </p:sp>
      <p:sp>
        <p:nvSpPr>
          <p:cNvPr id="5" name="Espace réservé du contenu 2">
            <a:extLst>
              <a:ext uri="{FF2B5EF4-FFF2-40B4-BE49-F238E27FC236}">
                <a16:creationId xmlns:a16="http://schemas.microsoft.com/office/drawing/2014/main" id="{A5E69167-94E2-5F15-2173-3AF6ED34451C}"/>
              </a:ext>
            </a:extLst>
          </p:cNvPr>
          <p:cNvSpPr>
            <a:spLocks noGrp="1"/>
          </p:cNvSpPr>
          <p:nvPr>
            <p:ph idx="1"/>
          </p:nvPr>
        </p:nvSpPr>
        <p:spPr>
          <a:xfrm>
            <a:off x="188976" y="1168400"/>
            <a:ext cx="8662416" cy="4825683"/>
          </a:xfrm>
        </p:spPr>
        <p:txBody>
          <a:bodyPr>
            <a:noAutofit/>
          </a:bodyPr>
          <a:lstStyle/>
          <a:p>
            <a:pPr algn="just">
              <a:buFont typeface="Arial" panose="020B0604020202020204" pitchFamily="34" charset="0"/>
              <a:buChar char="•"/>
            </a:pPr>
            <a:r>
              <a:rPr lang="fr-CH" sz="1900" b="1" dirty="0"/>
              <a:t>La mise en œuvre de la PPN vise les objectifs suivants :</a:t>
            </a:r>
            <a:endParaRPr lang="fr-FR" sz="1900" b="1" dirty="0"/>
          </a:p>
          <a:p>
            <a:pPr lvl="0" algn="just">
              <a:buFont typeface="Arial" panose="020B0604020202020204" pitchFamily="34" charset="0"/>
              <a:buChar char="•"/>
            </a:pPr>
            <a:r>
              <a:rPr lang="fr-CH" sz="1900" b="1" dirty="0"/>
              <a:t>Renforcer les capacités du ministère de la santé à travers ses structures techniques appropriées,.</a:t>
            </a:r>
            <a:endParaRPr lang="fr-FR" sz="1900" b="1" dirty="0"/>
          </a:p>
          <a:p>
            <a:pPr lvl="0" algn="just">
              <a:buFont typeface="Arial" panose="020B0604020202020204" pitchFamily="34" charset="0"/>
              <a:buChar char="•"/>
            </a:pPr>
            <a:r>
              <a:rPr lang="fr-CH" sz="1900" b="1" dirty="0"/>
              <a:t>Renforcer le cadre législatif et réglementaire du secteur pharmaceutique congolais,</a:t>
            </a:r>
            <a:endParaRPr lang="fr-FR" sz="1900" b="1" dirty="0"/>
          </a:p>
          <a:p>
            <a:pPr algn="just">
              <a:buFont typeface="Arial" panose="020B0604020202020204" pitchFamily="34" charset="0"/>
              <a:buChar char="•"/>
            </a:pPr>
            <a:r>
              <a:rPr lang="fr-CH" sz="1900" b="1" dirty="0"/>
              <a:t>Assurer un approvisionnement régulier et intégré en médicaments et autres produits de santé de qualité, sûrs, efficaces et au meilleur coût, qui respecte les normes pharmaceutiques à tous les niveaux de la pyramide sanitaire</a:t>
            </a:r>
          </a:p>
          <a:p>
            <a:pPr algn="just">
              <a:buFont typeface="Arial" panose="020B0604020202020204" pitchFamily="34" charset="0"/>
              <a:buChar char="•"/>
            </a:pPr>
            <a:r>
              <a:rPr lang="fr-CH" sz="1900" b="1" dirty="0"/>
              <a:t>Mettre en place un système d’assurance de qualité pour les médicaments et autres produits de santé utilisés en République Démocratique du Congo,</a:t>
            </a:r>
            <a:endParaRPr lang="fr-FR" sz="1900" b="1" dirty="0"/>
          </a:p>
        </p:txBody>
      </p:sp>
    </p:spTree>
    <p:extLst>
      <p:ext uri="{BB962C8B-B14F-4D97-AF65-F5344CB8AC3E}">
        <p14:creationId xmlns:p14="http://schemas.microsoft.com/office/powerpoint/2010/main" val="1707017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3425-0A15-7BA1-63A7-D04AC8E82E3D}"/>
              </a:ext>
            </a:extLst>
          </p:cNvPr>
          <p:cNvSpPr>
            <a:spLocks noGrp="1"/>
          </p:cNvSpPr>
          <p:nvPr>
            <p:ph type="title"/>
          </p:nvPr>
        </p:nvSpPr>
        <p:spPr/>
        <p:txBody>
          <a:bodyPr/>
          <a:lstStyle/>
          <a:p>
            <a:r>
              <a:rPr lang="fr-FR" sz="2200" b="1" dirty="0">
                <a:latin typeface="Arial Black" panose="020B0A04020102020204" pitchFamily="34" charset="0"/>
              </a:rPr>
              <a:t>OBJECTIFS DE LA PPN (2</a:t>
            </a:r>
            <a:r>
              <a:rPr lang="fr-FR" sz="2200" b="1" dirty="0">
                <a:solidFill>
                  <a:srgbClr val="C00000"/>
                </a:solidFill>
                <a:latin typeface="Arial Black" panose="020B0A04020102020204" pitchFamily="34" charset="0"/>
              </a:rPr>
              <a:t>)</a:t>
            </a:r>
            <a:endParaRPr lang="en-US" sz="2200" dirty="0"/>
          </a:p>
        </p:txBody>
      </p:sp>
      <p:sp>
        <p:nvSpPr>
          <p:cNvPr id="4" name="Espace réservé du contenu 2">
            <a:extLst>
              <a:ext uri="{FF2B5EF4-FFF2-40B4-BE49-F238E27FC236}">
                <a16:creationId xmlns:a16="http://schemas.microsoft.com/office/drawing/2014/main" id="{2424C160-13EE-C6FA-013E-BE57E2102D20}"/>
              </a:ext>
            </a:extLst>
          </p:cNvPr>
          <p:cNvSpPr>
            <a:spLocks noGrp="1"/>
          </p:cNvSpPr>
          <p:nvPr>
            <p:ph idx="1"/>
          </p:nvPr>
        </p:nvSpPr>
        <p:spPr>
          <a:xfrm>
            <a:off x="179832" y="1125886"/>
            <a:ext cx="8397240" cy="4825683"/>
          </a:xfrm>
        </p:spPr>
        <p:txBody>
          <a:bodyPr>
            <a:noAutofit/>
          </a:bodyPr>
          <a:lstStyle/>
          <a:p>
            <a:pPr lvl="0" algn="just">
              <a:buSzPct val="90000"/>
              <a:buFont typeface="Arial" panose="020B0604020202020204" pitchFamily="34" charset="0"/>
              <a:buChar char="•"/>
            </a:pPr>
            <a:r>
              <a:rPr lang="fr-CH" sz="1900" b="1" dirty="0"/>
              <a:t>Développer et assurer le contrôle dans l’exercice de la pharmacie de toutes les bonnes pratiques pharmaceutiques recommandées.</a:t>
            </a:r>
            <a:endParaRPr lang="fr-FR" sz="1900" b="1" dirty="0"/>
          </a:p>
          <a:p>
            <a:pPr algn="just">
              <a:buSzPct val="90000"/>
              <a:buFont typeface="Arial" panose="020B0604020202020204" pitchFamily="34" charset="0"/>
              <a:buChar char="•"/>
            </a:pPr>
            <a:r>
              <a:rPr lang="fr-FR" sz="1900" b="1" dirty="0"/>
              <a:t>Favoriser un développement harmonieux des ressources humaines pharmaceutiques dans un contexte de déficit en ressources pharmaceutiques.</a:t>
            </a:r>
          </a:p>
          <a:p>
            <a:pPr algn="just">
              <a:buSzPct val="90000"/>
              <a:buFont typeface="Arial" panose="020B0604020202020204" pitchFamily="34" charset="0"/>
              <a:buChar char="•"/>
            </a:pPr>
            <a:r>
              <a:rPr lang="fr-CH" sz="1900" b="1" dirty="0"/>
              <a:t>Assurer un </a:t>
            </a:r>
            <a:r>
              <a:rPr lang="fr-FR" sz="1900" b="1" dirty="0"/>
              <a:t>financement adéquat et pérenne pour l’acquisition de médicaments et autres produits de santé</a:t>
            </a:r>
            <a:r>
              <a:rPr lang="fr-CH" sz="1900" b="1" dirty="0"/>
              <a:t> de qualité, sûrs, efficaces et à un coût abordable pour les populations.</a:t>
            </a:r>
          </a:p>
          <a:p>
            <a:pPr lvl="0" algn="just"/>
            <a:r>
              <a:rPr lang="fr-FR" sz="1900" b="1" dirty="0"/>
              <a:t>Promouvoir la prescription et la dispensation de médicaments essentiels et autres produits de santé</a:t>
            </a:r>
            <a:r>
              <a:rPr lang="fr-CH" sz="1900" b="1" dirty="0"/>
              <a:t>, </a:t>
            </a:r>
            <a:r>
              <a:rPr lang="fr-FR" sz="1900" b="1" dirty="0"/>
              <a:t>ainsi que leur utilisation rationnelle, </a:t>
            </a:r>
          </a:p>
          <a:p>
            <a:pPr lvl="0" algn="just"/>
            <a:r>
              <a:rPr lang="fr-CH" sz="1900" b="1" dirty="0"/>
              <a:t>Promouvoir un développement harmonieux complémentaire entre le secteur pharmaceutique public et privé.</a:t>
            </a:r>
            <a:endParaRPr lang="fr-FR" sz="1900" b="1" dirty="0"/>
          </a:p>
          <a:p>
            <a:pPr algn="just">
              <a:buSzPct val="90000"/>
              <a:buFont typeface="Arial" panose="020B0604020202020204" pitchFamily="34" charset="0"/>
              <a:buChar char="•"/>
            </a:pPr>
            <a:endParaRPr lang="fr-FR" sz="2100" b="1" dirty="0"/>
          </a:p>
          <a:p>
            <a:pPr marL="0" indent="0" algn="just">
              <a:buSzPct val="90000"/>
              <a:buNone/>
            </a:pPr>
            <a:endParaRPr lang="fr-FR" b="1" dirty="0">
              <a:solidFill>
                <a:srgbClr val="0070C0"/>
              </a:solidFill>
            </a:endParaRPr>
          </a:p>
        </p:txBody>
      </p:sp>
    </p:spTree>
    <p:extLst>
      <p:ext uri="{BB962C8B-B14F-4D97-AF65-F5344CB8AC3E}">
        <p14:creationId xmlns:p14="http://schemas.microsoft.com/office/powerpoint/2010/main" val="14594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1E1-F6B1-82A3-2DD5-2FDF584D15CD}"/>
              </a:ext>
            </a:extLst>
          </p:cNvPr>
          <p:cNvSpPr>
            <a:spLocks noGrp="1"/>
          </p:cNvSpPr>
          <p:nvPr>
            <p:ph type="title"/>
          </p:nvPr>
        </p:nvSpPr>
        <p:spPr/>
        <p:txBody>
          <a:bodyPr/>
          <a:lstStyle/>
          <a:p>
            <a:r>
              <a:rPr lang="fr-FR" sz="2200" b="1" dirty="0">
                <a:latin typeface="Arial Black" panose="020B0A04020102020204" pitchFamily="34" charset="0"/>
              </a:rPr>
              <a:t>OBJECTIFS DE LA PPN (3)</a:t>
            </a:r>
            <a:endParaRPr lang="en-US" sz="2200" dirty="0"/>
          </a:p>
        </p:txBody>
      </p:sp>
      <p:sp>
        <p:nvSpPr>
          <p:cNvPr id="3" name="Content Placeholder 2">
            <a:extLst>
              <a:ext uri="{FF2B5EF4-FFF2-40B4-BE49-F238E27FC236}">
                <a16:creationId xmlns:a16="http://schemas.microsoft.com/office/drawing/2014/main" id="{DCCAEED1-DF7E-AEC7-70E3-BA1865BAE1B0}"/>
              </a:ext>
            </a:extLst>
          </p:cNvPr>
          <p:cNvSpPr>
            <a:spLocks noGrp="1"/>
          </p:cNvSpPr>
          <p:nvPr>
            <p:ph idx="1"/>
          </p:nvPr>
        </p:nvSpPr>
        <p:spPr/>
        <p:txBody>
          <a:bodyPr/>
          <a:lstStyle/>
          <a:p>
            <a:pPr algn="just">
              <a:buFont typeface="Arial" panose="020B0604020202020204" pitchFamily="34" charset="0"/>
              <a:buChar char="•"/>
            </a:pPr>
            <a:r>
              <a:rPr lang="fr-CH" sz="1900" b="1" dirty="0"/>
              <a:t>Promouvoir et encadrer la médecine traditionnelle et réaliser son intégration dans le système national de santé et organiser et coordonner la recherche sur les plantes médicinales.</a:t>
            </a:r>
          </a:p>
          <a:p>
            <a:pPr algn="just">
              <a:buFont typeface="Arial" panose="020B0604020202020204" pitchFamily="34" charset="0"/>
              <a:buChar char="•"/>
            </a:pPr>
            <a:r>
              <a:rPr lang="fr-FR" sz="1900" b="1" dirty="0"/>
              <a:t>Promouvoir la lutte contre les médicaments et autres produits de santé de qualité inférieure et falsifiés ainsi que le marché illicite des médicaments.</a:t>
            </a:r>
          </a:p>
          <a:p>
            <a:pPr marL="0" indent="0">
              <a:buNone/>
            </a:pPr>
            <a:endParaRPr lang="en-US" dirty="0"/>
          </a:p>
        </p:txBody>
      </p:sp>
    </p:spTree>
    <p:extLst>
      <p:ext uri="{BB962C8B-B14F-4D97-AF65-F5344CB8AC3E}">
        <p14:creationId xmlns:p14="http://schemas.microsoft.com/office/powerpoint/2010/main" val="4201892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solidFill>
                  <a:srgbClr val="006699"/>
                </a:solidFill>
              </a:rPr>
              <a:t>Les </a:t>
            </a:r>
            <a:r>
              <a:rPr lang="fr-FR" sz="2800" dirty="0">
                <a:solidFill>
                  <a:srgbClr val="006699"/>
                </a:solidFill>
              </a:rPr>
              <a:t>résolutions de </a:t>
            </a:r>
            <a:br>
              <a:rPr lang="en-GB" sz="2800" dirty="0">
                <a:solidFill>
                  <a:srgbClr val="006699"/>
                </a:solidFill>
              </a:rPr>
            </a:br>
            <a:r>
              <a:rPr lang="fr-FR" sz="2800" dirty="0">
                <a:solidFill>
                  <a:srgbClr val="006699"/>
                </a:solidFill>
              </a:rPr>
              <a:t>l’Assemblée Mondiale de la Santé</a:t>
            </a:r>
          </a:p>
        </p:txBody>
      </p:sp>
      <p:sp>
        <p:nvSpPr>
          <p:cNvPr id="3" name="Content Placeholder 2"/>
          <p:cNvSpPr>
            <a:spLocks noGrp="1"/>
          </p:cNvSpPr>
          <p:nvPr>
            <p:ph idx="1"/>
          </p:nvPr>
        </p:nvSpPr>
        <p:spPr>
          <a:xfrm>
            <a:off x="468334" y="1253388"/>
            <a:ext cx="8148965" cy="4798007"/>
          </a:xfrm>
        </p:spPr>
        <p:txBody>
          <a:bodyPr>
            <a:normAutofit fontScale="62500" lnSpcReduction="20000"/>
          </a:bodyPr>
          <a:lstStyle/>
          <a:p>
            <a:pPr marL="457200" lvl="1" indent="-457200">
              <a:spcBef>
                <a:spcPct val="80000"/>
              </a:spcBef>
              <a:buFont typeface="Courier New" panose="02070309020205020404" pitchFamily="49" charset="0"/>
              <a:buChar char="o"/>
            </a:pPr>
            <a:r>
              <a:rPr lang="fr-FR" sz="3500" i="1" dirty="0"/>
              <a:t>Accès aux Médicaments Essentiels, WH</a:t>
            </a:r>
            <a:r>
              <a:rPr lang="en-GB" sz="3500" dirty="0">
                <a:solidFill>
                  <a:srgbClr val="0070C0"/>
                </a:solidFill>
              </a:rPr>
              <a:t>A 67.22 </a:t>
            </a:r>
            <a:endParaRPr lang="fr-FR" sz="3500" i="1" dirty="0"/>
          </a:p>
          <a:p>
            <a:pPr marL="457200" lvl="1" indent="-457200">
              <a:spcBef>
                <a:spcPct val="80000"/>
              </a:spcBef>
              <a:buFont typeface="Courier New" panose="02070309020205020404" pitchFamily="49" charset="0"/>
              <a:buChar char="o"/>
            </a:pPr>
            <a:r>
              <a:rPr lang="fr-FR" sz="3500" i="1" dirty="0"/>
              <a:t>Accès aux produits </a:t>
            </a:r>
            <a:r>
              <a:rPr lang="fr-FR" sz="3500" i="1" dirty="0" err="1"/>
              <a:t>Biothérapeutiques</a:t>
            </a:r>
            <a:r>
              <a:rPr lang="fr-FR" sz="3500" i="1" dirty="0"/>
              <a:t>, WHA 67.21</a:t>
            </a:r>
          </a:p>
          <a:p>
            <a:pPr marL="457200" lvl="1" indent="-457200">
              <a:spcBef>
                <a:spcPct val="80000"/>
              </a:spcBef>
              <a:buFont typeface="Courier New" panose="02070309020205020404" pitchFamily="49" charset="0"/>
              <a:buChar char="o"/>
            </a:pPr>
            <a:r>
              <a:rPr lang="fr-FR" sz="3200" b="1" i="1" dirty="0">
                <a:highlight>
                  <a:srgbClr val="FFFF00"/>
                </a:highlight>
              </a:rPr>
              <a:t>Renforcer systèmes réglementaires, WH</a:t>
            </a:r>
            <a:r>
              <a:rPr lang="en-GB" sz="3200" b="1" dirty="0">
                <a:solidFill>
                  <a:srgbClr val="0070C0"/>
                </a:solidFill>
                <a:highlight>
                  <a:srgbClr val="FFFF00"/>
                </a:highlight>
              </a:rPr>
              <a:t>A 67.20 </a:t>
            </a:r>
          </a:p>
          <a:p>
            <a:pPr marL="0" lvl="1" indent="0">
              <a:spcBef>
                <a:spcPct val="80000"/>
              </a:spcBef>
              <a:buNone/>
            </a:pPr>
            <a:r>
              <a:rPr lang="fr-FR" sz="3200" b="1" dirty="0">
                <a:highlight>
                  <a:srgbClr val="FFFF00"/>
                </a:highlight>
              </a:rPr>
              <a:t>Le renforcement des systèmes de réglementation pharmaceutique est le mandat de l’OMS que lui a confié l’Assemblée Mondiale de la Santé en 2014</a:t>
            </a:r>
            <a:endParaRPr lang="fr-FR" sz="2600" b="1" i="1" dirty="0">
              <a:highlight>
                <a:srgbClr val="FFFF00"/>
              </a:highlight>
            </a:endParaRPr>
          </a:p>
          <a:p>
            <a:pPr marL="457200" lvl="1" indent="-457200">
              <a:spcBef>
                <a:spcPct val="80000"/>
              </a:spcBef>
              <a:buFont typeface="Courier New" panose="02070309020205020404" pitchFamily="49" charset="0"/>
              <a:buChar char="o"/>
            </a:pPr>
            <a:r>
              <a:rPr lang="fr-FR" sz="3500" i="1" dirty="0"/>
              <a:t>Renforcer les soins palliatifs, WH</a:t>
            </a:r>
            <a:r>
              <a:rPr lang="en-GB" altLang="en-US" sz="3500" dirty="0">
                <a:solidFill>
                  <a:srgbClr val="0070C0"/>
                </a:solidFill>
              </a:rPr>
              <a:t>A 67.19 </a:t>
            </a:r>
            <a:endParaRPr lang="fr-FR" sz="3500" i="1" dirty="0"/>
          </a:p>
          <a:p>
            <a:pPr marL="457200" lvl="1" indent="-457200">
              <a:spcBef>
                <a:spcPct val="80000"/>
              </a:spcBef>
              <a:buFont typeface="Courier New" panose="02070309020205020404" pitchFamily="49" charset="0"/>
              <a:buChar char="o"/>
            </a:pPr>
            <a:r>
              <a:rPr lang="fr-FR" sz="3500" i="1" dirty="0"/>
              <a:t>Combattre la résistance antimicrobienne, </a:t>
            </a:r>
            <a:r>
              <a:rPr lang="en-GB" altLang="en-US" sz="3500" dirty="0">
                <a:solidFill>
                  <a:srgbClr val="0070C0"/>
                </a:solidFill>
              </a:rPr>
              <a:t>A67.25</a:t>
            </a:r>
          </a:p>
          <a:p>
            <a:pPr marL="457200" lvl="1" indent="-457200">
              <a:spcBef>
                <a:spcPct val="80000"/>
              </a:spcBef>
              <a:buFont typeface="Courier New" panose="02070309020205020404" pitchFamily="49" charset="0"/>
              <a:buChar char="o"/>
            </a:pPr>
            <a:r>
              <a:rPr lang="fr-FR" sz="3500" i="1" dirty="0"/>
              <a:t>Accès aux médicaments pédiatriques </a:t>
            </a:r>
            <a:r>
              <a:rPr lang="en-US" sz="3500" i="1" dirty="0"/>
              <a:t>WHA 69.20</a:t>
            </a:r>
            <a:endParaRPr lang="fr-FR" sz="3500" i="1" dirty="0"/>
          </a:p>
          <a:p>
            <a:pPr marL="457200" lvl="1" indent="-457200">
              <a:spcBef>
                <a:spcPct val="80000"/>
              </a:spcBef>
              <a:buFont typeface="Courier New" panose="02070309020205020404" pitchFamily="49" charset="0"/>
              <a:buChar char="o"/>
            </a:pPr>
            <a:r>
              <a:rPr lang="fr-FR" sz="3500" i="1" dirty="0"/>
              <a:t>Réduire les ruptures de stock.</a:t>
            </a:r>
            <a:r>
              <a:rPr lang="en-GB" sz="3500" dirty="0">
                <a:solidFill>
                  <a:srgbClr val="0070C0"/>
                </a:solidFill>
              </a:rPr>
              <a:t> WHA 69.42 </a:t>
            </a:r>
          </a:p>
          <a:p>
            <a:pPr marL="0" lvl="1" indent="0">
              <a:spcBef>
                <a:spcPct val="80000"/>
              </a:spcBef>
              <a:buNone/>
            </a:pPr>
            <a:endParaRPr lang="fr-FR" i="1" dirty="0"/>
          </a:p>
          <a:p>
            <a:endParaRPr lang="en-US" dirty="0"/>
          </a:p>
        </p:txBody>
      </p:sp>
    </p:spTree>
    <p:extLst>
      <p:ext uri="{BB962C8B-B14F-4D97-AF65-F5344CB8AC3E}">
        <p14:creationId xmlns:p14="http://schemas.microsoft.com/office/powerpoint/2010/main" val="28413771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3076" y="-30235"/>
            <a:ext cx="7740352" cy="1143000"/>
          </a:xfrm>
        </p:spPr>
        <p:txBody>
          <a:bodyPr>
            <a:noAutofit/>
          </a:bodyPr>
          <a:lstStyle/>
          <a:p>
            <a:r>
              <a:rPr lang="fr-FR" sz="2000" b="1" dirty="0">
                <a:solidFill>
                  <a:srgbClr val="002060"/>
                </a:solidFill>
                <a:effectLst>
                  <a:outerShdw blurRad="38100" dist="38100" dir="2700000" algn="tl">
                    <a:srgbClr val="000000">
                      <a:alpha val="43137"/>
                    </a:srgbClr>
                  </a:outerShdw>
                </a:effectLst>
              </a:rPr>
              <a:t>ETAPES POUR LA REVISION DE LA</a:t>
            </a:r>
            <a:br>
              <a:rPr lang="fr-FR" sz="2000" b="1" dirty="0">
                <a:solidFill>
                  <a:srgbClr val="002060"/>
                </a:solidFill>
                <a:effectLst>
                  <a:outerShdw blurRad="38100" dist="38100" dir="2700000" algn="tl">
                    <a:srgbClr val="000000">
                      <a:alpha val="43137"/>
                    </a:srgbClr>
                  </a:outerShdw>
                </a:effectLst>
              </a:rPr>
            </a:br>
            <a:r>
              <a:rPr lang="fr-FR" sz="2000" b="1" dirty="0">
                <a:solidFill>
                  <a:srgbClr val="002060"/>
                </a:solidFill>
                <a:effectLst>
                  <a:outerShdw blurRad="38100" dist="38100" dir="2700000" algn="tl">
                    <a:srgbClr val="000000">
                      <a:alpha val="43137"/>
                    </a:srgbClr>
                  </a:outerShdw>
                </a:effectLst>
              </a:rPr>
              <a:t> LISTE NATIONALE DES MEDICAMENTS ESSENTIELS</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865738233"/>
              </p:ext>
            </p:extLst>
          </p:nvPr>
        </p:nvGraphicFramePr>
        <p:xfrm>
          <a:off x="457200" y="1195062"/>
          <a:ext cx="8229600" cy="512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98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A7228A49-74D1-2EAD-754C-2ABE677C7B24}"/>
              </a:ext>
            </a:extLst>
          </p:cNvPr>
          <p:cNvSpPr>
            <a:spLocks noGrp="1"/>
          </p:cNvSpPr>
          <p:nvPr>
            <p:ph type="dt" sz="half" idx="10"/>
          </p:nvPr>
        </p:nvSpPr>
        <p:spPr>
          <a:xfrm>
            <a:off x="0" y="0"/>
            <a:ext cx="0" cy="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712BAC3-573C-4068-9A24-B747067F868F}" type="datetime1">
              <a:rPr lang="en-US" smtClean="0"/>
              <a:pPr/>
              <a:t>12/10/2024</a:t>
            </a:fld>
            <a:endParaRPr lang="en-US"/>
          </a:p>
        </p:txBody>
      </p:sp>
      <p:sp>
        <p:nvSpPr>
          <p:cNvPr id="7" name="Slide Number Placeholder 6">
            <a:extLst>
              <a:ext uri="{FF2B5EF4-FFF2-40B4-BE49-F238E27FC236}">
                <a16:creationId xmlns:a16="http://schemas.microsoft.com/office/drawing/2014/main" id="{E06D329A-6D55-746B-ADE0-8C609F3B71DF}"/>
              </a:ext>
            </a:extLst>
          </p:cNvPr>
          <p:cNvSpPr>
            <a:spLocks noGrp="1"/>
          </p:cNvSpPr>
          <p:nvPr>
            <p:ph type="sldNum" sz="quarter" idx="12"/>
          </p:nvPr>
        </p:nvSpPr>
        <p:spPr bwMode="gray">
          <a:xfrm>
            <a:off x="8562325" y="6588208"/>
            <a:ext cx="217448" cy="180000"/>
          </a:xfrm>
          <a:prstGeom prst="rect">
            <a:avLst/>
          </a:prstGeom>
        </p:spPr>
        <p:txBody>
          <a:bodyPr vert="horz" lIns="0" tIns="0" rIns="0" bIns="0" rtlCol="0" anchor="t"/>
          <a:lstStyle>
            <a:defPPr>
              <a:defRPr lang="en-US"/>
            </a:defPPr>
            <a:lvl1pPr marL="0" algn="r" defTabSz="457200" rtl="0" eaLnBrk="1" latinLnBrk="0" hangingPunct="1">
              <a:defRPr sz="800" b="0" kern="1200">
                <a:solidFill>
                  <a:schemeClr val="tx1"/>
                </a:solidFill>
                <a:latin typeface="+mn-lt"/>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98B45C-09C7-497B-9261-07F290CB2D4C}" type="slidenum">
              <a:rPr lang="en-US" smtClean="0"/>
              <a:pPr/>
              <a:t>61</a:t>
            </a:fld>
            <a:endParaRPr lang="en-US"/>
          </a:p>
        </p:txBody>
      </p:sp>
      <p:pic>
        <p:nvPicPr>
          <p:cNvPr id="8" name="Picture 2">
            <a:extLst>
              <a:ext uri="{FF2B5EF4-FFF2-40B4-BE49-F238E27FC236}">
                <a16:creationId xmlns:a16="http://schemas.microsoft.com/office/drawing/2014/main" id="{C41B60E2-9E78-29BA-920C-9AFA3A748D75}"/>
              </a:ext>
            </a:extLst>
          </p:cNvPr>
          <p:cNvPicPr>
            <a:picLocks noChangeAspect="1" noChangeArrowheads="1"/>
          </p:cNvPicPr>
          <p:nvPr/>
        </p:nvPicPr>
        <p:blipFill>
          <a:blip r:embed="rId3" cstate="print"/>
          <a:srcRect l="23146" t="11560" r="19711" b="6937"/>
          <a:stretch>
            <a:fillRect/>
          </a:stretch>
        </p:blipFill>
        <p:spPr bwMode="auto">
          <a:xfrm>
            <a:off x="1611078" y="1174307"/>
            <a:ext cx="5921844" cy="5278950"/>
          </a:xfrm>
          <a:prstGeom prst="rect">
            <a:avLst/>
          </a:prstGeom>
          <a:noFill/>
          <a:ln w="9525">
            <a:noFill/>
            <a:miter lim="800000"/>
            <a:headEnd/>
            <a:tailEnd/>
          </a:ln>
        </p:spPr>
      </p:pic>
      <p:sp>
        <p:nvSpPr>
          <p:cNvPr id="9" name="Rectangle 8">
            <a:extLst>
              <a:ext uri="{FF2B5EF4-FFF2-40B4-BE49-F238E27FC236}">
                <a16:creationId xmlns:a16="http://schemas.microsoft.com/office/drawing/2014/main" id="{DD98E610-BB07-90ED-59FA-E06BFDDD3D2C}"/>
              </a:ext>
            </a:extLst>
          </p:cNvPr>
          <p:cNvSpPr/>
          <p:nvPr/>
        </p:nvSpPr>
        <p:spPr>
          <a:xfrm>
            <a:off x="535530" y="-7084"/>
            <a:ext cx="8264324" cy="1046440"/>
          </a:xfrm>
          <a:prstGeom prst="rect">
            <a:avLst/>
          </a:prstGeom>
          <a:solidFill>
            <a:srgbClr val="00B050"/>
          </a:solidFill>
        </p:spPr>
        <p:txBody>
          <a:bodyPr wrap="square">
            <a:spAutoFit/>
          </a:bodyPr>
          <a:lstStyle/>
          <a:p>
            <a:pPr algn="ctr"/>
            <a:endParaRPr lang="fr-FR" b="1" dirty="0">
              <a:solidFill>
                <a:schemeClr val="bg1"/>
              </a:solidFill>
              <a:latin typeface="Verdana" pitchFamily="34" charset="0"/>
              <a:ea typeface="Verdana" pitchFamily="34" charset="0"/>
              <a:cs typeface="Verdana" pitchFamily="34" charset="0"/>
            </a:endParaRPr>
          </a:p>
          <a:p>
            <a:pPr algn="ctr"/>
            <a:r>
              <a:rPr lang="fr-FR" sz="2200" b="1" dirty="0">
                <a:solidFill>
                  <a:schemeClr val="bg1"/>
                </a:solidFill>
                <a:latin typeface="Arial" panose="020B0604020202020204" pitchFamily="34" charset="0"/>
                <a:ea typeface="Verdana" pitchFamily="34" charset="0"/>
                <a:cs typeface="Arial" panose="020B0604020202020204" pitchFamily="34" charset="0"/>
              </a:rPr>
              <a:t>La complexité de la chaîne d’approvisionnement et de la gestion des médicaments</a:t>
            </a:r>
          </a:p>
        </p:txBody>
      </p:sp>
    </p:spTree>
    <p:extLst>
      <p:ext uri="{BB962C8B-B14F-4D97-AF65-F5344CB8AC3E}">
        <p14:creationId xmlns:p14="http://schemas.microsoft.com/office/powerpoint/2010/main" val="1945657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3D49A4-91BD-4EB7-BFEB-C7319353F367}"/>
              </a:ext>
            </a:extLst>
          </p:cNvPr>
          <p:cNvSpPr/>
          <p:nvPr/>
        </p:nvSpPr>
        <p:spPr>
          <a:xfrm>
            <a:off x="432820" y="183382"/>
            <a:ext cx="8264324" cy="984885"/>
          </a:xfrm>
          <a:prstGeom prst="rect">
            <a:avLst/>
          </a:prstGeom>
          <a:solidFill>
            <a:srgbClr val="00B050"/>
          </a:solidFill>
        </p:spPr>
        <p:txBody>
          <a:bodyPr wrap="square">
            <a:spAutoFit/>
          </a:bodyPr>
          <a:lstStyle/>
          <a:p>
            <a:pPr algn="ctr"/>
            <a:endParaRPr lang="fr-FR" b="1" dirty="0">
              <a:solidFill>
                <a:schemeClr val="bg1"/>
              </a:solidFill>
              <a:latin typeface="Verdana" pitchFamily="34" charset="0"/>
              <a:ea typeface="Verdana" pitchFamily="34" charset="0"/>
              <a:cs typeface="Verdana" pitchFamily="34" charset="0"/>
            </a:endParaRPr>
          </a:p>
          <a:p>
            <a:pPr algn="ctr"/>
            <a:r>
              <a:rPr lang="fr-FR" sz="2000" b="1" dirty="0">
                <a:solidFill>
                  <a:schemeClr val="bg1"/>
                </a:solidFill>
                <a:ea typeface="Verdana" pitchFamily="34" charset="0"/>
                <a:cs typeface="Verdana" pitchFamily="34" charset="0"/>
              </a:rPr>
              <a:t>Enjeu d’un système national d’approvisionnement des médicaments</a:t>
            </a:r>
          </a:p>
        </p:txBody>
      </p:sp>
      <p:pic>
        <p:nvPicPr>
          <p:cNvPr id="1026" name="Picture 2" descr="https://www.has-sante.fr/guide/SITE/images/puzzle_GM.gif">
            <a:extLst>
              <a:ext uri="{FF2B5EF4-FFF2-40B4-BE49-F238E27FC236}">
                <a16:creationId xmlns:a16="http://schemas.microsoft.com/office/drawing/2014/main" id="{35405128-9AE3-4B23-84CC-7FBA24D75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38" y="1615484"/>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a:extLst>
              <a:ext uri="{FF2B5EF4-FFF2-40B4-BE49-F238E27FC236}">
                <a16:creationId xmlns:a16="http://schemas.microsoft.com/office/drawing/2014/main" id="{B77CCF5B-FAF5-4223-AF6C-FA5C98780A65}"/>
              </a:ext>
            </a:extLst>
          </p:cNvPr>
          <p:cNvSpPr txBox="1">
            <a:spLocks/>
          </p:cNvSpPr>
          <p:nvPr/>
        </p:nvSpPr>
        <p:spPr>
          <a:xfrm>
            <a:off x="4726088" y="1897719"/>
            <a:ext cx="3837112" cy="4286249"/>
          </a:xfrm>
        </p:spPr>
        <p:txBody>
          <a:bodyPr/>
          <a:lstStyle/>
          <a:p>
            <a:pPr lvl="1" algn="l">
              <a:lnSpc>
                <a:spcPct val="110000"/>
              </a:lnSpc>
              <a:buClr>
                <a:schemeClr val="accent2"/>
              </a:buClr>
              <a:buSzPct val="65000"/>
            </a:pPr>
            <a:r>
              <a:rPr lang="fr-FR" sz="2400" b="1" dirty="0">
                <a:solidFill>
                  <a:srgbClr val="C00000"/>
                </a:solidFill>
                <a:effectLst>
                  <a:outerShdw blurRad="38100" dist="38100" dir="2700000" algn="tl">
                    <a:srgbClr val="FFFFFF"/>
                  </a:outerShdw>
                </a:effectLst>
              </a:rPr>
              <a:t>Règle des 5B:</a:t>
            </a:r>
          </a:p>
          <a:p>
            <a:pPr lvl="1" algn="l">
              <a:lnSpc>
                <a:spcPct val="110000"/>
              </a:lnSpc>
              <a:buClr>
                <a:schemeClr val="accent2"/>
              </a:buClr>
              <a:buSzPct val="65000"/>
            </a:pPr>
            <a:endParaRPr lang="fr-FR" sz="800" b="1" dirty="0">
              <a:solidFill>
                <a:srgbClr val="0070C0"/>
              </a:solidFill>
              <a:effectLst>
                <a:outerShdw blurRad="38100" dist="38100" dir="2700000" algn="tl">
                  <a:srgbClr val="FFFFFF"/>
                </a:outerShdw>
              </a:effectLst>
            </a:endParaRPr>
          </a:p>
          <a:p>
            <a:pPr lvl="1" algn="l">
              <a:lnSpc>
                <a:spcPct val="110000"/>
              </a:lnSpc>
              <a:buClr>
                <a:schemeClr val="accent2"/>
              </a:buClr>
              <a:buSzPct val="65000"/>
            </a:pPr>
            <a:r>
              <a:rPr lang="fr-FR" sz="2400" b="1" dirty="0">
                <a:solidFill>
                  <a:srgbClr val="0070C0"/>
                </a:solidFill>
                <a:effectLst>
                  <a:outerShdw blurRad="38100" dist="38100" dir="2700000" algn="tl">
                    <a:srgbClr val="FFFFFF"/>
                  </a:outerShdw>
                </a:effectLst>
              </a:rPr>
              <a:t>Permettre que </a:t>
            </a:r>
          </a:p>
          <a:p>
            <a:pPr marL="342900" lvl="1" indent="-342900" algn="l">
              <a:lnSpc>
                <a:spcPct val="110000"/>
              </a:lnSpc>
              <a:buClr>
                <a:schemeClr val="accent2"/>
              </a:buClr>
              <a:buSzPct val="65000"/>
              <a:buFont typeface="Arial" panose="020B0604020202020204" pitchFamily="34" charset="0"/>
              <a:buChar char="•"/>
            </a:pPr>
            <a:r>
              <a:rPr lang="fr-FR" sz="2400" b="1" dirty="0">
                <a:solidFill>
                  <a:srgbClr val="0070C0"/>
                </a:solidFill>
                <a:effectLst>
                  <a:outerShdw blurRad="38100" dist="38100" dir="2700000" algn="tl">
                    <a:srgbClr val="FFFFFF"/>
                  </a:outerShdw>
                </a:effectLst>
              </a:rPr>
              <a:t>le </a:t>
            </a:r>
            <a:r>
              <a:rPr lang="fr-FR" sz="2400" b="1" u="sng" dirty="0">
                <a:solidFill>
                  <a:srgbClr val="0070C0"/>
                </a:solidFill>
              </a:rPr>
              <a:t>B</a:t>
            </a:r>
            <a:r>
              <a:rPr lang="fr-FR" sz="2400" b="1" dirty="0">
                <a:solidFill>
                  <a:srgbClr val="0070C0"/>
                </a:solidFill>
                <a:effectLst>
                  <a:outerShdw blurRad="38100" dist="38100" dir="2700000" algn="tl">
                    <a:srgbClr val="FFFFFF"/>
                  </a:outerShdw>
                </a:effectLst>
              </a:rPr>
              <a:t>on médicament, </a:t>
            </a:r>
          </a:p>
          <a:p>
            <a:pPr marL="342900" lvl="1" indent="-342900">
              <a:lnSpc>
                <a:spcPct val="110000"/>
              </a:lnSpc>
              <a:buClr>
                <a:schemeClr val="accent2"/>
              </a:buClr>
              <a:buSzPct val="65000"/>
              <a:buFont typeface="Arial" panose="020B0604020202020204" pitchFamily="34" charset="0"/>
              <a:buChar char="•"/>
            </a:pPr>
            <a:r>
              <a:rPr lang="fr-FR" sz="2400" b="1" dirty="0">
                <a:solidFill>
                  <a:srgbClr val="0070C0"/>
                </a:solidFill>
                <a:effectLst>
                  <a:outerShdw blurRad="38100" dist="38100" dir="2700000" algn="tl">
                    <a:srgbClr val="FFFFFF"/>
                  </a:outerShdw>
                </a:effectLst>
              </a:rPr>
              <a:t>de </a:t>
            </a:r>
            <a:r>
              <a:rPr lang="fr-FR" sz="2400" b="1" u="sng" dirty="0">
                <a:solidFill>
                  <a:srgbClr val="0070C0"/>
                </a:solidFill>
              </a:rPr>
              <a:t>B</a:t>
            </a:r>
            <a:r>
              <a:rPr lang="fr-FR" sz="2400" b="1" dirty="0">
                <a:solidFill>
                  <a:srgbClr val="0070C0"/>
                </a:solidFill>
                <a:effectLst>
                  <a:outerShdw blurRad="38100" dist="38100" dir="2700000" algn="tl">
                    <a:srgbClr val="FFFFFF"/>
                  </a:outerShdw>
                </a:effectLst>
              </a:rPr>
              <a:t>onne qualité,</a:t>
            </a:r>
          </a:p>
          <a:p>
            <a:pPr lvl="1">
              <a:lnSpc>
                <a:spcPct val="110000"/>
              </a:lnSpc>
              <a:buClr>
                <a:schemeClr val="accent2"/>
              </a:buClr>
              <a:buSzPct val="65000"/>
            </a:pPr>
            <a:r>
              <a:rPr lang="fr-FR" sz="2400" b="1" dirty="0">
                <a:solidFill>
                  <a:srgbClr val="0070C0"/>
                </a:solidFill>
                <a:effectLst>
                  <a:outerShdw blurRad="38100" dist="38100" dir="2700000" algn="tl">
                    <a:srgbClr val="FFFFFF"/>
                  </a:outerShdw>
                </a:effectLst>
              </a:rPr>
              <a:t>soit donné </a:t>
            </a:r>
          </a:p>
          <a:p>
            <a:pPr marL="342900" lvl="1" indent="-342900">
              <a:lnSpc>
                <a:spcPct val="110000"/>
              </a:lnSpc>
              <a:buClr>
                <a:schemeClr val="accent2"/>
              </a:buClr>
              <a:buSzPct val="65000"/>
              <a:buFont typeface="Arial" panose="020B0604020202020204" pitchFamily="34" charset="0"/>
              <a:buChar char="•"/>
            </a:pPr>
            <a:r>
              <a:rPr lang="fr-FR" sz="2400" b="1" dirty="0">
                <a:solidFill>
                  <a:srgbClr val="0070C0"/>
                </a:solidFill>
                <a:effectLst>
                  <a:outerShdw blurRad="38100" dist="38100" dir="2700000" algn="tl">
                    <a:srgbClr val="FFFFFF"/>
                  </a:outerShdw>
                </a:effectLst>
              </a:rPr>
              <a:t>de </a:t>
            </a:r>
            <a:r>
              <a:rPr lang="fr-FR" sz="2400" b="1" u="sng" dirty="0">
                <a:solidFill>
                  <a:srgbClr val="0070C0"/>
                </a:solidFill>
                <a:effectLst>
                  <a:outerShdw blurRad="38100" dist="38100" dir="2700000" algn="tl">
                    <a:srgbClr val="FFFFFF"/>
                  </a:outerShdw>
                </a:effectLst>
              </a:rPr>
              <a:t>B</a:t>
            </a:r>
            <a:r>
              <a:rPr lang="fr-FR" sz="2400" b="1" dirty="0">
                <a:solidFill>
                  <a:srgbClr val="0070C0"/>
                </a:solidFill>
                <a:effectLst>
                  <a:outerShdw blurRad="38100" dist="38100" dir="2700000" algn="tl">
                    <a:srgbClr val="FFFFFF"/>
                  </a:outerShdw>
                </a:effectLst>
              </a:rPr>
              <a:t>onne manière</a:t>
            </a:r>
          </a:p>
          <a:p>
            <a:pPr marL="342900" lvl="1" indent="-342900">
              <a:lnSpc>
                <a:spcPct val="110000"/>
              </a:lnSpc>
              <a:buClr>
                <a:schemeClr val="accent2"/>
              </a:buClr>
              <a:buSzPct val="65000"/>
              <a:buFont typeface="Arial" panose="020B0604020202020204" pitchFamily="34" charset="0"/>
              <a:buChar char="•"/>
            </a:pPr>
            <a:r>
              <a:rPr lang="fr-FR" sz="2400" b="1" dirty="0">
                <a:solidFill>
                  <a:srgbClr val="0070C0"/>
                </a:solidFill>
                <a:effectLst>
                  <a:outerShdw blurRad="38100" dist="38100" dir="2700000" algn="tl">
                    <a:srgbClr val="FFFFFF"/>
                  </a:outerShdw>
                </a:effectLst>
              </a:rPr>
              <a:t>au </a:t>
            </a:r>
            <a:r>
              <a:rPr lang="fr-FR" sz="2400" b="1" u="sng" dirty="0">
                <a:solidFill>
                  <a:srgbClr val="0070C0"/>
                </a:solidFill>
              </a:rPr>
              <a:t>B</a:t>
            </a:r>
            <a:r>
              <a:rPr lang="fr-FR" sz="2400" b="1" dirty="0">
                <a:solidFill>
                  <a:srgbClr val="0070C0"/>
                </a:solidFill>
                <a:effectLst>
                  <a:outerShdw blurRad="38100" dist="38100" dir="2700000" algn="tl">
                    <a:srgbClr val="FFFFFF"/>
                  </a:outerShdw>
                </a:effectLst>
              </a:rPr>
              <a:t>on patient, </a:t>
            </a:r>
          </a:p>
          <a:p>
            <a:pPr marL="342900" lvl="1" indent="-342900">
              <a:lnSpc>
                <a:spcPct val="110000"/>
              </a:lnSpc>
              <a:buClr>
                <a:schemeClr val="accent2"/>
              </a:buClr>
              <a:buSzPct val="65000"/>
              <a:buFont typeface="Arial" panose="020B0604020202020204" pitchFamily="34" charset="0"/>
              <a:buChar char="•"/>
            </a:pPr>
            <a:r>
              <a:rPr lang="fr-FR" sz="2400" b="1" dirty="0">
                <a:solidFill>
                  <a:srgbClr val="0070C0"/>
                </a:solidFill>
                <a:effectLst>
                  <a:outerShdw blurRad="38100" dist="38100" dir="2700000" algn="tl">
                    <a:srgbClr val="FFFFFF"/>
                  </a:outerShdw>
                </a:effectLst>
              </a:rPr>
              <a:t>au </a:t>
            </a:r>
            <a:r>
              <a:rPr lang="fr-FR" sz="2400" b="1" u="sng" dirty="0">
                <a:solidFill>
                  <a:srgbClr val="0070C0"/>
                </a:solidFill>
              </a:rPr>
              <a:t>B</a:t>
            </a:r>
            <a:r>
              <a:rPr lang="fr-FR" sz="2400" b="1" dirty="0">
                <a:solidFill>
                  <a:srgbClr val="0070C0"/>
                </a:solidFill>
                <a:effectLst>
                  <a:outerShdw blurRad="38100" dist="38100" dir="2700000" algn="tl">
                    <a:srgbClr val="FFFFFF"/>
                  </a:outerShdw>
                </a:effectLst>
              </a:rPr>
              <a:t>on moment.</a:t>
            </a:r>
          </a:p>
          <a:p>
            <a:endParaRPr lang="fr-FR" dirty="0"/>
          </a:p>
        </p:txBody>
      </p:sp>
    </p:spTree>
    <p:extLst>
      <p:ext uri="{BB962C8B-B14F-4D97-AF65-F5344CB8AC3E}">
        <p14:creationId xmlns:p14="http://schemas.microsoft.com/office/powerpoint/2010/main" val="1103612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A3826-2BDD-C8DA-A47A-DC7A1B9C918B}"/>
              </a:ext>
            </a:extLst>
          </p:cNvPr>
          <p:cNvSpPr>
            <a:spLocks noGrp="1"/>
          </p:cNvSpPr>
          <p:nvPr>
            <p:ph type="title"/>
          </p:nvPr>
        </p:nvSpPr>
        <p:spPr>
          <a:xfrm>
            <a:off x="550173" y="155447"/>
            <a:ext cx="8229600" cy="857250"/>
          </a:xfrm>
        </p:spPr>
        <p:txBody>
          <a:bodyPr anchor="ctr">
            <a:normAutofit/>
          </a:bodyPr>
          <a:lstStyle/>
          <a:p>
            <a:r>
              <a:rPr lang="fr-FR" sz="2200" dirty="0">
                <a:solidFill>
                  <a:srgbClr val="002060"/>
                </a:solidFill>
                <a:latin typeface="+mn-lt"/>
              </a:rPr>
              <a:t>Principaux acteurs de la chaîne d’approvisionnement</a:t>
            </a:r>
          </a:p>
        </p:txBody>
      </p:sp>
      <p:sp>
        <p:nvSpPr>
          <p:cNvPr id="3" name="Content Placeholder 2">
            <a:extLst>
              <a:ext uri="{FF2B5EF4-FFF2-40B4-BE49-F238E27FC236}">
                <a16:creationId xmlns:a16="http://schemas.microsoft.com/office/drawing/2014/main" id="{37EFE135-B85D-E690-5D85-1459EE2A6550}"/>
              </a:ext>
            </a:extLst>
          </p:cNvPr>
          <p:cNvSpPr>
            <a:spLocks noGrp="1"/>
          </p:cNvSpPr>
          <p:nvPr>
            <p:ph sz="half" idx="1"/>
          </p:nvPr>
        </p:nvSpPr>
        <p:spPr>
          <a:xfrm>
            <a:off x="457199" y="2057403"/>
            <a:ext cx="4214191" cy="3394472"/>
          </a:xfrm>
        </p:spPr>
        <p:txBody>
          <a:bodyPr>
            <a:noAutofit/>
          </a:bodyPr>
          <a:lstStyle/>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Ministères de la santé et des finances</a:t>
            </a:r>
          </a:p>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Agences d’approvisionnement</a:t>
            </a:r>
          </a:p>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Autorités de réglementation pharmaceutique</a:t>
            </a:r>
          </a:p>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Organisations onusiennes.</a:t>
            </a:r>
          </a:p>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Organisations non gouvernementales</a:t>
            </a:r>
          </a:p>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Partenaires du développement et des donateurs</a:t>
            </a:r>
          </a:p>
          <a:p>
            <a:pPr marL="171443" indent="-171443">
              <a:spcBef>
                <a:spcPts val="375"/>
              </a:spcBef>
              <a:spcAft>
                <a:spcPts val="375"/>
              </a:spcAft>
              <a:buFont typeface="Wingdings" panose="05000000000000000000" pitchFamily="2" charset="2"/>
              <a:buChar char="§"/>
              <a:defRPr/>
            </a:pPr>
            <a:r>
              <a:rPr lang="fr-FR" sz="1800" b="1" dirty="0">
                <a:solidFill>
                  <a:srgbClr val="002060"/>
                </a:solidFill>
                <a:latin typeface="Calibri" panose="020F0502020204030204" pitchFamily="34" charset="0"/>
                <a:cs typeface="Calibri" panose="020F0502020204030204" pitchFamily="34" charset="0"/>
              </a:rPr>
              <a:t>Professionnels de santé, Consommateurs et Associations de consommateurs</a:t>
            </a:r>
          </a:p>
        </p:txBody>
      </p:sp>
      <p:pic>
        <p:nvPicPr>
          <p:cNvPr id="6" name="Content Placeholder 5">
            <a:extLst>
              <a:ext uri="{FF2B5EF4-FFF2-40B4-BE49-F238E27FC236}">
                <a16:creationId xmlns:a16="http://schemas.microsoft.com/office/drawing/2014/main" id="{61963AC9-7CA6-26A8-7E3E-7445BE3904B0}"/>
              </a:ext>
            </a:extLst>
          </p:cNvPr>
          <p:cNvPicPr>
            <a:picLocks noGrp="1" noChangeAspect="1"/>
          </p:cNvPicPr>
          <p:nvPr>
            <p:ph sz="half" idx="2"/>
          </p:nvPr>
        </p:nvPicPr>
        <p:blipFill>
          <a:blip r:embed="rId2"/>
          <a:stretch>
            <a:fillRect/>
          </a:stretch>
        </p:blipFill>
        <p:spPr>
          <a:xfrm>
            <a:off x="5124566" y="1920479"/>
            <a:ext cx="3314468" cy="3394472"/>
          </a:xfrm>
          <a:prstGeom prst="rect">
            <a:avLst/>
          </a:prstGeom>
          <a:noFill/>
        </p:spPr>
      </p:pic>
      <p:sp>
        <p:nvSpPr>
          <p:cNvPr id="5" name="Slide Number Placeholder 4">
            <a:extLst>
              <a:ext uri="{FF2B5EF4-FFF2-40B4-BE49-F238E27FC236}">
                <a16:creationId xmlns:a16="http://schemas.microsoft.com/office/drawing/2014/main" id="{C642C804-8E48-68C0-E95D-6164186874CD}"/>
              </a:ext>
            </a:extLst>
          </p:cNvPr>
          <p:cNvSpPr>
            <a:spLocks noGrp="1"/>
          </p:cNvSpPr>
          <p:nvPr>
            <p:ph type="sldNum" sz="quarter" idx="12"/>
          </p:nvPr>
        </p:nvSpPr>
        <p:spPr bwMode="gray">
          <a:xfrm>
            <a:off x="8562325" y="6588208"/>
            <a:ext cx="217448" cy="180000"/>
          </a:xfrm>
          <a:prstGeom prst="rect">
            <a:avLst/>
          </a:prstGeom>
        </p:spPr>
        <p:txBody>
          <a:bodyPr vert="horz" lIns="0" tIns="0" rIns="0" bIns="0" rtlCol="0" anchor="t">
            <a:normAutofit/>
          </a:bodyPr>
          <a:lstStyle>
            <a:defPPr>
              <a:defRPr lang="en-US"/>
            </a:defPPr>
            <a:lvl1pPr marL="0" algn="r" defTabSz="457200" rtl="0" eaLnBrk="1" latinLnBrk="0" hangingPunct="1">
              <a:defRPr sz="800" b="0" kern="1200">
                <a:solidFill>
                  <a:schemeClr val="tx1"/>
                </a:solidFill>
                <a:latin typeface="+mn-lt"/>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7698B45C-09C7-497B-9261-07F290CB2D4C}" type="slidenum">
              <a:rPr lang="en-US" smtClean="0"/>
              <a:pPr>
                <a:spcAft>
                  <a:spcPts val="450"/>
                </a:spcAft>
              </a:pPr>
              <a:t>63</a:t>
            </a:fld>
            <a:endParaRPr lang="en-US"/>
          </a:p>
        </p:txBody>
      </p:sp>
    </p:spTree>
    <p:extLst>
      <p:ext uri="{BB962C8B-B14F-4D97-AF65-F5344CB8AC3E}">
        <p14:creationId xmlns:p14="http://schemas.microsoft.com/office/powerpoint/2010/main" val="1827299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63" y="184407"/>
            <a:ext cx="7084887" cy="6309360"/>
          </a:xfrm>
          <a:prstGeom prst="rect">
            <a:avLst/>
          </a:prstGeom>
        </p:spPr>
      </p:pic>
      <p:sp>
        <p:nvSpPr>
          <p:cNvPr id="2" name="Rectangle 1"/>
          <p:cNvSpPr/>
          <p:nvPr/>
        </p:nvSpPr>
        <p:spPr>
          <a:xfrm>
            <a:off x="0" y="3854098"/>
            <a:ext cx="4019107" cy="2092881"/>
          </a:xfrm>
          <a:prstGeom prst="rect">
            <a:avLst/>
          </a:prstGeom>
        </p:spPr>
        <p:txBody>
          <a:bodyPr wrap="square">
            <a:spAutoFit/>
          </a:bodyPr>
          <a:lstStyle/>
          <a:p>
            <a:pPr marL="342900" indent="-342900" defTabSz="180000">
              <a:spcAft>
                <a:spcPts val="550"/>
              </a:spcAft>
              <a:buClr>
                <a:srgbClr val="002060"/>
              </a:buClr>
              <a:buFont typeface="Arial" panose="020B0604020202020204" pitchFamily="34" charset="0"/>
              <a:buChar char="•"/>
              <a:tabLst>
                <a:tab pos="180000" algn="l"/>
              </a:tabLst>
            </a:pPr>
            <a:r>
              <a:rPr lang="fr-FR" sz="1500" b="1" dirty="0">
                <a:solidFill>
                  <a:srgbClr val="002060"/>
                </a:solidFill>
                <a:latin typeface="Verdana" charset="0"/>
                <a:ea typeface="Verdana" charset="0"/>
                <a:cs typeface="Verdana" charset="0"/>
              </a:rPr>
              <a:t>Accès - disponibilité, accessibilité, acceptabilité &amp; coût abordable</a:t>
            </a:r>
          </a:p>
          <a:p>
            <a:pPr marL="342900" indent="-342900" defTabSz="180000">
              <a:spcAft>
                <a:spcPts val="550"/>
              </a:spcAft>
              <a:buClr>
                <a:srgbClr val="002060"/>
              </a:buClr>
              <a:buFont typeface="Arial" panose="020B0604020202020204" pitchFamily="34" charset="0"/>
              <a:buChar char="•"/>
              <a:tabLst>
                <a:tab pos="180000" algn="l"/>
              </a:tabLst>
            </a:pPr>
            <a:r>
              <a:rPr lang="fr-FR" sz="1500" b="1" dirty="0">
                <a:solidFill>
                  <a:srgbClr val="002060"/>
                </a:solidFill>
                <a:latin typeface="Verdana" charset="0"/>
                <a:ea typeface="Verdana" charset="0"/>
                <a:cs typeface="Verdana" charset="0"/>
              </a:rPr>
              <a:t>L'innocuité, la qualité et le rapport coût-efficacité des médicaments </a:t>
            </a:r>
          </a:p>
          <a:p>
            <a:pPr marL="342900" indent="-342900" defTabSz="180000">
              <a:spcAft>
                <a:spcPts val="550"/>
              </a:spcAft>
              <a:buClr>
                <a:srgbClr val="002060"/>
              </a:buClr>
              <a:buFont typeface="Arial" panose="020B0604020202020204" pitchFamily="34" charset="0"/>
              <a:buChar char="•"/>
              <a:tabLst>
                <a:tab pos="180000" algn="l"/>
              </a:tabLst>
            </a:pPr>
            <a:r>
              <a:rPr lang="fr-FR" sz="1500" b="1" dirty="0">
                <a:solidFill>
                  <a:srgbClr val="002060"/>
                </a:solidFill>
                <a:latin typeface="Verdana" charset="0"/>
                <a:ea typeface="Verdana" charset="0"/>
                <a:cs typeface="Verdana" charset="0"/>
              </a:rPr>
              <a:t>Services qui favorisent une utilisation appropriée</a:t>
            </a:r>
          </a:p>
        </p:txBody>
      </p:sp>
      <p:sp>
        <p:nvSpPr>
          <p:cNvPr id="5" name="Title 1">
            <a:extLst>
              <a:ext uri="{FF2B5EF4-FFF2-40B4-BE49-F238E27FC236}">
                <a16:creationId xmlns:a16="http://schemas.microsoft.com/office/drawing/2014/main" id="{FED61E07-345B-40AF-A7B6-AD8F07DA3E8A}"/>
              </a:ext>
            </a:extLst>
          </p:cNvPr>
          <p:cNvSpPr txBox="1">
            <a:spLocks/>
          </p:cNvSpPr>
          <p:nvPr/>
        </p:nvSpPr>
        <p:spPr>
          <a:xfrm>
            <a:off x="5629223" y="1061131"/>
            <a:ext cx="3174521" cy="3077295"/>
          </a:xfrm>
          <a:prstGeom prst="rect">
            <a:avLst/>
          </a:prstGeom>
        </p:spPr>
        <p:txBody>
          <a:bodyPr>
            <a:noAutofit/>
          </a:bodyPr>
          <a:lstStyle/>
          <a:p>
            <a:r>
              <a:rPr lang="fr-FR" sz="2000" b="1" dirty="0">
                <a:solidFill>
                  <a:srgbClr val="C00000"/>
                </a:solidFill>
                <a:latin typeface="Verdana" panose="020B0604030504040204" pitchFamily="34" charset="0"/>
                <a:ea typeface="Verdana" panose="020B0604030504040204" pitchFamily="34" charset="0"/>
              </a:rPr>
              <a:t>Comment les médicaments arrivent-ils chez les malades?  Complexité de la gestion pharmaceutique</a:t>
            </a:r>
          </a:p>
        </p:txBody>
      </p:sp>
    </p:spTree>
    <p:extLst>
      <p:ext uri="{BB962C8B-B14F-4D97-AF65-F5344CB8AC3E}">
        <p14:creationId xmlns:p14="http://schemas.microsoft.com/office/powerpoint/2010/main" val="365112065"/>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0143" y="507701"/>
            <a:ext cx="7084886" cy="6309360"/>
          </a:xfrm>
          <a:prstGeom prst="rect">
            <a:avLst/>
          </a:prstGeom>
        </p:spPr>
      </p:pic>
      <p:sp>
        <p:nvSpPr>
          <p:cNvPr id="5" name="TextBox 4"/>
          <p:cNvSpPr txBox="1"/>
          <p:nvPr/>
        </p:nvSpPr>
        <p:spPr>
          <a:xfrm>
            <a:off x="5540809" y="923170"/>
            <a:ext cx="3505200" cy="3108543"/>
          </a:xfrm>
          <a:prstGeom prst="rect">
            <a:avLst/>
          </a:prstGeom>
          <a:solidFill>
            <a:schemeClr val="bg1"/>
          </a:solidFill>
          <a:ln w="19050">
            <a:solidFill>
              <a:srgbClr val="FCEE2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a:solidFill>
                  <a:srgbClr val="002060"/>
                </a:solidFill>
                <a:ea typeface="Verdana" panose="020B0604030504040204" pitchFamily="34" charset="0"/>
              </a:rPr>
              <a:t>Par officines/ pharmacies formations sanitaires/agents de santé communautaires/cliniques</a:t>
            </a:r>
          </a:p>
          <a:p>
            <a:r>
              <a:rPr lang="en-US" sz="1400" b="1" dirty="0">
                <a:solidFill>
                  <a:srgbClr val="002060"/>
                </a:solidFill>
                <a:ea typeface="Verdana" panose="020B0604030504040204" pitchFamily="34" charset="0"/>
              </a:rPr>
              <a:t>Éléments clés</a:t>
            </a:r>
          </a:p>
          <a:p>
            <a:pPr marL="285750" indent="-285750">
              <a:buFont typeface="Arial" panose="020B0604020202020204" pitchFamily="34" charset="0"/>
              <a:buChar char="•"/>
            </a:pPr>
            <a:r>
              <a:rPr lang="en-US" sz="1400" b="1" dirty="0">
                <a:solidFill>
                  <a:srgbClr val="006837"/>
                </a:solidFill>
              </a:rPr>
              <a:t>Produit </a:t>
            </a:r>
            <a:r>
              <a:rPr lang="en-US" sz="1400" b="1" dirty="0" err="1">
                <a:solidFill>
                  <a:srgbClr val="006837"/>
                </a:solidFill>
              </a:rPr>
              <a:t>vendu</a:t>
            </a:r>
            <a:r>
              <a:rPr lang="en-US" sz="1400" b="1" dirty="0">
                <a:solidFill>
                  <a:srgbClr val="006837"/>
                </a:solidFill>
              </a:rPr>
              <a:t> et dispensé est approprié pour les besoins du malade</a:t>
            </a:r>
          </a:p>
          <a:p>
            <a:pPr marL="285750" indent="-285750">
              <a:buFont typeface="Arial" panose="020B0604020202020204" pitchFamily="34" charset="0"/>
              <a:buChar char="•"/>
            </a:pPr>
            <a:r>
              <a:rPr lang="en-US" sz="1400" b="1" dirty="0">
                <a:solidFill>
                  <a:srgbClr val="006837"/>
                </a:solidFill>
              </a:rPr>
              <a:t>Conditionnement approprié pour faciliter l’utilisation correcte</a:t>
            </a:r>
          </a:p>
          <a:p>
            <a:pPr marL="285750" indent="-285750">
              <a:buFont typeface="Arial" panose="020B0604020202020204" pitchFamily="34" charset="0"/>
              <a:buChar char="•"/>
            </a:pPr>
            <a:r>
              <a:rPr lang="en-US" sz="1400" b="1" dirty="0">
                <a:solidFill>
                  <a:srgbClr val="006837"/>
                </a:solidFill>
              </a:rPr>
              <a:t>Conseils d’utilisation/administration</a:t>
            </a:r>
          </a:p>
          <a:p>
            <a:pPr marL="285750" indent="-285750">
              <a:buFont typeface="Arial" panose="020B0604020202020204" pitchFamily="34" charset="0"/>
              <a:buChar char="•"/>
            </a:pPr>
            <a:r>
              <a:rPr lang="en-US" sz="1400" b="1" dirty="0">
                <a:solidFill>
                  <a:srgbClr val="006837"/>
                </a:solidFill>
              </a:rPr>
              <a:t>Prestation de services adaptée à la culture </a:t>
            </a:r>
          </a:p>
          <a:p>
            <a:pPr marL="285750" indent="-285750">
              <a:buFont typeface="Arial" panose="020B0604020202020204" pitchFamily="34" charset="0"/>
              <a:buChar char="•"/>
            </a:pPr>
            <a:r>
              <a:rPr lang="en-US" sz="1400" b="1" u="sng" dirty="0">
                <a:solidFill>
                  <a:srgbClr val="006837"/>
                </a:solidFill>
              </a:rPr>
              <a:t>Rapports de consommation </a:t>
            </a:r>
          </a:p>
        </p:txBody>
      </p:sp>
      <p:sp>
        <p:nvSpPr>
          <p:cNvPr id="36" name="TextBox 35"/>
          <p:cNvSpPr txBox="1"/>
          <p:nvPr/>
        </p:nvSpPr>
        <p:spPr>
          <a:xfrm>
            <a:off x="97991" y="3143170"/>
            <a:ext cx="3429000" cy="3108543"/>
          </a:xfrm>
          <a:prstGeom prst="rect">
            <a:avLst/>
          </a:prstGeom>
          <a:solidFill>
            <a:schemeClr val="bg1"/>
          </a:solidFill>
          <a:ln w="19050">
            <a:solidFill>
              <a:srgbClr val="FCEE2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a:solidFill>
                  <a:srgbClr val="002060"/>
                </a:solidFill>
                <a:ea typeface="Verdana" panose="020B0604030504040204" pitchFamily="34" charset="0"/>
              </a:rPr>
              <a:t>Goulots d’étranglement courants</a:t>
            </a:r>
          </a:p>
          <a:p>
            <a:pPr marL="285750" indent="-285750">
              <a:buFont typeface="Arial" panose="020B0604020202020204" pitchFamily="34" charset="0"/>
              <a:buChar char="•"/>
            </a:pPr>
            <a:r>
              <a:rPr lang="en-US" sz="1300" b="1" dirty="0">
                <a:solidFill>
                  <a:srgbClr val="0070C0"/>
                </a:solidFill>
              </a:rPr>
              <a:t>Produit non disponible</a:t>
            </a:r>
          </a:p>
          <a:p>
            <a:pPr marL="285750" indent="-285750">
              <a:buFont typeface="Arial" panose="020B0604020202020204" pitchFamily="34" charset="0"/>
              <a:buChar char="•"/>
            </a:pPr>
            <a:r>
              <a:rPr lang="en-US" sz="1300" b="1" dirty="0">
                <a:solidFill>
                  <a:srgbClr val="0070C0"/>
                </a:solidFill>
              </a:rPr>
              <a:t>Produit inabordable ou autre produit plus cher vendu</a:t>
            </a:r>
          </a:p>
          <a:p>
            <a:pPr marL="285750" indent="-285750">
              <a:buFont typeface="Arial" panose="020B0604020202020204" pitchFamily="34" charset="0"/>
              <a:buChar char="•"/>
            </a:pPr>
            <a:r>
              <a:rPr lang="en-US" sz="1300" b="1" dirty="0">
                <a:solidFill>
                  <a:srgbClr val="0070C0"/>
                </a:solidFill>
              </a:rPr>
              <a:t>Pénurie de matériel de conditionnement</a:t>
            </a:r>
          </a:p>
          <a:p>
            <a:pPr marL="285750" indent="-285750">
              <a:buFont typeface="Arial" panose="020B0604020202020204" pitchFamily="34" charset="0"/>
              <a:buChar char="•"/>
            </a:pPr>
            <a:r>
              <a:rPr lang="en-US" sz="1300" b="1" dirty="0">
                <a:solidFill>
                  <a:srgbClr val="0070C0"/>
                </a:solidFill>
              </a:rPr>
              <a:t>Absence d’outils de travail/procédures opérationnelles standards (POS)</a:t>
            </a:r>
          </a:p>
          <a:p>
            <a:pPr marL="285750" indent="-285750">
              <a:buFont typeface="Arial" panose="020B0604020202020204" pitchFamily="34" charset="0"/>
              <a:buChar char="•"/>
            </a:pPr>
            <a:r>
              <a:rPr lang="en-US" sz="1300" b="1" dirty="0">
                <a:solidFill>
                  <a:srgbClr val="0070C0"/>
                </a:solidFill>
              </a:rPr>
              <a:t>Personnel manque de formation ou de supervision en matière de dispensation</a:t>
            </a:r>
          </a:p>
          <a:p>
            <a:pPr marL="285750" indent="-285750">
              <a:buFont typeface="Arial" panose="020B0604020202020204" pitchFamily="34" charset="0"/>
              <a:buChar char="•"/>
            </a:pPr>
            <a:r>
              <a:rPr lang="en-US" sz="1300" b="1" dirty="0">
                <a:solidFill>
                  <a:srgbClr val="0070C0"/>
                </a:solidFill>
              </a:rPr>
              <a:t>Absence de système ou manque de motivation du personnel pour rendre compte de la consommation</a:t>
            </a:r>
          </a:p>
        </p:txBody>
      </p:sp>
      <p:sp>
        <p:nvSpPr>
          <p:cNvPr id="6" name="Title 1">
            <a:extLst>
              <a:ext uri="{FF2B5EF4-FFF2-40B4-BE49-F238E27FC236}">
                <a16:creationId xmlns:a16="http://schemas.microsoft.com/office/drawing/2014/main" id="{D506545A-22C5-4635-929A-40597175F7CA}"/>
              </a:ext>
            </a:extLst>
          </p:cNvPr>
          <p:cNvSpPr txBox="1">
            <a:spLocks/>
          </p:cNvSpPr>
          <p:nvPr/>
        </p:nvSpPr>
        <p:spPr>
          <a:xfrm>
            <a:off x="4845228" y="193675"/>
            <a:ext cx="4136985" cy="662852"/>
          </a:xfrm>
          <a:prstGeom prst="rect">
            <a:avLst/>
          </a:prstGeom>
        </p:spPr>
        <p:txBody>
          <a:bodyPr>
            <a:normAutofit/>
          </a:bodyPr>
          <a:lstStyle/>
          <a:p>
            <a:pPr algn="r"/>
            <a:r>
              <a:rPr lang="en-US" sz="2000" b="1" dirty="0">
                <a:latin typeface="Verdana" panose="020B0604030504040204" pitchFamily="34" charset="0"/>
                <a:ea typeface="Verdana" panose="020B0604030504040204" pitchFamily="34" charset="0"/>
              </a:rPr>
              <a:t>Dispensation et Vente</a:t>
            </a:r>
          </a:p>
        </p:txBody>
      </p:sp>
    </p:spTree>
    <p:extLst>
      <p:ext uri="{BB962C8B-B14F-4D97-AF65-F5344CB8AC3E}">
        <p14:creationId xmlns:p14="http://schemas.microsoft.com/office/powerpoint/2010/main" val="3347935686"/>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 y="78095"/>
            <a:ext cx="7084886" cy="6309360"/>
          </a:xfrm>
          <a:prstGeom prst="rect">
            <a:avLst/>
          </a:prstGeom>
        </p:spPr>
      </p:pic>
      <p:sp>
        <p:nvSpPr>
          <p:cNvPr id="36" name="TextBox 35"/>
          <p:cNvSpPr txBox="1"/>
          <p:nvPr/>
        </p:nvSpPr>
        <p:spPr>
          <a:xfrm>
            <a:off x="5817704" y="934027"/>
            <a:ext cx="3221125" cy="3108543"/>
          </a:xfrm>
          <a:prstGeom prst="rect">
            <a:avLst/>
          </a:prstGeom>
          <a:solidFill>
            <a:schemeClr val="bg1"/>
          </a:solidFill>
          <a:ln w="19050">
            <a:solidFill>
              <a:srgbClr val="D9E02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a:solidFill>
                  <a:srgbClr val="006837"/>
                </a:solidFill>
                <a:ea typeface="Verdana" panose="020B0604030504040204" pitchFamily="34" charset="0"/>
              </a:rPr>
              <a:t>Par agents de santé communautaires/cliniques</a:t>
            </a:r>
          </a:p>
          <a:p>
            <a:r>
              <a:rPr lang="en-US" sz="1400" b="1" dirty="0">
                <a:solidFill>
                  <a:srgbClr val="006837"/>
                </a:solidFill>
                <a:ea typeface="Verdana" panose="020B0604030504040204" pitchFamily="34" charset="0"/>
              </a:rPr>
              <a:t>Éléments clés</a:t>
            </a:r>
          </a:p>
          <a:p>
            <a:pPr marL="285750" indent="-285750">
              <a:buFont typeface="Arial" panose="020B0604020202020204" pitchFamily="34" charset="0"/>
              <a:buChar char="•"/>
            </a:pPr>
            <a:r>
              <a:rPr lang="en-US" sz="1400" b="1" dirty="0">
                <a:solidFill>
                  <a:srgbClr val="006837"/>
                </a:solidFill>
              </a:rPr>
              <a:t>Prescription appropriée</a:t>
            </a:r>
          </a:p>
          <a:p>
            <a:pPr marL="285750" indent="-285750">
              <a:buFont typeface="Arial" panose="020B0604020202020204" pitchFamily="34" charset="0"/>
              <a:buChar char="•"/>
            </a:pPr>
            <a:r>
              <a:rPr lang="en-US" sz="1400" b="1" dirty="0">
                <a:solidFill>
                  <a:srgbClr val="006837"/>
                </a:solidFill>
              </a:rPr>
              <a:t>Surveillance et réduction des manifestations indésirables des médicaments</a:t>
            </a:r>
          </a:p>
          <a:p>
            <a:pPr marL="285750" indent="-285750">
              <a:buFont typeface="Arial" panose="020B0604020202020204" pitchFamily="34" charset="0"/>
              <a:buChar char="•"/>
            </a:pPr>
            <a:r>
              <a:rPr lang="en-US" sz="1400" b="1" dirty="0">
                <a:solidFill>
                  <a:srgbClr val="006837"/>
                </a:solidFill>
              </a:rPr>
              <a:t>Capacités du personnel (avant prise de fonction et formation continue)</a:t>
            </a:r>
          </a:p>
          <a:p>
            <a:pPr marL="285750" indent="-285750">
              <a:buFont typeface="Arial" panose="020B0604020202020204" pitchFamily="34" charset="0"/>
              <a:buChar char="•"/>
            </a:pPr>
            <a:r>
              <a:rPr lang="en-US" sz="1400" b="1" dirty="0">
                <a:solidFill>
                  <a:srgbClr val="006837"/>
                </a:solidFill>
              </a:rPr>
              <a:t>Prestation de services adaptée à la culture </a:t>
            </a:r>
          </a:p>
          <a:p>
            <a:pPr marL="285750" indent="-285750">
              <a:buFont typeface="Arial" panose="020B0604020202020204" pitchFamily="34" charset="0"/>
              <a:buChar char="•"/>
            </a:pPr>
            <a:r>
              <a:rPr lang="en-US" sz="1400" b="1" dirty="0">
                <a:solidFill>
                  <a:srgbClr val="006837"/>
                </a:solidFill>
              </a:rPr>
              <a:t>Contrôle des activités de la promotion  </a:t>
            </a:r>
          </a:p>
        </p:txBody>
      </p:sp>
      <p:sp>
        <p:nvSpPr>
          <p:cNvPr id="37" name="TextBox 36"/>
          <p:cNvSpPr txBox="1"/>
          <p:nvPr/>
        </p:nvSpPr>
        <p:spPr>
          <a:xfrm>
            <a:off x="91378" y="4140686"/>
            <a:ext cx="3591762" cy="2677656"/>
          </a:xfrm>
          <a:prstGeom prst="rect">
            <a:avLst/>
          </a:prstGeom>
          <a:solidFill>
            <a:schemeClr val="bg1"/>
          </a:solidFill>
          <a:ln w="19050">
            <a:solidFill>
              <a:srgbClr val="D9E02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a:solidFill>
                  <a:srgbClr val="002060"/>
                </a:solidFill>
                <a:ea typeface="Verdana" panose="020B0604030504040204" pitchFamily="34" charset="0"/>
              </a:rPr>
              <a:t>Goulots d’étranglement courants</a:t>
            </a:r>
          </a:p>
          <a:p>
            <a:pPr marL="285750" indent="-285750">
              <a:buFont typeface="Arial" panose="020B0604020202020204" pitchFamily="34" charset="0"/>
              <a:buChar char="•"/>
            </a:pPr>
            <a:r>
              <a:rPr lang="en-US" sz="1400" b="1" dirty="0">
                <a:solidFill>
                  <a:srgbClr val="0071BC"/>
                </a:solidFill>
              </a:rPr>
              <a:t>Absence de </a:t>
            </a:r>
            <a:r>
              <a:rPr lang="en-US" sz="1400" b="1" dirty="0" err="1">
                <a:solidFill>
                  <a:srgbClr val="0071BC"/>
                </a:solidFill>
              </a:rPr>
              <a:t>protocoles</a:t>
            </a:r>
            <a:r>
              <a:rPr lang="en-US" sz="1400" b="1" dirty="0">
                <a:solidFill>
                  <a:srgbClr val="0071BC"/>
                </a:solidFill>
              </a:rPr>
              <a:t> </a:t>
            </a:r>
            <a:r>
              <a:rPr lang="en-US" sz="1400" b="1" dirty="0" err="1">
                <a:solidFill>
                  <a:srgbClr val="0071BC"/>
                </a:solidFill>
              </a:rPr>
              <a:t>thérapeutiques</a:t>
            </a:r>
            <a:r>
              <a:rPr lang="en-US" sz="1400" b="1" dirty="0">
                <a:solidFill>
                  <a:srgbClr val="0071BC"/>
                </a:solidFill>
              </a:rPr>
              <a:t>, </a:t>
            </a:r>
            <a:r>
              <a:rPr lang="en-US" sz="1400" b="1" dirty="0" err="1">
                <a:solidFill>
                  <a:srgbClr val="0071BC"/>
                </a:solidFill>
              </a:rPr>
              <a:t>ou</a:t>
            </a:r>
            <a:r>
              <a:rPr lang="en-US" sz="1400" b="1" dirty="0">
                <a:solidFill>
                  <a:srgbClr val="0071BC"/>
                </a:solidFill>
              </a:rPr>
              <a:t> non </a:t>
            </a:r>
            <a:r>
              <a:rPr lang="en-US" sz="1400" b="1" dirty="0" err="1">
                <a:solidFill>
                  <a:srgbClr val="0071BC"/>
                </a:solidFill>
              </a:rPr>
              <a:t>disséminés</a:t>
            </a:r>
            <a:r>
              <a:rPr lang="en-US" sz="1400" b="1" dirty="0">
                <a:solidFill>
                  <a:srgbClr val="0071BC"/>
                </a:solidFill>
              </a:rPr>
              <a:t>, </a:t>
            </a:r>
            <a:r>
              <a:rPr lang="en-US" sz="1400" b="1" dirty="0" err="1">
                <a:solidFill>
                  <a:srgbClr val="0071BC"/>
                </a:solidFill>
              </a:rPr>
              <a:t>ou</a:t>
            </a:r>
            <a:r>
              <a:rPr lang="en-US" sz="1400" b="1" dirty="0">
                <a:solidFill>
                  <a:srgbClr val="0071BC"/>
                </a:solidFill>
              </a:rPr>
              <a:t> non utilisés</a:t>
            </a:r>
          </a:p>
          <a:p>
            <a:pPr marL="285750" indent="-285750">
              <a:buFont typeface="Arial" panose="020B0604020202020204" pitchFamily="34" charset="0"/>
              <a:buChar char="•"/>
            </a:pPr>
            <a:r>
              <a:rPr lang="en-US" sz="1400" b="1" dirty="0" err="1">
                <a:solidFill>
                  <a:srgbClr val="0071BC"/>
                </a:solidFill>
              </a:rPr>
              <a:t>Bonnes</a:t>
            </a:r>
            <a:r>
              <a:rPr lang="en-US" sz="1400" b="1" dirty="0">
                <a:solidFill>
                  <a:srgbClr val="0071BC"/>
                </a:solidFill>
              </a:rPr>
              <a:t> pratiques non incluses dans les protocoles thérapeutiques</a:t>
            </a:r>
          </a:p>
          <a:p>
            <a:pPr marL="285750" indent="-285750">
              <a:buFont typeface="Arial" panose="020B0604020202020204" pitchFamily="34" charset="0"/>
              <a:buChar char="•"/>
            </a:pPr>
            <a:r>
              <a:rPr lang="en-US" sz="1400" b="1" dirty="0">
                <a:solidFill>
                  <a:srgbClr val="0071BC"/>
                </a:solidFill>
              </a:rPr>
              <a:t>Personnel manque de formation ou de supervision en matière de prescription</a:t>
            </a:r>
          </a:p>
          <a:p>
            <a:pPr marL="285750" indent="-285750">
              <a:buFont typeface="Arial" panose="020B0604020202020204" pitchFamily="34" charset="0"/>
              <a:buChar char="•"/>
            </a:pPr>
            <a:r>
              <a:rPr lang="en-US" sz="1400" b="1" dirty="0">
                <a:solidFill>
                  <a:srgbClr val="0071BC"/>
                </a:solidFill>
              </a:rPr>
              <a:t>Control insuffisante sur la promotion</a:t>
            </a:r>
          </a:p>
          <a:p>
            <a:pPr marL="285750" indent="-285750">
              <a:buFont typeface="Arial" panose="020B0604020202020204" pitchFamily="34" charset="0"/>
              <a:buChar char="•"/>
            </a:pPr>
            <a:r>
              <a:rPr lang="en-US" sz="1400" b="1" dirty="0" err="1">
                <a:solidFill>
                  <a:srgbClr val="0071BC"/>
                </a:solidFill>
              </a:rPr>
              <a:t>Dissémination</a:t>
            </a:r>
            <a:r>
              <a:rPr lang="en-US" sz="1400" b="1" dirty="0">
                <a:solidFill>
                  <a:srgbClr val="0071BC"/>
                </a:solidFill>
              </a:rPr>
              <a:t> d’informations inexactes ou trompeuses </a:t>
            </a:r>
          </a:p>
        </p:txBody>
      </p:sp>
      <p:sp>
        <p:nvSpPr>
          <p:cNvPr id="5" name="Title 1">
            <a:extLst>
              <a:ext uri="{FF2B5EF4-FFF2-40B4-BE49-F238E27FC236}">
                <a16:creationId xmlns:a16="http://schemas.microsoft.com/office/drawing/2014/main" id="{4606CA02-13DE-4132-9269-7F30739B520E}"/>
              </a:ext>
            </a:extLst>
          </p:cNvPr>
          <p:cNvSpPr txBox="1">
            <a:spLocks/>
          </p:cNvSpPr>
          <p:nvPr/>
        </p:nvSpPr>
        <p:spPr>
          <a:xfrm>
            <a:off x="5907341" y="193675"/>
            <a:ext cx="2684042" cy="624772"/>
          </a:xfrm>
          <a:prstGeom prst="rect">
            <a:avLst/>
          </a:prstGeom>
        </p:spPr>
        <p:txBody>
          <a:bodyPr>
            <a:noAutofit/>
          </a:bodyPr>
          <a:lstStyle/>
          <a:p>
            <a:pPr algn="ctr"/>
            <a:r>
              <a:rPr lang="en-US" sz="2000" b="1" dirty="0">
                <a:latin typeface="Verdana" panose="020B0604030504040204" pitchFamily="34" charset="0"/>
                <a:ea typeface="Verdana" panose="020B0604030504040204" pitchFamily="34" charset="0"/>
              </a:rPr>
              <a:t>Prescription</a:t>
            </a:r>
          </a:p>
        </p:txBody>
      </p:sp>
    </p:spTree>
    <p:extLst>
      <p:ext uri="{BB962C8B-B14F-4D97-AF65-F5344CB8AC3E}">
        <p14:creationId xmlns:p14="http://schemas.microsoft.com/office/powerpoint/2010/main" val="2550296876"/>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5909"/>
            <a:ext cx="7084886" cy="6309360"/>
          </a:xfrm>
          <a:prstGeom prst="rect">
            <a:avLst/>
          </a:prstGeom>
        </p:spPr>
      </p:pic>
      <p:sp>
        <p:nvSpPr>
          <p:cNvPr id="36" name="TextBox 35"/>
          <p:cNvSpPr txBox="1"/>
          <p:nvPr/>
        </p:nvSpPr>
        <p:spPr>
          <a:xfrm>
            <a:off x="5755265" y="528399"/>
            <a:ext cx="3378269" cy="4893647"/>
          </a:xfrm>
          <a:prstGeom prst="rect">
            <a:avLst/>
          </a:prstGeom>
          <a:solidFill>
            <a:schemeClr val="bg1"/>
          </a:solidFill>
          <a:ln w="19050">
            <a:solidFill>
              <a:srgbClr val="8CC63F"/>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Aux agents de santé/ pharmacies/officines/cliniques, </a:t>
            </a:r>
          </a:p>
          <a:p>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Des entrepôts </a:t>
            </a:r>
            <a:r>
              <a:rPr lang="fr-FR" sz="1300" b="1" dirty="0">
                <a:solidFill>
                  <a:srgbClr val="006837"/>
                </a:solidFill>
                <a:latin typeface="Arial" panose="020B0604020202020204" pitchFamily="34" charset="0"/>
                <a:ea typeface="Verdana" panose="020B0604030504040204" pitchFamily="34" charset="0"/>
                <a:cs typeface="Arial" panose="020B0604020202020204" pitchFamily="34" charset="0"/>
              </a:rPr>
              <a:t>régionaux</a:t>
            </a:r>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 Centrale d’achats/grossistes</a:t>
            </a:r>
          </a:p>
          <a:p>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Éléments clés</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Assurer la disponibilité constante de produits de qualité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Gestion des stocks efficace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Capacités et conditions de stockage adéquates</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Environnement sûr</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Commandes et achats adéquats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Transport efficace et approprié (des entrepôts aux points de prestation des services)</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Données logistiques (suivi des niveaux de stocks et de la distribution) en appui des commandes et achats (Système d’information de la gestion logistique SIGL)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Capacités des ressources humaines (avant prise de fonction et formation continue) </a:t>
            </a:r>
          </a:p>
        </p:txBody>
      </p:sp>
      <p:sp>
        <p:nvSpPr>
          <p:cNvPr id="37" name="TextBox 36"/>
          <p:cNvSpPr txBox="1"/>
          <p:nvPr/>
        </p:nvSpPr>
        <p:spPr>
          <a:xfrm>
            <a:off x="151440" y="4445322"/>
            <a:ext cx="3544711" cy="2246769"/>
          </a:xfrm>
          <a:prstGeom prst="rect">
            <a:avLst/>
          </a:prstGeom>
          <a:solidFill>
            <a:schemeClr val="bg1"/>
          </a:solidFill>
          <a:ln w="19050">
            <a:solidFill>
              <a:srgbClr val="8CC63F"/>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b="1" dirty="0">
                <a:solidFill>
                  <a:srgbClr val="002060"/>
                </a:solidFill>
                <a:ea typeface="Verdana" panose="020B0604030504040204" pitchFamily="34" charset="0"/>
              </a:rPr>
              <a:t>Goulots d’étranglement courants</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POS pas disponible ou pas utilisés </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Personnel non formé pour des tâches essentielles</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SIGL non fonctionnel </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Données du SIGL non analysées ou utilisées</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Transport non disponible ou absence de fonds pour dépenses de fonctionnement </a:t>
            </a:r>
          </a:p>
        </p:txBody>
      </p:sp>
      <p:sp>
        <p:nvSpPr>
          <p:cNvPr id="5" name="Title 1">
            <a:extLst>
              <a:ext uri="{FF2B5EF4-FFF2-40B4-BE49-F238E27FC236}">
                <a16:creationId xmlns:a16="http://schemas.microsoft.com/office/drawing/2014/main" id="{413AF37B-5094-41C9-90E4-8DDD57D8615D}"/>
              </a:ext>
            </a:extLst>
          </p:cNvPr>
          <p:cNvSpPr txBox="1">
            <a:spLocks/>
          </p:cNvSpPr>
          <p:nvPr/>
        </p:nvSpPr>
        <p:spPr>
          <a:xfrm>
            <a:off x="5150734" y="66518"/>
            <a:ext cx="3993266" cy="500825"/>
          </a:xfrm>
          <a:prstGeom prst="rect">
            <a:avLst/>
          </a:prstGeom>
        </p:spPr>
        <p:txBody>
          <a:bodyPr>
            <a:normAutofit/>
          </a:bodyPr>
          <a:lstStyle/>
          <a:p>
            <a:pPr algn="ctr"/>
            <a:r>
              <a:rPr lang="en-US" sz="2000" b="1" dirty="0">
                <a:latin typeface="Verdana" panose="020B0604030504040204" pitchFamily="34" charset="0"/>
                <a:ea typeface="Verdana" panose="020B0604030504040204" pitchFamily="34" charset="0"/>
              </a:rPr>
              <a:t>Distribution</a:t>
            </a:r>
          </a:p>
        </p:txBody>
      </p:sp>
    </p:spTree>
    <p:extLst>
      <p:ext uri="{BB962C8B-B14F-4D97-AF65-F5344CB8AC3E}">
        <p14:creationId xmlns:p14="http://schemas.microsoft.com/office/powerpoint/2010/main" val="4293053939"/>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5909"/>
            <a:ext cx="7084886" cy="6309360"/>
          </a:xfrm>
          <a:prstGeom prst="rect">
            <a:avLst/>
          </a:prstGeom>
        </p:spPr>
      </p:pic>
      <p:sp>
        <p:nvSpPr>
          <p:cNvPr id="36" name="TextBox 35"/>
          <p:cNvSpPr txBox="1"/>
          <p:nvPr/>
        </p:nvSpPr>
        <p:spPr>
          <a:xfrm>
            <a:off x="5755265" y="528399"/>
            <a:ext cx="3378269" cy="4893647"/>
          </a:xfrm>
          <a:prstGeom prst="rect">
            <a:avLst/>
          </a:prstGeom>
          <a:solidFill>
            <a:schemeClr val="bg1"/>
          </a:solidFill>
          <a:ln w="19050">
            <a:solidFill>
              <a:srgbClr val="8CC63F"/>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Aux agents de santé/ pharmacies/officines/cliniques, </a:t>
            </a:r>
          </a:p>
          <a:p>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Des entrepôts </a:t>
            </a:r>
            <a:r>
              <a:rPr lang="fr-FR" sz="1300" b="1" dirty="0">
                <a:solidFill>
                  <a:srgbClr val="006837"/>
                </a:solidFill>
                <a:latin typeface="Arial" panose="020B0604020202020204" pitchFamily="34" charset="0"/>
                <a:ea typeface="Verdana" panose="020B0604030504040204" pitchFamily="34" charset="0"/>
                <a:cs typeface="Arial" panose="020B0604020202020204" pitchFamily="34" charset="0"/>
              </a:rPr>
              <a:t>régionaux</a:t>
            </a:r>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 Centrale d’achats/grossistes</a:t>
            </a:r>
          </a:p>
          <a:p>
            <a:r>
              <a:rPr lang="en-US" sz="1300" b="1" dirty="0">
                <a:solidFill>
                  <a:srgbClr val="006837"/>
                </a:solidFill>
                <a:latin typeface="Arial" panose="020B0604020202020204" pitchFamily="34" charset="0"/>
                <a:ea typeface="Verdana" panose="020B0604030504040204" pitchFamily="34" charset="0"/>
                <a:cs typeface="Arial" panose="020B0604020202020204" pitchFamily="34" charset="0"/>
              </a:rPr>
              <a:t>Éléments clés</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Assurer la disponibilité constante de produits de qualité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Gestion des stocks efficace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Capacités et conditions de stockage adéquates</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Environnement sûr</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Commandes et achats adéquats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Transport efficace et approprié (des entrepôts aux points de prestation des services)</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Données logistiques (suivi des niveaux de stocks et de la distribution) en appui des commandes et achats (Système d’information de la gestion logistique SIGL) </a:t>
            </a:r>
          </a:p>
          <a:p>
            <a:pPr marL="285750" indent="-285750">
              <a:buFont typeface="Arial" panose="020B0604020202020204" pitchFamily="34" charset="0"/>
              <a:buChar char="•"/>
            </a:pPr>
            <a:r>
              <a:rPr lang="en-US" sz="1300" b="1" dirty="0">
                <a:solidFill>
                  <a:srgbClr val="006837"/>
                </a:solidFill>
                <a:latin typeface="Arial" panose="020B0604020202020204" pitchFamily="34" charset="0"/>
                <a:cs typeface="Arial" panose="020B0604020202020204" pitchFamily="34" charset="0"/>
              </a:rPr>
              <a:t>Capacités des ressources humaines (avant prise de fonction et formation continue) </a:t>
            </a:r>
          </a:p>
        </p:txBody>
      </p:sp>
      <p:sp>
        <p:nvSpPr>
          <p:cNvPr id="37" name="TextBox 36"/>
          <p:cNvSpPr txBox="1"/>
          <p:nvPr/>
        </p:nvSpPr>
        <p:spPr>
          <a:xfrm>
            <a:off x="151440" y="4445322"/>
            <a:ext cx="3544711" cy="2246769"/>
          </a:xfrm>
          <a:prstGeom prst="rect">
            <a:avLst/>
          </a:prstGeom>
          <a:solidFill>
            <a:schemeClr val="bg1"/>
          </a:solidFill>
          <a:ln w="19050">
            <a:solidFill>
              <a:srgbClr val="8CC63F"/>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b="1" dirty="0">
                <a:solidFill>
                  <a:srgbClr val="002060"/>
                </a:solidFill>
                <a:ea typeface="Verdana" panose="020B0604030504040204" pitchFamily="34" charset="0"/>
              </a:rPr>
              <a:t>Goulots d’étranglement courants</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POS pas disponible ou pas utilisés </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Personnel non formé pour des tâches essentielles</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SIGL non fonctionnel </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Données du SIGL non analysées ou utilisées</a:t>
            </a:r>
          </a:p>
          <a:p>
            <a:pPr marL="285750" indent="-285750">
              <a:buFont typeface="Arial" panose="020B0604020202020204" pitchFamily="34" charset="0"/>
              <a:buChar char="•"/>
            </a:pPr>
            <a:r>
              <a:rPr lang="en-US" sz="1400" b="1" dirty="0">
                <a:solidFill>
                  <a:srgbClr val="0071BC"/>
                </a:solidFill>
                <a:ea typeface="Verdana" panose="020B0604030504040204" pitchFamily="34" charset="0"/>
              </a:rPr>
              <a:t>Transport non disponible ou absence de fonds pour dépenses de fonctionnement </a:t>
            </a:r>
          </a:p>
        </p:txBody>
      </p:sp>
      <p:sp>
        <p:nvSpPr>
          <p:cNvPr id="5" name="Title 1">
            <a:extLst>
              <a:ext uri="{FF2B5EF4-FFF2-40B4-BE49-F238E27FC236}">
                <a16:creationId xmlns:a16="http://schemas.microsoft.com/office/drawing/2014/main" id="{413AF37B-5094-41C9-90E4-8DDD57D8615D}"/>
              </a:ext>
            </a:extLst>
          </p:cNvPr>
          <p:cNvSpPr txBox="1">
            <a:spLocks/>
          </p:cNvSpPr>
          <p:nvPr/>
        </p:nvSpPr>
        <p:spPr>
          <a:xfrm>
            <a:off x="5150734" y="66518"/>
            <a:ext cx="3993266" cy="500825"/>
          </a:xfrm>
          <a:prstGeom prst="rect">
            <a:avLst/>
          </a:prstGeom>
        </p:spPr>
        <p:txBody>
          <a:bodyPr>
            <a:normAutofit/>
          </a:bodyPr>
          <a:lstStyle/>
          <a:p>
            <a:pPr algn="ctr"/>
            <a:r>
              <a:rPr lang="en-US" sz="2000" b="1" dirty="0">
                <a:latin typeface="Verdana" panose="020B0604030504040204" pitchFamily="34" charset="0"/>
                <a:ea typeface="Verdana" panose="020B0604030504040204" pitchFamily="34" charset="0"/>
              </a:rPr>
              <a:t>Distribution</a:t>
            </a:r>
          </a:p>
        </p:txBody>
      </p:sp>
    </p:spTree>
    <p:extLst>
      <p:ext uri="{BB962C8B-B14F-4D97-AF65-F5344CB8AC3E}">
        <p14:creationId xmlns:p14="http://schemas.microsoft.com/office/powerpoint/2010/main" val="1301618382"/>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 y="46195"/>
            <a:ext cx="7084886" cy="6309360"/>
          </a:xfrm>
          <a:prstGeom prst="rect">
            <a:avLst/>
          </a:prstGeom>
        </p:spPr>
      </p:pic>
      <p:sp>
        <p:nvSpPr>
          <p:cNvPr id="36" name="TextBox 35"/>
          <p:cNvSpPr txBox="1"/>
          <p:nvPr/>
        </p:nvSpPr>
        <p:spPr>
          <a:xfrm>
            <a:off x="5865686" y="1783408"/>
            <a:ext cx="2743200" cy="1600438"/>
          </a:xfrm>
          <a:prstGeom prst="rect">
            <a:avLst/>
          </a:prstGeom>
          <a:solidFill>
            <a:schemeClr val="bg1"/>
          </a:solidFill>
          <a:ln w="19050">
            <a:solidFill>
              <a:srgbClr val="22B57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b="1" dirty="0">
                <a:solidFill>
                  <a:srgbClr val="006837"/>
                </a:solidFill>
                <a:latin typeface="Verdana" panose="020B0604030504040204" pitchFamily="34" charset="0"/>
                <a:ea typeface="Verdana" panose="020B0604030504040204" pitchFamily="34" charset="0"/>
              </a:rPr>
              <a:t>Éléments clés</a:t>
            </a:r>
          </a:p>
          <a:p>
            <a:pPr marL="285750" indent="-285750">
              <a:buFont typeface="Arial" panose="020B0604020202020204" pitchFamily="34" charset="0"/>
              <a:buChar char="•"/>
            </a:pPr>
            <a:r>
              <a:rPr lang="en-US" sz="1400" b="1" dirty="0">
                <a:solidFill>
                  <a:srgbClr val="006837"/>
                </a:solidFill>
              </a:rPr>
              <a:t>Accréditation et inspection des pharmacies, officines, grossistes et fabricants</a:t>
            </a:r>
          </a:p>
          <a:p>
            <a:pPr marL="285750" indent="-285750">
              <a:buFont typeface="Arial" panose="020B0604020202020204" pitchFamily="34" charset="0"/>
              <a:buChar char="•"/>
            </a:pPr>
            <a:r>
              <a:rPr lang="en-US" sz="1400" b="1" dirty="0">
                <a:solidFill>
                  <a:srgbClr val="006837"/>
                </a:solidFill>
              </a:rPr>
              <a:t>Application des règles</a:t>
            </a:r>
          </a:p>
          <a:p>
            <a:pPr marL="285750" indent="-285750">
              <a:buFont typeface="Arial" panose="020B0604020202020204" pitchFamily="34" charset="0"/>
              <a:buChar char="•"/>
            </a:pPr>
            <a:r>
              <a:rPr lang="en-US" sz="1400" b="1" dirty="0">
                <a:solidFill>
                  <a:srgbClr val="006837"/>
                </a:solidFill>
              </a:rPr>
              <a:t>Enregistrement des prestataires</a:t>
            </a:r>
          </a:p>
        </p:txBody>
      </p:sp>
      <p:sp>
        <p:nvSpPr>
          <p:cNvPr id="37" name="TextBox 36"/>
          <p:cNvSpPr txBox="1"/>
          <p:nvPr/>
        </p:nvSpPr>
        <p:spPr>
          <a:xfrm>
            <a:off x="0" y="2880926"/>
            <a:ext cx="3220156" cy="2677656"/>
          </a:xfrm>
          <a:prstGeom prst="rect">
            <a:avLst/>
          </a:prstGeom>
          <a:solidFill>
            <a:schemeClr val="bg1"/>
          </a:solidFill>
          <a:ln w="19050">
            <a:solidFill>
              <a:srgbClr val="22B573"/>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0" b="1" dirty="0">
                <a:solidFill>
                  <a:srgbClr val="002060"/>
                </a:solidFill>
                <a:latin typeface="Verdana" panose="020B0604030504040204" pitchFamily="34" charset="0"/>
                <a:ea typeface="Verdana" panose="020B0604030504040204" pitchFamily="34" charset="0"/>
              </a:rPr>
              <a:t>Goulots d’étranglement courants</a:t>
            </a:r>
          </a:p>
          <a:p>
            <a:pPr marL="285750" indent="-285750">
              <a:buFont typeface="Arial" panose="020B0604020202020204" pitchFamily="34" charset="0"/>
              <a:buChar char="•"/>
            </a:pPr>
            <a:r>
              <a:rPr lang="en-US" sz="1200" b="1" dirty="0">
                <a:solidFill>
                  <a:srgbClr val="0071BC"/>
                </a:solidFill>
              </a:rPr>
              <a:t>Absence de normes d’inspection pour les pharmacies</a:t>
            </a:r>
          </a:p>
          <a:p>
            <a:pPr marL="285750" indent="-285750">
              <a:buFont typeface="Arial" panose="020B0604020202020204" pitchFamily="34" charset="0"/>
              <a:buChar char="•"/>
            </a:pPr>
            <a:r>
              <a:rPr lang="en-US" sz="1200" b="1" dirty="0">
                <a:solidFill>
                  <a:srgbClr val="0071BC"/>
                </a:solidFill>
              </a:rPr>
              <a:t>Manque de capacité en personnel pour inspecter et faire appliquer les règles</a:t>
            </a:r>
          </a:p>
          <a:p>
            <a:pPr marL="285750" indent="-285750">
              <a:buFont typeface="Arial" panose="020B0604020202020204" pitchFamily="34" charset="0"/>
              <a:buChar char="•"/>
            </a:pPr>
            <a:r>
              <a:rPr lang="en-US" sz="1200" b="1" dirty="0">
                <a:solidFill>
                  <a:srgbClr val="0071BC"/>
                </a:solidFill>
              </a:rPr>
              <a:t>Faiblesse de l’inspection décentralisée</a:t>
            </a:r>
          </a:p>
          <a:p>
            <a:pPr marL="285750" indent="-285750">
              <a:buFont typeface="Arial" panose="020B0604020202020204" pitchFamily="34" charset="0"/>
              <a:buChar char="•"/>
            </a:pPr>
            <a:r>
              <a:rPr lang="en-US" sz="1200" b="1" dirty="0">
                <a:solidFill>
                  <a:srgbClr val="0071BC"/>
                </a:solidFill>
              </a:rPr>
              <a:t>Manque d’informations sur les établissements accrédités, lesquels ont été inspectés, quand et les résultats</a:t>
            </a:r>
          </a:p>
          <a:p>
            <a:pPr marL="285750" indent="-285750">
              <a:buFont typeface="Arial" panose="020B0604020202020204" pitchFamily="34" charset="0"/>
              <a:buChar char="•"/>
            </a:pPr>
            <a:r>
              <a:rPr lang="en-US" sz="1200" b="1" dirty="0">
                <a:solidFill>
                  <a:srgbClr val="0071BC"/>
                </a:solidFill>
              </a:rPr>
              <a:t>Faible degré d’application des règles d’enregistrement des prestataires</a:t>
            </a:r>
          </a:p>
        </p:txBody>
      </p:sp>
      <p:sp>
        <p:nvSpPr>
          <p:cNvPr id="8" name="Title 1">
            <a:extLst>
              <a:ext uri="{FF2B5EF4-FFF2-40B4-BE49-F238E27FC236}">
                <a16:creationId xmlns:a16="http://schemas.microsoft.com/office/drawing/2014/main" id="{38B3CCB2-5CA2-4E9A-AB58-CBDBE89A6309}"/>
              </a:ext>
            </a:extLst>
          </p:cNvPr>
          <p:cNvSpPr txBox="1">
            <a:spLocks/>
          </p:cNvSpPr>
          <p:nvPr/>
        </p:nvSpPr>
        <p:spPr>
          <a:xfrm>
            <a:off x="4848851" y="527846"/>
            <a:ext cx="4159637" cy="1125839"/>
          </a:xfrm>
          <a:prstGeom prst="rect">
            <a:avLst/>
          </a:prstGeom>
        </p:spPr>
        <p:txBody>
          <a:bodyPr>
            <a:normAutofit fontScale="97500"/>
          </a:bodyPr>
          <a:lstStyle/>
          <a:p>
            <a:pPr algn="ctr"/>
            <a:r>
              <a:rPr lang="en-US" sz="2000" b="1" dirty="0">
                <a:latin typeface="Verdana" panose="020B0604030504040204" pitchFamily="34" charset="0"/>
                <a:ea typeface="Verdana" panose="020B0604030504040204" pitchFamily="34" charset="0"/>
              </a:rPr>
              <a:t>Surveillance </a:t>
            </a:r>
            <a:r>
              <a:rPr lang="fr-FR" sz="2000" b="1" dirty="0">
                <a:latin typeface="Verdana" panose="020B0604030504040204" pitchFamily="34" charset="0"/>
                <a:ea typeface="Verdana" panose="020B0604030504040204" pitchFamily="34" charset="0"/>
              </a:rPr>
              <a:t>règlementaire</a:t>
            </a:r>
            <a:r>
              <a:rPr lang="en-US" sz="2000" b="1" dirty="0">
                <a:latin typeface="Verdana" panose="020B0604030504040204" pitchFamily="34" charset="0"/>
                <a:ea typeface="Verdana" panose="020B0604030504040204" pitchFamily="34" charset="0"/>
              </a:rPr>
              <a:t> et Inspection</a:t>
            </a:r>
          </a:p>
        </p:txBody>
      </p:sp>
    </p:spTree>
    <p:extLst>
      <p:ext uri="{BB962C8B-B14F-4D97-AF65-F5344CB8AC3E}">
        <p14:creationId xmlns:p14="http://schemas.microsoft.com/office/powerpoint/2010/main" val="3324475420"/>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095"/>
            <a:ext cx="9144000" cy="830997"/>
          </a:xfrm>
          <a:prstGeom prst="rect">
            <a:avLst/>
          </a:prstGeom>
        </p:spPr>
        <p:txBody>
          <a:bodyPr wrap="square">
            <a:spAutoFit/>
          </a:bodyPr>
          <a:lstStyle/>
          <a:p>
            <a:pPr algn="ctr"/>
            <a:r>
              <a:rPr lang="fr-FR" sz="2400" b="1" dirty="0">
                <a:solidFill>
                  <a:srgbClr val="006699"/>
                </a:solidFill>
              </a:rPr>
              <a:t>Résolution de l'AMS 67.20</a:t>
            </a:r>
            <a:r>
              <a:rPr lang="en-US" sz="2400" b="1" dirty="0">
                <a:solidFill>
                  <a:srgbClr val="006699"/>
                </a:solidFill>
              </a:rPr>
              <a:t>: </a:t>
            </a:r>
          </a:p>
          <a:p>
            <a:pPr algn="ctr"/>
            <a:r>
              <a:rPr lang="fr-FR" sz="2200" u="sng" dirty="0">
                <a:solidFill>
                  <a:srgbClr val="006699"/>
                </a:solidFill>
              </a:rPr>
              <a:t>Que doit faire l'OMS?</a:t>
            </a:r>
          </a:p>
        </p:txBody>
      </p:sp>
      <p:grpSp>
        <p:nvGrpSpPr>
          <p:cNvPr id="3" name="Group 2"/>
          <p:cNvGrpSpPr/>
          <p:nvPr/>
        </p:nvGrpSpPr>
        <p:grpSpPr>
          <a:xfrm>
            <a:off x="534345" y="1240108"/>
            <a:ext cx="2556695" cy="1260000"/>
            <a:chOff x="534345" y="1623140"/>
            <a:chExt cx="2556695" cy="1260000"/>
          </a:xfrm>
        </p:grpSpPr>
        <p:sp>
          <p:nvSpPr>
            <p:cNvPr id="4" name="Oval 3"/>
            <p:cNvSpPr>
              <a:spLocks noChangeAspect="1"/>
            </p:cNvSpPr>
            <p:nvPr/>
          </p:nvSpPr>
          <p:spPr>
            <a:xfrm>
              <a:off x="534345" y="1623140"/>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658169" y="1746965"/>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693" y="1825260"/>
              <a:ext cx="854309" cy="854309"/>
            </a:xfrm>
            <a:prstGeom prst="rect">
              <a:avLst/>
            </a:prstGeom>
          </p:spPr>
        </p:pic>
        <p:cxnSp>
          <p:nvCxnSpPr>
            <p:cNvPr id="7" name="Elbow Connector 6"/>
            <p:cNvCxnSpPr/>
            <p:nvPr/>
          </p:nvCxnSpPr>
          <p:spPr>
            <a:xfrm>
              <a:off x="1495219" y="2077573"/>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8" name="Round Diagonal Corner Rectangle 7"/>
            <p:cNvSpPr/>
            <p:nvPr/>
          </p:nvSpPr>
          <p:spPr>
            <a:xfrm>
              <a:off x="1846888" y="2231210"/>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t>Normes et standards</a:t>
              </a:r>
            </a:p>
          </p:txBody>
        </p:sp>
      </p:grpSp>
      <p:grpSp>
        <p:nvGrpSpPr>
          <p:cNvPr id="9" name="Group 8"/>
          <p:cNvGrpSpPr/>
          <p:nvPr/>
        </p:nvGrpSpPr>
        <p:grpSpPr>
          <a:xfrm>
            <a:off x="534345" y="2873638"/>
            <a:ext cx="2627357" cy="1260000"/>
            <a:chOff x="534345" y="3246622"/>
            <a:chExt cx="2627357" cy="1260000"/>
          </a:xfrm>
        </p:grpSpPr>
        <p:sp>
          <p:nvSpPr>
            <p:cNvPr id="10" name="Oval 9"/>
            <p:cNvSpPr>
              <a:spLocks noChangeAspect="1"/>
            </p:cNvSpPr>
            <p:nvPr/>
          </p:nvSpPr>
          <p:spPr>
            <a:xfrm>
              <a:off x="534345" y="3246622"/>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58169" y="3370447"/>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53" y="3491362"/>
              <a:ext cx="864000" cy="864000"/>
            </a:xfrm>
            <a:prstGeom prst="rect">
              <a:avLst/>
            </a:prstGeom>
          </p:spPr>
        </p:pic>
        <p:cxnSp>
          <p:nvCxnSpPr>
            <p:cNvPr id="13" name="Elbow Connector 12"/>
            <p:cNvCxnSpPr/>
            <p:nvPr/>
          </p:nvCxnSpPr>
          <p:spPr>
            <a:xfrm>
              <a:off x="1502822" y="3736179"/>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4" name="Round Diagonal Corner Rectangle 13"/>
            <p:cNvSpPr/>
            <p:nvPr/>
          </p:nvSpPr>
          <p:spPr>
            <a:xfrm>
              <a:off x="1854491" y="3889816"/>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01526" y="3892086"/>
              <a:ext cx="1360176" cy="577081"/>
            </a:xfrm>
            <a:prstGeom prst="rect">
              <a:avLst/>
            </a:prstGeom>
            <a:noFill/>
          </p:spPr>
          <p:txBody>
            <a:bodyPr wrap="square" rtlCol="0">
              <a:spAutoFit/>
            </a:bodyPr>
            <a:lstStyle/>
            <a:p>
              <a:pPr algn="ctr"/>
              <a:r>
                <a:rPr lang="fr-FR" sz="1050" b="1" dirty="0">
                  <a:solidFill>
                    <a:schemeClr val="bg1"/>
                  </a:solidFill>
                </a:rPr>
                <a:t>Dispositifs médicaux incluant les diagnostics</a:t>
              </a:r>
            </a:p>
          </p:txBody>
        </p:sp>
      </p:grpSp>
      <p:grpSp>
        <p:nvGrpSpPr>
          <p:cNvPr id="16" name="Group 15"/>
          <p:cNvGrpSpPr/>
          <p:nvPr/>
        </p:nvGrpSpPr>
        <p:grpSpPr>
          <a:xfrm>
            <a:off x="534345" y="4497120"/>
            <a:ext cx="2627357" cy="1260000"/>
            <a:chOff x="534345" y="4870104"/>
            <a:chExt cx="2627357" cy="1260000"/>
          </a:xfrm>
        </p:grpSpPr>
        <p:sp>
          <p:nvSpPr>
            <p:cNvPr id="17" name="Oval 16"/>
            <p:cNvSpPr>
              <a:spLocks noChangeAspect="1"/>
            </p:cNvSpPr>
            <p:nvPr/>
          </p:nvSpPr>
          <p:spPr>
            <a:xfrm>
              <a:off x="534345" y="4870104"/>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58169" y="4993929"/>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3057" y="5088765"/>
              <a:ext cx="864000" cy="864000"/>
            </a:xfrm>
            <a:prstGeom prst="rect">
              <a:avLst/>
            </a:prstGeom>
          </p:spPr>
        </p:pic>
        <p:cxnSp>
          <p:nvCxnSpPr>
            <p:cNvPr id="20" name="Elbow Connector 19"/>
            <p:cNvCxnSpPr/>
            <p:nvPr/>
          </p:nvCxnSpPr>
          <p:spPr>
            <a:xfrm>
              <a:off x="1499270" y="5333582"/>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1" name="Round Diagonal Corner Rectangle 20"/>
            <p:cNvSpPr/>
            <p:nvPr/>
          </p:nvSpPr>
          <p:spPr>
            <a:xfrm>
              <a:off x="1860987" y="5487219"/>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801526" y="5487219"/>
              <a:ext cx="1360176" cy="577081"/>
            </a:xfrm>
            <a:prstGeom prst="rect">
              <a:avLst/>
            </a:prstGeom>
            <a:noFill/>
          </p:spPr>
          <p:txBody>
            <a:bodyPr wrap="square" rtlCol="0">
              <a:spAutoFit/>
            </a:bodyPr>
            <a:lstStyle/>
            <a:p>
              <a:pPr algn="ctr"/>
              <a:r>
                <a:rPr lang="fr-FR" sz="1050" b="1" dirty="0">
                  <a:solidFill>
                    <a:schemeClr val="bg1"/>
                  </a:solidFill>
                </a:rPr>
                <a:t>Renforcement des systèmes de santé</a:t>
              </a:r>
            </a:p>
          </p:txBody>
        </p:sp>
      </p:grpSp>
      <p:grpSp>
        <p:nvGrpSpPr>
          <p:cNvPr id="23" name="Group 22"/>
          <p:cNvGrpSpPr/>
          <p:nvPr/>
        </p:nvGrpSpPr>
        <p:grpSpPr>
          <a:xfrm>
            <a:off x="3408991" y="1250156"/>
            <a:ext cx="2625573" cy="1344829"/>
            <a:chOff x="3408991" y="1623140"/>
            <a:chExt cx="2625573" cy="1344829"/>
          </a:xfrm>
        </p:grpSpPr>
        <p:sp>
          <p:nvSpPr>
            <p:cNvPr id="24" name="Oval 23"/>
            <p:cNvSpPr>
              <a:spLocks noChangeAspect="1"/>
            </p:cNvSpPr>
            <p:nvPr/>
          </p:nvSpPr>
          <p:spPr>
            <a:xfrm>
              <a:off x="3408991" y="1623140"/>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532815" y="1746965"/>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97217" y="1856386"/>
              <a:ext cx="721800" cy="721800"/>
            </a:xfrm>
            <a:prstGeom prst="rect">
              <a:avLst/>
            </a:prstGeom>
          </p:spPr>
        </p:pic>
        <p:cxnSp>
          <p:nvCxnSpPr>
            <p:cNvPr id="27" name="Elbow Connector 26"/>
            <p:cNvCxnSpPr/>
            <p:nvPr/>
          </p:nvCxnSpPr>
          <p:spPr>
            <a:xfrm>
              <a:off x="4361846" y="2096163"/>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Round Diagonal Corner Rectangle 27"/>
            <p:cNvSpPr/>
            <p:nvPr/>
          </p:nvSpPr>
          <p:spPr>
            <a:xfrm>
              <a:off x="4733611" y="2249800"/>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674388" y="2229305"/>
              <a:ext cx="1360176" cy="738664"/>
            </a:xfrm>
            <a:prstGeom prst="rect">
              <a:avLst/>
            </a:prstGeom>
            <a:noFill/>
          </p:spPr>
          <p:txBody>
            <a:bodyPr wrap="square" rtlCol="0">
              <a:spAutoFit/>
            </a:bodyPr>
            <a:lstStyle/>
            <a:p>
              <a:pPr algn="ctr"/>
              <a:r>
                <a:rPr lang="fr-FR" sz="1050" b="1" dirty="0">
                  <a:solidFill>
                    <a:schemeClr val="bg1"/>
                  </a:solidFill>
                </a:rPr>
                <a:t>Renforcement des capacités dans les pays </a:t>
              </a:r>
              <a:r>
                <a:rPr lang="en-US" sz="1050" b="1" dirty="0" err="1">
                  <a:solidFill>
                    <a:schemeClr val="bg1"/>
                  </a:solidFill>
                </a:rPr>
                <a:t>développement</a:t>
              </a:r>
              <a:endParaRPr lang="en-US" sz="1050" b="1" dirty="0">
                <a:solidFill>
                  <a:schemeClr val="bg1"/>
                </a:solidFill>
              </a:endParaRPr>
            </a:p>
          </p:txBody>
        </p:sp>
      </p:grpSp>
      <p:grpSp>
        <p:nvGrpSpPr>
          <p:cNvPr id="30" name="Group 29"/>
          <p:cNvGrpSpPr/>
          <p:nvPr/>
        </p:nvGrpSpPr>
        <p:grpSpPr>
          <a:xfrm>
            <a:off x="3408991" y="2873638"/>
            <a:ext cx="2611351" cy="1260000"/>
            <a:chOff x="3408991" y="3246622"/>
            <a:chExt cx="2611351" cy="1260000"/>
          </a:xfrm>
        </p:grpSpPr>
        <p:sp>
          <p:nvSpPr>
            <p:cNvPr id="31" name="Oval 30"/>
            <p:cNvSpPr>
              <a:spLocks noChangeAspect="1"/>
            </p:cNvSpPr>
            <p:nvPr/>
          </p:nvSpPr>
          <p:spPr>
            <a:xfrm>
              <a:off x="3408991" y="3246622"/>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3532815" y="3370447"/>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9401" y="3486395"/>
              <a:ext cx="721800" cy="721800"/>
            </a:xfrm>
            <a:prstGeom prst="rect">
              <a:avLst/>
            </a:prstGeom>
          </p:spPr>
        </p:pic>
        <p:cxnSp>
          <p:nvCxnSpPr>
            <p:cNvPr id="34" name="Elbow Connector 33"/>
            <p:cNvCxnSpPr/>
            <p:nvPr/>
          </p:nvCxnSpPr>
          <p:spPr>
            <a:xfrm>
              <a:off x="4361462" y="3790180"/>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Round Diagonal Corner Rectangle 34"/>
            <p:cNvSpPr/>
            <p:nvPr/>
          </p:nvSpPr>
          <p:spPr>
            <a:xfrm>
              <a:off x="4713131" y="3943817"/>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4660166" y="4063363"/>
              <a:ext cx="1360176" cy="253916"/>
            </a:xfrm>
            <a:prstGeom prst="rect">
              <a:avLst/>
            </a:prstGeom>
            <a:noFill/>
          </p:spPr>
          <p:txBody>
            <a:bodyPr wrap="square" rtlCol="0">
              <a:spAutoFit/>
            </a:bodyPr>
            <a:lstStyle/>
            <a:p>
              <a:pPr algn="ctr"/>
              <a:r>
                <a:rPr lang="en-US" sz="1050" b="1" dirty="0">
                  <a:solidFill>
                    <a:schemeClr val="bg1"/>
                  </a:solidFill>
                </a:rPr>
                <a:t>ICDRA</a:t>
              </a:r>
            </a:p>
          </p:txBody>
        </p:sp>
      </p:grpSp>
      <p:grpSp>
        <p:nvGrpSpPr>
          <p:cNvPr id="37" name="Group 36"/>
          <p:cNvGrpSpPr/>
          <p:nvPr/>
        </p:nvGrpSpPr>
        <p:grpSpPr>
          <a:xfrm>
            <a:off x="3408991" y="4497120"/>
            <a:ext cx="2630620" cy="1260000"/>
            <a:chOff x="3408991" y="4870104"/>
            <a:chExt cx="2630620" cy="1260000"/>
          </a:xfrm>
        </p:grpSpPr>
        <p:sp>
          <p:nvSpPr>
            <p:cNvPr id="38" name="Oval 37"/>
            <p:cNvSpPr>
              <a:spLocks noChangeAspect="1"/>
            </p:cNvSpPr>
            <p:nvPr/>
          </p:nvSpPr>
          <p:spPr>
            <a:xfrm>
              <a:off x="3408991" y="4870104"/>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3532815" y="4993929"/>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05984" y="5184586"/>
              <a:ext cx="640477" cy="640477"/>
            </a:xfrm>
            <a:prstGeom prst="rect">
              <a:avLst/>
            </a:prstGeom>
          </p:spPr>
        </p:pic>
        <p:cxnSp>
          <p:nvCxnSpPr>
            <p:cNvPr id="41" name="Elbow Connector 40"/>
            <p:cNvCxnSpPr/>
            <p:nvPr/>
          </p:nvCxnSpPr>
          <p:spPr>
            <a:xfrm>
              <a:off x="4380731" y="5379617"/>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2" name="Round Diagonal Corner Rectangle 41"/>
            <p:cNvSpPr/>
            <p:nvPr/>
          </p:nvSpPr>
          <p:spPr>
            <a:xfrm>
              <a:off x="4732400" y="5533254"/>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4679435" y="5506496"/>
              <a:ext cx="1360176" cy="577081"/>
            </a:xfrm>
            <a:prstGeom prst="rect">
              <a:avLst/>
            </a:prstGeom>
            <a:noFill/>
          </p:spPr>
          <p:txBody>
            <a:bodyPr wrap="square" rtlCol="0">
              <a:spAutoFit/>
            </a:bodyPr>
            <a:lstStyle/>
            <a:p>
              <a:pPr algn="ctr"/>
              <a:r>
                <a:rPr lang="fr-FR" sz="1050" b="1" dirty="0">
                  <a:solidFill>
                    <a:schemeClr val="bg1"/>
                  </a:solidFill>
                </a:rPr>
                <a:t>Collaboration internationale et régionale</a:t>
              </a:r>
            </a:p>
          </p:txBody>
        </p:sp>
      </p:grpSp>
      <p:grpSp>
        <p:nvGrpSpPr>
          <p:cNvPr id="44" name="Group 43"/>
          <p:cNvGrpSpPr/>
          <p:nvPr/>
        </p:nvGrpSpPr>
        <p:grpSpPr>
          <a:xfrm>
            <a:off x="6269354" y="1250156"/>
            <a:ext cx="2646372" cy="1260000"/>
            <a:chOff x="6269354" y="1623140"/>
            <a:chExt cx="2646372" cy="1260000"/>
          </a:xfrm>
        </p:grpSpPr>
        <p:sp>
          <p:nvSpPr>
            <p:cNvPr id="45" name="Oval 44"/>
            <p:cNvSpPr>
              <a:spLocks noChangeAspect="1"/>
            </p:cNvSpPr>
            <p:nvPr/>
          </p:nvSpPr>
          <p:spPr>
            <a:xfrm>
              <a:off x="6269354" y="1623140"/>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93178" y="1746965"/>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20055" y="1910248"/>
              <a:ext cx="721800" cy="721800"/>
            </a:xfrm>
            <a:prstGeom prst="rect">
              <a:avLst/>
            </a:prstGeom>
          </p:spPr>
        </p:pic>
        <p:cxnSp>
          <p:nvCxnSpPr>
            <p:cNvPr id="48" name="Elbow Connector 47"/>
            <p:cNvCxnSpPr/>
            <p:nvPr/>
          </p:nvCxnSpPr>
          <p:spPr>
            <a:xfrm>
              <a:off x="7226702" y="2146010"/>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49" name="Round Diagonal Corner Rectangle 48"/>
            <p:cNvSpPr/>
            <p:nvPr/>
          </p:nvSpPr>
          <p:spPr>
            <a:xfrm>
              <a:off x="7588419" y="2299647"/>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7555550" y="2437481"/>
              <a:ext cx="1360176" cy="253916"/>
            </a:xfrm>
            <a:prstGeom prst="rect">
              <a:avLst/>
            </a:prstGeom>
            <a:noFill/>
          </p:spPr>
          <p:txBody>
            <a:bodyPr wrap="square" rtlCol="0">
              <a:spAutoFit/>
            </a:bodyPr>
            <a:lstStyle/>
            <a:p>
              <a:pPr algn="ctr"/>
              <a:r>
                <a:rPr lang="fr-FR" sz="1050" b="1" dirty="0">
                  <a:solidFill>
                    <a:schemeClr val="bg1"/>
                  </a:solidFill>
                </a:rPr>
                <a:t>Réseaux</a:t>
              </a:r>
            </a:p>
          </p:txBody>
        </p:sp>
      </p:grpSp>
      <p:grpSp>
        <p:nvGrpSpPr>
          <p:cNvPr id="51" name="Group 50"/>
          <p:cNvGrpSpPr/>
          <p:nvPr/>
        </p:nvGrpSpPr>
        <p:grpSpPr>
          <a:xfrm>
            <a:off x="6269354" y="2873638"/>
            <a:ext cx="2635951" cy="1260000"/>
            <a:chOff x="6269354" y="3246622"/>
            <a:chExt cx="2635951" cy="1260000"/>
          </a:xfrm>
        </p:grpSpPr>
        <p:sp>
          <p:nvSpPr>
            <p:cNvPr id="52" name="Oval 51"/>
            <p:cNvSpPr>
              <a:spLocks noChangeAspect="1"/>
            </p:cNvSpPr>
            <p:nvPr/>
          </p:nvSpPr>
          <p:spPr>
            <a:xfrm>
              <a:off x="6269354" y="3246622"/>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6393178" y="3370447"/>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27922" y="3509619"/>
              <a:ext cx="721800" cy="721800"/>
            </a:xfrm>
            <a:prstGeom prst="rect">
              <a:avLst/>
            </a:prstGeom>
          </p:spPr>
        </p:pic>
        <p:cxnSp>
          <p:nvCxnSpPr>
            <p:cNvPr id="55" name="Elbow Connector 54"/>
            <p:cNvCxnSpPr/>
            <p:nvPr/>
          </p:nvCxnSpPr>
          <p:spPr>
            <a:xfrm>
              <a:off x="7226329" y="3740506"/>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56" name="Round Diagonal Corner Rectangle 55"/>
            <p:cNvSpPr/>
            <p:nvPr/>
          </p:nvSpPr>
          <p:spPr>
            <a:xfrm>
              <a:off x="7598094" y="3894143"/>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7545129" y="3958825"/>
              <a:ext cx="1360176" cy="415498"/>
            </a:xfrm>
            <a:prstGeom prst="rect">
              <a:avLst/>
            </a:prstGeom>
            <a:noFill/>
          </p:spPr>
          <p:txBody>
            <a:bodyPr wrap="square" rtlCol="0">
              <a:spAutoFit/>
            </a:bodyPr>
            <a:lstStyle/>
            <a:p>
              <a:pPr algn="ctr"/>
              <a:r>
                <a:rPr lang="fr-FR" sz="1050" b="1" dirty="0">
                  <a:solidFill>
                    <a:schemeClr val="bg1"/>
                  </a:solidFill>
                </a:rPr>
                <a:t>Programme de PQ de l'OMS</a:t>
              </a:r>
            </a:p>
          </p:txBody>
        </p:sp>
      </p:grpSp>
      <p:grpSp>
        <p:nvGrpSpPr>
          <p:cNvPr id="58" name="Group 57"/>
          <p:cNvGrpSpPr/>
          <p:nvPr/>
        </p:nvGrpSpPr>
        <p:grpSpPr>
          <a:xfrm>
            <a:off x="6269354" y="4497120"/>
            <a:ext cx="2638388" cy="1352399"/>
            <a:chOff x="6269354" y="4870104"/>
            <a:chExt cx="2638388" cy="1352399"/>
          </a:xfrm>
        </p:grpSpPr>
        <p:sp>
          <p:nvSpPr>
            <p:cNvPr id="59" name="Oval 58"/>
            <p:cNvSpPr>
              <a:spLocks noChangeAspect="1"/>
            </p:cNvSpPr>
            <p:nvPr/>
          </p:nvSpPr>
          <p:spPr>
            <a:xfrm>
              <a:off x="6269354" y="4870104"/>
              <a:ext cx="1260158" cy="1260000"/>
            </a:xfrm>
            <a:prstGeom prst="ellipse">
              <a:avLst/>
            </a:prstGeom>
            <a:solidFill>
              <a:srgbClr val="ABD2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6393178" y="4993929"/>
              <a:ext cx="1008126" cy="10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35546" y="5017374"/>
              <a:ext cx="936000" cy="936000"/>
            </a:xfrm>
            <a:prstGeom prst="rect">
              <a:avLst/>
            </a:prstGeom>
          </p:spPr>
        </p:pic>
        <p:cxnSp>
          <p:nvCxnSpPr>
            <p:cNvPr id="62" name="Elbow Connector 61"/>
            <p:cNvCxnSpPr/>
            <p:nvPr/>
          </p:nvCxnSpPr>
          <p:spPr>
            <a:xfrm>
              <a:off x="7236378" y="5366104"/>
              <a:ext cx="677235" cy="630000"/>
            </a:xfrm>
            <a:prstGeom prst="bentConnector3">
              <a:avLst>
                <a:gd name="adj1" fmla="val 104852"/>
              </a:avLst>
            </a:prstGeom>
            <a:ln w="41275">
              <a:solidFill>
                <a:srgbClr val="164E83"/>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63" name="Round Diagonal Corner Rectangle 62"/>
            <p:cNvSpPr/>
            <p:nvPr/>
          </p:nvSpPr>
          <p:spPr>
            <a:xfrm>
              <a:off x="7588046" y="5519741"/>
              <a:ext cx="1244152" cy="507206"/>
            </a:xfrm>
            <a:prstGeom prst="round2DiagRect">
              <a:avLst/>
            </a:prstGeom>
            <a:solidFill>
              <a:srgbClr val="164E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7556661" y="5483839"/>
              <a:ext cx="1351081" cy="738664"/>
            </a:xfrm>
            <a:prstGeom prst="rect">
              <a:avLst/>
            </a:prstGeom>
            <a:noFill/>
          </p:spPr>
          <p:txBody>
            <a:bodyPr wrap="square" rtlCol="0">
              <a:spAutoFit/>
            </a:bodyPr>
            <a:lstStyle/>
            <a:p>
              <a:pPr algn="ctr"/>
              <a:r>
                <a:rPr lang="fr-FR" sz="1050" b="1" dirty="0">
                  <a:solidFill>
                    <a:schemeClr val="bg1"/>
                  </a:solidFill>
                </a:rPr>
                <a:t>Réglementation des produits biologiques </a:t>
              </a:r>
              <a:r>
                <a:rPr lang="en-US" sz="1050" b="1" dirty="0" err="1">
                  <a:solidFill>
                    <a:schemeClr val="bg1"/>
                  </a:solidFill>
                </a:rPr>
                <a:t>complexesl</a:t>
              </a:r>
              <a:endParaRPr lang="en-US" sz="1050" b="1" dirty="0">
                <a:solidFill>
                  <a:schemeClr val="bg1"/>
                </a:solidFill>
              </a:endParaRPr>
            </a:p>
          </p:txBody>
        </p:sp>
      </p:grpSp>
      <p:sp>
        <p:nvSpPr>
          <p:cNvPr id="65" name="Rectangle 64"/>
          <p:cNvSpPr/>
          <p:nvPr/>
        </p:nvSpPr>
        <p:spPr>
          <a:xfrm>
            <a:off x="3286126" y="1209553"/>
            <a:ext cx="2753485" cy="1409822"/>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49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 y="78095"/>
            <a:ext cx="7084887" cy="6309360"/>
          </a:xfrm>
          <a:prstGeom prst="rect">
            <a:avLst/>
          </a:prstGeom>
        </p:spPr>
      </p:pic>
      <p:sp>
        <p:nvSpPr>
          <p:cNvPr id="37" name="TextBox 36"/>
          <p:cNvSpPr txBox="1"/>
          <p:nvPr/>
        </p:nvSpPr>
        <p:spPr>
          <a:xfrm>
            <a:off x="5808381" y="1493875"/>
            <a:ext cx="2743200" cy="1600438"/>
          </a:xfrm>
          <a:prstGeom prst="rect">
            <a:avLst/>
          </a:prstGeom>
          <a:solidFill>
            <a:schemeClr val="bg1"/>
          </a:solidFill>
          <a:ln w="19050">
            <a:solidFill>
              <a:srgbClr val="29ABE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b="1" dirty="0">
                <a:solidFill>
                  <a:srgbClr val="006837"/>
                </a:solidFill>
                <a:latin typeface="Verdana" panose="020B0604030504040204" pitchFamily="34" charset="0"/>
                <a:ea typeface="Verdana" panose="020B0604030504040204" pitchFamily="34" charset="0"/>
              </a:rPr>
              <a:t>Éléments clés</a:t>
            </a:r>
          </a:p>
          <a:p>
            <a:pPr marL="285750" indent="-285750">
              <a:buFont typeface="Arial" panose="020B0604020202020204" pitchFamily="34" charset="0"/>
              <a:buChar char="•"/>
            </a:pPr>
            <a:r>
              <a:rPr lang="en-US" sz="1400" b="1" dirty="0">
                <a:solidFill>
                  <a:srgbClr val="006837"/>
                </a:solidFill>
              </a:rPr>
              <a:t>Enregistrement des </a:t>
            </a:r>
            <a:r>
              <a:rPr lang="en-US" sz="1400" b="1" dirty="0" err="1">
                <a:solidFill>
                  <a:srgbClr val="006837"/>
                </a:solidFill>
              </a:rPr>
              <a:t>produits</a:t>
            </a:r>
            <a:r>
              <a:rPr lang="en-US" sz="1400" b="1" dirty="0">
                <a:solidFill>
                  <a:srgbClr val="006837"/>
                </a:solidFill>
              </a:rPr>
              <a:t> (AMM)</a:t>
            </a:r>
          </a:p>
          <a:p>
            <a:pPr marL="285750" indent="-285750">
              <a:buFont typeface="Arial" panose="020B0604020202020204" pitchFamily="34" charset="0"/>
              <a:buChar char="•"/>
            </a:pPr>
            <a:r>
              <a:rPr lang="en-US" sz="1400" b="1" dirty="0">
                <a:solidFill>
                  <a:srgbClr val="006837"/>
                </a:solidFill>
              </a:rPr>
              <a:t>Contrôle de qualité et surveillance des médicaments après mise sur le marché</a:t>
            </a:r>
          </a:p>
          <a:p>
            <a:pPr marL="285750" indent="-285750">
              <a:buFont typeface="Arial" panose="020B0604020202020204" pitchFamily="34" charset="0"/>
              <a:buChar char="•"/>
            </a:pPr>
            <a:r>
              <a:rPr lang="en-US" sz="1400" b="1" dirty="0">
                <a:solidFill>
                  <a:srgbClr val="006837"/>
                </a:solidFill>
              </a:rPr>
              <a:t>Pharmacovigilance</a:t>
            </a:r>
          </a:p>
        </p:txBody>
      </p:sp>
      <p:sp>
        <p:nvSpPr>
          <p:cNvPr id="39" name="TextBox 38"/>
          <p:cNvSpPr txBox="1"/>
          <p:nvPr/>
        </p:nvSpPr>
        <p:spPr>
          <a:xfrm>
            <a:off x="228599" y="4479359"/>
            <a:ext cx="2960511" cy="1815882"/>
          </a:xfrm>
          <a:prstGeom prst="rect">
            <a:avLst/>
          </a:prstGeom>
          <a:solidFill>
            <a:schemeClr val="bg1"/>
          </a:solidFill>
          <a:ln w="19050">
            <a:solidFill>
              <a:srgbClr val="29ABE2"/>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b="1" dirty="0">
                <a:solidFill>
                  <a:srgbClr val="002060"/>
                </a:solidFill>
                <a:latin typeface="Verdana" panose="020B0604030504040204" pitchFamily="34" charset="0"/>
                <a:ea typeface="Verdana" panose="020B0604030504040204" pitchFamily="34" charset="0"/>
              </a:rPr>
              <a:t>Goulots d’étranglement courants</a:t>
            </a:r>
          </a:p>
          <a:p>
            <a:pPr marL="285750" indent="-285750">
              <a:buFont typeface="Arial" panose="020B0604020202020204" pitchFamily="34" charset="0"/>
              <a:buChar char="•"/>
            </a:pPr>
            <a:r>
              <a:rPr lang="en-US" sz="1400" b="1" dirty="0">
                <a:solidFill>
                  <a:srgbClr val="0071BC"/>
                </a:solidFill>
              </a:rPr>
              <a:t>Processus d’enregistrement long et inefficace</a:t>
            </a:r>
          </a:p>
          <a:p>
            <a:pPr marL="285750" indent="-285750">
              <a:buFont typeface="Arial" panose="020B0604020202020204" pitchFamily="34" charset="0"/>
              <a:buChar char="•"/>
            </a:pPr>
            <a:r>
              <a:rPr lang="en-US" sz="1400" b="1" dirty="0">
                <a:solidFill>
                  <a:srgbClr val="0071BC"/>
                </a:solidFill>
              </a:rPr>
              <a:t>Absence de système robuste </a:t>
            </a:r>
            <a:r>
              <a:rPr lang="en-US" sz="1400" b="1" dirty="0" err="1">
                <a:solidFill>
                  <a:srgbClr val="0071BC"/>
                </a:solidFill>
              </a:rPr>
              <a:t>d’assurance</a:t>
            </a:r>
            <a:r>
              <a:rPr lang="en-US" sz="1400" b="1" dirty="0">
                <a:solidFill>
                  <a:srgbClr val="0071BC"/>
                </a:solidFill>
              </a:rPr>
              <a:t> </a:t>
            </a:r>
            <a:r>
              <a:rPr lang="en-US" sz="1400" b="1" dirty="0" err="1">
                <a:solidFill>
                  <a:srgbClr val="0071BC"/>
                </a:solidFill>
              </a:rPr>
              <a:t>qualité</a:t>
            </a:r>
            <a:endParaRPr lang="en-US" sz="1400" b="1" dirty="0">
              <a:solidFill>
                <a:srgbClr val="0071BC"/>
              </a:solidFill>
            </a:endParaRPr>
          </a:p>
          <a:p>
            <a:pPr marL="285750" indent="-285750">
              <a:buFont typeface="Arial" panose="020B0604020202020204" pitchFamily="34" charset="0"/>
              <a:buChar char="•"/>
            </a:pPr>
            <a:r>
              <a:rPr lang="en-US" sz="1400" b="1" dirty="0">
                <a:solidFill>
                  <a:srgbClr val="0071BC"/>
                </a:solidFill>
              </a:rPr>
              <a:t>Absence de système de pharmacovigilance</a:t>
            </a:r>
          </a:p>
        </p:txBody>
      </p:sp>
      <p:sp>
        <p:nvSpPr>
          <p:cNvPr id="5" name="Title 1">
            <a:extLst>
              <a:ext uri="{FF2B5EF4-FFF2-40B4-BE49-F238E27FC236}">
                <a16:creationId xmlns:a16="http://schemas.microsoft.com/office/drawing/2014/main" id="{A45561B2-2596-4471-BCA4-A7D9AB51F609}"/>
              </a:ext>
            </a:extLst>
          </p:cNvPr>
          <p:cNvSpPr txBox="1">
            <a:spLocks/>
          </p:cNvSpPr>
          <p:nvPr/>
        </p:nvSpPr>
        <p:spPr>
          <a:xfrm>
            <a:off x="4901685" y="374674"/>
            <a:ext cx="4367017" cy="1217338"/>
          </a:xfrm>
          <a:prstGeom prst="rect">
            <a:avLst/>
          </a:prstGeom>
        </p:spPr>
        <p:txBody>
          <a:bodyPr>
            <a:normAutofit/>
          </a:bodyPr>
          <a:lstStyle/>
          <a:p>
            <a:pPr algn="ctr"/>
            <a:r>
              <a:rPr lang="fr-FR" sz="2000" b="1" dirty="0">
                <a:latin typeface="Verdana" panose="020B0604030504040204" pitchFamily="34" charset="0"/>
                <a:ea typeface="Verdana" panose="020B0604030504040204" pitchFamily="34" charset="0"/>
              </a:rPr>
              <a:t>Enregistrement des médicaments</a:t>
            </a:r>
          </a:p>
        </p:txBody>
      </p:sp>
    </p:spTree>
    <p:extLst>
      <p:ext uri="{BB962C8B-B14F-4D97-AF65-F5344CB8AC3E}">
        <p14:creationId xmlns:p14="http://schemas.microsoft.com/office/powerpoint/2010/main" val="3835673830"/>
      </p:ext>
    </p:extLst>
  </p:cSld>
  <p:clrMapOvr>
    <a:masterClrMapping/>
  </p:clrMapOvr>
  <mc:AlternateContent xmlns:mc="http://schemas.openxmlformats.org/markup-compatibility/2006" xmlns:p14="http://schemas.microsoft.com/office/powerpoint/2010/main">
    <mc:Choice Requires="p14">
      <p:transition p14:dur="42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E48DE03-E6FB-E349-87C9-F98424C31899}"/>
              </a:ext>
            </a:extLst>
          </p:cNvPr>
          <p:cNvSpPr/>
          <p:nvPr/>
        </p:nvSpPr>
        <p:spPr>
          <a:xfrm>
            <a:off x="3261432" y="5004511"/>
            <a:ext cx="4760978" cy="781213"/>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15" name="Rectangle 14">
            <a:extLst>
              <a:ext uri="{FF2B5EF4-FFF2-40B4-BE49-F238E27FC236}">
                <a16:creationId xmlns:a16="http://schemas.microsoft.com/office/drawing/2014/main" id="{5C9B9503-0C18-8D49-9921-48E382883E4D}"/>
              </a:ext>
            </a:extLst>
          </p:cNvPr>
          <p:cNvSpPr/>
          <p:nvPr/>
        </p:nvSpPr>
        <p:spPr>
          <a:xfrm>
            <a:off x="3249962" y="4146716"/>
            <a:ext cx="4760978" cy="781213"/>
          </a:xfrm>
          <a:prstGeom prst="rect">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14" name="Rectangle 13">
            <a:extLst>
              <a:ext uri="{FF2B5EF4-FFF2-40B4-BE49-F238E27FC236}">
                <a16:creationId xmlns:a16="http://schemas.microsoft.com/office/drawing/2014/main" id="{D9D11766-0DDD-DE4A-9361-F45D286A2AE0}"/>
              </a:ext>
            </a:extLst>
          </p:cNvPr>
          <p:cNvSpPr/>
          <p:nvPr/>
        </p:nvSpPr>
        <p:spPr>
          <a:xfrm>
            <a:off x="3249962" y="3288922"/>
            <a:ext cx="4760978" cy="7812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13" name="Rectangle 12">
            <a:extLst>
              <a:ext uri="{FF2B5EF4-FFF2-40B4-BE49-F238E27FC236}">
                <a16:creationId xmlns:a16="http://schemas.microsoft.com/office/drawing/2014/main" id="{C1870A9B-7A06-084A-B20C-A93F31BD8387}"/>
              </a:ext>
            </a:extLst>
          </p:cNvPr>
          <p:cNvSpPr/>
          <p:nvPr/>
        </p:nvSpPr>
        <p:spPr>
          <a:xfrm>
            <a:off x="3249962" y="2439790"/>
            <a:ext cx="4760978" cy="781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12" name="Rectangle 11">
            <a:extLst>
              <a:ext uri="{FF2B5EF4-FFF2-40B4-BE49-F238E27FC236}">
                <a16:creationId xmlns:a16="http://schemas.microsoft.com/office/drawing/2014/main" id="{303DC687-5B8E-0747-A831-F00FBB24696B}"/>
              </a:ext>
            </a:extLst>
          </p:cNvPr>
          <p:cNvSpPr/>
          <p:nvPr/>
        </p:nvSpPr>
        <p:spPr>
          <a:xfrm>
            <a:off x="3249962" y="1573332"/>
            <a:ext cx="4760978" cy="7812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2" name="Pentagon 1">
            <a:extLst>
              <a:ext uri="{FF2B5EF4-FFF2-40B4-BE49-F238E27FC236}">
                <a16:creationId xmlns:a16="http://schemas.microsoft.com/office/drawing/2014/main" id="{5A572409-A3D8-7F45-85FB-E507CC2B9B30}"/>
              </a:ext>
            </a:extLst>
          </p:cNvPr>
          <p:cNvSpPr/>
          <p:nvPr/>
        </p:nvSpPr>
        <p:spPr>
          <a:xfrm>
            <a:off x="1535915" y="1573333"/>
            <a:ext cx="2255789" cy="781213"/>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3" name="Pentagon 2">
            <a:extLst>
              <a:ext uri="{FF2B5EF4-FFF2-40B4-BE49-F238E27FC236}">
                <a16:creationId xmlns:a16="http://schemas.microsoft.com/office/drawing/2014/main" id="{5E22502E-B57D-FA4C-9183-28F8CAAC3A7D}"/>
              </a:ext>
            </a:extLst>
          </p:cNvPr>
          <p:cNvSpPr/>
          <p:nvPr/>
        </p:nvSpPr>
        <p:spPr>
          <a:xfrm>
            <a:off x="1535915" y="2439791"/>
            <a:ext cx="2255789" cy="7812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4" name="Pentagon 3">
            <a:extLst>
              <a:ext uri="{FF2B5EF4-FFF2-40B4-BE49-F238E27FC236}">
                <a16:creationId xmlns:a16="http://schemas.microsoft.com/office/drawing/2014/main" id="{9F48857C-4DFD-F748-9D00-4D6AA4063BDC}"/>
              </a:ext>
            </a:extLst>
          </p:cNvPr>
          <p:cNvSpPr/>
          <p:nvPr/>
        </p:nvSpPr>
        <p:spPr>
          <a:xfrm>
            <a:off x="1535915" y="3288922"/>
            <a:ext cx="2255789" cy="781213"/>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5" name="Pentagon 4">
            <a:extLst>
              <a:ext uri="{FF2B5EF4-FFF2-40B4-BE49-F238E27FC236}">
                <a16:creationId xmlns:a16="http://schemas.microsoft.com/office/drawing/2014/main" id="{83AA1E46-15AE-AC41-8FA0-C4DADE7E51C6}"/>
              </a:ext>
            </a:extLst>
          </p:cNvPr>
          <p:cNvSpPr/>
          <p:nvPr/>
        </p:nvSpPr>
        <p:spPr>
          <a:xfrm>
            <a:off x="1535915" y="4146717"/>
            <a:ext cx="2255789" cy="781213"/>
          </a:xfrm>
          <a:prstGeom prst="homePlat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6" name="Pentagon 5">
            <a:extLst>
              <a:ext uri="{FF2B5EF4-FFF2-40B4-BE49-F238E27FC236}">
                <a16:creationId xmlns:a16="http://schemas.microsoft.com/office/drawing/2014/main" id="{8F3CECC2-1BC6-0643-A6C0-E581DA3AB9F1}"/>
              </a:ext>
            </a:extLst>
          </p:cNvPr>
          <p:cNvSpPr/>
          <p:nvPr/>
        </p:nvSpPr>
        <p:spPr>
          <a:xfrm>
            <a:off x="1547385" y="5004512"/>
            <a:ext cx="2255789" cy="781213"/>
          </a:xfrm>
          <a:prstGeom prst="homePlate">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defRPr/>
            </a:pPr>
            <a:endParaRPr lang="en-US" sz="1350" dirty="0">
              <a:solidFill>
                <a:srgbClr val="FFFFFF"/>
              </a:solidFill>
              <a:latin typeface="Lato Light" panose="020F0502020204030203" pitchFamily="34" charset="0"/>
            </a:endParaRPr>
          </a:p>
        </p:txBody>
      </p:sp>
      <p:sp>
        <p:nvSpPr>
          <p:cNvPr id="7" name="TextBox 6">
            <a:extLst>
              <a:ext uri="{FF2B5EF4-FFF2-40B4-BE49-F238E27FC236}">
                <a16:creationId xmlns:a16="http://schemas.microsoft.com/office/drawing/2014/main" id="{DDD3255B-0EBF-7D4C-93A7-BCF9847D6AEF}"/>
              </a:ext>
            </a:extLst>
          </p:cNvPr>
          <p:cNvSpPr txBox="1"/>
          <p:nvPr/>
        </p:nvSpPr>
        <p:spPr>
          <a:xfrm>
            <a:off x="1765526" y="1860517"/>
            <a:ext cx="1333667" cy="276999"/>
          </a:xfrm>
          <a:prstGeom prst="rect">
            <a:avLst/>
          </a:prstGeom>
          <a:noFill/>
        </p:spPr>
        <p:txBody>
          <a:bodyPr wrap="square" rtlCol="0" anchor="ctr">
            <a:spAutoFit/>
          </a:bodyPr>
          <a:lstStyle/>
          <a:p>
            <a:pPr algn="ctr" defTabSz="685663">
              <a:defRPr/>
            </a:pPr>
            <a:r>
              <a:rPr lang="en-US" sz="1200" b="1" dirty="0">
                <a:solidFill>
                  <a:srgbClr val="FFFFFF"/>
                </a:solidFill>
                <a:latin typeface="Poppins" pitchFamily="2" charset="77"/>
                <a:cs typeface="Poppins" pitchFamily="2" charset="77"/>
              </a:rPr>
              <a:t>RÉGULATOIRE</a:t>
            </a:r>
          </a:p>
        </p:txBody>
      </p:sp>
      <p:sp>
        <p:nvSpPr>
          <p:cNvPr id="8" name="TextBox 7">
            <a:extLst>
              <a:ext uri="{FF2B5EF4-FFF2-40B4-BE49-F238E27FC236}">
                <a16:creationId xmlns:a16="http://schemas.microsoft.com/office/drawing/2014/main" id="{478C7A16-7154-3A49-A252-BD040B7E392F}"/>
              </a:ext>
            </a:extLst>
          </p:cNvPr>
          <p:cNvSpPr txBox="1"/>
          <p:nvPr/>
        </p:nvSpPr>
        <p:spPr>
          <a:xfrm>
            <a:off x="1644642" y="2650630"/>
            <a:ext cx="1857510" cy="430887"/>
          </a:xfrm>
          <a:prstGeom prst="rect">
            <a:avLst/>
          </a:prstGeom>
          <a:noFill/>
        </p:spPr>
        <p:txBody>
          <a:bodyPr wrap="square" rtlCol="0" anchor="ctr">
            <a:spAutoFit/>
          </a:bodyPr>
          <a:lstStyle/>
          <a:p>
            <a:pPr algn="ctr" defTabSz="685663">
              <a:defRPr/>
            </a:pPr>
            <a:r>
              <a:rPr lang="en-US" sz="1100" b="1" dirty="0">
                <a:solidFill>
                  <a:srgbClr val="FFFFFF"/>
                </a:solidFill>
                <a:latin typeface="Poppins" pitchFamily="2" charset="77"/>
                <a:cs typeface="Poppins" pitchFamily="2" charset="77"/>
              </a:rPr>
              <a:t>APPROVISIONNEMENT ET SUPPLY CHAINS</a:t>
            </a:r>
          </a:p>
        </p:txBody>
      </p:sp>
      <p:sp>
        <p:nvSpPr>
          <p:cNvPr id="9" name="TextBox 8">
            <a:extLst>
              <a:ext uri="{FF2B5EF4-FFF2-40B4-BE49-F238E27FC236}">
                <a16:creationId xmlns:a16="http://schemas.microsoft.com/office/drawing/2014/main" id="{C7F651FD-749D-B049-8989-D671355A73D9}"/>
              </a:ext>
            </a:extLst>
          </p:cNvPr>
          <p:cNvSpPr txBox="1"/>
          <p:nvPr/>
        </p:nvSpPr>
        <p:spPr>
          <a:xfrm>
            <a:off x="1644641" y="3576705"/>
            <a:ext cx="1945724" cy="276999"/>
          </a:xfrm>
          <a:prstGeom prst="rect">
            <a:avLst/>
          </a:prstGeom>
          <a:noFill/>
        </p:spPr>
        <p:txBody>
          <a:bodyPr wrap="square" rtlCol="0" anchor="ctr">
            <a:spAutoFit/>
          </a:bodyPr>
          <a:lstStyle/>
          <a:p>
            <a:pPr algn="ctr" defTabSz="685663">
              <a:defRPr/>
            </a:pPr>
            <a:r>
              <a:rPr lang="en-US" sz="1200" b="1" dirty="0">
                <a:solidFill>
                  <a:srgbClr val="002060"/>
                </a:solidFill>
                <a:latin typeface="Poppins" pitchFamily="2" charset="77"/>
                <a:cs typeface="Poppins" pitchFamily="2" charset="77"/>
              </a:rPr>
              <a:t>QUALITÉ</a:t>
            </a:r>
          </a:p>
        </p:txBody>
      </p:sp>
      <p:sp>
        <p:nvSpPr>
          <p:cNvPr id="10" name="TextBox 9">
            <a:extLst>
              <a:ext uri="{FF2B5EF4-FFF2-40B4-BE49-F238E27FC236}">
                <a16:creationId xmlns:a16="http://schemas.microsoft.com/office/drawing/2014/main" id="{21A6AB8E-662D-8B44-AD7D-3F652A8A4C74}"/>
              </a:ext>
            </a:extLst>
          </p:cNvPr>
          <p:cNvSpPr txBox="1"/>
          <p:nvPr/>
        </p:nvSpPr>
        <p:spPr>
          <a:xfrm>
            <a:off x="1972346" y="4443094"/>
            <a:ext cx="1310868" cy="276999"/>
          </a:xfrm>
          <a:prstGeom prst="rect">
            <a:avLst/>
          </a:prstGeom>
          <a:noFill/>
        </p:spPr>
        <p:txBody>
          <a:bodyPr wrap="square" rtlCol="0" anchor="ctr">
            <a:spAutoFit/>
          </a:bodyPr>
          <a:lstStyle/>
          <a:p>
            <a:pPr algn="ctr" defTabSz="685663">
              <a:defRPr/>
            </a:pPr>
            <a:r>
              <a:rPr lang="en-US" sz="1200" b="1" dirty="0">
                <a:solidFill>
                  <a:srgbClr val="FFFFFF"/>
                </a:solidFill>
                <a:latin typeface="Poppins" pitchFamily="2" charset="77"/>
                <a:cs typeface="Poppins" pitchFamily="2" charset="77"/>
              </a:rPr>
              <a:t> FINANCEMENT</a:t>
            </a:r>
          </a:p>
        </p:txBody>
      </p:sp>
      <p:sp>
        <p:nvSpPr>
          <p:cNvPr id="11" name="TextBox 10">
            <a:extLst>
              <a:ext uri="{FF2B5EF4-FFF2-40B4-BE49-F238E27FC236}">
                <a16:creationId xmlns:a16="http://schemas.microsoft.com/office/drawing/2014/main" id="{44639A3C-5820-854A-8484-86DA70CA24FB}"/>
              </a:ext>
            </a:extLst>
          </p:cNvPr>
          <p:cNvSpPr txBox="1"/>
          <p:nvPr/>
        </p:nvSpPr>
        <p:spPr>
          <a:xfrm>
            <a:off x="1644641" y="5266307"/>
            <a:ext cx="1310868" cy="276999"/>
          </a:xfrm>
          <a:prstGeom prst="rect">
            <a:avLst/>
          </a:prstGeom>
          <a:noFill/>
        </p:spPr>
        <p:txBody>
          <a:bodyPr wrap="square" rtlCol="0" anchor="ctr">
            <a:spAutoFit/>
          </a:bodyPr>
          <a:lstStyle/>
          <a:p>
            <a:pPr algn="ctr" defTabSz="685663">
              <a:defRPr/>
            </a:pPr>
            <a:r>
              <a:rPr lang="en-US" sz="1200" b="1" dirty="0">
                <a:solidFill>
                  <a:srgbClr val="FFFFFF"/>
                </a:solidFill>
                <a:latin typeface="Poppins" pitchFamily="2" charset="77"/>
                <a:cs typeface="Poppins" pitchFamily="2" charset="77"/>
              </a:rPr>
              <a:t>INFORMATION</a:t>
            </a:r>
          </a:p>
        </p:txBody>
      </p:sp>
      <p:sp>
        <p:nvSpPr>
          <p:cNvPr id="20" name="Freeform 19">
            <a:extLst>
              <a:ext uri="{FF2B5EF4-FFF2-40B4-BE49-F238E27FC236}">
                <a16:creationId xmlns:a16="http://schemas.microsoft.com/office/drawing/2014/main" id="{0C8B3BC8-A360-F849-B876-9D59796A4EA4}"/>
              </a:ext>
            </a:extLst>
          </p:cNvPr>
          <p:cNvSpPr>
            <a:spLocks noChangeAspect="1" noChangeArrowheads="1"/>
          </p:cNvSpPr>
          <p:nvPr/>
        </p:nvSpPr>
        <p:spPr bwMode="auto">
          <a:xfrm>
            <a:off x="811613" y="4253285"/>
            <a:ext cx="594728" cy="595491"/>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accent4"/>
          </a:solidFill>
          <a:ln>
            <a:noFill/>
          </a:ln>
          <a:effectLst/>
        </p:spPr>
        <p:txBody>
          <a:bodyPr wrap="square" anchor="ctr">
            <a:noAutofit/>
          </a:bodyPr>
          <a:lstStyle/>
          <a:p>
            <a:pPr defTabSz="685663">
              <a:defRPr/>
            </a:pPr>
            <a:endParaRPr lang="en-US" sz="1350" dirty="0">
              <a:solidFill>
                <a:srgbClr val="7F7F7F"/>
              </a:solidFill>
              <a:latin typeface="Lato Light" panose="020F0502020204030203" pitchFamily="34" charset="0"/>
            </a:endParaRPr>
          </a:p>
        </p:txBody>
      </p:sp>
      <p:sp>
        <p:nvSpPr>
          <p:cNvPr id="21" name="Freeform 20">
            <a:extLst>
              <a:ext uri="{FF2B5EF4-FFF2-40B4-BE49-F238E27FC236}">
                <a16:creationId xmlns:a16="http://schemas.microsoft.com/office/drawing/2014/main" id="{038DDE14-45CB-F44B-ABFE-48CD8C29CC39}"/>
              </a:ext>
            </a:extLst>
          </p:cNvPr>
          <p:cNvSpPr>
            <a:spLocks noChangeAspect="1" noChangeArrowheads="1"/>
          </p:cNvSpPr>
          <p:nvPr/>
        </p:nvSpPr>
        <p:spPr bwMode="auto">
          <a:xfrm>
            <a:off x="792229" y="1793682"/>
            <a:ext cx="594716" cy="397207"/>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accent1"/>
          </a:solidFill>
          <a:ln>
            <a:noFill/>
          </a:ln>
          <a:effectLst/>
        </p:spPr>
        <p:txBody>
          <a:bodyPr wrap="square" anchor="ctr">
            <a:noAutofit/>
          </a:bodyPr>
          <a:lstStyle/>
          <a:p>
            <a:pPr defTabSz="685663">
              <a:defRPr/>
            </a:pPr>
            <a:endParaRPr lang="en-US" sz="1350" dirty="0">
              <a:solidFill>
                <a:srgbClr val="7F7F7F"/>
              </a:solidFill>
              <a:latin typeface="Lato Light" panose="020F0502020204030203" pitchFamily="34" charset="0"/>
            </a:endParaRPr>
          </a:p>
        </p:txBody>
      </p:sp>
      <p:sp>
        <p:nvSpPr>
          <p:cNvPr id="22" name="Freeform 21">
            <a:extLst>
              <a:ext uri="{FF2B5EF4-FFF2-40B4-BE49-F238E27FC236}">
                <a16:creationId xmlns:a16="http://schemas.microsoft.com/office/drawing/2014/main" id="{FF8A48DE-64FD-C245-A288-54F59A3B1C7E}"/>
              </a:ext>
            </a:extLst>
          </p:cNvPr>
          <p:cNvSpPr>
            <a:spLocks noChangeAspect="1" noChangeArrowheads="1"/>
          </p:cNvSpPr>
          <p:nvPr/>
        </p:nvSpPr>
        <p:spPr bwMode="auto">
          <a:xfrm>
            <a:off x="791944" y="2546596"/>
            <a:ext cx="595079" cy="595079"/>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accent2"/>
          </a:solidFill>
          <a:ln>
            <a:noFill/>
          </a:ln>
          <a:effectLst/>
        </p:spPr>
        <p:txBody>
          <a:bodyPr wrap="square" anchor="ctr">
            <a:noAutofit/>
          </a:bodyPr>
          <a:lstStyle/>
          <a:p>
            <a:pPr defTabSz="685663">
              <a:defRPr/>
            </a:pPr>
            <a:endParaRPr lang="en-US" sz="1350" dirty="0">
              <a:solidFill>
                <a:srgbClr val="7F7F7F"/>
              </a:solidFill>
              <a:latin typeface="Lato Light" panose="020F0502020204030203" pitchFamily="34" charset="0"/>
            </a:endParaRPr>
          </a:p>
        </p:txBody>
      </p:sp>
      <p:sp>
        <p:nvSpPr>
          <p:cNvPr id="23" name="Freeform 22">
            <a:extLst>
              <a:ext uri="{FF2B5EF4-FFF2-40B4-BE49-F238E27FC236}">
                <a16:creationId xmlns:a16="http://schemas.microsoft.com/office/drawing/2014/main" id="{78C5938F-5193-684C-83C5-E7CDE0BA5BCB}"/>
              </a:ext>
            </a:extLst>
          </p:cNvPr>
          <p:cNvSpPr>
            <a:spLocks noChangeAspect="1" noChangeArrowheads="1"/>
          </p:cNvSpPr>
          <p:nvPr/>
        </p:nvSpPr>
        <p:spPr bwMode="auto">
          <a:xfrm>
            <a:off x="823059" y="5231932"/>
            <a:ext cx="595081" cy="384881"/>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accent5"/>
          </a:solidFill>
          <a:ln>
            <a:noFill/>
          </a:ln>
          <a:effectLst/>
        </p:spPr>
        <p:txBody>
          <a:bodyPr wrap="square" anchor="ctr">
            <a:noAutofit/>
          </a:bodyPr>
          <a:lstStyle/>
          <a:p>
            <a:pPr defTabSz="685663">
              <a:defRPr/>
            </a:pPr>
            <a:endParaRPr lang="en-US" sz="1350" dirty="0">
              <a:solidFill>
                <a:srgbClr val="7F7F7F"/>
              </a:solidFill>
              <a:latin typeface="Lato Light" panose="020F0502020204030203" pitchFamily="34" charset="0"/>
            </a:endParaRPr>
          </a:p>
        </p:txBody>
      </p:sp>
      <p:sp>
        <p:nvSpPr>
          <p:cNvPr id="24" name="Freeform 23">
            <a:extLst>
              <a:ext uri="{FF2B5EF4-FFF2-40B4-BE49-F238E27FC236}">
                <a16:creationId xmlns:a16="http://schemas.microsoft.com/office/drawing/2014/main" id="{F424E526-83D7-0747-AF94-B5199C2F61B7}"/>
              </a:ext>
            </a:extLst>
          </p:cNvPr>
          <p:cNvSpPr>
            <a:spLocks noChangeAspect="1" noChangeArrowheads="1"/>
          </p:cNvSpPr>
          <p:nvPr/>
        </p:nvSpPr>
        <p:spPr bwMode="auto">
          <a:xfrm>
            <a:off x="823058" y="3367815"/>
            <a:ext cx="567872" cy="643723"/>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accent3"/>
          </a:solidFill>
          <a:ln>
            <a:noFill/>
          </a:ln>
          <a:effectLst/>
        </p:spPr>
        <p:txBody>
          <a:bodyPr wrap="square" anchor="ctr">
            <a:noAutofit/>
          </a:bodyPr>
          <a:lstStyle/>
          <a:p>
            <a:pPr defTabSz="685663">
              <a:defRPr/>
            </a:pPr>
            <a:endParaRPr lang="en-US" sz="1350" dirty="0">
              <a:solidFill>
                <a:srgbClr val="7F7F7F"/>
              </a:solidFill>
              <a:latin typeface="Lato Light" panose="020F0502020204030203" pitchFamily="34" charset="0"/>
            </a:endParaRPr>
          </a:p>
        </p:txBody>
      </p:sp>
      <p:sp>
        <p:nvSpPr>
          <p:cNvPr id="25" name="Subtitle 2">
            <a:extLst>
              <a:ext uri="{FF2B5EF4-FFF2-40B4-BE49-F238E27FC236}">
                <a16:creationId xmlns:a16="http://schemas.microsoft.com/office/drawing/2014/main" id="{73B157FB-3577-DD4C-83E2-7376978A77B5}"/>
              </a:ext>
            </a:extLst>
          </p:cNvPr>
          <p:cNvSpPr txBox="1">
            <a:spLocks/>
          </p:cNvSpPr>
          <p:nvPr/>
        </p:nvSpPr>
        <p:spPr>
          <a:xfrm>
            <a:off x="3827362" y="1518096"/>
            <a:ext cx="4183577" cy="107183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defRPr/>
            </a:pPr>
            <a:r>
              <a:rPr lang="en-US" sz="1200" b="1" dirty="0">
                <a:solidFill>
                  <a:srgbClr val="002060"/>
                </a:solidFill>
                <a:latin typeface="Lato" panose="020F0502020204030203" pitchFamily="34" charset="0"/>
                <a:ea typeface="Lato" panose="020F0502020204030203" pitchFamily="34" charset="0"/>
                <a:cs typeface="Lato" panose="020F0502020204030203" pitchFamily="34" charset="0"/>
              </a:rPr>
              <a:t> </a:t>
            </a:r>
            <a:r>
              <a:rPr lang="fr-FR" sz="1200" b="1" dirty="0">
                <a:solidFill>
                  <a:srgbClr val="002060"/>
                </a:solidFill>
                <a:latin typeface="Calibri" panose="020F0502020204030204" pitchFamily="34" charset="0"/>
                <a:cs typeface="Calibri" panose="020F0502020204030204" pitchFamily="34" charset="0"/>
              </a:rPr>
              <a:t>Surveillance post-commercialisation insuffisante, voies réglementaires non harmonisées, voies réglementaires complexes ou inexistantes pour les dispositifs, peu d'incitation pour les fabricants à obtenir la préqualification de l'OMS ou les BPF.</a:t>
            </a:r>
            <a:endParaRPr lang="fr-FR" sz="1200" dirty="0">
              <a:solidFill>
                <a:srgbClr val="002060"/>
              </a:solidFill>
              <a:latin typeface="Calibri" panose="020F0502020204030204" pitchFamily="34" charset="0"/>
              <a:cs typeface="Calibri" panose="020F0502020204030204" pitchFamily="34" charset="0"/>
            </a:endParaRPr>
          </a:p>
          <a:p>
            <a:pPr algn="l" defTabSz="407864">
              <a:lnSpc>
                <a:spcPts val="1313"/>
              </a:lnSpc>
              <a:defRPr/>
            </a:pPr>
            <a:endParaRPr lang="en-US" sz="1200"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sp>
        <p:nvSpPr>
          <p:cNvPr id="26" name="Subtitle 2">
            <a:extLst>
              <a:ext uri="{FF2B5EF4-FFF2-40B4-BE49-F238E27FC236}">
                <a16:creationId xmlns:a16="http://schemas.microsoft.com/office/drawing/2014/main" id="{903CB2EF-4A34-0B4B-A55E-7F24BC886151}"/>
              </a:ext>
            </a:extLst>
          </p:cNvPr>
          <p:cNvSpPr txBox="1">
            <a:spLocks/>
          </p:cNvSpPr>
          <p:nvPr/>
        </p:nvSpPr>
        <p:spPr>
          <a:xfrm>
            <a:off x="3791704" y="2464040"/>
            <a:ext cx="4032809" cy="70147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defRPr/>
            </a:pP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Manque de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disponibilite</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des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produits</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en</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raison des la faiblesse des systems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d’approvisionnement</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Rupture de stock dans les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établissements</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de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santé</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publics. Les patients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sont</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contraints</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de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s’approvisionner</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 dans le </a:t>
            </a:r>
            <a:r>
              <a:rPr lang="en-US" sz="1200" b="1" dirty="0" err="1">
                <a:solidFill>
                  <a:srgbClr val="002060"/>
                </a:solidFill>
                <a:latin typeface="Calibri" panose="020F0502020204030204" pitchFamily="34" charset="0"/>
                <a:ea typeface="Lato" panose="020F0502020204030203" pitchFamily="34" charset="0"/>
                <a:cs typeface="Calibri" panose="020F0502020204030204" pitchFamily="34" charset="0"/>
              </a:rPr>
              <a:t>privé</a:t>
            </a:r>
            <a:r>
              <a:rPr lang="en-US" sz="1200" b="1" dirty="0">
                <a:solidFill>
                  <a:srgbClr val="002060"/>
                </a:solidFill>
                <a:latin typeface="Calibri" panose="020F0502020204030204" pitchFamily="34" charset="0"/>
                <a:ea typeface="Lato" panose="020F0502020204030203" pitchFamily="34" charset="0"/>
                <a:cs typeface="Calibri" panose="020F0502020204030204" pitchFamily="34" charset="0"/>
              </a:rPr>
              <a:t>.</a:t>
            </a:r>
          </a:p>
        </p:txBody>
      </p:sp>
      <p:sp>
        <p:nvSpPr>
          <p:cNvPr id="27" name="Subtitle 2">
            <a:extLst>
              <a:ext uri="{FF2B5EF4-FFF2-40B4-BE49-F238E27FC236}">
                <a16:creationId xmlns:a16="http://schemas.microsoft.com/office/drawing/2014/main" id="{F37FEC2E-E10D-CE4D-89D7-4DFC8953570B}"/>
              </a:ext>
            </a:extLst>
          </p:cNvPr>
          <p:cNvSpPr txBox="1">
            <a:spLocks/>
          </p:cNvSpPr>
          <p:nvPr/>
        </p:nvSpPr>
        <p:spPr>
          <a:xfrm>
            <a:off x="3827362" y="3221088"/>
            <a:ext cx="4032809" cy="906274"/>
          </a:xfrm>
          <a:prstGeom prst="rect">
            <a:avLst/>
          </a:prstGeom>
          <a:solidFill>
            <a:srgbClr val="92D050"/>
          </a:solidFill>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FR" sz="1200" b="1" dirty="0">
                <a:solidFill>
                  <a:srgbClr val="002060"/>
                </a:solidFill>
                <a:latin typeface="Calibri" panose="020F0502020204030204" pitchFamily="34" charset="0"/>
                <a:cs typeface="Calibri" panose="020F0502020204030204" pitchFamily="34" charset="0"/>
              </a:rPr>
              <a:t>Produits de mauvaise qualité ; chaîne du froid difficile à maintenir pour les produits thermolabiles.</a:t>
            </a:r>
            <a:r>
              <a:rPr lang="fr-FR" sz="1200" dirty="0">
                <a:solidFill>
                  <a:srgbClr val="002060"/>
                </a:solidFill>
                <a:latin typeface="Calibri" panose="020F0502020204030204" pitchFamily="34" charset="0"/>
                <a:cs typeface="Calibri" panose="020F0502020204030204" pitchFamily="34" charset="0"/>
              </a:rPr>
              <a:t> </a:t>
            </a:r>
            <a:r>
              <a:rPr lang="fr-FR" sz="1200" b="1" dirty="0">
                <a:solidFill>
                  <a:srgbClr val="002060"/>
                </a:solidFill>
                <a:latin typeface="Calibri" panose="020F0502020204030204" pitchFamily="34" charset="0"/>
                <a:cs typeface="Calibri" panose="020F0502020204030204" pitchFamily="34" charset="0"/>
              </a:rPr>
              <a:t>Capacité de production locale limitée, niveaux élevés de FS circulant sur les marchés africains.</a:t>
            </a:r>
            <a:endParaRPr lang="fr-FR" sz="1200" dirty="0">
              <a:solidFill>
                <a:srgbClr val="002060"/>
              </a:solidFill>
              <a:latin typeface="Calibri" panose="020F0502020204030204" pitchFamily="34" charset="0"/>
              <a:cs typeface="Calibri" panose="020F0502020204030204" pitchFamily="34" charset="0"/>
            </a:endParaRPr>
          </a:p>
        </p:txBody>
      </p:sp>
      <p:sp>
        <p:nvSpPr>
          <p:cNvPr id="28" name="Subtitle 2">
            <a:extLst>
              <a:ext uri="{FF2B5EF4-FFF2-40B4-BE49-F238E27FC236}">
                <a16:creationId xmlns:a16="http://schemas.microsoft.com/office/drawing/2014/main" id="{842A5619-AF5C-304C-8DAA-64D307B1301D}"/>
              </a:ext>
            </a:extLst>
          </p:cNvPr>
          <p:cNvSpPr txBox="1">
            <a:spLocks/>
          </p:cNvSpPr>
          <p:nvPr/>
        </p:nvSpPr>
        <p:spPr>
          <a:xfrm>
            <a:off x="3803174" y="4082889"/>
            <a:ext cx="4032809" cy="90627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fr-FR" sz="1200" b="1" dirty="0">
                <a:solidFill>
                  <a:srgbClr val="002060"/>
                </a:solidFill>
                <a:latin typeface="Calibri" panose="020F0502020204030204" pitchFamily="34" charset="0"/>
                <a:cs typeface="Calibri" panose="020F0502020204030204" pitchFamily="34" charset="0"/>
              </a:rPr>
              <a:t>Manque de fonds pour la mise en œuvre et la durabilité des programmes</a:t>
            </a:r>
            <a:r>
              <a:rPr lang="fr-FR" sz="1200" dirty="0">
                <a:solidFill>
                  <a:srgbClr val="002060"/>
                </a:solidFill>
                <a:latin typeface="Calibri" panose="020F0502020204030204" pitchFamily="34" charset="0"/>
                <a:cs typeface="Calibri" panose="020F0502020204030204" pitchFamily="34" charset="0"/>
              </a:rPr>
              <a:t> </a:t>
            </a:r>
            <a:r>
              <a:rPr lang="fr-FR" sz="1200" b="1" dirty="0">
                <a:solidFill>
                  <a:srgbClr val="002060"/>
                </a:solidFill>
                <a:latin typeface="Calibri" panose="020F0502020204030204" pitchFamily="34" charset="0"/>
                <a:cs typeface="Calibri" panose="020F0502020204030204" pitchFamily="34" charset="0"/>
              </a:rPr>
              <a:t>Nécessité pour les gouvernements de donner la priorité aux interventions sanitaires en vue de leur financement et par le biais de fonds générés en interne.</a:t>
            </a:r>
            <a:endParaRPr lang="fr-FR" sz="1200" dirty="0">
              <a:solidFill>
                <a:srgbClr val="002060"/>
              </a:solidFill>
              <a:latin typeface="Calibri" panose="020F0502020204030204" pitchFamily="34" charset="0"/>
              <a:cs typeface="Calibri" panose="020F0502020204030204" pitchFamily="34" charset="0"/>
            </a:endParaRPr>
          </a:p>
        </p:txBody>
      </p:sp>
      <p:sp>
        <p:nvSpPr>
          <p:cNvPr id="29" name="Subtitle 2">
            <a:extLst>
              <a:ext uri="{FF2B5EF4-FFF2-40B4-BE49-F238E27FC236}">
                <a16:creationId xmlns:a16="http://schemas.microsoft.com/office/drawing/2014/main" id="{A288ADD0-BD8F-4E40-8857-609EEEAF40AA}"/>
              </a:ext>
            </a:extLst>
          </p:cNvPr>
          <p:cNvSpPr txBox="1">
            <a:spLocks/>
          </p:cNvSpPr>
          <p:nvPr/>
        </p:nvSpPr>
        <p:spPr>
          <a:xfrm>
            <a:off x="3838832" y="5304138"/>
            <a:ext cx="4032809" cy="201337"/>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313"/>
              </a:lnSpc>
              <a:defRPr/>
            </a:pPr>
            <a:r>
              <a:rPr lang="fr-FR" sz="1200" b="1" dirty="0">
                <a:solidFill>
                  <a:srgbClr val="5091E7">
                    <a:lumMod val="50000"/>
                  </a:srgbClr>
                </a:solidFill>
                <a:latin typeface="Lato" panose="020F0502020204030203" pitchFamily="34" charset="0"/>
                <a:ea typeface="Lato" panose="020F0502020204030203" pitchFamily="34" charset="0"/>
                <a:cs typeface="Lato" panose="020F0502020204030203" pitchFamily="34" charset="0"/>
              </a:rPr>
              <a:t>Système d’information et de gestion logistique inadéquat</a:t>
            </a:r>
          </a:p>
        </p:txBody>
      </p:sp>
      <p:sp>
        <p:nvSpPr>
          <p:cNvPr id="17" name="Rectangle 16">
            <a:extLst>
              <a:ext uri="{FF2B5EF4-FFF2-40B4-BE49-F238E27FC236}">
                <a16:creationId xmlns:a16="http://schemas.microsoft.com/office/drawing/2014/main" id="{799E4FAB-CCEB-461C-9E74-CC7781F22DA5}"/>
              </a:ext>
            </a:extLst>
          </p:cNvPr>
          <p:cNvSpPr/>
          <p:nvPr/>
        </p:nvSpPr>
        <p:spPr>
          <a:xfrm>
            <a:off x="1353474" y="367250"/>
            <a:ext cx="5886335" cy="538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2000" b="1" dirty="0">
                <a:solidFill>
                  <a:srgbClr val="002060"/>
                </a:solidFill>
                <a:latin typeface="Calibri" panose="020F0502020204030204"/>
              </a:rPr>
              <a:t>Enjeux et défis pour la disponibilité des médicaments</a:t>
            </a:r>
            <a:endParaRPr lang="en-US" sz="2000" b="1" dirty="0">
              <a:solidFill>
                <a:srgbClr val="002060"/>
              </a:solidFill>
              <a:latin typeface="Calibri" panose="020F0502020204030204"/>
            </a:endParaRPr>
          </a:p>
        </p:txBody>
      </p:sp>
    </p:spTree>
    <p:extLst>
      <p:ext uri="{BB962C8B-B14F-4D97-AF65-F5344CB8AC3E}">
        <p14:creationId xmlns:p14="http://schemas.microsoft.com/office/powerpoint/2010/main" val="1512316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359410" y="999490"/>
            <a:ext cx="8516620" cy="503618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43921784"/>
              </p:ext>
            </p:extLst>
          </p:nvPr>
        </p:nvGraphicFramePr>
        <p:xfrm>
          <a:off x="1197610" y="224064"/>
          <a:ext cx="8686800" cy="483870"/>
        </p:xfrm>
        <a:graphic>
          <a:graphicData uri="http://schemas.openxmlformats.org/drawingml/2006/table">
            <a:tbl>
              <a:tblPr/>
              <a:tblGrid>
                <a:gridCol w="6925310">
                  <a:extLst>
                    <a:ext uri="{9D8B030D-6E8A-4147-A177-3AD203B41FA5}">
                      <a16:colId xmlns:a16="http://schemas.microsoft.com/office/drawing/2014/main" val="20000"/>
                    </a:ext>
                  </a:extLst>
                </a:gridCol>
                <a:gridCol w="1761490">
                  <a:extLst>
                    <a:ext uri="{9D8B030D-6E8A-4147-A177-3AD203B41FA5}">
                      <a16:colId xmlns:a16="http://schemas.microsoft.com/office/drawing/2014/main" val="20001"/>
                    </a:ext>
                  </a:extLst>
                </a:gridCol>
              </a:tblGrid>
              <a:tr h="483870">
                <a:tc>
                  <a:txBody>
                    <a:bodyPr/>
                    <a:lstStyle/>
                    <a:p>
                      <a:pPr marL="0" marR="1024255" indent="0" algn="r">
                        <a:lnSpc>
                          <a:spcPts val="3600"/>
                        </a:lnSpc>
                        <a:spcBef>
                          <a:spcPts val="0"/>
                        </a:spcBef>
                        <a:spcAft>
                          <a:spcPts val="0"/>
                        </a:spcAft>
                      </a:pPr>
                      <a:r>
                        <a:rPr lang="fr-FR" sz="2400" b="1" spc="0" dirty="0">
                          <a:solidFill>
                            <a:srgbClr val="002060"/>
                          </a:solidFill>
                          <a:latin typeface="Ebrima" panose="02020603050405020304" pitchFamily="2"/>
                        </a:rPr>
                        <a:t>Impact des produits médicaux QIF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8" name="Text Placeholder 7"/>
          <p:cNvSpPr>
            <a:spLocks noGrp="1"/>
          </p:cNvSpPr>
          <p:nvPr>
            <p:ph type="body" idx="10"/>
          </p:nvPr>
        </p:nvSpPr>
        <p:spPr>
          <a:xfrm>
            <a:off x="359410" y="999490"/>
            <a:ext cx="6215380" cy="192405"/>
          </a:xfrm>
          <a:prstGeom prst="rect">
            <a:avLst/>
          </a:prstGeom>
          <a:noFill/>
          <a:ln w="0" cmpd="sng">
            <a:noFill/>
            <a:prstDash val="solid"/>
          </a:ln>
        </p:spPr>
        <p:txBody>
          <a:bodyPr vert="horz" lIns="0" tIns="0" rIns="0" bIns="0" anchor="t"/>
          <a:lstStyle/>
          <a:p>
            <a:pPr marL="0" marR="0" indent="0" algn="l">
              <a:lnSpc>
                <a:spcPts val="1500"/>
              </a:lnSpc>
              <a:spcAft>
                <a:spcPts val="0"/>
              </a:spcAft>
              <a:buNone/>
            </a:pPr>
            <a:r>
              <a:rPr lang="fr-FR" sz="1450" spc="-25" dirty="0">
                <a:solidFill>
                  <a:srgbClr val="000000"/>
                </a:solidFill>
                <a:latin typeface="Ebrima" panose="02020603050405020304" pitchFamily="2"/>
              </a:rPr>
              <a:t>Impacts intersectoriels ayant tous des implications financières et systématiques </a:t>
            </a:r>
          </a:p>
        </p:txBody>
      </p:sp>
      <p:sp>
        <p:nvSpPr>
          <p:cNvPr id="9" name="Text Placeholder 8"/>
          <p:cNvSpPr>
            <a:spLocks noGrp="1"/>
          </p:cNvSpPr>
          <p:nvPr>
            <p:ph type="body" idx="10"/>
          </p:nvPr>
        </p:nvSpPr>
        <p:spPr>
          <a:xfrm>
            <a:off x="5467985" y="1532890"/>
            <a:ext cx="3343910" cy="177165"/>
          </a:xfrm>
          <a:prstGeom prst="rect">
            <a:avLst/>
          </a:prstGeom>
          <a:noFill/>
          <a:ln w="0" cmpd="sng">
            <a:noFill/>
            <a:prstDash val="solid"/>
          </a:ln>
        </p:spPr>
        <p:txBody>
          <a:bodyPr vert="horz" lIns="0" tIns="0" rIns="0" bIns="0" anchor="t"/>
          <a:lstStyle/>
          <a:p>
            <a:pPr marL="0" marR="0" indent="0" algn="l">
              <a:lnSpc>
                <a:spcPts val="1400"/>
              </a:lnSpc>
              <a:spcAft>
                <a:spcPts val="0"/>
              </a:spcAft>
              <a:buNone/>
            </a:pPr>
            <a:r>
              <a:rPr lang="fr-FR" sz="1450" b="1" spc="-35" dirty="0">
                <a:solidFill>
                  <a:srgbClr val="122C45"/>
                </a:solidFill>
                <a:latin typeface="Arial" panose="02020603050405020304" pitchFamily="2"/>
              </a:rPr>
              <a:t>Préjudice économique direct et indirect </a:t>
            </a:r>
          </a:p>
        </p:txBody>
      </p:sp>
      <p:sp>
        <p:nvSpPr>
          <p:cNvPr id="10" name="Text Placeholder 9"/>
          <p:cNvSpPr>
            <a:spLocks noGrp="1"/>
          </p:cNvSpPr>
          <p:nvPr>
            <p:ph type="body" idx="10"/>
          </p:nvPr>
        </p:nvSpPr>
        <p:spPr>
          <a:xfrm>
            <a:off x="6226810" y="2301240"/>
            <a:ext cx="2176780" cy="176530"/>
          </a:xfrm>
          <a:prstGeom prst="rect">
            <a:avLst/>
          </a:prstGeom>
          <a:noFill/>
          <a:ln w="0" cmpd="sng">
            <a:noFill/>
            <a:prstDash val="solid"/>
          </a:ln>
        </p:spPr>
        <p:txBody>
          <a:bodyPr vert="horz" lIns="0" tIns="0" rIns="0" bIns="0" anchor="t"/>
          <a:lstStyle/>
          <a:p>
            <a:pPr marL="0" marR="0" indent="0" algn="l">
              <a:lnSpc>
                <a:spcPts val="1300"/>
              </a:lnSpc>
              <a:spcAft>
                <a:spcPts val="0"/>
              </a:spcAft>
              <a:buNone/>
            </a:pPr>
            <a:r>
              <a:rPr lang="fr-FR" sz="1450" b="1" spc="-40" dirty="0">
                <a:solidFill>
                  <a:srgbClr val="122C45"/>
                </a:solidFill>
                <a:latin typeface="Arial" panose="02020603050405020304" pitchFamily="2"/>
              </a:rPr>
              <a:t>Gaspillage de ressources </a:t>
            </a:r>
          </a:p>
        </p:txBody>
      </p:sp>
      <p:sp>
        <p:nvSpPr>
          <p:cNvPr id="11" name="Text Placeholder 10"/>
          <p:cNvSpPr>
            <a:spLocks noGrp="1"/>
          </p:cNvSpPr>
          <p:nvPr>
            <p:ph type="body" idx="10"/>
          </p:nvPr>
        </p:nvSpPr>
        <p:spPr>
          <a:xfrm>
            <a:off x="1499870" y="1703705"/>
            <a:ext cx="1783080" cy="173990"/>
          </a:xfrm>
          <a:prstGeom prst="rect">
            <a:avLst/>
          </a:prstGeom>
          <a:noFill/>
          <a:ln w="0" cmpd="sng">
            <a:noFill/>
            <a:prstDash val="solid"/>
          </a:ln>
        </p:spPr>
        <p:txBody>
          <a:bodyPr vert="horz" lIns="0" tIns="0" rIns="0" bIns="0" anchor="t"/>
          <a:lstStyle/>
          <a:p>
            <a:pPr marL="0" marR="0" indent="0" algn="l">
              <a:lnSpc>
                <a:spcPts val="1300"/>
              </a:lnSpc>
              <a:spcAft>
                <a:spcPts val="0"/>
              </a:spcAft>
              <a:buNone/>
            </a:pPr>
            <a:r>
              <a:rPr lang="fr-FR" sz="1450" b="1" spc="-45" dirty="0">
                <a:solidFill>
                  <a:srgbClr val="7E7E7E"/>
                </a:solidFill>
                <a:latin typeface="Arial" panose="02020603050405020304" pitchFamily="2"/>
              </a:rPr>
              <a:t>Perte de productivité </a:t>
            </a:r>
          </a:p>
        </p:txBody>
      </p:sp>
      <p:sp>
        <p:nvSpPr>
          <p:cNvPr id="12" name="Text Placeholder 11"/>
          <p:cNvSpPr>
            <a:spLocks noGrp="1"/>
          </p:cNvSpPr>
          <p:nvPr>
            <p:ph type="body" idx="10"/>
          </p:nvPr>
        </p:nvSpPr>
        <p:spPr>
          <a:xfrm>
            <a:off x="6434455" y="3224530"/>
            <a:ext cx="2441575" cy="390525"/>
          </a:xfrm>
          <a:prstGeom prst="rect">
            <a:avLst/>
          </a:prstGeom>
          <a:noFill/>
          <a:ln w="0" cmpd="sng">
            <a:noFill/>
            <a:prstDash val="solid"/>
          </a:ln>
        </p:spPr>
        <p:txBody>
          <a:bodyPr vert="horz" lIns="0" tIns="0" rIns="0" bIns="0" anchor="t"/>
          <a:lstStyle/>
          <a:p>
            <a:pPr marL="0" marR="0" indent="0" algn="l">
              <a:lnSpc>
                <a:spcPts val="1500"/>
              </a:lnSpc>
              <a:spcAft>
                <a:spcPts val="0"/>
              </a:spcAft>
              <a:buNone/>
            </a:pPr>
            <a:r>
              <a:rPr lang="fr-FR" sz="1450" b="1" spc="-25" dirty="0">
                <a:solidFill>
                  <a:srgbClr val="122C45"/>
                </a:solidFill>
                <a:latin typeface="Arial" panose="02020603050405020304" pitchFamily="2"/>
              </a:rPr>
              <a:t>Augmentation des dépenses à charge des patients </a:t>
            </a:r>
          </a:p>
        </p:txBody>
      </p:sp>
      <p:sp>
        <p:nvSpPr>
          <p:cNvPr id="13" name="Text Placeholder 12"/>
          <p:cNvSpPr>
            <a:spLocks noGrp="1"/>
          </p:cNvSpPr>
          <p:nvPr>
            <p:ph type="body" idx="10"/>
          </p:nvPr>
        </p:nvSpPr>
        <p:spPr>
          <a:xfrm>
            <a:off x="3770630" y="3376930"/>
            <a:ext cx="1356360" cy="841375"/>
          </a:xfrm>
          <a:prstGeom prst="rect">
            <a:avLst/>
          </a:prstGeom>
          <a:noFill/>
          <a:ln w="0" cmpd="sng">
            <a:noFill/>
            <a:prstDash val="solid"/>
          </a:ln>
        </p:spPr>
        <p:txBody>
          <a:bodyPr vert="horz" lIns="0" tIns="0" rIns="0" bIns="0" anchor="t"/>
          <a:lstStyle/>
          <a:p>
            <a:pPr marL="0" marR="0" indent="0" algn="ctr">
              <a:lnSpc>
                <a:spcPts val="1700"/>
              </a:lnSpc>
              <a:spcAft>
                <a:spcPts val="0"/>
              </a:spcAft>
              <a:buNone/>
            </a:pPr>
            <a:r>
              <a:rPr lang="fr-FR" sz="1200" b="1" spc="-5" dirty="0">
                <a:solidFill>
                  <a:srgbClr val="F1F1F1"/>
                </a:solidFill>
                <a:latin typeface="Arial" panose="02020603050405020304" pitchFamily="2"/>
              </a:rPr>
              <a:t>SUBSTANDARD </a:t>
            </a:r>
            <a:r>
              <a:rPr lang="fr-FR" sz="1500" b="1" spc="-5" dirty="0">
                <a:solidFill>
                  <a:srgbClr val="F1F1F1"/>
                </a:solidFill>
                <a:latin typeface="Arial" panose="02020603050405020304" pitchFamily="2"/>
              </a:rPr>
              <a:t>&amp; </a:t>
            </a:r>
            <a:br>
              <a:rPr dirty="0"/>
            </a:br>
            <a:r>
              <a:rPr lang="fr-FR" sz="1200" b="1" spc="-5" dirty="0">
                <a:solidFill>
                  <a:srgbClr val="F1F1F1"/>
                </a:solidFill>
                <a:latin typeface="Arial" panose="02020603050405020304" pitchFamily="2"/>
              </a:rPr>
              <a:t>FALSIFIED </a:t>
            </a:r>
            <a:br>
              <a:rPr dirty="0"/>
            </a:br>
            <a:r>
              <a:rPr lang="fr-FR" sz="1200" b="1" spc="-5" dirty="0">
                <a:solidFill>
                  <a:srgbClr val="F1F1F1"/>
                </a:solidFill>
                <a:latin typeface="Arial" panose="02020603050405020304" pitchFamily="2"/>
              </a:rPr>
              <a:t>MEDICAL </a:t>
            </a:r>
            <a:br>
              <a:rPr dirty="0"/>
            </a:br>
            <a:r>
              <a:rPr lang="fr-FR" sz="1200" b="1" spc="-5" dirty="0">
                <a:solidFill>
                  <a:srgbClr val="F1F1F1"/>
                </a:solidFill>
                <a:latin typeface="Arial" panose="02020603050405020304" pitchFamily="2"/>
              </a:rPr>
              <a:t>PRODUCTS </a:t>
            </a:r>
          </a:p>
        </p:txBody>
      </p:sp>
      <p:sp>
        <p:nvSpPr>
          <p:cNvPr id="14" name="Text Placeholder 13"/>
          <p:cNvSpPr>
            <a:spLocks noGrp="1"/>
          </p:cNvSpPr>
          <p:nvPr>
            <p:ph type="body" idx="10"/>
          </p:nvPr>
        </p:nvSpPr>
        <p:spPr>
          <a:xfrm>
            <a:off x="6330950" y="4632960"/>
            <a:ext cx="1932305" cy="353695"/>
          </a:xfrm>
          <a:prstGeom prst="rect">
            <a:avLst/>
          </a:prstGeom>
          <a:noFill/>
          <a:ln w="0" cmpd="sng">
            <a:noFill/>
            <a:prstDash val="solid"/>
          </a:ln>
        </p:spPr>
        <p:txBody>
          <a:bodyPr vert="horz" lIns="0" tIns="0" rIns="0" bIns="0" anchor="t"/>
          <a:lstStyle/>
          <a:p>
            <a:pPr marL="0" marR="0" indent="0" algn="l">
              <a:lnSpc>
                <a:spcPts val="1400"/>
              </a:lnSpc>
              <a:spcAft>
                <a:spcPts val="0"/>
              </a:spcAft>
              <a:buNone/>
            </a:pPr>
            <a:r>
              <a:rPr lang="fr-FR" sz="1450" b="1" spc="0" dirty="0">
                <a:solidFill>
                  <a:srgbClr val="1DA7DF"/>
                </a:solidFill>
                <a:latin typeface="Arial" panose="02020603050405020304" pitchFamily="2"/>
              </a:rPr>
              <a:t>Prévalence accrue des maladies </a:t>
            </a:r>
          </a:p>
        </p:txBody>
      </p:sp>
      <p:sp>
        <p:nvSpPr>
          <p:cNvPr id="15" name="Text Placeholder 14"/>
          <p:cNvSpPr>
            <a:spLocks noGrp="1"/>
          </p:cNvSpPr>
          <p:nvPr>
            <p:ph type="body" idx="10"/>
          </p:nvPr>
        </p:nvSpPr>
        <p:spPr>
          <a:xfrm>
            <a:off x="1073150" y="4998720"/>
            <a:ext cx="1587500" cy="14033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450" b="1" spc="-55" dirty="0">
                <a:solidFill>
                  <a:srgbClr val="1DA7DF"/>
                </a:solidFill>
                <a:latin typeface="Arial" panose="02020603050405020304" pitchFamily="2"/>
              </a:rPr>
              <a:t>Perte de confiance </a:t>
            </a:r>
          </a:p>
        </p:txBody>
      </p:sp>
      <p:sp>
        <p:nvSpPr>
          <p:cNvPr id="16" name="Text Placeholder 15"/>
          <p:cNvSpPr>
            <a:spLocks noGrp="1"/>
          </p:cNvSpPr>
          <p:nvPr>
            <p:ph type="body" idx="10"/>
          </p:nvPr>
        </p:nvSpPr>
        <p:spPr>
          <a:xfrm>
            <a:off x="5541010" y="5379720"/>
            <a:ext cx="2420620" cy="176530"/>
          </a:xfrm>
          <a:prstGeom prst="rect">
            <a:avLst/>
          </a:prstGeom>
          <a:noFill/>
          <a:ln w="0" cmpd="sng">
            <a:noFill/>
            <a:prstDash val="solid"/>
          </a:ln>
        </p:spPr>
        <p:txBody>
          <a:bodyPr vert="horz" lIns="0" tIns="0" rIns="0" bIns="0" anchor="t"/>
          <a:lstStyle/>
          <a:p>
            <a:pPr marL="0" marR="0" indent="0" algn="l">
              <a:lnSpc>
                <a:spcPts val="1300"/>
              </a:lnSpc>
              <a:spcAft>
                <a:spcPts val="0"/>
              </a:spcAft>
              <a:buNone/>
            </a:pPr>
            <a:r>
              <a:rPr lang="fr-FR" sz="1450" b="1" spc="-45" dirty="0">
                <a:solidFill>
                  <a:srgbClr val="1DA7DF"/>
                </a:solidFill>
                <a:latin typeface="Arial" panose="02020603050405020304" pitchFamily="2"/>
              </a:rPr>
              <a:t>Progression de la résistance </a:t>
            </a:r>
          </a:p>
        </p:txBody>
      </p:sp>
      <p:sp>
        <p:nvSpPr>
          <p:cNvPr id="17" name="Text Placeholder 16"/>
          <p:cNvSpPr>
            <a:spLocks noGrp="1"/>
          </p:cNvSpPr>
          <p:nvPr>
            <p:ph type="body" idx="10"/>
          </p:nvPr>
        </p:nvSpPr>
        <p:spPr>
          <a:xfrm>
            <a:off x="5535295" y="5593080"/>
            <a:ext cx="1633855" cy="14033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450" b="1" spc="-65" dirty="0">
                <a:solidFill>
                  <a:srgbClr val="1DA7DF"/>
                </a:solidFill>
                <a:latin typeface="Arial" panose="02020603050405020304" pitchFamily="2"/>
              </a:rPr>
              <a:t>aux antimicrobiens </a:t>
            </a:r>
          </a:p>
        </p:txBody>
      </p:sp>
      <p:sp>
        <p:nvSpPr>
          <p:cNvPr id="18" name="Text Placeholder 17"/>
          <p:cNvSpPr>
            <a:spLocks noGrp="1"/>
          </p:cNvSpPr>
          <p:nvPr>
            <p:ph type="body" idx="10"/>
          </p:nvPr>
        </p:nvSpPr>
        <p:spPr>
          <a:xfrm>
            <a:off x="1073150" y="2411095"/>
            <a:ext cx="1444625" cy="14033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450" b="1" spc="-55" dirty="0">
                <a:solidFill>
                  <a:srgbClr val="7E7E7E"/>
                </a:solidFill>
                <a:latin typeface="Arial" panose="02020603050405020304" pitchFamily="2"/>
              </a:rPr>
              <a:t>Perte de revenus </a:t>
            </a:r>
          </a:p>
        </p:txBody>
      </p:sp>
      <p:sp>
        <p:nvSpPr>
          <p:cNvPr id="19" name="Text Placeholder 18"/>
          <p:cNvSpPr>
            <a:spLocks noGrp="1"/>
          </p:cNvSpPr>
          <p:nvPr>
            <p:ph type="body" idx="10"/>
          </p:nvPr>
        </p:nvSpPr>
        <p:spPr>
          <a:xfrm>
            <a:off x="716280" y="3803650"/>
            <a:ext cx="1386840" cy="14033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450" b="1" spc="-55" dirty="0">
                <a:solidFill>
                  <a:srgbClr val="7E7E7E"/>
                </a:solidFill>
                <a:latin typeface="Arial" panose="02020603050405020304" pitchFamily="2"/>
              </a:rPr>
              <a:t>Pauvreté accrue </a:t>
            </a:r>
          </a:p>
        </p:txBody>
      </p:sp>
      <p:sp>
        <p:nvSpPr>
          <p:cNvPr id="20" name="Text Placeholder 19"/>
          <p:cNvSpPr>
            <a:spLocks noGrp="1"/>
          </p:cNvSpPr>
          <p:nvPr>
            <p:ph type="body" idx="10"/>
          </p:nvPr>
        </p:nvSpPr>
        <p:spPr>
          <a:xfrm>
            <a:off x="807720" y="3011170"/>
            <a:ext cx="1359535" cy="353695"/>
          </a:xfrm>
          <a:prstGeom prst="rect">
            <a:avLst/>
          </a:prstGeom>
          <a:noFill/>
          <a:ln w="0" cmpd="sng">
            <a:noFill/>
            <a:prstDash val="solid"/>
          </a:ln>
        </p:spPr>
        <p:txBody>
          <a:bodyPr vert="horz" lIns="0" tIns="0" rIns="0" bIns="0" anchor="t"/>
          <a:lstStyle/>
          <a:p>
            <a:pPr marL="0" marR="0" indent="0" algn="l">
              <a:lnSpc>
                <a:spcPts val="1400"/>
              </a:lnSpc>
              <a:spcAft>
                <a:spcPts val="0"/>
              </a:spcAft>
              <a:buNone/>
            </a:pPr>
            <a:r>
              <a:rPr lang="fr-FR" sz="1450" b="1" spc="-15" dirty="0">
                <a:solidFill>
                  <a:srgbClr val="7E7E7E"/>
                </a:solidFill>
                <a:latin typeface="Arial" panose="02020603050405020304" pitchFamily="2"/>
              </a:rPr>
              <a:t>Absence de mobilité sociale </a:t>
            </a:r>
          </a:p>
        </p:txBody>
      </p:sp>
      <p:sp>
        <p:nvSpPr>
          <p:cNvPr id="21" name="Text Placeholder 20"/>
          <p:cNvSpPr>
            <a:spLocks noGrp="1"/>
          </p:cNvSpPr>
          <p:nvPr>
            <p:ph type="body" idx="10"/>
          </p:nvPr>
        </p:nvSpPr>
        <p:spPr>
          <a:xfrm>
            <a:off x="1088390" y="5605145"/>
            <a:ext cx="2538730" cy="140335"/>
          </a:xfrm>
          <a:prstGeom prst="rect">
            <a:avLst/>
          </a:prstGeom>
          <a:noFill/>
          <a:ln w="0" cmpd="sng">
            <a:noFill/>
            <a:prstDash val="solid"/>
          </a:ln>
        </p:spPr>
        <p:txBody>
          <a:bodyPr vert="horz" lIns="0" tIns="0" rIns="0" bIns="0" anchor="t"/>
          <a:lstStyle/>
          <a:p>
            <a:pPr marL="0" marR="0" indent="0" algn="l">
              <a:lnSpc>
                <a:spcPts val="1100"/>
              </a:lnSpc>
              <a:spcAft>
                <a:spcPts val="0"/>
              </a:spcAft>
              <a:buNone/>
            </a:pPr>
            <a:r>
              <a:rPr lang="fr-FR" sz="1450" b="1" spc="-40" dirty="0">
                <a:solidFill>
                  <a:srgbClr val="1DA7DF"/>
                </a:solidFill>
                <a:latin typeface="Arial" panose="02020603050405020304" pitchFamily="2"/>
              </a:rPr>
              <a:t>Mortalité et morbidité accrues </a:t>
            </a:r>
          </a:p>
        </p:txBody>
      </p:sp>
      <p:sp>
        <p:nvSpPr>
          <p:cNvPr id="22" name="Text Placeholder 21"/>
          <p:cNvSpPr>
            <a:spLocks noGrp="1"/>
          </p:cNvSpPr>
          <p:nvPr>
            <p:ph type="body" idx="10"/>
          </p:nvPr>
        </p:nvSpPr>
        <p:spPr>
          <a:xfrm>
            <a:off x="1085215" y="5818505"/>
            <a:ext cx="1697355" cy="177165"/>
          </a:xfrm>
          <a:prstGeom prst="rect">
            <a:avLst/>
          </a:prstGeom>
          <a:noFill/>
          <a:ln w="0" cmpd="sng">
            <a:noFill/>
            <a:prstDash val="solid"/>
          </a:ln>
        </p:spPr>
        <p:txBody>
          <a:bodyPr vert="horz" lIns="0" tIns="0" rIns="0" bIns="0" anchor="t"/>
          <a:lstStyle/>
          <a:p>
            <a:pPr marL="0" marR="0" indent="0" algn="l">
              <a:lnSpc>
                <a:spcPts val="1300"/>
              </a:lnSpc>
              <a:spcAft>
                <a:spcPts val="0"/>
              </a:spcAft>
              <a:buNone/>
            </a:pPr>
            <a:r>
              <a:rPr lang="fr-FR" sz="1450" b="1" spc="-45" dirty="0">
                <a:solidFill>
                  <a:srgbClr val="1DA7DF"/>
                </a:solidFill>
                <a:latin typeface="Arial" panose="02020603050405020304" pitchFamily="2"/>
              </a:rPr>
              <a:t>(effets indésirables)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a:extLst>
              <a:ext uri="{FF2B5EF4-FFF2-40B4-BE49-F238E27FC236}">
                <a16:creationId xmlns:a16="http://schemas.microsoft.com/office/drawing/2014/main" id="{8FC34313-E835-DF16-0FA8-5FD5ADF7BD35}"/>
              </a:ext>
            </a:extLst>
          </p:cNvPr>
          <p:cNvSpPr txBox="1">
            <a:spLocks noChangeArrowheads="1"/>
          </p:cNvSpPr>
          <p:nvPr/>
        </p:nvSpPr>
        <p:spPr bwMode="auto">
          <a:xfrm>
            <a:off x="2700338" y="5589588"/>
            <a:ext cx="3959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50000"/>
              </a:spcBef>
            </a:pPr>
            <a:r>
              <a:rPr lang="fr-FR" altLang="it-IT" sz="1000" i="1">
                <a:latin typeface="Times New Roman" panose="02020603050405020304" pitchFamily="18" charset="0"/>
                <a:cs typeface="Arial" panose="020B0604020202020204" pitchFamily="34" charset="0"/>
              </a:rPr>
              <a:t>Source : OMS et IRACM (brochure 2015 « le faux médicament - Késako)</a:t>
            </a:r>
          </a:p>
        </p:txBody>
      </p:sp>
      <p:sp>
        <p:nvSpPr>
          <p:cNvPr id="837636" name="Text Box 4">
            <a:extLst>
              <a:ext uri="{FF2B5EF4-FFF2-40B4-BE49-F238E27FC236}">
                <a16:creationId xmlns:a16="http://schemas.microsoft.com/office/drawing/2014/main" id="{92EDDCCD-FCBB-CBBF-F43F-8899BFB2443A}"/>
              </a:ext>
            </a:extLst>
          </p:cNvPr>
          <p:cNvSpPr txBox="1">
            <a:spLocks noChangeArrowheads="1"/>
          </p:cNvSpPr>
          <p:nvPr/>
        </p:nvSpPr>
        <p:spPr bwMode="auto">
          <a:xfrm>
            <a:off x="323850" y="173038"/>
            <a:ext cx="8569325" cy="519112"/>
          </a:xfrm>
          <a:prstGeom prst="rect">
            <a:avLst/>
          </a:prstGeom>
          <a:solidFill>
            <a:srgbClr val="FFFF99"/>
          </a:solidFill>
          <a:ln w="12700">
            <a:noFill/>
            <a:miter lim="800000"/>
            <a:headEnd type="none" w="sm" len="sm"/>
            <a:tailEnd type="none" w="sm" len="sm"/>
          </a:ln>
          <a:effectLst/>
        </p:spPr>
        <p:txBody>
          <a:bodyPr>
            <a:spAutoFit/>
          </a:bodyPr>
          <a:lstStyle/>
          <a:p>
            <a:pPr>
              <a:spcBef>
                <a:spcPct val="50000"/>
              </a:spcBef>
              <a:defRPr/>
            </a:pPr>
            <a:r>
              <a:rPr lang="fr-FR" sz="2800">
                <a:solidFill>
                  <a:srgbClr val="FF0000"/>
                </a:solidFill>
                <a:effectLst>
                  <a:outerShdw blurRad="38100" dist="38100" dir="2700000" algn="tl">
                    <a:srgbClr val="000000"/>
                  </a:outerShdw>
                </a:effectLst>
                <a:latin typeface="Times New Roman" pitchFamily="18" charset="0"/>
              </a:rPr>
              <a:t>L’ampleur du trafic de faux médicaments dans le monde</a:t>
            </a:r>
          </a:p>
        </p:txBody>
      </p:sp>
      <p:grpSp>
        <p:nvGrpSpPr>
          <p:cNvPr id="39940" name="Group 5">
            <a:extLst>
              <a:ext uri="{FF2B5EF4-FFF2-40B4-BE49-F238E27FC236}">
                <a16:creationId xmlns:a16="http://schemas.microsoft.com/office/drawing/2014/main" id="{796BFB94-4EB1-4515-343E-65049F3BD10A}"/>
              </a:ext>
            </a:extLst>
          </p:cNvPr>
          <p:cNvGrpSpPr>
            <a:grpSpLocks/>
          </p:cNvGrpSpPr>
          <p:nvPr/>
        </p:nvGrpSpPr>
        <p:grpSpPr bwMode="auto">
          <a:xfrm>
            <a:off x="2411413" y="1484313"/>
            <a:ext cx="4321175" cy="4176712"/>
            <a:chOff x="1383" y="346"/>
            <a:chExt cx="3193" cy="3266"/>
          </a:xfrm>
        </p:grpSpPr>
        <p:pic>
          <p:nvPicPr>
            <p:cNvPr id="39942" name="Picture 6">
              <a:extLst>
                <a:ext uri="{FF2B5EF4-FFF2-40B4-BE49-F238E27FC236}">
                  <a16:creationId xmlns:a16="http://schemas.microsoft.com/office/drawing/2014/main" id="{E0475AEC-D2FF-347A-2B7A-67A4497DD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 y="346"/>
              <a:ext cx="3193"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a:extLst>
                <a:ext uri="{FF2B5EF4-FFF2-40B4-BE49-F238E27FC236}">
                  <a16:creationId xmlns:a16="http://schemas.microsoft.com/office/drawing/2014/main" id="{D5865189-E3E7-87BD-F082-D7C20780D7A8}"/>
                </a:ext>
              </a:extLst>
            </p:cNvPr>
            <p:cNvSpPr txBox="1">
              <a:spLocks noChangeArrowheads="1"/>
            </p:cNvSpPr>
            <p:nvPr/>
          </p:nvSpPr>
          <p:spPr bwMode="auto">
            <a:xfrm>
              <a:off x="3287" y="3250"/>
              <a:ext cx="183" cy="2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50000"/>
                </a:spcBef>
              </a:pPr>
              <a:endParaRPr lang="it-IT" altLang="it-IT" sz="1800" b="1">
                <a:cs typeface="Arial" panose="020B0604020202020204" pitchFamily="34" charset="0"/>
              </a:endParaRPr>
            </a:p>
          </p:txBody>
        </p:sp>
      </p:grpSp>
      <p:pic>
        <p:nvPicPr>
          <p:cNvPr id="39941" name="Picture 8" descr="Afficher l'image d'origine">
            <a:extLst>
              <a:ext uri="{FF2B5EF4-FFF2-40B4-BE49-F238E27FC236}">
                <a16:creationId xmlns:a16="http://schemas.microsoft.com/office/drawing/2014/main" id="{5A7ABF10-C47A-84E0-CA87-8CF0F39F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052513"/>
            <a:ext cx="23764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a:extLst>
              <a:ext uri="{FF2B5EF4-FFF2-40B4-BE49-F238E27FC236}">
                <a16:creationId xmlns:a16="http://schemas.microsoft.com/office/drawing/2014/main" id="{3F414295-4D0C-2C38-E4B6-3EC3D962A9FC}"/>
              </a:ext>
            </a:extLst>
          </p:cNvPr>
          <p:cNvSpPr txBox="1">
            <a:spLocks noChangeArrowheads="1"/>
          </p:cNvSpPr>
          <p:nvPr/>
        </p:nvSpPr>
        <p:spPr bwMode="auto">
          <a:xfrm>
            <a:off x="323850" y="246063"/>
            <a:ext cx="8569325" cy="519112"/>
          </a:xfrm>
          <a:prstGeom prst="rect">
            <a:avLst/>
          </a:prstGeom>
          <a:solidFill>
            <a:srgbClr val="FFFF99"/>
          </a:solidFill>
          <a:ln w="12700">
            <a:noFill/>
            <a:miter lim="800000"/>
            <a:headEnd type="none" w="sm" len="sm"/>
            <a:tailEnd type="none" w="sm" len="sm"/>
          </a:ln>
          <a:effectLst/>
        </p:spPr>
        <p:txBody>
          <a:bodyPr>
            <a:spAutoFit/>
          </a:bodyPr>
          <a:lstStyle/>
          <a:p>
            <a:pPr>
              <a:spcBef>
                <a:spcPct val="50000"/>
              </a:spcBef>
              <a:defRPr/>
            </a:pPr>
            <a:r>
              <a:rPr lang="fr-FR" sz="2800">
                <a:solidFill>
                  <a:srgbClr val="FF0000"/>
                </a:solidFill>
                <a:effectLst>
                  <a:outerShdw blurRad="38100" dist="38100" dir="2700000" algn="tl">
                    <a:srgbClr val="000000"/>
                  </a:outerShdw>
                </a:effectLst>
                <a:latin typeface="Times New Roman" pitchFamily="18" charset="0"/>
              </a:rPr>
              <a:t>L’ampleur du trafic de faux médicaments en Afrique</a:t>
            </a:r>
          </a:p>
        </p:txBody>
      </p:sp>
      <p:grpSp>
        <p:nvGrpSpPr>
          <p:cNvPr id="41988" name="Group 7">
            <a:extLst>
              <a:ext uri="{FF2B5EF4-FFF2-40B4-BE49-F238E27FC236}">
                <a16:creationId xmlns:a16="http://schemas.microsoft.com/office/drawing/2014/main" id="{C9FDFBA1-E743-82BD-3D6E-29AFEE4DDD51}"/>
              </a:ext>
            </a:extLst>
          </p:cNvPr>
          <p:cNvGrpSpPr>
            <a:grpSpLocks/>
          </p:cNvGrpSpPr>
          <p:nvPr/>
        </p:nvGrpSpPr>
        <p:grpSpPr bwMode="auto">
          <a:xfrm>
            <a:off x="1979613" y="1196975"/>
            <a:ext cx="5040312" cy="4608513"/>
            <a:chOff x="884" y="300"/>
            <a:chExt cx="3807" cy="3384"/>
          </a:xfrm>
        </p:grpSpPr>
        <p:pic>
          <p:nvPicPr>
            <p:cNvPr id="41989" name="Picture 8">
              <a:extLst>
                <a:ext uri="{FF2B5EF4-FFF2-40B4-BE49-F238E27FC236}">
                  <a16:creationId xmlns:a16="http://schemas.microsoft.com/office/drawing/2014/main" id="{1F16CA4C-A837-0487-02D6-16E08DBA4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300"/>
              <a:ext cx="3807" cy="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990" name="Text Box 9">
              <a:extLst>
                <a:ext uri="{FF2B5EF4-FFF2-40B4-BE49-F238E27FC236}">
                  <a16:creationId xmlns:a16="http://schemas.microsoft.com/office/drawing/2014/main" id="{AE90E0A4-854C-0AED-E60F-D68D2D184A73}"/>
                </a:ext>
              </a:extLst>
            </p:cNvPr>
            <p:cNvSpPr txBox="1">
              <a:spLocks noChangeArrowheads="1"/>
            </p:cNvSpPr>
            <p:nvPr/>
          </p:nvSpPr>
          <p:spPr bwMode="auto">
            <a:xfrm>
              <a:off x="3424" y="3293"/>
              <a:ext cx="272" cy="27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50000"/>
                </a:spcBef>
              </a:pPr>
              <a:endParaRPr lang="it-IT" altLang="it-IT" sz="1800" b="1">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a:extLst>
              <a:ext uri="{FF2B5EF4-FFF2-40B4-BE49-F238E27FC236}">
                <a16:creationId xmlns:a16="http://schemas.microsoft.com/office/drawing/2014/main" id="{CFEB8A7E-2DF1-04CB-8CE3-E9052EFE5AA2}"/>
              </a:ext>
            </a:extLst>
          </p:cNvPr>
          <p:cNvSpPr>
            <a:spLocks noChangeArrowheads="1"/>
          </p:cNvSpPr>
          <p:nvPr/>
        </p:nvSpPr>
        <p:spPr bwMode="auto">
          <a:xfrm>
            <a:off x="323850" y="476250"/>
            <a:ext cx="8569325" cy="822325"/>
          </a:xfrm>
          <a:prstGeom prst="rect">
            <a:avLst/>
          </a:prstGeom>
          <a:solidFill>
            <a:srgbClr val="FF99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fr-FR" altLang="it-IT" sz="2400" b="1">
                <a:solidFill>
                  <a:srgbClr val="0033CC"/>
                </a:solidFill>
                <a:latin typeface="Times New Roman" panose="02020603050405020304" pitchFamily="18" charset="0"/>
              </a:rPr>
              <a:t>On retrouve les faux médicaments dans toutes les régions du monde</a:t>
            </a:r>
          </a:p>
        </p:txBody>
      </p:sp>
      <p:sp>
        <p:nvSpPr>
          <p:cNvPr id="40963" name="Rectangle 5">
            <a:extLst>
              <a:ext uri="{FF2B5EF4-FFF2-40B4-BE49-F238E27FC236}">
                <a16:creationId xmlns:a16="http://schemas.microsoft.com/office/drawing/2014/main" id="{C7BA0E5C-51FD-6F35-26D4-619FBA23CE03}"/>
              </a:ext>
            </a:extLst>
          </p:cNvPr>
          <p:cNvSpPr>
            <a:spLocks noChangeArrowheads="1"/>
          </p:cNvSpPr>
          <p:nvPr/>
        </p:nvSpPr>
        <p:spPr bwMode="auto">
          <a:xfrm>
            <a:off x="323850" y="1700213"/>
            <a:ext cx="8569325" cy="45720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fr-FR" altLang="it-IT" sz="2400" b="1">
                <a:solidFill>
                  <a:srgbClr val="0033CC"/>
                </a:solidFill>
                <a:latin typeface="Times New Roman" panose="02020603050405020304" pitchFamily="18" charset="0"/>
              </a:rPr>
              <a:t>Toutes les principales classes thérapeutiques sont concernées</a:t>
            </a:r>
          </a:p>
        </p:txBody>
      </p:sp>
      <p:sp>
        <p:nvSpPr>
          <p:cNvPr id="40964" name="Rectangle 6">
            <a:extLst>
              <a:ext uri="{FF2B5EF4-FFF2-40B4-BE49-F238E27FC236}">
                <a16:creationId xmlns:a16="http://schemas.microsoft.com/office/drawing/2014/main" id="{250060EA-8EFA-5E11-0904-18B19C832871}"/>
              </a:ext>
            </a:extLst>
          </p:cNvPr>
          <p:cNvSpPr>
            <a:spLocks noChangeArrowheads="1"/>
          </p:cNvSpPr>
          <p:nvPr/>
        </p:nvSpPr>
        <p:spPr bwMode="auto">
          <a:xfrm>
            <a:off x="323850" y="2492375"/>
            <a:ext cx="8569325" cy="1187450"/>
          </a:xfrm>
          <a:prstGeom prst="rect">
            <a:avLst/>
          </a:prstGeom>
          <a:solidFill>
            <a:srgbClr val="FF7C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fr-FR" altLang="it-IT" sz="2400" b="1">
                <a:solidFill>
                  <a:srgbClr val="0033CC"/>
                </a:solidFill>
                <a:latin typeface="Times New Roman" panose="02020603050405020304" pitchFamily="18" charset="0"/>
              </a:rPr>
              <a:t>On falsifie les médicaments princeps comme les médicaments génériques, y compris des produits très coûteux contre le cancer ou des produits à très bas prix pour le traitement de la douleur</a:t>
            </a:r>
          </a:p>
        </p:txBody>
      </p:sp>
      <p:sp>
        <p:nvSpPr>
          <p:cNvPr id="40965" name="Rectangle 7">
            <a:extLst>
              <a:ext uri="{FF2B5EF4-FFF2-40B4-BE49-F238E27FC236}">
                <a16:creationId xmlns:a16="http://schemas.microsoft.com/office/drawing/2014/main" id="{0C3F70F1-8C64-A4BA-1077-B7CE75DE3806}"/>
              </a:ext>
            </a:extLst>
          </p:cNvPr>
          <p:cNvSpPr>
            <a:spLocks noChangeArrowheads="1"/>
          </p:cNvSpPr>
          <p:nvPr/>
        </p:nvSpPr>
        <p:spPr bwMode="auto">
          <a:xfrm>
            <a:off x="323850" y="4005263"/>
            <a:ext cx="8569325" cy="1187450"/>
          </a:xfrm>
          <a:prstGeom prst="rect">
            <a:avLst/>
          </a:prstGeom>
          <a:solidFill>
            <a:srgbClr val="CCFF33"/>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fr-FR" altLang="it-IT" sz="2400" b="1">
                <a:solidFill>
                  <a:srgbClr val="0033CC"/>
                </a:solidFill>
                <a:latin typeface="Times New Roman" panose="02020603050405020304" pitchFamily="18" charset="0"/>
              </a:rPr>
              <a:t>On peut les trouver sur les marchés illégaux dans les rues, sur des sites Internet non réglementés et même dans les pharmacies, les cabinets médicaux et les hôpitaux</a:t>
            </a:r>
          </a:p>
        </p:txBody>
      </p:sp>
      <p:sp>
        <p:nvSpPr>
          <p:cNvPr id="40966" name="Text Box 8">
            <a:extLst>
              <a:ext uri="{FF2B5EF4-FFF2-40B4-BE49-F238E27FC236}">
                <a16:creationId xmlns:a16="http://schemas.microsoft.com/office/drawing/2014/main" id="{1E7F3F6D-A763-DD63-AFC6-46B7A1DFD7CF}"/>
              </a:ext>
            </a:extLst>
          </p:cNvPr>
          <p:cNvSpPr txBox="1">
            <a:spLocks noChangeArrowheads="1"/>
          </p:cNvSpPr>
          <p:nvPr/>
        </p:nvSpPr>
        <p:spPr bwMode="auto">
          <a:xfrm>
            <a:off x="323850" y="5516563"/>
            <a:ext cx="8640763" cy="1042987"/>
          </a:xfrm>
          <a:prstGeom prst="rect">
            <a:avLst/>
          </a:prstGeom>
          <a:solidFill>
            <a:srgbClr val="FFFF99"/>
          </a:solidFill>
          <a:ln w="38100" cmpd="dbl">
            <a:solidFill>
              <a:schemeClr val="tx1"/>
            </a:solidFill>
            <a:miter lim="800000"/>
            <a:headEnd type="none" w="sm" len="sm"/>
            <a:tailEnd type="none" w="sm" len="sm"/>
          </a:ln>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FontTx/>
              <a:buChar char="-"/>
            </a:pPr>
            <a:r>
              <a:rPr lang="fr-FR" altLang="it-IT" sz="1200" i="1">
                <a:solidFill>
                  <a:srgbClr val="0033CC"/>
                </a:solidFill>
                <a:latin typeface="Times New Roman" panose="02020603050405020304" pitchFamily="18" charset="0"/>
              </a:rPr>
              <a:t> Médicament princeps ou médicament de référence : le médicament d'origine qui sert de modèle aux médicaments génériques.</a:t>
            </a:r>
          </a:p>
          <a:p>
            <a:pPr algn="just" eaLnBrk="1" hangingPunct="1"/>
            <a:br>
              <a:rPr lang="fr-FR" altLang="it-IT" sz="1200" i="1">
                <a:solidFill>
                  <a:srgbClr val="0033CC"/>
                </a:solidFill>
                <a:latin typeface="Times New Roman" panose="02020603050405020304" pitchFamily="18" charset="0"/>
              </a:rPr>
            </a:br>
            <a:r>
              <a:rPr lang="fr-FR" altLang="it-IT" sz="1200" i="1">
                <a:solidFill>
                  <a:srgbClr val="0033CC"/>
                </a:solidFill>
                <a:latin typeface="Times New Roman" panose="02020603050405020304" pitchFamily="18" charset="0"/>
              </a:rPr>
              <a:t>- Médicament générique : un médicament générique est un produit identique au médicament d'origine qui lui sert de modèle. Le brevet du principe actif est tombé dans le domaine public, permettant ainsi la commercialisation de copies du médicament original. Il présente la même composition qualitative et quantitative en principe(s) actif(s) et la même forme pharmaceutique que le médicament original.</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622570" y="490982"/>
            <a:ext cx="8421370" cy="6193536"/>
          </a:xfrm>
          <a:prstGeom prst="rect">
            <a:avLst/>
          </a:prstGeom>
        </p:spPr>
      </p:pic>
      <p:sp>
        <p:nvSpPr>
          <p:cNvPr id="4" name="Text Placeholder 3"/>
          <p:cNvSpPr>
            <a:spLocks noGrp="1"/>
          </p:cNvSpPr>
          <p:nvPr>
            <p:ph type="body" idx="10"/>
          </p:nvPr>
        </p:nvSpPr>
        <p:spPr>
          <a:xfrm>
            <a:off x="1243973" y="94996"/>
            <a:ext cx="7178564" cy="781876"/>
          </a:xfrm>
          <a:prstGeom prst="rect">
            <a:avLst/>
          </a:prstGeom>
          <a:noFill/>
          <a:ln w="0" cmpd="sng">
            <a:noFill/>
            <a:prstDash val="solid"/>
          </a:ln>
        </p:spPr>
        <p:txBody>
          <a:bodyPr vert="horz" lIns="0" tIns="0" rIns="0" bIns="0" anchor="t"/>
          <a:lstStyle/>
          <a:p>
            <a:pPr marL="0" marR="0" indent="0" algn="l">
              <a:spcBef>
                <a:spcPts val="0"/>
              </a:spcBef>
              <a:spcAft>
                <a:spcPts val="0"/>
              </a:spcAft>
              <a:buNone/>
            </a:pPr>
            <a:r>
              <a:rPr lang="fr-FR" sz="2400" b="1" spc="-50" dirty="0">
                <a:solidFill>
                  <a:srgbClr val="002060"/>
                </a:solidFill>
                <a:latin typeface="Ebrima" panose="02020603050405020304" pitchFamily="2"/>
              </a:rPr>
              <a:t>Approche stratégique pour les médicaments</a:t>
            </a:r>
          </a:p>
          <a:p>
            <a:pPr marL="0" marR="0" indent="0" algn="l">
              <a:spcBef>
                <a:spcPts val="0"/>
              </a:spcBef>
              <a:spcAft>
                <a:spcPts val="0"/>
              </a:spcAft>
              <a:buNone/>
            </a:pPr>
            <a:r>
              <a:rPr lang="fr-FR" sz="2400" b="1" spc="-50" dirty="0">
                <a:solidFill>
                  <a:srgbClr val="002060"/>
                </a:solidFill>
                <a:latin typeface="Ebrima" panose="02020603050405020304" pitchFamily="2"/>
              </a:rPr>
              <a:t>de qualité inférieure et falsifiés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335130" y="407720"/>
            <a:ext cx="8258850" cy="393902"/>
          </a:xfrm>
          <a:prstGeom prst="rect">
            <a:avLst/>
          </a:prstGeom>
          <a:noFill/>
          <a:ln>
            <a:noFill/>
          </a:ln>
          <a:effectLst>
            <a:outerShdw dist="17961" dir="2700000" algn="ctr" rotWithShape="0">
              <a:srgbClr val="96CCEE"/>
            </a:outerShdw>
          </a:effectLst>
        </p:spPr>
        <p:txBody>
          <a:bodyPr spcFirstLastPara="1" vert="horz" wrap="square" lIns="0" tIns="0" rIns="0" bIns="0" numCol="1" anchor="ctr" anchorCtr="0" compatLnSpc="1">
            <a:prstTxWarp prst="textNoShape">
              <a:avLst/>
            </a:prstTxWarp>
            <a:noAutofit/>
          </a:bodyPr>
          <a:lstStyle/>
          <a:p>
            <a:pPr algn="ctr"/>
            <a:r>
              <a:rPr lang="en-US" dirty="0">
                <a:latin typeface="Open Sans"/>
                <a:ea typeface="Open Sans"/>
                <a:cs typeface="Open Sans"/>
                <a:sym typeface="Open Sans"/>
              </a:rPr>
              <a:t> </a:t>
            </a:r>
            <a:r>
              <a:rPr lang="fr-FR" sz="2400" dirty="0">
                <a:solidFill>
                  <a:srgbClr val="006699"/>
                </a:solidFill>
                <a:latin typeface="Open Sans"/>
                <a:ea typeface="Open Sans"/>
                <a:cs typeface="Open Sans"/>
                <a:sym typeface="Open Sans"/>
              </a:rPr>
              <a:t>Priorités Stratégiques Régional</a:t>
            </a:r>
            <a:r>
              <a:rPr lang="en-US" sz="2400" dirty="0">
                <a:solidFill>
                  <a:srgbClr val="006699"/>
                </a:solidFill>
                <a:latin typeface="Open Sans"/>
                <a:ea typeface="Open Sans"/>
                <a:cs typeface="Open Sans"/>
                <a:sym typeface="Open Sans"/>
              </a:rPr>
              <a:t>es</a:t>
            </a:r>
            <a:endParaRPr sz="2400" dirty="0">
              <a:solidFill>
                <a:srgbClr val="006699"/>
              </a:solidFill>
              <a:latin typeface="Open Sans"/>
              <a:ea typeface="Open Sans"/>
              <a:cs typeface="Open Sans"/>
              <a:sym typeface="Open Sans"/>
            </a:endParaRPr>
          </a:p>
        </p:txBody>
      </p:sp>
      <p:sp>
        <p:nvSpPr>
          <p:cNvPr id="188" name="Google Shape;188;p28"/>
          <p:cNvSpPr txBox="1"/>
          <p:nvPr/>
        </p:nvSpPr>
        <p:spPr>
          <a:xfrm>
            <a:off x="694764" y="1286686"/>
            <a:ext cx="3816731" cy="902774"/>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en-US" sz="1050" b="1" dirty="0">
                <a:solidFill>
                  <a:srgbClr val="0070C0"/>
                </a:solidFill>
                <a:latin typeface="Calibri" panose="020F0502020204030204" pitchFamily="34" charset="0"/>
                <a:ea typeface="Open Sans"/>
                <a:cs typeface="Calibri" panose="020F0502020204030204" pitchFamily="34" charset="0"/>
                <a:sym typeface="Open Sans"/>
              </a:rPr>
              <a:t>Politiques, </a:t>
            </a:r>
            <a:r>
              <a:rPr lang="fr-FR" sz="1050" b="1" dirty="0">
                <a:solidFill>
                  <a:srgbClr val="0070C0"/>
                </a:solidFill>
                <a:latin typeface="Calibri" panose="020F0502020204030204" pitchFamily="34" charset="0"/>
                <a:ea typeface="Open Sans"/>
                <a:cs typeface="Calibri" panose="020F0502020204030204" pitchFamily="34" charset="0"/>
                <a:sym typeface="Open Sans"/>
              </a:rPr>
              <a:t>Stratégies, Plans, and Lignes </a:t>
            </a:r>
            <a:r>
              <a:rPr lang="en-US" sz="1050" b="1" dirty="0">
                <a:solidFill>
                  <a:srgbClr val="0070C0"/>
                </a:solidFill>
                <a:latin typeface="Calibri" panose="020F0502020204030204" pitchFamily="34" charset="0"/>
                <a:ea typeface="Open Sans"/>
                <a:cs typeface="Calibri" panose="020F0502020204030204" pitchFamily="34" charset="0"/>
                <a:sym typeface="Open Sans"/>
              </a:rPr>
              <a:t>directrices</a:t>
            </a:r>
            <a:endParaRPr sz="1050" b="1" dirty="0">
              <a:solidFill>
                <a:srgbClr val="0070C0"/>
              </a:solidFill>
              <a:latin typeface="Calibri" panose="020F0502020204030204" pitchFamily="34" charset="0"/>
              <a:ea typeface="Open Sans"/>
              <a:cs typeface="Calibri" panose="020F0502020204030204" pitchFamily="34" charset="0"/>
              <a:sym typeface="Open Sans"/>
            </a:endParaRP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Élaboration, mise en œuvre et suivi de politiques, stratégies, plans et lignes directrices fondés sur des données probantes afin d'améliorer l'accès à des médicaments de qualité et d'un bon rapport coût-efficacité ainsi qu'aux infrastructures de sanitaires</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89" name="Google Shape;189;p28"/>
          <p:cNvSpPr txBox="1"/>
          <p:nvPr/>
        </p:nvSpPr>
        <p:spPr>
          <a:xfrm>
            <a:off x="659620" y="4461345"/>
            <a:ext cx="3788594" cy="858724"/>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Production de médicaments, de vaccins et d'autres produits de santé</a:t>
            </a: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Aider les pays à mettre en place et à stimuler la production locale de médicaments, de vaccins et d'autres produits de santé afin de garantir la sécurité sanitaire et l'accès de tous à des produits de santé de qualité, sûrs et efficaces.</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0" name="Google Shape;190;p28"/>
          <p:cNvSpPr txBox="1"/>
          <p:nvPr/>
        </p:nvSpPr>
        <p:spPr>
          <a:xfrm>
            <a:off x="669815" y="2090385"/>
            <a:ext cx="3784544" cy="747450"/>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Renforcement des systèmes réglementaires et de la surveillance du marché</a:t>
            </a: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Fournir des conseils et une assistance technique spécialisée pour renforcer les systèmes réglementaires et la surveillance du marché pour des produits et services de santé de qualité.</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1" name="Google Shape;191;p28"/>
          <p:cNvSpPr txBox="1"/>
          <p:nvPr/>
        </p:nvSpPr>
        <p:spPr>
          <a:xfrm>
            <a:off x="5125492" y="1188097"/>
            <a:ext cx="3899486" cy="1159866"/>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Résistance aux Antimicrobi</a:t>
            </a:r>
            <a:r>
              <a:rPr lang="en-US" sz="1050" b="1" dirty="0">
                <a:solidFill>
                  <a:srgbClr val="0070C0"/>
                </a:solidFill>
                <a:latin typeface="Calibri" panose="020F0502020204030204" pitchFamily="34" charset="0"/>
                <a:ea typeface="Open Sans"/>
                <a:cs typeface="Calibri" panose="020F0502020204030204" pitchFamily="34" charset="0"/>
                <a:sym typeface="Open Sans"/>
              </a:rPr>
              <a:t>ens (RAM)</a:t>
            </a:r>
            <a:endParaRPr sz="1050" b="1" dirty="0">
              <a:solidFill>
                <a:srgbClr val="000000"/>
              </a:solidFill>
              <a:latin typeface="Calibri" panose="020F0502020204030204" pitchFamily="34" charset="0"/>
              <a:ea typeface="Open Sans"/>
              <a:cs typeface="Calibri" panose="020F0502020204030204" pitchFamily="34" charset="0"/>
              <a:sym typeface="Open Sans"/>
            </a:endParaRP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Collaborer avec l'unité chargée de la résistance aux antimicrobiens (RAM) et d'autres programmes de lutte contre les maladies pour lutter contre la RAM au moyen de politiques et de pratiques fondées sur des données concrètes, de systèmes de surveillance renforcés, de capacités de laboratoire, de prévention et de contrôle des infections, et d'actions de sensibilisation pour améliorer la sécurité des patients.</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2" name="Google Shape;192;p28"/>
          <p:cNvSpPr txBox="1"/>
          <p:nvPr/>
        </p:nvSpPr>
        <p:spPr>
          <a:xfrm>
            <a:off x="667006" y="2893605"/>
            <a:ext cx="3816731" cy="836345"/>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Renforcer les capacités de recherche en santé publique</a:t>
            </a: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Renforcer la capacité à mener une recherche coordonnée conforme aux priorités de santé publique et à gérer efficacement les droits de propriété intellectuelle pour améliorer l'accès à des produits et services de santé dont la qualité est garantie.</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3" name="Google Shape;193;p28"/>
          <p:cNvSpPr txBox="1"/>
          <p:nvPr/>
        </p:nvSpPr>
        <p:spPr>
          <a:xfrm>
            <a:off x="5154252" y="2476202"/>
            <a:ext cx="3835130" cy="904547"/>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Partenariats</a:t>
            </a:r>
            <a:endParaRPr lang="fr-FR" sz="1050" b="1" dirty="0">
              <a:solidFill>
                <a:srgbClr val="000000"/>
              </a:solidFill>
              <a:latin typeface="Calibri" panose="020F0502020204030204" pitchFamily="34" charset="0"/>
              <a:ea typeface="Open Sans"/>
              <a:cs typeface="Calibri" panose="020F0502020204030204" pitchFamily="34" charset="0"/>
              <a:sym typeface="Open Sans"/>
            </a:endParaRP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Plaidoyer en faveur d'un soutien coordonné et d'un renforcement des partenariats pour une mobilisation accrue des ressources, des investissements et des mécanismes et structures régionaux et sous-régionaux renforcés, tels que l'Agence Africaine des médicaments.</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4" name="Google Shape;194;p28"/>
          <p:cNvSpPr txBox="1"/>
          <p:nvPr/>
        </p:nvSpPr>
        <p:spPr>
          <a:xfrm>
            <a:off x="659621" y="3664183"/>
            <a:ext cx="3804934" cy="833732"/>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Approvisionnement et gestion des achats</a:t>
            </a:r>
            <a:endParaRPr sz="1050" b="1" dirty="0">
              <a:solidFill>
                <a:srgbClr val="000000"/>
              </a:solidFill>
              <a:latin typeface="Calibri" panose="020F0502020204030204" pitchFamily="34" charset="0"/>
              <a:ea typeface="Open Sans"/>
              <a:cs typeface="Calibri" panose="020F0502020204030204" pitchFamily="34" charset="0"/>
              <a:sym typeface="Open Sans"/>
            </a:endParaRP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Aider les pays à évaluer leurs systèmes de gestion des achats et des approvisionnements et à mettre en œuvre des plans de développement institutionnel (IDP) afin d'atteindre le niveau de maturité recommandé.</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5" name="Google Shape;195;p28"/>
          <p:cNvSpPr txBox="1"/>
          <p:nvPr/>
        </p:nvSpPr>
        <p:spPr>
          <a:xfrm>
            <a:off x="5154252" y="3293030"/>
            <a:ext cx="3899487" cy="1027692"/>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Harmonisation </a:t>
            </a:r>
            <a:r>
              <a:rPr lang="en-US" sz="1050" b="1" dirty="0">
                <a:solidFill>
                  <a:srgbClr val="0070C0"/>
                </a:solidFill>
                <a:latin typeface="Calibri" panose="020F0502020204030204" pitchFamily="34" charset="0"/>
                <a:ea typeface="Open Sans"/>
                <a:cs typeface="Calibri" panose="020F0502020204030204" pitchFamily="34" charset="0"/>
                <a:sym typeface="Open Sans"/>
              </a:rPr>
              <a:t>des Politiques et Pratiques</a:t>
            </a:r>
            <a:endParaRPr sz="1050" b="1" dirty="0">
              <a:solidFill>
                <a:srgbClr val="000000"/>
              </a:solidFill>
              <a:latin typeface="Calibri" panose="020F0502020204030204" pitchFamily="34" charset="0"/>
              <a:ea typeface="Open Sans"/>
              <a:cs typeface="Calibri" panose="020F0502020204030204" pitchFamily="34" charset="0"/>
              <a:sym typeface="Open Sans"/>
            </a:endParaRP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Collaboration avec le siège de l'OMS et d'autres bureaux régionaux pour promouvoir l'harmonisation des politiques et des pratiques telles que les achats groupés, la préqualification, la tarification équitable et l'information commerciale, la pharmacovigilance, les programmes d'enregistrement collaboratifs élargis et la lutte contre les produits médicaux de qualité inférieure et falsifiés.</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sp>
        <p:nvSpPr>
          <p:cNvPr id="196" name="Google Shape;196;p28"/>
          <p:cNvSpPr txBox="1"/>
          <p:nvPr/>
        </p:nvSpPr>
        <p:spPr>
          <a:xfrm>
            <a:off x="5154252" y="4429430"/>
            <a:ext cx="3581325" cy="1027692"/>
          </a:xfrm>
          <a:prstGeom prst="rect">
            <a:avLst/>
          </a:prstGeom>
          <a:noFill/>
          <a:ln>
            <a:noFill/>
          </a:ln>
        </p:spPr>
        <p:txBody>
          <a:bodyPr spcFirstLastPara="1" wrap="square" lIns="68569" tIns="68569" rIns="68569" bIns="68569" anchor="t" anchorCtr="0">
            <a:noAutofit/>
          </a:bodyPr>
          <a:lstStyle/>
          <a:p>
            <a:pPr algn="just" defTabSz="685800" rtl="0">
              <a:buClr>
                <a:srgbClr val="000000"/>
              </a:buClr>
              <a:buSzPts val="1100"/>
              <a:defRPr/>
            </a:pPr>
            <a:r>
              <a:rPr lang="fr-FR" sz="1050" b="1" dirty="0">
                <a:solidFill>
                  <a:srgbClr val="0070C0"/>
                </a:solidFill>
                <a:latin typeface="Calibri" panose="020F0502020204030204" pitchFamily="34" charset="0"/>
                <a:ea typeface="Open Sans"/>
                <a:cs typeface="Calibri" panose="020F0502020204030204" pitchFamily="34" charset="0"/>
                <a:sym typeface="Open Sans"/>
              </a:rPr>
              <a:t>Suivi, rapports et diffusion de l'information</a:t>
            </a:r>
          </a:p>
          <a:p>
            <a:pPr algn="just" defTabSz="685800" rtl="0">
              <a:buClr>
                <a:srgbClr val="000000"/>
              </a:buClr>
              <a:buSzPts val="1100"/>
              <a:defRPr/>
            </a:pPr>
            <a:r>
              <a:rPr lang="fr-FR" sz="1050" dirty="0">
                <a:solidFill>
                  <a:srgbClr val="000000"/>
                </a:solidFill>
                <a:latin typeface="Calibri" panose="020F0502020204030204" pitchFamily="34" charset="0"/>
                <a:ea typeface="Open Sans Light"/>
                <a:cs typeface="Calibri" panose="020F0502020204030204" pitchFamily="34" charset="0"/>
                <a:sym typeface="Open Sans Light"/>
              </a:rPr>
              <a:t>Suivi, rapportage et diffusion des informations sur les progrès réalisés, les enseignements tirés et les meilleures pratiques concernant l'accès à des produits et services de santé de qualité, afin de stimuler un changement approprié des politiques et des pratiques.</a:t>
            </a:r>
            <a:endParaRPr sz="1050" dirty="0">
              <a:solidFill>
                <a:srgbClr val="000000"/>
              </a:solidFill>
              <a:latin typeface="Calibri" panose="020F0502020204030204" pitchFamily="34" charset="0"/>
              <a:ea typeface="Open Sans Light"/>
              <a:cs typeface="Calibri" panose="020F0502020204030204" pitchFamily="34" charset="0"/>
              <a:sym typeface="Open Sans Light"/>
            </a:endParaRPr>
          </a:p>
        </p:txBody>
      </p:sp>
      <p:pic>
        <p:nvPicPr>
          <p:cNvPr id="197" name="Google Shape;197;p28"/>
          <p:cNvPicPr preferRelativeResize="0"/>
          <p:nvPr/>
        </p:nvPicPr>
        <p:blipFill>
          <a:blip r:embed="rId3">
            <a:alphaModFix/>
          </a:blip>
          <a:stretch>
            <a:fillRect/>
          </a:stretch>
        </p:blipFill>
        <p:spPr>
          <a:xfrm>
            <a:off x="215874" y="1493313"/>
            <a:ext cx="461625" cy="511650"/>
          </a:xfrm>
          <a:prstGeom prst="rect">
            <a:avLst/>
          </a:prstGeom>
          <a:noFill/>
          <a:ln>
            <a:noFill/>
          </a:ln>
        </p:spPr>
      </p:pic>
      <p:pic>
        <p:nvPicPr>
          <p:cNvPr id="198" name="Google Shape;198;p28"/>
          <p:cNvPicPr preferRelativeResize="0"/>
          <p:nvPr/>
        </p:nvPicPr>
        <p:blipFill>
          <a:blip r:embed="rId4">
            <a:alphaModFix/>
          </a:blip>
          <a:stretch>
            <a:fillRect/>
          </a:stretch>
        </p:blipFill>
        <p:spPr>
          <a:xfrm>
            <a:off x="197996" y="2220227"/>
            <a:ext cx="461625" cy="511650"/>
          </a:xfrm>
          <a:prstGeom prst="rect">
            <a:avLst/>
          </a:prstGeom>
          <a:noFill/>
          <a:ln>
            <a:noFill/>
          </a:ln>
        </p:spPr>
      </p:pic>
      <p:pic>
        <p:nvPicPr>
          <p:cNvPr id="199" name="Google Shape;199;p28"/>
          <p:cNvPicPr preferRelativeResize="0"/>
          <p:nvPr/>
        </p:nvPicPr>
        <p:blipFill>
          <a:blip r:embed="rId5">
            <a:alphaModFix/>
          </a:blip>
          <a:stretch>
            <a:fillRect/>
          </a:stretch>
        </p:blipFill>
        <p:spPr>
          <a:xfrm>
            <a:off x="187299" y="3034882"/>
            <a:ext cx="461625" cy="511650"/>
          </a:xfrm>
          <a:prstGeom prst="rect">
            <a:avLst/>
          </a:prstGeom>
          <a:noFill/>
          <a:ln>
            <a:noFill/>
          </a:ln>
        </p:spPr>
      </p:pic>
      <p:pic>
        <p:nvPicPr>
          <p:cNvPr id="200" name="Google Shape;200;p28"/>
          <p:cNvPicPr preferRelativeResize="0"/>
          <p:nvPr/>
        </p:nvPicPr>
        <p:blipFill>
          <a:blip r:embed="rId6">
            <a:alphaModFix/>
          </a:blip>
          <a:stretch>
            <a:fillRect/>
          </a:stretch>
        </p:blipFill>
        <p:spPr>
          <a:xfrm>
            <a:off x="130149" y="3900622"/>
            <a:ext cx="518775" cy="518775"/>
          </a:xfrm>
          <a:prstGeom prst="rect">
            <a:avLst/>
          </a:prstGeom>
          <a:noFill/>
          <a:ln>
            <a:noFill/>
          </a:ln>
        </p:spPr>
      </p:pic>
      <p:pic>
        <p:nvPicPr>
          <p:cNvPr id="201" name="Google Shape;201;p28"/>
          <p:cNvPicPr preferRelativeResize="0"/>
          <p:nvPr/>
        </p:nvPicPr>
        <p:blipFill>
          <a:blip r:embed="rId7">
            <a:alphaModFix/>
          </a:blip>
          <a:stretch>
            <a:fillRect/>
          </a:stretch>
        </p:blipFill>
        <p:spPr>
          <a:xfrm>
            <a:off x="187299" y="4687451"/>
            <a:ext cx="461625" cy="511650"/>
          </a:xfrm>
          <a:prstGeom prst="rect">
            <a:avLst/>
          </a:prstGeom>
          <a:noFill/>
          <a:ln>
            <a:noFill/>
          </a:ln>
        </p:spPr>
      </p:pic>
      <p:pic>
        <p:nvPicPr>
          <p:cNvPr id="202" name="Google Shape;202;p28"/>
          <p:cNvPicPr preferRelativeResize="0"/>
          <p:nvPr/>
        </p:nvPicPr>
        <p:blipFill>
          <a:blip r:embed="rId8">
            <a:alphaModFix/>
          </a:blip>
          <a:stretch>
            <a:fillRect/>
          </a:stretch>
        </p:blipFill>
        <p:spPr>
          <a:xfrm>
            <a:off x="4628270" y="1685381"/>
            <a:ext cx="461625" cy="518775"/>
          </a:xfrm>
          <a:prstGeom prst="rect">
            <a:avLst/>
          </a:prstGeom>
          <a:noFill/>
          <a:ln>
            <a:noFill/>
          </a:ln>
        </p:spPr>
      </p:pic>
      <p:pic>
        <p:nvPicPr>
          <p:cNvPr id="203" name="Google Shape;203;p28"/>
          <p:cNvPicPr preferRelativeResize="0"/>
          <p:nvPr/>
        </p:nvPicPr>
        <p:blipFill>
          <a:blip r:embed="rId9">
            <a:alphaModFix/>
          </a:blip>
          <a:stretch>
            <a:fillRect/>
          </a:stretch>
        </p:blipFill>
        <p:spPr>
          <a:xfrm>
            <a:off x="4649429" y="2577873"/>
            <a:ext cx="461625" cy="518775"/>
          </a:xfrm>
          <a:prstGeom prst="rect">
            <a:avLst/>
          </a:prstGeom>
          <a:noFill/>
          <a:ln>
            <a:noFill/>
          </a:ln>
        </p:spPr>
      </p:pic>
      <p:pic>
        <p:nvPicPr>
          <p:cNvPr id="204" name="Google Shape;204;p28"/>
          <p:cNvPicPr preferRelativeResize="0"/>
          <p:nvPr/>
        </p:nvPicPr>
        <p:blipFill>
          <a:blip r:embed="rId10">
            <a:alphaModFix/>
          </a:blip>
          <a:stretch>
            <a:fillRect/>
          </a:stretch>
        </p:blipFill>
        <p:spPr>
          <a:xfrm>
            <a:off x="4649429" y="3470562"/>
            <a:ext cx="461625" cy="518775"/>
          </a:xfrm>
          <a:prstGeom prst="rect">
            <a:avLst/>
          </a:prstGeom>
          <a:noFill/>
          <a:ln>
            <a:noFill/>
          </a:ln>
        </p:spPr>
      </p:pic>
      <p:pic>
        <p:nvPicPr>
          <p:cNvPr id="205" name="Google Shape;205;p28"/>
          <p:cNvPicPr preferRelativeResize="0"/>
          <p:nvPr/>
        </p:nvPicPr>
        <p:blipFill>
          <a:blip r:embed="rId11">
            <a:alphaModFix/>
          </a:blip>
          <a:stretch>
            <a:fillRect/>
          </a:stretch>
        </p:blipFill>
        <p:spPr>
          <a:xfrm>
            <a:off x="4663875" y="4687451"/>
            <a:ext cx="461625" cy="4616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5" name="Rectangle 5"/>
          <p:cNvSpPr>
            <a:spLocks noGrp="1" noChangeArrowheads="1"/>
          </p:cNvSpPr>
          <p:nvPr>
            <p:ph type="ctrTitle"/>
          </p:nvPr>
        </p:nvSpPr>
        <p:spPr>
          <a:xfrm>
            <a:off x="979714" y="3790837"/>
            <a:ext cx="7872456" cy="2373230"/>
          </a:xfrm>
        </p:spPr>
        <p:txBody>
          <a:bodyPr/>
          <a:lstStyle/>
          <a:p>
            <a:pPr eaLnBrk="1" hangingPunct="1">
              <a:defRPr/>
            </a:pPr>
            <a:r>
              <a:rPr lang="en-GB" sz="6000" i="0" dirty="0">
                <a:solidFill>
                  <a:prstClr val="white"/>
                </a:solidFill>
                <a:effectLst/>
              </a:rPr>
              <a:t>MERCI !</a:t>
            </a:r>
            <a:endParaRPr lang="en-GB" sz="2800" i="0" dirty="0">
              <a:latin typeface="Arial Narrow" pitchFamily="34" charset="0"/>
            </a:endParaRPr>
          </a:p>
        </p:txBody>
      </p:sp>
      <p:sp>
        <p:nvSpPr>
          <p:cNvPr id="496647" name="Rectangle 7"/>
          <p:cNvSpPr>
            <a:spLocks noChangeArrowheads="1"/>
          </p:cNvSpPr>
          <p:nvPr/>
        </p:nvSpPr>
        <p:spPr bwMode="auto">
          <a:xfrm>
            <a:off x="1587500" y="1979613"/>
            <a:ext cx="7086600"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2813" rtl="0" fontAlgn="base">
              <a:spcBef>
                <a:spcPct val="0"/>
              </a:spcBef>
              <a:spcAft>
                <a:spcPct val="0"/>
              </a:spcAft>
              <a:defRPr/>
            </a:pPr>
            <a:endParaRPr lang="en-GB" sz="3200" i="1" kern="1200">
              <a:solidFill>
                <a:prstClr val="white"/>
              </a:solidFill>
              <a:effectLst>
                <a:outerShdw blurRad="38100" dist="38100" dir="2700000" algn="tl">
                  <a:srgbClr val="C0C0C0"/>
                </a:outerShdw>
              </a:effectLst>
              <a:latin typeface="Cooper Black" pitchFamily="18" charset="0"/>
              <a:ea typeface="+mn-ea"/>
              <a:cs typeface="Arial" charset="0"/>
            </a:endParaRPr>
          </a:p>
        </p:txBody>
      </p:sp>
      <p:pic>
        <p:nvPicPr>
          <p:cNvPr id="2" name="Picture 1">
            <a:extLst>
              <a:ext uri="{FF2B5EF4-FFF2-40B4-BE49-F238E27FC236}">
                <a16:creationId xmlns:a16="http://schemas.microsoft.com/office/drawing/2014/main" id="{0CDAB0A5-91A5-6AA5-143D-D49052A5E16B}"/>
              </a:ext>
            </a:extLst>
          </p:cNvPr>
          <p:cNvPicPr>
            <a:picLocks noChangeAspect="1"/>
          </p:cNvPicPr>
          <p:nvPr/>
        </p:nvPicPr>
        <p:blipFill>
          <a:blip r:embed="rId3" cstate="print"/>
          <a:srcRect/>
          <a:stretch>
            <a:fillRect/>
          </a:stretch>
        </p:blipFill>
        <p:spPr bwMode="auto">
          <a:xfrm>
            <a:off x="3345111" y="2181403"/>
            <a:ext cx="3141662" cy="2333625"/>
          </a:xfrm>
          <a:prstGeom prst="rect">
            <a:avLst/>
          </a:prstGeom>
          <a:noFill/>
          <a:ln w="9525">
            <a:noFill/>
            <a:miter lim="800000"/>
            <a:headEnd/>
            <a:tailEnd/>
          </a:ln>
        </p:spPr>
      </p:pic>
    </p:spTree>
    <p:extLst>
      <p:ext uri="{BB962C8B-B14F-4D97-AF65-F5344CB8AC3E}">
        <p14:creationId xmlns:p14="http://schemas.microsoft.com/office/powerpoint/2010/main" val="941323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58140" y="1374144"/>
            <a:ext cx="8146473" cy="1015663"/>
          </a:xfrm>
          <a:prstGeom prst="rect">
            <a:avLst/>
          </a:prstGeom>
        </p:spPr>
        <p:txBody>
          <a:bodyPr wrap="square">
            <a:spAutoFit/>
          </a:bodyPr>
          <a:lstStyle/>
          <a:p>
            <a:pPr algn="ctr"/>
            <a:r>
              <a:rPr lang="fr-FR" sz="2000" b="1" dirty="0">
                <a:solidFill>
                  <a:srgbClr val="003366"/>
                </a:solidFill>
              </a:rPr>
              <a:t>Continuer à soutenir des États membres par rapport à leur demande de renforcement dans le domaine de système réglementaire, y compris: </a:t>
            </a:r>
            <a:endParaRPr lang="en-US" sz="2000" b="1" dirty="0">
              <a:solidFill>
                <a:srgbClr val="003366"/>
              </a:solidFill>
            </a:endParaRPr>
          </a:p>
        </p:txBody>
      </p:sp>
      <p:sp>
        <p:nvSpPr>
          <p:cNvPr id="18" name="Rectangle 17"/>
          <p:cNvSpPr/>
          <p:nvPr/>
        </p:nvSpPr>
        <p:spPr>
          <a:xfrm>
            <a:off x="990600" y="76200"/>
            <a:ext cx="6705600" cy="830997"/>
          </a:xfrm>
          <a:prstGeom prst="rect">
            <a:avLst/>
          </a:prstGeom>
        </p:spPr>
        <p:txBody>
          <a:bodyPr wrap="square">
            <a:spAutoFit/>
          </a:bodyPr>
          <a:lstStyle/>
          <a:p>
            <a:pPr algn="ctr"/>
            <a:r>
              <a:rPr lang="fr-FR" sz="2400" b="1" dirty="0">
                <a:solidFill>
                  <a:srgbClr val="006699"/>
                </a:solidFill>
              </a:rPr>
              <a:t>Résolution </a:t>
            </a:r>
            <a:r>
              <a:rPr lang="en-US" sz="2400" b="1" dirty="0">
                <a:solidFill>
                  <a:srgbClr val="006699"/>
                </a:solidFill>
              </a:rPr>
              <a:t>AMS 67.20 (2014): </a:t>
            </a:r>
          </a:p>
          <a:p>
            <a:pPr algn="ctr"/>
            <a:r>
              <a:rPr lang="en-US" sz="2400" b="1" u="sng" dirty="0">
                <a:solidFill>
                  <a:srgbClr val="006699"/>
                </a:solidFill>
              </a:rPr>
              <a:t>C</a:t>
            </a:r>
            <a:r>
              <a:rPr lang="fr-FR" sz="2400" b="1" u="sng" dirty="0">
                <a:solidFill>
                  <a:srgbClr val="006699"/>
                </a:solidFill>
              </a:rPr>
              <a:t>e que l’OMS doit faire </a:t>
            </a:r>
            <a:endParaRPr lang="en-US" sz="2400" b="1" u="sng" dirty="0">
              <a:solidFill>
                <a:srgbClr val="006699"/>
              </a:solidFill>
            </a:endParaRPr>
          </a:p>
        </p:txBody>
      </p:sp>
      <p:grpSp>
        <p:nvGrpSpPr>
          <p:cNvPr id="19" name="Group 18"/>
          <p:cNvGrpSpPr/>
          <p:nvPr/>
        </p:nvGrpSpPr>
        <p:grpSpPr>
          <a:xfrm>
            <a:off x="-12098" y="1668736"/>
            <a:ext cx="3136298" cy="1397694"/>
            <a:chOff x="-12098" y="1861248"/>
            <a:chExt cx="2734330" cy="1397694"/>
          </a:xfrm>
        </p:grpSpPr>
        <p:sp>
          <p:nvSpPr>
            <p:cNvPr id="20" name="Shape 32"/>
            <p:cNvSpPr/>
            <p:nvPr/>
          </p:nvSpPr>
          <p:spPr>
            <a:xfrm flipH="1">
              <a:off x="-12098" y="1861248"/>
              <a:ext cx="1181190" cy="139769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600"/>
                  </a:lnTo>
                  <a:lnTo>
                    <a:pt x="21550" y="0"/>
                  </a:lnTo>
                  <a:lnTo>
                    <a:pt x="0" y="14128"/>
                  </a:lnTo>
                  <a:lnTo>
                    <a:pt x="0" y="21600"/>
                  </a:lnTo>
                  <a:lnTo>
                    <a:pt x="21600" y="18062"/>
                  </a:lnTo>
                  <a:lnTo>
                    <a:pt x="21600" y="21600"/>
                  </a:lnTo>
                  <a:close/>
                </a:path>
              </a:pathLst>
            </a:custGeom>
            <a:solidFill>
              <a:srgbClr val="AAD2FF"/>
            </a:solidFill>
            <a:ln w="9525"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dirty="0"/>
            </a:p>
          </p:txBody>
        </p:sp>
        <p:sp>
          <p:nvSpPr>
            <p:cNvPr id="21" name="Rectangle 20"/>
            <p:cNvSpPr/>
            <p:nvPr/>
          </p:nvSpPr>
          <p:spPr>
            <a:xfrm>
              <a:off x="-11405" y="2542619"/>
              <a:ext cx="2733637" cy="461665"/>
            </a:xfrm>
            <a:prstGeom prst="rect">
              <a:avLst/>
            </a:prstGeom>
            <a:noFill/>
          </p:spPr>
          <p:txBody>
            <a:bodyPr wrap="square" lIns="91440" tIns="45720" rIns="91440" bIns="45720">
              <a:spAutoFit/>
              <a:scene3d>
                <a:camera prst="perspectiveContrastingRightFacing" fov="7200000">
                  <a:rot lat="19529362" lon="18780730" rev="254565"/>
                </a:camera>
                <a:lightRig rig="threePt" dir="t"/>
              </a:scene3d>
              <a:sp3d z="88900"/>
            </a:bodyPr>
            <a:lstStyle/>
            <a:p>
              <a:r>
                <a:rPr lang="fr-FR" sz="2400" b="1" dirty="0"/>
                <a:t>Evaluer</a:t>
              </a:r>
            </a:p>
          </p:txBody>
        </p:sp>
      </p:grpSp>
      <p:grpSp>
        <p:nvGrpSpPr>
          <p:cNvPr id="22" name="Group 21"/>
          <p:cNvGrpSpPr/>
          <p:nvPr/>
        </p:nvGrpSpPr>
        <p:grpSpPr>
          <a:xfrm>
            <a:off x="-19144" y="3019381"/>
            <a:ext cx="1764697" cy="717735"/>
            <a:chOff x="-12097" y="3211893"/>
            <a:chExt cx="1512038" cy="717735"/>
          </a:xfrm>
        </p:grpSpPr>
        <p:sp>
          <p:nvSpPr>
            <p:cNvPr id="23" name="Shape 36"/>
            <p:cNvSpPr/>
            <p:nvPr/>
          </p:nvSpPr>
          <p:spPr>
            <a:xfrm flipH="1">
              <a:off x="-12097" y="3211893"/>
              <a:ext cx="1181190" cy="7177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6883"/>
                  </a:lnTo>
                  <a:lnTo>
                    <a:pt x="0" y="21600"/>
                  </a:lnTo>
                  <a:close/>
                </a:path>
              </a:pathLst>
            </a:custGeom>
            <a:solidFill>
              <a:srgbClr val="82A3C6"/>
            </a:solidFill>
            <a:ln w="9525"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24" name="Rectangle 23"/>
            <p:cNvSpPr/>
            <p:nvPr/>
          </p:nvSpPr>
          <p:spPr>
            <a:xfrm>
              <a:off x="194473" y="3439059"/>
              <a:ext cx="1305468" cy="400110"/>
            </a:xfrm>
            <a:prstGeom prst="rect">
              <a:avLst/>
            </a:prstGeom>
            <a:noFill/>
          </p:spPr>
          <p:txBody>
            <a:bodyPr wrap="square" lIns="91440" tIns="45720" rIns="91440" bIns="45720">
              <a:spAutoFit/>
              <a:scene3d>
                <a:camera prst="perspectiveContrastingRightFacing">
                  <a:rot lat="623785" lon="18963666" rev="20913211"/>
                </a:camera>
                <a:lightRig rig="threePt" dir="t"/>
              </a:scene3d>
            </a:bodyPr>
            <a:lstStyle/>
            <a:p>
              <a:r>
                <a:rPr lang="fr-FR" sz="2000" b="1" dirty="0"/>
                <a:t>Outils</a:t>
              </a:r>
            </a:p>
          </p:txBody>
        </p:sp>
      </p:grpSp>
      <p:grpSp>
        <p:nvGrpSpPr>
          <p:cNvPr id="25" name="Group 24"/>
          <p:cNvGrpSpPr/>
          <p:nvPr/>
        </p:nvGrpSpPr>
        <p:grpSpPr>
          <a:xfrm>
            <a:off x="-51683" y="3893642"/>
            <a:ext cx="1730853" cy="602447"/>
            <a:chOff x="-51682" y="4086154"/>
            <a:chExt cx="1434661" cy="602447"/>
          </a:xfrm>
        </p:grpSpPr>
        <p:sp>
          <p:nvSpPr>
            <p:cNvPr id="26" name="Shape 48"/>
            <p:cNvSpPr/>
            <p:nvPr/>
          </p:nvSpPr>
          <p:spPr>
            <a:xfrm flipH="1">
              <a:off x="-32482" y="4086154"/>
              <a:ext cx="1203826" cy="602447"/>
            </a:xfrm>
            <a:custGeom>
              <a:avLst/>
              <a:gdLst/>
              <a:ahLst/>
              <a:cxnLst>
                <a:cxn ang="0">
                  <a:pos x="wd2" y="hd2"/>
                </a:cxn>
                <a:cxn ang="5400000">
                  <a:pos x="wd2" y="hd2"/>
                </a:cxn>
                <a:cxn ang="10800000">
                  <a:pos x="wd2" y="hd2"/>
                </a:cxn>
                <a:cxn ang="16200000">
                  <a:pos x="wd2" y="hd2"/>
                </a:cxn>
              </a:cxnLst>
              <a:rect l="0" t="0" r="r" b="b"/>
              <a:pathLst>
                <a:path w="21600" h="21600" extrusionOk="0">
                  <a:moveTo>
                    <a:pt x="0" y="2308"/>
                  </a:moveTo>
                  <a:lnTo>
                    <a:pt x="21600" y="0"/>
                  </a:lnTo>
                  <a:lnTo>
                    <a:pt x="21380" y="21600"/>
                  </a:lnTo>
                  <a:lnTo>
                    <a:pt x="0" y="18112"/>
                  </a:lnTo>
                  <a:lnTo>
                    <a:pt x="0" y="2308"/>
                  </a:lnTo>
                  <a:close/>
                </a:path>
              </a:pathLst>
            </a:custGeom>
            <a:solidFill>
              <a:srgbClr val="627D9C"/>
            </a:solidFill>
            <a:ln w="9525"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27" name="Rectangle 26"/>
            <p:cNvSpPr/>
            <p:nvPr/>
          </p:nvSpPr>
          <p:spPr>
            <a:xfrm>
              <a:off x="-51682" y="4204685"/>
              <a:ext cx="1434661" cy="338554"/>
            </a:xfrm>
            <a:prstGeom prst="rect">
              <a:avLst/>
            </a:prstGeom>
            <a:noFill/>
            <a:scene3d>
              <a:camera prst="orthographicFront">
                <a:rot lat="0" lon="0" rev="0"/>
              </a:camera>
              <a:lightRig rig="threePt" dir="t"/>
            </a:scene3d>
          </p:spPr>
          <p:txBody>
            <a:bodyPr wrap="square" lIns="91440" tIns="45720" rIns="91440" bIns="45720">
              <a:spAutoFit/>
              <a:scene3d>
                <a:camera prst="perspectiveContrastingRightFacing">
                  <a:rot lat="623785" lon="18963666" rev="20613211"/>
                </a:camera>
                <a:lightRig rig="threePt" dir="t"/>
              </a:scene3d>
              <a:sp3d>
                <a:bevelB h="25400" prst="softRound"/>
              </a:sp3d>
            </a:bodyPr>
            <a:lstStyle/>
            <a:p>
              <a:r>
                <a:rPr lang="en-US" sz="1600" b="1" dirty="0"/>
                <a:t>Performance</a:t>
              </a:r>
            </a:p>
          </p:txBody>
        </p:sp>
      </p:grpSp>
      <p:grpSp>
        <p:nvGrpSpPr>
          <p:cNvPr id="28" name="Group 27"/>
          <p:cNvGrpSpPr/>
          <p:nvPr/>
        </p:nvGrpSpPr>
        <p:grpSpPr>
          <a:xfrm>
            <a:off x="-14350" y="4534735"/>
            <a:ext cx="1435825" cy="712496"/>
            <a:chOff x="-14349" y="4828415"/>
            <a:chExt cx="1185693" cy="712496"/>
          </a:xfrm>
        </p:grpSpPr>
        <p:sp>
          <p:nvSpPr>
            <p:cNvPr id="29" name="Shape 40"/>
            <p:cNvSpPr/>
            <p:nvPr/>
          </p:nvSpPr>
          <p:spPr>
            <a:xfrm flipH="1">
              <a:off x="-14349" y="4828415"/>
              <a:ext cx="1185693" cy="712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14628"/>
                  </a:lnTo>
                  <a:lnTo>
                    <a:pt x="0" y="0"/>
                  </a:lnTo>
                  <a:close/>
                </a:path>
              </a:pathLst>
            </a:custGeom>
            <a:solidFill>
              <a:srgbClr val="82A3C6"/>
            </a:solidFill>
            <a:ln w="9525"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30" name="Rectangle 29"/>
            <p:cNvSpPr/>
            <p:nvPr/>
          </p:nvSpPr>
          <p:spPr>
            <a:xfrm>
              <a:off x="192116" y="4913003"/>
              <a:ext cx="915562" cy="400110"/>
            </a:xfrm>
            <a:prstGeom prst="rect">
              <a:avLst/>
            </a:prstGeom>
            <a:noFill/>
            <a:scene3d>
              <a:camera prst="orthographicFront">
                <a:rot lat="0" lon="2400000" rev="300000"/>
              </a:camera>
              <a:lightRig rig="threePt" dir="t"/>
            </a:scene3d>
          </p:spPr>
          <p:txBody>
            <a:bodyPr wrap="square" lIns="91440" tIns="45720" rIns="91440" bIns="45720">
              <a:spAutoFit/>
              <a:scene3d>
                <a:camera prst="perspectiveContrastingRightFacing">
                  <a:rot lat="0" lon="2400000" rev="20913211"/>
                </a:camera>
                <a:lightRig rig="threePt" dir="t"/>
              </a:scene3d>
            </a:bodyPr>
            <a:lstStyle/>
            <a:p>
              <a:r>
                <a:rPr lang="en-US" sz="2000" b="1" dirty="0"/>
                <a:t>PDIs</a:t>
              </a:r>
            </a:p>
          </p:txBody>
        </p:sp>
      </p:grpSp>
      <p:grpSp>
        <p:nvGrpSpPr>
          <p:cNvPr id="31" name="Group 30"/>
          <p:cNvGrpSpPr/>
          <p:nvPr/>
        </p:nvGrpSpPr>
        <p:grpSpPr>
          <a:xfrm>
            <a:off x="-14350" y="5279012"/>
            <a:ext cx="1437648" cy="1386477"/>
            <a:chOff x="-14350" y="5471524"/>
            <a:chExt cx="1476600" cy="1386477"/>
          </a:xfrm>
        </p:grpSpPr>
        <p:sp>
          <p:nvSpPr>
            <p:cNvPr id="32" name="Shape 44"/>
            <p:cNvSpPr/>
            <p:nvPr/>
          </p:nvSpPr>
          <p:spPr>
            <a:xfrm flipH="1">
              <a:off x="-14350" y="5471524"/>
              <a:ext cx="1408014" cy="13864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lnTo>
                    <a:pt x="21550" y="21600"/>
                  </a:lnTo>
                  <a:lnTo>
                    <a:pt x="0" y="7447"/>
                  </a:lnTo>
                  <a:lnTo>
                    <a:pt x="0" y="0"/>
                  </a:lnTo>
                  <a:lnTo>
                    <a:pt x="21600" y="3550"/>
                  </a:lnTo>
                  <a:lnTo>
                    <a:pt x="21600" y="0"/>
                  </a:lnTo>
                  <a:close/>
                </a:path>
              </a:pathLst>
            </a:custGeom>
            <a:solidFill>
              <a:srgbClr val="ABD2FD"/>
            </a:solidFill>
            <a:ln w="9525"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33" name="Rectangle 32"/>
            <p:cNvSpPr/>
            <p:nvPr/>
          </p:nvSpPr>
          <p:spPr>
            <a:xfrm>
              <a:off x="85728" y="5586228"/>
              <a:ext cx="1376522" cy="584775"/>
            </a:xfrm>
            <a:prstGeom prst="rect">
              <a:avLst/>
            </a:prstGeom>
            <a:noFill/>
            <a:scene3d>
              <a:camera prst="orthographicFront">
                <a:rot lat="1124815" lon="239687" rev="1431512"/>
              </a:camera>
              <a:lightRig rig="threePt" dir="t"/>
            </a:scene3d>
          </p:spPr>
          <p:txBody>
            <a:bodyPr wrap="square" lIns="91440" tIns="45720" rIns="91440" bIns="45720">
              <a:spAutoFit/>
              <a:scene3d>
                <a:camera prst="perspectiveContrastingRightFacing">
                  <a:rot lat="519824" lon="47689" rev="627767"/>
                </a:camera>
                <a:lightRig rig="threePt" dir="t"/>
              </a:scene3d>
            </a:bodyPr>
            <a:lstStyle/>
            <a:p>
              <a:r>
                <a:rPr lang="en-US" sz="1600" b="1" dirty="0"/>
                <a:t>Support technique</a:t>
              </a:r>
            </a:p>
          </p:txBody>
        </p:sp>
      </p:grpSp>
      <p:grpSp>
        <p:nvGrpSpPr>
          <p:cNvPr id="34" name="Group 33"/>
          <p:cNvGrpSpPr/>
          <p:nvPr/>
        </p:nvGrpSpPr>
        <p:grpSpPr>
          <a:xfrm>
            <a:off x="1342736" y="2452702"/>
            <a:ext cx="10126325" cy="742919"/>
            <a:chOff x="1158105" y="2645214"/>
            <a:chExt cx="5733403" cy="742919"/>
          </a:xfrm>
        </p:grpSpPr>
        <p:sp>
          <p:nvSpPr>
            <p:cNvPr id="35" name="Shape 31"/>
            <p:cNvSpPr/>
            <p:nvPr/>
          </p:nvSpPr>
          <p:spPr>
            <a:xfrm>
              <a:off x="1158105" y="2645214"/>
              <a:ext cx="3928245" cy="742919"/>
            </a:xfrm>
            <a:prstGeom prst="rightArrow">
              <a:avLst>
                <a:gd name="adj1" fmla="val 64139"/>
                <a:gd name="adj2" fmla="val 53586"/>
              </a:avLst>
            </a:prstGeom>
            <a:solidFill>
              <a:srgbClr val="A0C4F1"/>
            </a:solidFill>
            <a:ln w="12700"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dirty="0"/>
            </a:p>
          </p:txBody>
        </p:sp>
        <p:sp>
          <p:nvSpPr>
            <p:cNvPr id="36" name="TextBox 35"/>
            <p:cNvSpPr txBox="1"/>
            <p:nvPr/>
          </p:nvSpPr>
          <p:spPr>
            <a:xfrm>
              <a:off x="1211713" y="2809567"/>
              <a:ext cx="5679795" cy="369332"/>
            </a:xfrm>
            <a:prstGeom prst="rect">
              <a:avLst/>
            </a:prstGeom>
            <a:noFill/>
          </p:spPr>
          <p:txBody>
            <a:bodyPr wrap="square" rtlCol="0">
              <a:spAutoFit/>
            </a:bodyPr>
            <a:lstStyle/>
            <a:p>
              <a:r>
                <a:rPr lang="en-US" dirty="0"/>
                <a:t>Evaluation </a:t>
              </a:r>
              <a:r>
                <a:rPr lang="fr-FR" dirty="0"/>
                <a:t>du système national de réglementation </a:t>
              </a:r>
              <a:r>
                <a:rPr lang="en-US" dirty="0"/>
                <a:t>(SNR) </a:t>
              </a:r>
            </a:p>
          </p:txBody>
        </p:sp>
      </p:grpSp>
      <p:grpSp>
        <p:nvGrpSpPr>
          <p:cNvPr id="37" name="Group 36"/>
          <p:cNvGrpSpPr/>
          <p:nvPr/>
        </p:nvGrpSpPr>
        <p:grpSpPr>
          <a:xfrm>
            <a:off x="1335669" y="3126869"/>
            <a:ext cx="8810931" cy="755510"/>
            <a:chOff x="1158105" y="3311947"/>
            <a:chExt cx="6217904" cy="755510"/>
          </a:xfrm>
        </p:grpSpPr>
        <p:sp>
          <p:nvSpPr>
            <p:cNvPr id="38" name="Shape 35"/>
            <p:cNvSpPr/>
            <p:nvPr/>
          </p:nvSpPr>
          <p:spPr>
            <a:xfrm>
              <a:off x="1158105" y="3311947"/>
              <a:ext cx="3242445" cy="755510"/>
            </a:xfrm>
            <a:prstGeom prst="rightArrow">
              <a:avLst>
                <a:gd name="adj1" fmla="val 64139"/>
                <a:gd name="adj2" fmla="val 52693"/>
              </a:avLst>
            </a:prstGeom>
            <a:solidFill>
              <a:srgbClr val="6F8CAD"/>
            </a:solidFill>
            <a:ln w="12700"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39" name="TextBox 38"/>
            <p:cNvSpPr txBox="1"/>
            <p:nvPr/>
          </p:nvSpPr>
          <p:spPr>
            <a:xfrm>
              <a:off x="1236702" y="3474513"/>
              <a:ext cx="6139307" cy="369332"/>
            </a:xfrm>
            <a:prstGeom prst="rect">
              <a:avLst/>
            </a:prstGeom>
            <a:noFill/>
          </p:spPr>
          <p:txBody>
            <a:bodyPr wrap="square" rtlCol="0">
              <a:spAutoFit/>
            </a:bodyPr>
            <a:lstStyle/>
            <a:p>
              <a:r>
                <a:rPr lang="en-US" dirty="0"/>
                <a:t>Application des </a:t>
              </a:r>
              <a:r>
                <a:rPr lang="fr-FR" dirty="0"/>
                <a:t>outils d’évaluation</a:t>
              </a:r>
            </a:p>
          </p:txBody>
        </p:sp>
      </p:grpSp>
      <p:grpSp>
        <p:nvGrpSpPr>
          <p:cNvPr id="40" name="Group 39"/>
          <p:cNvGrpSpPr/>
          <p:nvPr/>
        </p:nvGrpSpPr>
        <p:grpSpPr>
          <a:xfrm>
            <a:off x="1386398" y="3836442"/>
            <a:ext cx="7279557" cy="698293"/>
            <a:chOff x="1165798" y="4028954"/>
            <a:chExt cx="7508104" cy="698293"/>
          </a:xfrm>
        </p:grpSpPr>
        <p:sp>
          <p:nvSpPr>
            <p:cNvPr id="41" name="Shape 47"/>
            <p:cNvSpPr/>
            <p:nvPr/>
          </p:nvSpPr>
          <p:spPr>
            <a:xfrm>
              <a:off x="1165798" y="4028954"/>
              <a:ext cx="7508104" cy="698293"/>
            </a:xfrm>
            <a:prstGeom prst="rightArrow">
              <a:avLst>
                <a:gd name="adj1" fmla="val 64139"/>
                <a:gd name="adj2" fmla="val 52693"/>
              </a:avLst>
            </a:prstGeom>
            <a:solidFill>
              <a:srgbClr val="4C627C"/>
            </a:solidFill>
            <a:ln w="12700"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42" name="TextBox 41"/>
            <p:cNvSpPr txBox="1"/>
            <p:nvPr/>
          </p:nvSpPr>
          <p:spPr>
            <a:xfrm>
              <a:off x="1212029" y="4189722"/>
              <a:ext cx="6777332" cy="369332"/>
            </a:xfrm>
            <a:prstGeom prst="rect">
              <a:avLst/>
            </a:prstGeom>
            <a:noFill/>
          </p:spPr>
          <p:txBody>
            <a:bodyPr wrap="none" rtlCol="0">
              <a:spAutoFit/>
            </a:bodyPr>
            <a:lstStyle/>
            <a:p>
              <a:r>
                <a:rPr lang="fr-FR" dirty="0"/>
                <a:t>Génération et analyse d’évidence du fonctionnement </a:t>
              </a:r>
              <a:r>
                <a:rPr lang="en-US" dirty="0"/>
                <a:t>du SNR </a:t>
              </a:r>
            </a:p>
          </p:txBody>
        </p:sp>
      </p:grpSp>
      <p:grpSp>
        <p:nvGrpSpPr>
          <p:cNvPr id="43" name="Group 42"/>
          <p:cNvGrpSpPr/>
          <p:nvPr/>
        </p:nvGrpSpPr>
        <p:grpSpPr>
          <a:xfrm>
            <a:off x="1378628" y="4363278"/>
            <a:ext cx="7647220" cy="867528"/>
            <a:chOff x="1107678" y="4557602"/>
            <a:chExt cx="8168439" cy="755511"/>
          </a:xfrm>
        </p:grpSpPr>
        <p:sp>
          <p:nvSpPr>
            <p:cNvPr id="44" name="Shape 39"/>
            <p:cNvSpPr/>
            <p:nvPr/>
          </p:nvSpPr>
          <p:spPr>
            <a:xfrm>
              <a:off x="1107678" y="4557602"/>
              <a:ext cx="8131856" cy="755511"/>
            </a:xfrm>
            <a:prstGeom prst="rightArrow">
              <a:avLst>
                <a:gd name="adj1" fmla="val 64139"/>
                <a:gd name="adj2" fmla="val 52693"/>
              </a:avLst>
            </a:prstGeom>
            <a:solidFill>
              <a:srgbClr val="6F8CAD"/>
            </a:solidFill>
            <a:ln w="12700"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sz="1700"/>
            </a:p>
          </p:txBody>
        </p:sp>
        <p:sp>
          <p:nvSpPr>
            <p:cNvPr id="45" name="TextBox 44"/>
            <p:cNvSpPr txBox="1"/>
            <p:nvPr/>
          </p:nvSpPr>
          <p:spPr>
            <a:xfrm>
              <a:off x="1144730" y="4684592"/>
              <a:ext cx="8131387" cy="536072"/>
            </a:xfrm>
            <a:prstGeom prst="rect">
              <a:avLst/>
            </a:prstGeom>
            <a:noFill/>
          </p:spPr>
          <p:txBody>
            <a:bodyPr wrap="square" rtlCol="0">
              <a:spAutoFit/>
            </a:bodyPr>
            <a:lstStyle/>
            <a:p>
              <a:r>
                <a:rPr lang="en-US" sz="1700" dirty="0"/>
                <a:t>Facilitation de la formulation et mise </a:t>
              </a:r>
              <a:r>
                <a:rPr lang="fr-FR" sz="1700" dirty="0"/>
                <a:t>en</a:t>
              </a:r>
              <a:r>
                <a:rPr lang="en-US" sz="1700" dirty="0"/>
                <a:t> oeuvre du plan de </a:t>
              </a:r>
              <a:r>
                <a:rPr lang="fr-FR" sz="1700" dirty="0"/>
                <a:t>développement</a:t>
              </a:r>
              <a:r>
                <a:rPr lang="en-US" sz="1700" dirty="0"/>
                <a:t> </a:t>
              </a:r>
              <a:r>
                <a:rPr lang="fr-FR" sz="1700" dirty="0"/>
                <a:t>institutionnel</a:t>
              </a:r>
              <a:r>
                <a:rPr lang="en-US" sz="1700" dirty="0"/>
                <a:t> (PDI)</a:t>
              </a:r>
            </a:p>
          </p:txBody>
        </p:sp>
      </p:grpSp>
      <p:grpSp>
        <p:nvGrpSpPr>
          <p:cNvPr id="46" name="Group 45"/>
          <p:cNvGrpSpPr/>
          <p:nvPr/>
        </p:nvGrpSpPr>
        <p:grpSpPr>
          <a:xfrm>
            <a:off x="1365111" y="5116496"/>
            <a:ext cx="7472363" cy="949325"/>
            <a:chOff x="1169978" y="5343736"/>
            <a:chExt cx="7673985" cy="742918"/>
          </a:xfrm>
        </p:grpSpPr>
        <p:sp>
          <p:nvSpPr>
            <p:cNvPr id="47" name="Shape 43"/>
            <p:cNvSpPr/>
            <p:nvPr/>
          </p:nvSpPr>
          <p:spPr>
            <a:xfrm>
              <a:off x="1169978" y="5343736"/>
              <a:ext cx="7673985" cy="742918"/>
            </a:xfrm>
            <a:prstGeom prst="rightArrow">
              <a:avLst>
                <a:gd name="adj1" fmla="val 64139"/>
                <a:gd name="adj2" fmla="val 53586"/>
              </a:avLst>
            </a:prstGeom>
            <a:solidFill>
              <a:srgbClr val="A0C4F1"/>
            </a:solidFill>
            <a:ln w="12700" cap="flat">
              <a:noFill/>
              <a:round/>
            </a:ln>
            <a:effectLst/>
          </p:spPr>
          <p:txBody>
            <a:bodyPr wrap="square" lIns="0" tIns="0" rIns="0" bIns="0" numCol="1" anchor="t">
              <a:noAutofit/>
            </a:bodyPr>
            <a:lstStyle/>
            <a:p>
              <a:pPr defTabSz="457200">
                <a:buFont typeface="Helvetica"/>
                <a:defRPr sz="1600" spc="-66">
                  <a:solidFill>
                    <a:srgbClr val="6C6C6C"/>
                  </a:solidFill>
                  <a:uFillTx/>
                </a:defRPr>
              </a:pPr>
              <a:endParaRPr/>
            </a:p>
          </p:txBody>
        </p:sp>
        <p:sp>
          <p:nvSpPr>
            <p:cNvPr id="48" name="TextBox 47"/>
            <p:cNvSpPr txBox="1"/>
            <p:nvPr/>
          </p:nvSpPr>
          <p:spPr>
            <a:xfrm>
              <a:off x="1198248" y="5514388"/>
              <a:ext cx="184731" cy="369332"/>
            </a:xfrm>
            <a:prstGeom prst="rect">
              <a:avLst/>
            </a:prstGeom>
            <a:noFill/>
          </p:spPr>
          <p:txBody>
            <a:bodyPr wrap="none" rtlCol="0">
              <a:spAutoFit/>
            </a:bodyPr>
            <a:lstStyle/>
            <a:p>
              <a:endParaRPr lang="en-US" dirty="0">
                <a:solidFill>
                  <a:srgbClr val="0E4270"/>
                </a:solidFill>
              </a:endParaRPr>
            </a:p>
          </p:txBody>
        </p:sp>
      </p:grpSp>
      <p:sp>
        <p:nvSpPr>
          <p:cNvPr id="3" name="Rectangle 2"/>
          <p:cNvSpPr/>
          <p:nvPr/>
        </p:nvSpPr>
        <p:spPr>
          <a:xfrm>
            <a:off x="1365111" y="5279012"/>
            <a:ext cx="7014613" cy="584775"/>
          </a:xfrm>
          <a:prstGeom prst="rect">
            <a:avLst/>
          </a:prstGeom>
        </p:spPr>
        <p:txBody>
          <a:bodyPr wrap="square">
            <a:spAutoFit/>
          </a:bodyPr>
          <a:lstStyle/>
          <a:p>
            <a:r>
              <a:rPr lang="fr-FR" sz="1600" dirty="0"/>
              <a:t>Fournir l'assistance technique aux autorités nationales de réglementation et aux gouvernements</a:t>
            </a:r>
            <a:endParaRPr lang="en-US" sz="1600" dirty="0"/>
          </a:p>
        </p:txBody>
      </p:sp>
    </p:spTree>
    <p:extLst>
      <p:ext uri="{BB962C8B-B14F-4D97-AF65-F5344CB8AC3E}">
        <p14:creationId xmlns:p14="http://schemas.microsoft.com/office/powerpoint/2010/main" val="3201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left)">
                                      <p:cBhvr>
                                        <p:cTn id="38" dur="5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sz="2800" dirty="0">
                <a:solidFill>
                  <a:srgbClr val="006699"/>
                </a:solidFill>
              </a:rPr>
              <a:t>17 </a:t>
            </a:r>
            <a:r>
              <a:rPr lang="fr-FR" sz="2800" dirty="0">
                <a:solidFill>
                  <a:srgbClr val="006699"/>
                </a:solidFill>
              </a:rPr>
              <a:t>Objectifs de développement </a:t>
            </a:r>
            <a:r>
              <a:rPr lang="en-ZW" sz="2800" dirty="0">
                <a:solidFill>
                  <a:srgbClr val="006699"/>
                </a:solidFill>
              </a:rPr>
              <a:t>durable (ODD)</a:t>
            </a:r>
          </a:p>
        </p:txBody>
      </p:sp>
      <p:pic>
        <p:nvPicPr>
          <p:cNvPr id="3" name="Picture 2" descr="https://sustainabledevelopment.un.org/content/images/imagebig230_971.jpg"/>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067800" cy="4495800"/>
          </a:xfrm>
          <a:prstGeom prst="rect">
            <a:avLst/>
          </a:prstGeom>
          <a:noFill/>
          <a:ln>
            <a:noFill/>
          </a:ln>
        </p:spPr>
      </p:pic>
      <p:grpSp>
        <p:nvGrpSpPr>
          <p:cNvPr id="5" name="Group 4"/>
          <p:cNvGrpSpPr/>
          <p:nvPr/>
        </p:nvGrpSpPr>
        <p:grpSpPr>
          <a:xfrm>
            <a:off x="2895600" y="1066800"/>
            <a:ext cx="6208059" cy="1815882"/>
            <a:chOff x="2895600" y="1066800"/>
            <a:chExt cx="6208059" cy="1815882"/>
          </a:xfrm>
        </p:grpSpPr>
        <p:sp>
          <p:nvSpPr>
            <p:cNvPr id="6" name="Oval 5"/>
            <p:cNvSpPr/>
            <p:nvPr/>
          </p:nvSpPr>
          <p:spPr>
            <a:xfrm>
              <a:off x="2895600" y="1143000"/>
              <a:ext cx="1638300" cy="1676400"/>
            </a:xfrm>
            <a:prstGeom prst="ellipse">
              <a:avLst/>
            </a:prstGeom>
            <a:noFill/>
            <a:ln w="508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4" name="Line Callout 1 3"/>
            <p:cNvSpPr/>
            <p:nvPr/>
          </p:nvSpPr>
          <p:spPr>
            <a:xfrm>
              <a:off x="5405718" y="1066800"/>
              <a:ext cx="3697941" cy="1815882"/>
            </a:xfrm>
            <a:prstGeom prst="borderCallout1">
              <a:avLst>
                <a:gd name="adj1" fmla="val 36226"/>
                <a:gd name="adj2" fmla="val -91"/>
                <a:gd name="adj3" fmla="val 64602"/>
                <a:gd name="adj4" fmla="val -23788"/>
              </a:avLst>
            </a:prstGeom>
            <a:solidFill>
              <a:schemeClr val="bg1"/>
            </a:solidFill>
            <a:ln w="57150">
              <a:solidFill>
                <a:srgbClr val="002060"/>
              </a:solidFill>
            </a:ln>
          </p:spPr>
          <p:txBody>
            <a:bodyPr wrap="square">
              <a:spAutoFit/>
            </a:bodyPr>
            <a:lstStyle/>
            <a:p>
              <a:r>
                <a:rPr lang="fr-FR" sz="2800" dirty="0"/>
                <a:t>S’assurer d’une vie saine et promouvoir le bien-être </a:t>
              </a:r>
              <a:r>
                <a:rPr lang="fr-FR" sz="2800" u="sng" dirty="0">
                  <a:effectLst>
                    <a:outerShdw blurRad="38100" dist="38100" dir="2700000" algn="tl">
                      <a:srgbClr val="000000">
                        <a:alpha val="43137"/>
                      </a:srgbClr>
                    </a:outerShdw>
                  </a:effectLst>
                </a:rPr>
                <a:t>pour tous à tous les âges</a:t>
              </a:r>
              <a:endParaRPr lang="en-US" sz="2800" u="sng"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8127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Ze8qQZd70Cc6ISRP4AS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LwB0mZy6gUSigUF_wLNV.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Jst4jv.MkiqEIh3o3UG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3E5l2k5ek6pZZby0QTd7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RWTXcY7XUSXqUDEEpvLd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WuTrl0v0ib3JQ5cqvI0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IocD.QCL0CKV4zfUzUW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hQNxcLkKEWkjev1cpMd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byfxNN1h2ESkomghA6hd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Ha3A2pS3k6BsYrpq5SG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NX.Y4Lqbs0uBAA2AJHDa3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CeqAr4HAUGpnQaEggYws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qbL_f7pQkqHWEv31ih3Q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0QMdkJOwEmMar9hvEfH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s_Pjbdm5qUCOStV2yT7gM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iYFKKYZEUS_SofntD8gN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vhpW7GmyzE62spi0oko9n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LiXtShogkKJofj1HKEYy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1HBcsUDeUaLrW9cQWen0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tsyjoHBPyUK8rDunm4m2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rbIoXxj.0anjPmwAj5kb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PxUy7iopkWXsNhWimjh9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sRyT8BP.00.fb19wpwEfU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8waUlMRx0Ovc7ulFNPM.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Pd0_hCmaUS_LJaL8_nZJ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aYmA0YEaUeEKiOG2KvrN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jECNqfVwkaDtREXL2N0v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9ScQR8FtEuujVuJgXJH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oPgcZLajky_93lBUCDi2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1aMhyIXOUC6yh2jDHTc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1PgLd7e_kOY_qLL7Kvt7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xf.d6Gp_0.GEiAQEYPc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B.Gqi9_IE.4fYxVel5jC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2cYYgeSc5UOyrFPLtBvSY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i8vFdPh8EyY9d8IZEsH6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GMgDufvGUeOkVpKkv1KT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tFyDX087EKrJkVI0lhhY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wY.H4zFyEyO39gQ6maHO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yDrtoD.ogUqiYVi6ds8Fy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Z7M4IEFzE.5Su8Sqkz_w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gcXZ06e3EG8TZW6weUGS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ZSppxyM9fEOWurBccbtNl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p7CvhSOVkuVTr78MZVq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Xlx2V7E0WSQrmsAFSI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10I2fWkEkCP2d2rg._9h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_wfQenIhVkm8UPK8T5h7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sxrRWI21Z0SneCH_xWqlT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42EoaTPQbEin0ANZ0vPi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EmGAXv0NUax.HoyYxFIY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0gaixgV_0.hnElNAFz1X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S0rAhhVrEGiL89ZK1iW_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NMtDEAAd7UaXAHRpq3rg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OXQA5dhlXU.kKDSRC8NLg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b9f_aNDBE6anfT35o3Yo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xf2ev2w1U2Lev7DeqINq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No3kLV9Gk.gSBkolURy4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Rmz1Zom8k.JCfUZ94u5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LQjYQy8MAkC32YB9.uk57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2i3Jtbb.E2N2S.JjaI5v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fM3lfzrgUeLw5JNUrnJ_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V3jJdxXj0iGb1JTWUJnc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3rtW5gpC40Oz0spD.Rj_2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ACJokxPyu0GLL4e1OnrWV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BHjEy4AUekaLskHja0XX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C38cLOVpwEaMXttzWJ6_f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N5o7U5xq0SxpIm1ufxTr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07WN2qSh0OH6uy6J5rfT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El4Qo4g5EuIc.Ky7Jgr6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5KHQuGi0kegjxah4nsZo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WJ65MeqtskaJOJNHPh3cE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sKUrxF6KkCcBbjO4s0Ls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Sn8zYjR1.06rGobC722hv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n7dCg9xFSk6P_q5RBhc9Z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NBeJOPKwOkK9vQy2U4UvT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7q7LcaV6kS.Tj.X5FkCQ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3riUaO4bvU6WW2qkdbf69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vmh72AWakqIaWHxbMn7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VRBDFOPI06wZNhbU3_ByA"/>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29DD1"/>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629DD1"/>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txDef>
      <a:spPr>
        <a:noFill/>
      </a:spPr>
      <a:bodyPr wrap="square" rtlCol="0">
        <a:spAutoFit/>
      </a:bodyPr>
      <a:lstStyle>
        <a:defPPr>
          <a:defRPr sz="2000" dirty="0" smtClean="0"/>
        </a:defPPr>
      </a:lstStyle>
    </a:tx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txDef>
      <a:spPr>
        <a:noFill/>
      </a:spPr>
      <a:bodyPr wrap="square" rtlCol="0">
        <a:spAutoFit/>
      </a:bodyPr>
      <a:lstStyle>
        <a:defPPr>
          <a:defRPr sz="2000" dirty="0" smtClean="0"/>
        </a:defPPr>
      </a:lstStyle>
    </a:tx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txDef>
      <a:spPr>
        <a:noFill/>
      </a:spPr>
      <a:bodyPr wrap="square" rtlCol="0">
        <a:spAutoFit/>
      </a:bodyPr>
      <a:lstStyle>
        <a:defPPr>
          <a:defRPr sz="2000" dirty="0" smtClean="0"/>
        </a:defPPr>
      </a:lstStyle>
    </a:tx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VisID">
  <a:themeElements>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VisI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Vis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is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is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is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is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is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is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is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is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is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is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is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extraClrScheme>
  </a:extraClrSchemeLst>
  <a:custClrLst>
    <a:custClr name="WHO Blue">
      <a:srgbClr val="009CDE"/>
    </a:custClr>
    <a:custClr name="blank">
      <a:srgbClr val="FFFFFF"/>
    </a:custClr>
    <a:custClr name="blank">
      <a:srgbClr val="FFFFFF"/>
    </a:custClr>
    <a:custClr name="blank">
      <a:srgbClr val="FFFFFF"/>
    </a:custClr>
    <a:custClr name="WHO Indigo 01">
      <a:srgbClr val="09164D"/>
    </a:custClr>
    <a:custClr name="WHO Indigo 02">
      <a:srgbClr val="1A4164"/>
    </a:custClr>
    <a:custClr name="WHO Indigo 03">
      <a:srgbClr val="486783"/>
    </a:custClr>
    <a:custClr name="WHO Indigo 04">
      <a:srgbClr val="768DA2"/>
    </a:custClr>
    <a:custClr name="WHO Indigo 05">
      <a:srgbClr val="A3B3C1"/>
    </a:custClr>
    <a:custClr name="WHO Indigo 06">
      <a:srgbClr val="E8ECEF"/>
    </a:custClr>
    <a:custClr name="WHO Grey 01">
      <a:srgbClr val="9B9B9B"/>
    </a:custClr>
    <a:custClr name="WHO Grey 02">
      <a:srgbClr val="C9C9C9"/>
    </a:custClr>
    <a:custClr name="WHO Grey 03">
      <a:srgbClr val="F2F2F2"/>
    </a:custClr>
    <a:custClr name="blank">
      <a:srgbClr val="FFFFFF"/>
    </a:custClr>
    <a:custClr name="WHO Birchgreen 01">
      <a:srgbClr val="29811B"/>
    </a:custClr>
    <a:custClr name="WHO Birchgreen 02">
      <a:srgbClr val="7ABC32"/>
    </a:custClr>
    <a:custClr name="WHO Birchgreen 03">
      <a:srgbClr val="95C95B"/>
    </a:custClr>
    <a:custClr name="WHO Birchgreen 04">
      <a:srgbClr val="AFD784"/>
    </a:custClr>
    <a:custClr name="WHO Birchgreen 05">
      <a:srgbClr val="CAE4AD"/>
    </a:custClr>
    <a:custClr name="WHO Birchgreen 06">
      <a:srgbClr val="F2F8EA"/>
    </a:custClr>
    <a:custClr name="blank">
      <a:srgbClr val="FFFFFF"/>
    </a:custClr>
    <a:custClr name="blank">
      <a:srgbClr val="FFFFFF"/>
    </a:custClr>
    <a:custClr name="blank">
      <a:srgbClr val="FFFFFF"/>
    </a:custClr>
    <a:custClr name="blank">
      <a:srgbClr val="FFFFFF"/>
    </a:custClr>
    <a:custClr name="WHO Savannah 01">
      <a:srgbClr val="966100"/>
    </a:custClr>
    <a:custClr name="WHO Savannah 02">
      <a:srgbClr val="AF8100"/>
    </a:custClr>
    <a:custClr name="WHO Savannah 03">
      <a:srgbClr val="BF9A33"/>
    </a:custClr>
    <a:custClr name="WHO Savannah 04">
      <a:srgbClr val="CFB366"/>
    </a:custClr>
    <a:custClr name="WHO Savannah 05">
      <a:srgbClr val="DFCD99"/>
    </a:custClr>
    <a:custClr name="WHO Savannah 06">
      <a:srgbClr val="F7F2E5"/>
    </a:custClr>
    <a:custClr name="WHO Purple 01">
      <a:srgbClr val="761302"/>
    </a:custClr>
    <a:custClr name="WHO Purple 02">
      <a:srgbClr val="8F3807"/>
    </a:custClr>
    <a:custClr name="WHO Purple 03">
      <a:srgbClr val="A56039"/>
    </a:custClr>
    <a:custClr name="blank">
      <a:srgbClr val="FFFFFF"/>
    </a:custClr>
    <a:custClr name="WHO Heat 01">
      <a:srgbClr val="B54606"/>
    </a:custClr>
    <a:custClr name="WHO Heat 02">
      <a:srgbClr val="D46112"/>
    </a:custClr>
    <a:custClr name="WHO Heat 03">
      <a:srgbClr val="DD8141"/>
    </a:custClr>
    <a:custClr name="WHO Heat 04">
      <a:srgbClr val="E5A071"/>
    </a:custClr>
    <a:custClr name="WHO Heat 05">
      <a:srgbClr val="EEC0A0"/>
    </a:custClr>
    <a:custClr name="WHO Heat 06">
      <a:srgbClr val="FBEFE7"/>
    </a:custClr>
    <a:custClr name="WHO Purple 04">
      <a:srgbClr val="BC886A"/>
    </a:custClr>
    <a:custClr name="WHO Purple 05">
      <a:srgbClr val="D2AF9C"/>
    </a:custClr>
    <a:custClr name="WHO Purple 06">
      <a:srgbClr val="F4EBE6"/>
    </a:custClr>
    <a:custClr name="blank">
      <a:srgbClr val="FFFFFF"/>
    </a:custClr>
    <a:custClr name="WHO Wood 01">
      <a:srgbClr val="20521A"/>
    </a:custClr>
    <a:custClr name="WHO Wood 02">
      <a:srgbClr val="2F7D4F"/>
    </a:custClr>
    <a:custClr name="WHO Wood 03">
      <a:srgbClr val="599772"/>
    </a:custClr>
    <a:custClr name="WHO Wood 04">
      <a:srgbClr val="82B195"/>
    </a:custClr>
    <a:custClr name="WHO Wood 05">
      <a:srgbClr val="ACCBB9"/>
    </a:custClr>
    <a:custClr name="WHO Wood 06">
      <a:srgbClr val="EAF2ED"/>
    </a:custClr>
  </a:custClr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Default">
  <a:themeElements>
    <a:clrScheme name="Default">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629DD1"/>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629DD1"/>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03612E22C3D47AEEE322CA1C60AFD" ma:contentTypeVersion="0" ma:contentTypeDescription="Create a new document." ma:contentTypeScope="" ma:versionID="6aa93997e9857741af88a6abbc9e2eb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043D6-D448-4DF2-B47C-1B450AE5C745}">
  <ds:schemaRefs>
    <ds:schemaRef ds:uri="http://schemas.microsoft.com/sharepoint/v3/contenttype/forms"/>
  </ds:schemaRefs>
</ds:datastoreItem>
</file>

<file path=customXml/itemProps2.xml><?xml version="1.0" encoding="utf-8"?>
<ds:datastoreItem xmlns:ds="http://schemas.openxmlformats.org/officeDocument/2006/customXml" ds:itemID="{3D47C7A3-A0AF-4671-9E93-AD4E7F5C6535}">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73F1EDFB-12E6-4323-8FE6-DF3FBB0FD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24138</TotalTime>
  <Words>7017</Words>
  <Application>Microsoft Office PowerPoint</Application>
  <PresentationFormat>Affichage à l'écran (4:3)</PresentationFormat>
  <Paragraphs>942</Paragraphs>
  <Slides>78</Slides>
  <Notes>36</Notes>
  <HiddenSlides>0</HiddenSlides>
  <MMClips>0</MMClips>
  <ScaleCrop>false</ScaleCrop>
  <HeadingPairs>
    <vt:vector size="6" baseType="variant">
      <vt:variant>
        <vt:lpstr>Polices utilisées</vt:lpstr>
      </vt:variant>
      <vt:variant>
        <vt:i4>30</vt:i4>
      </vt:variant>
      <vt:variant>
        <vt:lpstr>Thème</vt:lpstr>
      </vt:variant>
      <vt:variant>
        <vt:i4>7</vt:i4>
      </vt:variant>
      <vt:variant>
        <vt:lpstr>Titres des diapositives</vt:lpstr>
      </vt:variant>
      <vt:variant>
        <vt:i4>78</vt:i4>
      </vt:variant>
    </vt:vector>
  </HeadingPairs>
  <TitlesOfParts>
    <vt:vector size="115" baseType="lpstr">
      <vt:lpstr>MS PGothic</vt:lpstr>
      <vt:lpstr>MS PGothic</vt:lpstr>
      <vt:lpstr>新細明體</vt:lpstr>
      <vt:lpstr>Aharoni</vt:lpstr>
      <vt:lpstr>Arial</vt:lpstr>
      <vt:lpstr>Arial Black</vt:lpstr>
      <vt:lpstr>Arial Bold</vt:lpstr>
      <vt:lpstr>Arial Narrow</vt:lpstr>
      <vt:lpstr>Arial Narrow Bold</vt:lpstr>
      <vt:lpstr>Avenir Roman</vt:lpstr>
      <vt:lpstr>Calibri</vt:lpstr>
      <vt:lpstr>Calibri Light</vt:lpstr>
      <vt:lpstr>Cambria</vt:lpstr>
      <vt:lpstr>Comic Sans MS</vt:lpstr>
      <vt:lpstr>Cooper Black</vt:lpstr>
      <vt:lpstr>Courier New</vt:lpstr>
      <vt:lpstr>Ebrima</vt:lpstr>
      <vt:lpstr>Helvetica</vt:lpstr>
      <vt:lpstr>Lato</vt:lpstr>
      <vt:lpstr>Lato Light</vt:lpstr>
      <vt:lpstr>Lucida Console</vt:lpstr>
      <vt:lpstr>NeuzeitGroBol</vt:lpstr>
      <vt:lpstr>Open Sans</vt:lpstr>
      <vt:lpstr>Open Sans Light</vt:lpstr>
      <vt:lpstr>Poppins</vt:lpstr>
      <vt:lpstr>Symbol</vt:lpstr>
      <vt:lpstr>Tahoma</vt:lpstr>
      <vt:lpstr>Times New Roman</vt:lpstr>
      <vt:lpstr>Verdana</vt:lpstr>
      <vt:lpstr>Wingdings</vt:lpstr>
      <vt:lpstr>Default</vt:lpstr>
      <vt:lpstr>master</vt:lpstr>
      <vt:lpstr>1_master</vt:lpstr>
      <vt:lpstr>2_master</vt:lpstr>
      <vt:lpstr>2_VisID</vt:lpstr>
      <vt:lpstr>1_Office Theme</vt:lpstr>
      <vt:lpstr>Office Theme</vt:lpstr>
      <vt:lpstr>Présentation PowerPoint</vt:lpstr>
      <vt:lpstr>Introduction</vt:lpstr>
      <vt:lpstr>Présentation PowerPoint</vt:lpstr>
      <vt:lpstr>L’accès aux médicaments</vt:lpstr>
      <vt:lpstr>Présentation PowerPoint</vt:lpstr>
      <vt:lpstr>Les résolutions de  l’Assemblée Mondiale de la Santé</vt:lpstr>
      <vt:lpstr>Présentation PowerPoint</vt:lpstr>
      <vt:lpstr>Présentation PowerPoint</vt:lpstr>
      <vt:lpstr>17 Objectifs de développement durable (ODD)</vt:lpstr>
      <vt:lpstr> ODD 3: Garantir des vies saines et promouvoir le bien-être pour tous et à tout age </vt:lpstr>
      <vt:lpstr>Système National d’Approvisionnement Pharmaceutique</vt:lpstr>
      <vt:lpstr>Présentation PowerPoint</vt:lpstr>
      <vt:lpstr>Stratégie de renforcement du secteur pharmaceutique</vt:lpstr>
      <vt:lpstr>Contenu d’un projet de loi  pharmaceutique </vt:lpstr>
      <vt:lpstr>Présentation PowerPoint</vt:lpstr>
      <vt:lpstr>Stratégie régionale de l’OMS sur la réglementation des produits médicaux dans la région africaine, 2016-2025 </vt:lpstr>
      <vt:lpstr>Stratégie régionale de l’OMS sur la réglementation des produits médicaux dans la région africaine, 2016-2025 </vt:lpstr>
      <vt:lpstr>Stratégie régionale sur la réglementation des produits médicaux dans la région africaine, 2016-2025 </vt:lpstr>
      <vt:lpstr>Rôle du gouvernement</vt:lpstr>
      <vt:lpstr>Problèmes de capacité règlementaire </vt:lpstr>
      <vt:lpstr>Autorités nationales de réglementation pharmaceutique africaine de niveau de maturité 3</vt:lpstr>
      <vt:lpstr>Présentation PowerPoint</vt:lpstr>
      <vt:lpstr>Présentation PowerPoint</vt:lpstr>
      <vt:lpstr>La qualité et le système de gestion des risques</vt:lpstr>
      <vt:lpstr>Présentation PowerPoint</vt:lpstr>
      <vt:lpstr>Présentation PowerPoint</vt:lpstr>
      <vt:lpstr>Présentation PowerPoint</vt:lpstr>
      <vt:lpstr>Garantir la qualité des produits médicaux</vt:lpstr>
      <vt:lpstr>Que fait l'OMS pour faciliter un bon processus de prise de décision?</vt:lpstr>
      <vt:lpstr>Que signifie BPR?</vt:lpstr>
      <vt:lpstr>Présentation PowerPoint</vt:lpstr>
      <vt:lpstr>Présentation PowerPoint</vt:lpstr>
      <vt:lpstr>Les principes des BPR </vt:lpstr>
      <vt:lpstr>Principes des BPR </vt:lpstr>
      <vt:lpstr>Relation de Confiance et Reconnaissance</vt:lpstr>
      <vt:lpstr>Souveraineté dans la coopération réglementaire</vt:lpstr>
      <vt:lpstr>Présentation PowerPoint</vt:lpstr>
      <vt:lpstr>Présentation PowerPoint</vt:lpstr>
      <vt:lpstr>Présentation PowerPoint</vt:lpstr>
      <vt:lpstr>Présentation PowerPoint</vt:lpstr>
      <vt:lpstr>Présentation PowerPoint</vt:lpstr>
      <vt:lpstr>Pourquoi l'OMS soutient la convergence et l'harmonisation de la réglementation?</vt:lpstr>
      <vt:lpstr>Coopération réglementaire – efforts régionaux</vt:lpstr>
      <vt:lpstr>Présentation PowerPoint</vt:lpstr>
      <vt:lpstr>Une véritable harmonisation ne se limite pas à la rédaction de documents communs</vt:lpstr>
      <vt:lpstr>Présentation PowerPoint</vt:lpstr>
      <vt:lpstr>Présentation PowerPoint</vt:lpstr>
      <vt:lpstr>Présentation PowerPoint</vt:lpstr>
      <vt:lpstr>Présentation PowerPoint</vt:lpstr>
      <vt:lpstr>Améliorer l’accès aux médicaments  essentiels et produits de santé</vt:lpstr>
      <vt:lpstr>Présentation PowerPoint</vt:lpstr>
      <vt:lpstr>Etat de l‘Accès aux Médicaments dans la Région Africaine</vt:lpstr>
      <vt:lpstr>Qu’est ce que la politique pharmaceutique nationale (PPN)? </vt:lpstr>
      <vt:lpstr>Composantes d’une politique pharmaceutique nationale </vt:lpstr>
      <vt:lpstr>Contexte PPN</vt:lpstr>
      <vt:lpstr>Processus d’élaboration d’une PPN</vt:lpstr>
      <vt:lpstr> OBJECTIFS DE LA PPN à Réviser </vt:lpstr>
      <vt:lpstr>OBJECTIFS DE LA PPN (2)</vt:lpstr>
      <vt:lpstr>OBJECTIFS DE LA PPN (3)</vt:lpstr>
      <vt:lpstr>ETAPES POUR LA REVISION DE LA  LISTE NATIONALE DES MEDICAMENTS ESSENTIELS</vt:lpstr>
      <vt:lpstr>Présentation PowerPoint</vt:lpstr>
      <vt:lpstr>Présentation PowerPoint</vt:lpstr>
      <vt:lpstr>Principaux acteurs de la chaîne d’approvisionnement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Priorités Stratégiques Régionales</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response to the Ebola epidemic  Dr XXXX Health Systems and Innovation</dc:title>
  <dc:creator>MAIGA, Diadié</dc:creator>
  <cp:lastModifiedBy>Marie Adele MATINGU SENGA</cp:lastModifiedBy>
  <cp:revision>430</cp:revision>
  <cp:lastPrinted>2014-10-16T07:34:37Z</cp:lastPrinted>
  <dcterms:modified xsi:type="dcterms:W3CDTF">2024-12-10T08:28:28Z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0x0101008CA03612E22C3D47AEEE322CA1C60AFD</vt:lpwstr>
  </property>
</Properties>
</file>