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FBDBC3-AD9B-D1D8-899E-E76D5C0983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05A99AD-2147-7F71-7942-612FFF5DE7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2F18F6-C631-601E-52A4-994D420CF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8E10-3E10-4B8A-8403-AE0267F59042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EE40D6-3EF5-504C-EDB8-DFAE50F27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C7A6A2-D636-72B4-9F04-FBB680BDF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08CE-4215-4ED2-875E-95BA8B68C02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1563973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C0C618-FBF7-ED19-4BA6-9F687D8B9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C3366A4-CABF-604D-681A-A3A9979F3A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247CCE-ABCB-F038-2B4A-2D287DF3D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8E10-3E10-4B8A-8403-AE0267F59042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AAE2C8-C106-5103-FC41-FC1B71464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0E8FAF-73BB-6FC2-AE91-E48408EA3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08CE-4215-4ED2-875E-95BA8B68C02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1277435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2843EE4-C8E1-01D3-7B80-2E969EFB4F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4C30D63-87CF-5ABF-85DB-87C13A3985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32EF216-08F4-6562-9FD5-7711E83BD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8E10-3E10-4B8A-8403-AE0267F59042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18D917-3DD2-81B5-309D-6FB1B7055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565AF6-3512-690D-84F1-F821EB6F0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08CE-4215-4ED2-875E-95BA8B68C02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3570729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F412C6-701F-CF8D-F361-0319A58E4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98990C-102B-DDF5-C1D5-335DFFD8E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786952-0FEE-A271-9ADB-3C3DC76EC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8E10-3E10-4B8A-8403-AE0267F59042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8B1A27-43F3-3E9B-A8E7-8D26DC9B3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0EC0E2-6D28-B15B-6662-10B245CCF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08CE-4215-4ED2-875E-95BA8B68C02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2439008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78A041-166E-3397-1E4C-1C3CCECF2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417FE9-04D4-39B1-201B-573033020F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313519-0026-2306-15E7-94C1DBAEC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8E10-3E10-4B8A-8403-AE0267F59042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079F2B-5C40-EF30-1EF1-A123D320C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07DBDB-C247-0837-3951-23E10B8CB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08CE-4215-4ED2-875E-95BA8B68C02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2354662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92D989-6D2B-DCA5-E05D-07EE18DE1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36D559-0346-ED26-2C69-BDCBF15669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C2F4477-8632-C9D8-43DE-3E16424263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F834464-EE08-E4F7-874F-9E2889756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8E10-3E10-4B8A-8403-AE0267F59042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FFF933-B74E-3DB9-91F3-3941C3419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8EFCDAB-ED51-A296-D4AF-518FE6C13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08CE-4215-4ED2-875E-95BA8B68C02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539334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457FCB-8815-23EC-CAFB-65C089668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2EB4A8-42A7-5A0C-AB5F-5112AE155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F4958C4-3795-139F-01A0-1D172B50C3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25325E3-FBD8-FE02-FA9D-A69F791A58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301E7C7-EB3C-F8C6-B169-0ABEAA37AA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0FA94EF-D92C-D557-3937-C5988E8EA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8E10-3E10-4B8A-8403-AE0267F59042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9148899-7E02-ED30-2B66-3E3FCB0DF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C5FB7B8-E93F-2C70-D7C9-6506403B1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08CE-4215-4ED2-875E-95BA8B68C02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818226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66BDAF-D86B-FB79-AF4D-DD1502C78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C08C310-1F06-9D62-37C6-1C9760CB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8E10-3E10-4B8A-8403-AE0267F59042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44A5912-E48D-B091-7116-F453A2FE2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7E284D9-D112-E1FF-4830-47F787CD8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08CE-4215-4ED2-875E-95BA8B68C02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2988707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00B5E75-9827-B410-0C7F-98B13EC82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8E10-3E10-4B8A-8403-AE0267F59042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5E9A1C1-49A9-9767-6CB4-382460A06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992ACEE-E18E-E810-0458-60F5EA1A8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08CE-4215-4ED2-875E-95BA8B68C02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1168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79BB9C-E6BD-9ED1-43FF-E6D69AEDB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6F2100A-A361-22C8-A5BE-208FD558D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222D598-33E7-EBE2-3D54-D02F13FC25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8DA92F-2FE9-51BE-C4F2-5A307B151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8E10-3E10-4B8A-8403-AE0267F59042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3AC0BC9-4526-E216-55E1-6B153ECF4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D3FBDD-481A-B393-B15D-ADE719A85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08CE-4215-4ED2-875E-95BA8B68C02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69639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5D1E89-2530-C6FA-AEAA-8333FF519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CE89B78-55FA-4FED-A739-3BA356F175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D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978348E-1477-EA54-0513-178D0E9F9D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B103ECB-62E0-11DB-4981-1D8151C97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8E10-3E10-4B8A-8403-AE0267F59042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08B2562-9E98-76BD-E84D-33BC4698B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61B611-F24B-324E-9ABA-0C18ACEDD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08CE-4215-4ED2-875E-95BA8B68C02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3646964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9B61172-25A2-3DF4-CAE0-5598076DB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2DACBDF-F37E-70B7-8224-5A267AADF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626B26-F04D-4AA3-7EFD-B7753CBCAA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A8E10-3E10-4B8A-8403-AE0267F59042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F29A16-D4BD-B83C-8011-F8BB3114B7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1DE74B-888E-B2FC-4E9B-32E1C3DEE3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E08CE-4215-4ED2-875E-95BA8B68C02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328108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41595F-10DB-2C00-2D47-3AB4642D91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Mise en œuvre des recommandations retraite novembre 2023</a:t>
            </a:r>
            <a:endParaRPr lang="fr-CD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C139719-2F3F-FC92-B586-C7F3999921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37246"/>
            <a:ext cx="9144000" cy="820554"/>
          </a:xfrm>
        </p:spPr>
        <p:txBody>
          <a:bodyPr/>
          <a:lstStyle/>
          <a:p>
            <a:r>
              <a:rPr lang="fr-FR" dirty="0"/>
              <a:t>Brazzaville 9 – 11 décembre 2024</a:t>
            </a:r>
            <a:endParaRPr lang="fr-CD" dirty="0"/>
          </a:p>
        </p:txBody>
      </p:sp>
    </p:spTree>
    <p:extLst>
      <p:ext uri="{BB962C8B-B14F-4D97-AF65-F5344CB8AC3E}">
        <p14:creationId xmlns:p14="http://schemas.microsoft.com/office/powerpoint/2010/main" val="2556758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AD2815-29EA-C533-BB98-3C4CF4704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5503"/>
            <a:ext cx="10515600" cy="837399"/>
          </a:xfrm>
        </p:spPr>
        <p:txBody>
          <a:bodyPr>
            <a:normAutofit/>
          </a:bodyPr>
          <a:lstStyle/>
          <a:p>
            <a:r>
              <a:rPr lang="fr-FR" dirty="0"/>
              <a:t>Neuf recommandations</a:t>
            </a:r>
            <a:endParaRPr lang="fr-CD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253396-249B-88B0-E0BE-1695252AC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9154"/>
            <a:ext cx="10515600" cy="5693343"/>
          </a:xfrm>
        </p:spPr>
        <p:txBody>
          <a:bodyPr>
            <a:normAutofit fontScale="85000" lnSpcReduction="10000"/>
          </a:bodyPr>
          <a:lstStyle/>
          <a:p>
            <a:r>
              <a:rPr lang="fr-FR" sz="2600" dirty="0"/>
              <a:t>Avoir un </a:t>
            </a:r>
            <a:r>
              <a:rPr lang="fr-FR" sz="2600" dirty="0">
                <a:highlight>
                  <a:srgbClr val="FFFF00"/>
                </a:highlight>
              </a:rPr>
              <a:t>dialogue plus agressif avec le MSPHP </a:t>
            </a:r>
            <a:r>
              <a:rPr lang="fr-FR" sz="2600" dirty="0"/>
              <a:t>et les autres ministères impliquées pour une définition concertée des priorités stratégiques et des réformes du secteur</a:t>
            </a:r>
          </a:p>
          <a:p>
            <a:r>
              <a:rPr lang="fr-FR" sz="2600" dirty="0"/>
              <a:t>Appuyer la </a:t>
            </a:r>
            <a:r>
              <a:rPr lang="fr-FR" sz="2600" dirty="0">
                <a:highlight>
                  <a:srgbClr val="00FF00"/>
                </a:highlight>
              </a:rPr>
              <a:t>capitalisation et le partage des bonnes pratiques </a:t>
            </a:r>
            <a:r>
              <a:rPr lang="fr-FR" sz="2600" dirty="0"/>
              <a:t>au cours des plénières du GIBS</a:t>
            </a:r>
          </a:p>
          <a:p>
            <a:r>
              <a:rPr lang="fr-FR" sz="2600" dirty="0"/>
              <a:t>Renforcer les </a:t>
            </a:r>
            <a:r>
              <a:rPr lang="fr-FR" sz="2600" dirty="0">
                <a:highlight>
                  <a:srgbClr val="00FFFF"/>
                </a:highlight>
              </a:rPr>
              <a:t>concertations entre les membres intervenant </a:t>
            </a:r>
            <a:r>
              <a:rPr lang="fr-FR" sz="2600" dirty="0"/>
              <a:t>dans les mêmes zones géographiques ou les mêmes thématiques</a:t>
            </a:r>
          </a:p>
          <a:p>
            <a:r>
              <a:rPr lang="fr-FR" sz="2600" dirty="0"/>
              <a:t>Organiser une </a:t>
            </a:r>
            <a:r>
              <a:rPr lang="fr-FR" sz="2600" dirty="0">
                <a:highlight>
                  <a:srgbClr val="FFFF00"/>
                </a:highlight>
              </a:rPr>
              <a:t>mise à niveau régulière des nouveaux membres </a:t>
            </a:r>
            <a:r>
              <a:rPr lang="fr-FR" sz="2600" dirty="0"/>
              <a:t>du GIBS pour une meilleure symétrie d’information</a:t>
            </a:r>
          </a:p>
          <a:p>
            <a:r>
              <a:rPr lang="fr-FR" sz="2600" dirty="0"/>
              <a:t>Appuyer le développement urgent de </a:t>
            </a:r>
            <a:r>
              <a:rPr lang="fr-FR" sz="2600" dirty="0">
                <a:highlight>
                  <a:srgbClr val="00FF00"/>
                </a:highlight>
              </a:rPr>
              <a:t>la filière économie de la santé </a:t>
            </a:r>
            <a:r>
              <a:rPr lang="fr-FR" sz="2600" dirty="0"/>
              <a:t>pour une meilleure analyse de l’efficience des interventions</a:t>
            </a:r>
          </a:p>
          <a:p>
            <a:r>
              <a:rPr lang="fr-FR" sz="2600" dirty="0"/>
              <a:t>Appuyer la </a:t>
            </a:r>
            <a:r>
              <a:rPr lang="fr-FR" sz="2600" dirty="0">
                <a:highlight>
                  <a:srgbClr val="FFFF00"/>
                </a:highlight>
              </a:rPr>
              <a:t>mise à niveau des experts techniques du MSPHP sur le processus budgétaire</a:t>
            </a:r>
          </a:p>
          <a:p>
            <a:r>
              <a:rPr lang="fr-FR" sz="2600" dirty="0"/>
              <a:t>Renforcer la </a:t>
            </a:r>
            <a:r>
              <a:rPr lang="fr-FR" sz="2600" dirty="0">
                <a:highlight>
                  <a:srgbClr val="00FF00"/>
                </a:highlight>
              </a:rPr>
              <a:t>qualité des revues périodiques </a:t>
            </a:r>
            <a:r>
              <a:rPr lang="fr-FR" sz="2600" dirty="0"/>
              <a:t>par une meilleure exploitation des résultats</a:t>
            </a:r>
          </a:p>
          <a:p>
            <a:r>
              <a:rPr lang="fr-FR" dirty="0"/>
              <a:t>Faire </a:t>
            </a:r>
            <a:r>
              <a:rPr lang="fr-FR" dirty="0">
                <a:highlight>
                  <a:srgbClr val="FFFF00"/>
                </a:highlight>
              </a:rPr>
              <a:t>valider la cartographie des interventions des membres du GIBS </a:t>
            </a:r>
            <a:r>
              <a:rPr lang="fr-FR" dirty="0"/>
              <a:t>par la partie nationale (gouvernementale)</a:t>
            </a:r>
          </a:p>
          <a:p>
            <a:r>
              <a:rPr lang="fr-FR" dirty="0"/>
              <a:t>Partager au cours des plénières du GIBS, </a:t>
            </a:r>
            <a:r>
              <a:rPr lang="fr-FR" dirty="0">
                <a:highlight>
                  <a:srgbClr val="00FF00"/>
                </a:highlight>
              </a:rPr>
              <a:t>les informations d’intérêt commun issues des rencontres bilatérales des membres avec le MSPHP</a:t>
            </a:r>
            <a:endParaRPr lang="fr-CD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869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C218D4-AB29-4801-FDC7-9DFDA0AED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la mise en œuvre……</a:t>
            </a:r>
            <a:endParaRPr lang="fr-CD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293C92-6438-5DD5-ED92-E3AE6FAA1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En tout cas il y eu un dialogue assez important avec le Ministère de la Santé sur la question de suspension d'importation de certains produits surtout par les acteurs</a:t>
            </a:r>
          </a:p>
          <a:p>
            <a:endParaRPr lang="fr-FR" dirty="0"/>
          </a:p>
          <a:p>
            <a:r>
              <a:rPr lang="fr-FR" dirty="0"/>
              <a:t>J'ai remarqué ceci avec les présentations faites par le sous groupe gouvernance et celui de financement. Il y aussi eu des échanges sur les bonnes pratiques lors des plages réservé à ……. lors des préparatifs du forum de haut niveau des femmes leaders sur la mortalité maternelle et néonatale ainsi que l'autonomisation de la femme et la fille congolaise</a:t>
            </a:r>
          </a:p>
          <a:p>
            <a:endParaRPr lang="fr-FR" dirty="0"/>
          </a:p>
          <a:p>
            <a:r>
              <a:rPr lang="fr-FR" dirty="0"/>
              <a:t>A mon sens, ceci est encore loin d’être réalité. </a:t>
            </a:r>
            <a:endParaRPr lang="fr-CD" dirty="0"/>
          </a:p>
        </p:txBody>
      </p:sp>
    </p:spTree>
    <p:extLst>
      <p:ext uri="{BB962C8B-B14F-4D97-AF65-F5344CB8AC3E}">
        <p14:creationId xmlns:p14="http://schemas.microsoft.com/office/powerpoint/2010/main" val="878608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2B819C-2D86-5425-EC79-845658F8E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 la mise en œuvre……</a:t>
            </a:r>
            <a:endParaRPr lang="fr-CD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988794-7B56-435B-4CD2-5E56EE41F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Suggestions</a:t>
            </a:r>
          </a:p>
          <a:p>
            <a:endParaRPr lang="fr-FR" dirty="0"/>
          </a:p>
          <a:p>
            <a:r>
              <a:rPr lang="fr-FR" dirty="0"/>
              <a:t> </a:t>
            </a:r>
            <a:r>
              <a:rPr lang="fr-FR" b="1" dirty="0">
                <a:solidFill>
                  <a:srgbClr val="00B0F0"/>
                </a:solidFill>
              </a:rPr>
              <a:t>allouer une plage pendant les réunions pour discuter sur les recommandations. avoir un tableau avec chronogramme et échéance pour la mise en œuvre des recommandations</a:t>
            </a:r>
          </a:p>
          <a:p>
            <a:endParaRPr lang="fr-FR" b="1" dirty="0">
              <a:solidFill>
                <a:srgbClr val="00B0F0"/>
              </a:solidFill>
            </a:endParaRPr>
          </a:p>
          <a:p>
            <a:r>
              <a:rPr lang="fr-FR" b="1" dirty="0"/>
              <a:t>Poursuivre la mobilisation de l'engagement des Parties prenantes </a:t>
            </a:r>
          </a:p>
          <a:p>
            <a:endParaRPr lang="fr-FR" dirty="0"/>
          </a:p>
          <a:p>
            <a:r>
              <a:rPr lang="fr-FR" dirty="0"/>
              <a:t>Poursuivre le développement des innovations pour une communication étroite et transparente</a:t>
            </a:r>
          </a:p>
          <a:p>
            <a:endParaRPr lang="fr-FR" dirty="0"/>
          </a:p>
          <a:p>
            <a:r>
              <a:rPr lang="fr-FR" dirty="0"/>
              <a:t>Poursuivre avec le mode de management participatif</a:t>
            </a:r>
            <a:endParaRPr lang="fr-CD" dirty="0"/>
          </a:p>
        </p:txBody>
      </p:sp>
    </p:spTree>
    <p:extLst>
      <p:ext uri="{BB962C8B-B14F-4D97-AF65-F5344CB8AC3E}">
        <p14:creationId xmlns:p14="http://schemas.microsoft.com/office/powerpoint/2010/main" val="1399768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B5E61A-CD27-F276-9F54-0A5DC76AF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4379"/>
            <a:ext cx="10515600" cy="558265"/>
          </a:xfrm>
        </p:spPr>
        <p:txBody>
          <a:bodyPr>
            <a:normAutofit fontScale="90000"/>
          </a:bodyPr>
          <a:lstStyle/>
          <a:p>
            <a:r>
              <a:rPr lang="fr-FR" dirty="0"/>
              <a:t>Proposition: Suivi colorimétrique</a:t>
            </a:r>
            <a:endParaRPr lang="fr-CD" dirty="0"/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1F85E1D7-EDCF-682C-3425-3329C5D6DA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6733654"/>
              </p:ext>
            </p:extLst>
          </p:nvPr>
        </p:nvGraphicFramePr>
        <p:xfrm>
          <a:off x="356136" y="856648"/>
          <a:ext cx="11835864" cy="6062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88337">
                  <a:extLst>
                    <a:ext uri="{9D8B030D-6E8A-4147-A177-3AD203B41FA5}">
                      <a16:colId xmlns:a16="http://schemas.microsoft.com/office/drawing/2014/main" val="3570188495"/>
                    </a:ext>
                  </a:extLst>
                </a:gridCol>
                <a:gridCol w="1741144">
                  <a:extLst>
                    <a:ext uri="{9D8B030D-6E8A-4147-A177-3AD203B41FA5}">
                      <a16:colId xmlns:a16="http://schemas.microsoft.com/office/drawing/2014/main" val="1291341779"/>
                    </a:ext>
                  </a:extLst>
                </a:gridCol>
                <a:gridCol w="1506383">
                  <a:extLst>
                    <a:ext uri="{9D8B030D-6E8A-4147-A177-3AD203B41FA5}">
                      <a16:colId xmlns:a16="http://schemas.microsoft.com/office/drawing/2014/main" val="3434373497"/>
                    </a:ext>
                  </a:extLst>
                </a:gridCol>
              </a:tblGrid>
              <a:tr h="638166">
                <a:tc>
                  <a:txBody>
                    <a:bodyPr/>
                    <a:lstStyle/>
                    <a:p>
                      <a:r>
                        <a:rPr lang="fr-FR" dirty="0"/>
                        <a:t>Recommandation 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Évolution  T S1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Évolution T S2</a:t>
                      </a:r>
                      <a:endParaRPr lang="fr-C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468243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Avoir un dialogue plus agressif avec le MSPHP et les autres ministères impliquées pour une définition concertée des priorités stratégiques et des réformes du secteur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D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D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518028"/>
                  </a:ext>
                </a:extLst>
              </a:tr>
              <a:tr h="6381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Appuyer la capitalisation et le partage des bonnes pratiques au cours des plénières du GIBS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D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D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6029451"/>
                  </a:ext>
                </a:extLst>
              </a:tr>
              <a:tr h="6381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Renforcer les concertations entre les membres intervenant dans les mêmes zones géographiques ou les mêmes thématiques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D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D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677540"/>
                  </a:ext>
                </a:extLst>
              </a:tr>
              <a:tr h="6381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Organiser une mise à niveau régulière des nouveaux membres du GIBS pour une meilleure symétrie d’information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D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D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908691"/>
                  </a:ext>
                </a:extLst>
              </a:tr>
              <a:tr h="6381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Appuyer le développement urgent de la filière économie de la santé pour une meilleure analyse de l’efficience des interventions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D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D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884882"/>
                  </a:ext>
                </a:extLst>
              </a:tr>
              <a:tr h="4229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Appuyer la mise à niveau des experts techniques du MSPHP sur le processus budgétaire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D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D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087903"/>
                  </a:ext>
                </a:extLst>
              </a:tr>
              <a:tr h="4222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Renforcer la qualité des revues périodiques par une meilleure exploitation des résultats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D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D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959197"/>
                  </a:ext>
                </a:extLst>
              </a:tr>
              <a:tr h="6621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Faire valider la cartographie des interventions des membres du GIBS par la partie nationale (gouvernementale)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D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D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241769"/>
                  </a:ext>
                </a:extLst>
              </a:tr>
              <a:tr h="6381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Partager au cours des plénières du GIBS, les informations d’intérêt commun issues des rencontres bilatérales des membres avec le MSPHP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D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D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83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7149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68C581-8309-4036-9FDA-A3DDCD80B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D23208-0D30-4675-95E7-2867E82B0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17520061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503</Words>
  <Application>Microsoft Office PowerPoint</Application>
  <PresentationFormat>Grand écran</PresentationFormat>
  <Paragraphs>41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Mise en œuvre des recommandations retraite novembre 2023</vt:lpstr>
      <vt:lpstr>Neuf recommandations</vt:lpstr>
      <vt:lpstr>Et la mise en œuvre……</vt:lpstr>
      <vt:lpstr>Et la mise en œuvre……</vt:lpstr>
      <vt:lpstr>Proposition: Suivi colorimétrique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Mise en œuvre des recommandations retraite novembre 2023</dc:title>
  <dc:creator>Lenovo</dc:creator>
  <cp:lastModifiedBy>Marie Adele MATINGU SENGA</cp:lastModifiedBy>
  <cp:revision>7</cp:revision>
  <dcterms:created xsi:type="dcterms:W3CDTF">2024-12-09T05:41:41Z</dcterms:created>
  <dcterms:modified xsi:type="dcterms:W3CDTF">2024-12-09T10:10:37Z</dcterms:modified>
</cp:coreProperties>
</file>