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9" r:id="rId3"/>
    <p:sldId id="286" r:id="rId4"/>
    <p:sldId id="261" r:id="rId5"/>
    <p:sldId id="287" r:id="rId6"/>
    <p:sldId id="267" r:id="rId7"/>
    <p:sldId id="288" r:id="rId8"/>
    <p:sldId id="289" r:id="rId9"/>
    <p:sldId id="290" r:id="rId10"/>
    <p:sldId id="291" r:id="rId11"/>
    <p:sldId id="292" r:id="rId12"/>
    <p:sldId id="293" r:id="rId13"/>
    <p:sldId id="294" r:id="rId14"/>
    <p:sldId id="295" r:id="rId15"/>
    <p:sldId id="296" r:id="rId16"/>
    <p:sldId id="297" r:id="rId17"/>
    <p:sldId id="274" r:id="rId18"/>
    <p:sldId id="272" r:id="rId19"/>
    <p:sldId id="276" r:id="rId20"/>
    <p:sldId id="275" r:id="rId21"/>
    <p:sldId id="277" r:id="rId22"/>
    <p:sldId id="273" r:id="rId23"/>
    <p:sldId id="298" r:id="rId24"/>
    <p:sldId id="279" r:id="rId25"/>
    <p:sldId id="257" r:id="rId2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7" d="100"/>
          <a:sy n="77" d="100"/>
        </p:scale>
        <p:origin x="96"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3F6D88-E017-2670-BE1E-9F93035E4E20}"/>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D"/>
          </a:p>
        </p:txBody>
      </p:sp>
      <p:sp>
        <p:nvSpPr>
          <p:cNvPr id="3" name="Sous-titre 2">
            <a:extLst>
              <a:ext uri="{FF2B5EF4-FFF2-40B4-BE49-F238E27FC236}">
                <a16:creationId xmlns:a16="http://schemas.microsoft.com/office/drawing/2014/main" id="{A9505D2F-6599-8D7C-484D-D74943E2574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D"/>
          </a:p>
        </p:txBody>
      </p:sp>
      <p:sp>
        <p:nvSpPr>
          <p:cNvPr id="4" name="Espace réservé de la date 3">
            <a:extLst>
              <a:ext uri="{FF2B5EF4-FFF2-40B4-BE49-F238E27FC236}">
                <a16:creationId xmlns:a16="http://schemas.microsoft.com/office/drawing/2014/main" id="{5C5677B8-8C60-797B-529E-7A3BDFCF9C0C}"/>
              </a:ext>
            </a:extLst>
          </p:cNvPr>
          <p:cNvSpPr>
            <a:spLocks noGrp="1"/>
          </p:cNvSpPr>
          <p:nvPr>
            <p:ph type="dt" sz="half" idx="10"/>
          </p:nvPr>
        </p:nvSpPr>
        <p:spPr/>
        <p:txBody>
          <a:bodyPr/>
          <a:lstStyle/>
          <a:p>
            <a:fld id="{3B02BC23-C9C5-42EB-B224-B86D1CB81A4F}" type="datetimeFigureOut">
              <a:rPr lang="fr-CD" smtClean="0"/>
              <a:t>09/12/2024</a:t>
            </a:fld>
            <a:endParaRPr lang="fr-CD"/>
          </a:p>
        </p:txBody>
      </p:sp>
      <p:sp>
        <p:nvSpPr>
          <p:cNvPr id="5" name="Espace réservé du pied de page 4">
            <a:extLst>
              <a:ext uri="{FF2B5EF4-FFF2-40B4-BE49-F238E27FC236}">
                <a16:creationId xmlns:a16="http://schemas.microsoft.com/office/drawing/2014/main" id="{73F0419F-C511-7DF5-1A2F-4C0396ABD90C}"/>
              </a:ext>
            </a:extLst>
          </p:cNvPr>
          <p:cNvSpPr>
            <a:spLocks noGrp="1"/>
          </p:cNvSpPr>
          <p:nvPr>
            <p:ph type="ftr" sz="quarter" idx="11"/>
          </p:nvPr>
        </p:nvSpPr>
        <p:spPr/>
        <p:txBody>
          <a:bodyPr/>
          <a:lstStyle/>
          <a:p>
            <a:endParaRPr lang="fr-CD"/>
          </a:p>
        </p:txBody>
      </p:sp>
      <p:sp>
        <p:nvSpPr>
          <p:cNvPr id="6" name="Espace réservé du numéro de diapositive 5">
            <a:extLst>
              <a:ext uri="{FF2B5EF4-FFF2-40B4-BE49-F238E27FC236}">
                <a16:creationId xmlns:a16="http://schemas.microsoft.com/office/drawing/2014/main" id="{64934B01-C48F-018D-9477-4125FF1FFAC9}"/>
              </a:ext>
            </a:extLst>
          </p:cNvPr>
          <p:cNvSpPr>
            <a:spLocks noGrp="1"/>
          </p:cNvSpPr>
          <p:nvPr>
            <p:ph type="sldNum" sz="quarter" idx="12"/>
          </p:nvPr>
        </p:nvSpPr>
        <p:spPr/>
        <p:txBody>
          <a:bodyPr/>
          <a:lstStyle/>
          <a:p>
            <a:fld id="{AABD6C3F-D95E-4618-9ABD-D517BDBE5DFC}" type="slidenum">
              <a:rPr lang="fr-CD" smtClean="0"/>
              <a:t>‹N°›</a:t>
            </a:fld>
            <a:endParaRPr lang="fr-CD"/>
          </a:p>
        </p:txBody>
      </p:sp>
    </p:spTree>
    <p:extLst>
      <p:ext uri="{BB962C8B-B14F-4D97-AF65-F5344CB8AC3E}">
        <p14:creationId xmlns:p14="http://schemas.microsoft.com/office/powerpoint/2010/main" val="1810516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303EF9-D59A-C4FB-FC60-716F31A7B62E}"/>
              </a:ext>
            </a:extLst>
          </p:cNvPr>
          <p:cNvSpPr>
            <a:spLocks noGrp="1"/>
          </p:cNvSpPr>
          <p:nvPr>
            <p:ph type="title"/>
          </p:nvPr>
        </p:nvSpPr>
        <p:spPr/>
        <p:txBody>
          <a:bodyPr/>
          <a:lstStyle/>
          <a:p>
            <a:r>
              <a:rPr lang="fr-FR"/>
              <a:t>Modifiez le style du titre</a:t>
            </a:r>
            <a:endParaRPr lang="fr-CD"/>
          </a:p>
        </p:txBody>
      </p:sp>
      <p:sp>
        <p:nvSpPr>
          <p:cNvPr id="3" name="Espace réservé du texte vertical 2">
            <a:extLst>
              <a:ext uri="{FF2B5EF4-FFF2-40B4-BE49-F238E27FC236}">
                <a16:creationId xmlns:a16="http://schemas.microsoft.com/office/drawing/2014/main" id="{7E483680-8E87-8634-C8AE-985ECCBEBEA9}"/>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D"/>
          </a:p>
        </p:txBody>
      </p:sp>
      <p:sp>
        <p:nvSpPr>
          <p:cNvPr id="4" name="Espace réservé de la date 3">
            <a:extLst>
              <a:ext uri="{FF2B5EF4-FFF2-40B4-BE49-F238E27FC236}">
                <a16:creationId xmlns:a16="http://schemas.microsoft.com/office/drawing/2014/main" id="{3E8D3027-5E9B-BBAD-5304-BE7354E85508}"/>
              </a:ext>
            </a:extLst>
          </p:cNvPr>
          <p:cNvSpPr>
            <a:spLocks noGrp="1"/>
          </p:cNvSpPr>
          <p:nvPr>
            <p:ph type="dt" sz="half" idx="10"/>
          </p:nvPr>
        </p:nvSpPr>
        <p:spPr/>
        <p:txBody>
          <a:bodyPr/>
          <a:lstStyle/>
          <a:p>
            <a:fld id="{3B02BC23-C9C5-42EB-B224-B86D1CB81A4F}" type="datetimeFigureOut">
              <a:rPr lang="fr-CD" smtClean="0"/>
              <a:t>09/12/2024</a:t>
            </a:fld>
            <a:endParaRPr lang="fr-CD"/>
          </a:p>
        </p:txBody>
      </p:sp>
      <p:sp>
        <p:nvSpPr>
          <p:cNvPr id="5" name="Espace réservé du pied de page 4">
            <a:extLst>
              <a:ext uri="{FF2B5EF4-FFF2-40B4-BE49-F238E27FC236}">
                <a16:creationId xmlns:a16="http://schemas.microsoft.com/office/drawing/2014/main" id="{C2D834A9-9890-037C-BA4E-00E7BA516E7A}"/>
              </a:ext>
            </a:extLst>
          </p:cNvPr>
          <p:cNvSpPr>
            <a:spLocks noGrp="1"/>
          </p:cNvSpPr>
          <p:nvPr>
            <p:ph type="ftr" sz="quarter" idx="11"/>
          </p:nvPr>
        </p:nvSpPr>
        <p:spPr/>
        <p:txBody>
          <a:bodyPr/>
          <a:lstStyle/>
          <a:p>
            <a:endParaRPr lang="fr-CD"/>
          </a:p>
        </p:txBody>
      </p:sp>
      <p:sp>
        <p:nvSpPr>
          <p:cNvPr id="6" name="Espace réservé du numéro de diapositive 5">
            <a:extLst>
              <a:ext uri="{FF2B5EF4-FFF2-40B4-BE49-F238E27FC236}">
                <a16:creationId xmlns:a16="http://schemas.microsoft.com/office/drawing/2014/main" id="{CCBDE393-E300-3A8A-193E-4C29CA7FBDFB}"/>
              </a:ext>
            </a:extLst>
          </p:cNvPr>
          <p:cNvSpPr>
            <a:spLocks noGrp="1"/>
          </p:cNvSpPr>
          <p:nvPr>
            <p:ph type="sldNum" sz="quarter" idx="12"/>
          </p:nvPr>
        </p:nvSpPr>
        <p:spPr/>
        <p:txBody>
          <a:bodyPr/>
          <a:lstStyle/>
          <a:p>
            <a:fld id="{AABD6C3F-D95E-4618-9ABD-D517BDBE5DFC}" type="slidenum">
              <a:rPr lang="fr-CD" smtClean="0"/>
              <a:t>‹N°›</a:t>
            </a:fld>
            <a:endParaRPr lang="fr-CD"/>
          </a:p>
        </p:txBody>
      </p:sp>
    </p:spTree>
    <p:extLst>
      <p:ext uri="{BB962C8B-B14F-4D97-AF65-F5344CB8AC3E}">
        <p14:creationId xmlns:p14="http://schemas.microsoft.com/office/powerpoint/2010/main" val="846894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46A1E54-B840-B866-11B0-BE340C271979}"/>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CD"/>
          </a:p>
        </p:txBody>
      </p:sp>
      <p:sp>
        <p:nvSpPr>
          <p:cNvPr id="3" name="Espace réservé du texte vertical 2">
            <a:extLst>
              <a:ext uri="{FF2B5EF4-FFF2-40B4-BE49-F238E27FC236}">
                <a16:creationId xmlns:a16="http://schemas.microsoft.com/office/drawing/2014/main" id="{3A9614A6-784F-29D7-0741-55AE6D54CB5F}"/>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D"/>
          </a:p>
        </p:txBody>
      </p:sp>
      <p:sp>
        <p:nvSpPr>
          <p:cNvPr id="4" name="Espace réservé de la date 3">
            <a:extLst>
              <a:ext uri="{FF2B5EF4-FFF2-40B4-BE49-F238E27FC236}">
                <a16:creationId xmlns:a16="http://schemas.microsoft.com/office/drawing/2014/main" id="{1D969D8D-55FA-3800-FD0C-CFED489B2F85}"/>
              </a:ext>
            </a:extLst>
          </p:cNvPr>
          <p:cNvSpPr>
            <a:spLocks noGrp="1"/>
          </p:cNvSpPr>
          <p:nvPr>
            <p:ph type="dt" sz="half" idx="10"/>
          </p:nvPr>
        </p:nvSpPr>
        <p:spPr/>
        <p:txBody>
          <a:bodyPr/>
          <a:lstStyle/>
          <a:p>
            <a:fld id="{3B02BC23-C9C5-42EB-B224-B86D1CB81A4F}" type="datetimeFigureOut">
              <a:rPr lang="fr-CD" smtClean="0"/>
              <a:t>09/12/2024</a:t>
            </a:fld>
            <a:endParaRPr lang="fr-CD"/>
          </a:p>
        </p:txBody>
      </p:sp>
      <p:sp>
        <p:nvSpPr>
          <p:cNvPr id="5" name="Espace réservé du pied de page 4">
            <a:extLst>
              <a:ext uri="{FF2B5EF4-FFF2-40B4-BE49-F238E27FC236}">
                <a16:creationId xmlns:a16="http://schemas.microsoft.com/office/drawing/2014/main" id="{8B8EFFDA-C222-769A-D904-C665367F3CDC}"/>
              </a:ext>
            </a:extLst>
          </p:cNvPr>
          <p:cNvSpPr>
            <a:spLocks noGrp="1"/>
          </p:cNvSpPr>
          <p:nvPr>
            <p:ph type="ftr" sz="quarter" idx="11"/>
          </p:nvPr>
        </p:nvSpPr>
        <p:spPr/>
        <p:txBody>
          <a:bodyPr/>
          <a:lstStyle/>
          <a:p>
            <a:endParaRPr lang="fr-CD"/>
          </a:p>
        </p:txBody>
      </p:sp>
      <p:sp>
        <p:nvSpPr>
          <p:cNvPr id="6" name="Espace réservé du numéro de diapositive 5">
            <a:extLst>
              <a:ext uri="{FF2B5EF4-FFF2-40B4-BE49-F238E27FC236}">
                <a16:creationId xmlns:a16="http://schemas.microsoft.com/office/drawing/2014/main" id="{1190AC53-BE1B-CE27-279D-0B810A11B698}"/>
              </a:ext>
            </a:extLst>
          </p:cNvPr>
          <p:cNvSpPr>
            <a:spLocks noGrp="1"/>
          </p:cNvSpPr>
          <p:nvPr>
            <p:ph type="sldNum" sz="quarter" idx="12"/>
          </p:nvPr>
        </p:nvSpPr>
        <p:spPr/>
        <p:txBody>
          <a:bodyPr/>
          <a:lstStyle/>
          <a:p>
            <a:fld id="{AABD6C3F-D95E-4618-9ABD-D517BDBE5DFC}" type="slidenum">
              <a:rPr lang="fr-CD" smtClean="0"/>
              <a:t>‹N°›</a:t>
            </a:fld>
            <a:endParaRPr lang="fr-CD"/>
          </a:p>
        </p:txBody>
      </p:sp>
    </p:spTree>
    <p:extLst>
      <p:ext uri="{BB962C8B-B14F-4D97-AF65-F5344CB8AC3E}">
        <p14:creationId xmlns:p14="http://schemas.microsoft.com/office/powerpoint/2010/main" val="17469973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391477" y="476672"/>
            <a:ext cx="10492747" cy="720080"/>
          </a:xfrm>
          <a:prstGeom prst="rect">
            <a:avLst/>
          </a:prstGeom>
        </p:spPr>
        <p:txBody>
          <a:bodyPr/>
          <a:lstStyle>
            <a:lvl1pPr>
              <a:defRPr b="1">
                <a:solidFill>
                  <a:srgbClr val="154F98"/>
                </a:solidFill>
                <a:latin typeface="Arial Narrow" panose="020B0606020202030204" pitchFamily="34" charset="0"/>
                <a:cs typeface="Arial" panose="020B0604020202020204" pitchFamily="34" charset="0"/>
              </a:defRPr>
            </a:lvl1pPr>
          </a:lstStyle>
          <a:p>
            <a:r>
              <a:rPr lang="en-US" dirty="0"/>
              <a:t>Click to edit Master title style</a:t>
            </a:r>
            <a:endParaRPr lang="en-GB" dirty="0"/>
          </a:p>
        </p:txBody>
      </p:sp>
      <p:sp>
        <p:nvSpPr>
          <p:cNvPr id="9" name="Content Placeholder 8"/>
          <p:cNvSpPr>
            <a:spLocks noGrp="1"/>
          </p:cNvSpPr>
          <p:nvPr>
            <p:ph sz="quarter" idx="13"/>
          </p:nvPr>
        </p:nvSpPr>
        <p:spPr>
          <a:xfrm>
            <a:off x="1391477" y="1340768"/>
            <a:ext cx="10465163" cy="4536504"/>
          </a:xfrm>
          <a:prstGeom prst="rect">
            <a:avLst/>
          </a:prstGeom>
        </p:spPr>
        <p:txBody>
          <a:bodyPr/>
          <a:lstStyle>
            <a:lvl1pPr marL="342900" indent="-342900">
              <a:buClr>
                <a:srgbClr val="154F98"/>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1pPr>
            <a:lvl2pPr marL="742950" indent="-285750">
              <a:buClr>
                <a:srgbClr val="154F98"/>
              </a:buClr>
              <a:buFont typeface="Wingdings" panose="05000000000000000000" pitchFamily="2" charset="2"/>
              <a:buChar char="§"/>
              <a:defRPr sz="1800">
                <a:solidFill>
                  <a:schemeClr val="tx1"/>
                </a:solidFill>
                <a:latin typeface="Arial" panose="020B0604020202020204" pitchFamily="34" charset="0"/>
                <a:cs typeface="Arial" panose="020B0604020202020204" pitchFamily="34" charset="0"/>
              </a:defRPr>
            </a:lvl2pPr>
            <a:lvl3pPr marL="1143000" indent="-228600">
              <a:buClr>
                <a:srgbClr val="154F98"/>
              </a:buClr>
              <a:buFont typeface="Wingdings" panose="05000000000000000000" pitchFamily="2" charset="2"/>
              <a:buChar char="§"/>
              <a:defRPr sz="1600">
                <a:solidFill>
                  <a:schemeClr val="tx1"/>
                </a:solidFill>
                <a:latin typeface="Arial" panose="020B0604020202020204" pitchFamily="34" charset="0"/>
                <a:cs typeface="Arial" panose="020B0604020202020204" pitchFamily="34" charset="0"/>
              </a:defRPr>
            </a:lvl3pPr>
            <a:lvl4pPr marL="1600200" indent="-228600">
              <a:buClr>
                <a:srgbClr val="154F98"/>
              </a:buClr>
              <a:buFont typeface="Wingdings" panose="05000000000000000000" pitchFamily="2" charset="2"/>
              <a:buChar char="§"/>
              <a:defRPr sz="1400">
                <a:solidFill>
                  <a:schemeClr val="tx1"/>
                </a:solidFill>
                <a:latin typeface="Arial" panose="020B0604020202020204" pitchFamily="34" charset="0"/>
                <a:cs typeface="Arial" panose="020B0604020202020204" pitchFamily="34" charset="0"/>
              </a:defRPr>
            </a:lvl4pPr>
            <a:lvl5pPr marL="2057400" indent="-228600">
              <a:buClr>
                <a:srgbClr val="154F98"/>
              </a:buClr>
              <a:buFont typeface="Wingdings" panose="05000000000000000000" pitchFamily="2" charset="2"/>
              <a:buChar char="§"/>
              <a:defRPr sz="1400">
                <a:solidFill>
                  <a:schemeClr val="tx1"/>
                </a:solidFill>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162868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0" y="476673"/>
            <a:ext cx="5384800" cy="4248471"/>
          </a:xfrm>
          <a:prstGeom prst="rect">
            <a:avLst/>
          </a:prstGeom>
        </p:spPr>
        <p:txBody>
          <a:bodyPr/>
          <a:lstStyle>
            <a:lvl1pPr marL="457200" indent="-457200">
              <a:buClr>
                <a:srgbClr val="82A8B6"/>
              </a:buClr>
              <a:buFont typeface="Wingdings" panose="05000000000000000000" pitchFamily="2" charset="2"/>
              <a:buChar char="§"/>
              <a:defRPr sz="2800" b="1">
                <a:solidFill>
                  <a:srgbClr val="154F98"/>
                </a:solidFill>
                <a:latin typeface="Arial" pitchFamily="34" charset="0"/>
                <a:cs typeface="Arial" pitchFamily="34" charset="0"/>
              </a:defRPr>
            </a:lvl1pPr>
            <a:lvl2pPr>
              <a:buClr>
                <a:srgbClr val="82A8B6"/>
              </a:buClr>
              <a:defRPr sz="2400"/>
            </a:lvl2pPr>
            <a:lvl3pPr>
              <a:buClr>
                <a:srgbClr val="82A8B6"/>
              </a:buClr>
              <a:defRPr sz="2000"/>
            </a:lvl3pPr>
            <a:lvl4pPr>
              <a:buClr>
                <a:srgbClr val="82A8B6"/>
              </a:buClr>
              <a:defRPr sz="1800"/>
            </a:lvl4pPr>
            <a:lvl5pPr>
              <a:buClr>
                <a:srgbClr val="82A8B6"/>
              </a:buCl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Box 4"/>
          <p:cNvSpPr txBox="1"/>
          <p:nvPr userDrawn="1"/>
        </p:nvSpPr>
        <p:spPr>
          <a:xfrm>
            <a:off x="4559829" y="4077072"/>
            <a:ext cx="3456384" cy="369332"/>
          </a:xfrm>
          <a:prstGeom prst="rect">
            <a:avLst/>
          </a:prstGeom>
          <a:noFill/>
        </p:spPr>
        <p:txBody>
          <a:bodyPr wrap="square" rtlCol="0">
            <a:spAutoFit/>
          </a:bodyPr>
          <a:lstStyle/>
          <a:p>
            <a:endParaRPr lang="en-GB" dirty="0"/>
          </a:p>
        </p:txBody>
      </p:sp>
      <p:sp>
        <p:nvSpPr>
          <p:cNvPr id="6" name="Content Placeholder 2"/>
          <p:cNvSpPr>
            <a:spLocks noGrp="1"/>
          </p:cNvSpPr>
          <p:nvPr>
            <p:ph sz="half" idx="10"/>
          </p:nvPr>
        </p:nvSpPr>
        <p:spPr>
          <a:xfrm>
            <a:off x="859800" y="481397"/>
            <a:ext cx="5428221" cy="4243747"/>
          </a:xfrm>
          <a:prstGeom prst="rect">
            <a:avLst/>
          </a:prstGeom>
        </p:spPr>
        <p:txBody>
          <a:bodyPr/>
          <a:lstStyle>
            <a:lvl1pPr>
              <a:buClr>
                <a:srgbClr val="82A8B6"/>
              </a:buClr>
              <a:defRPr sz="2800" b="1">
                <a:solidFill>
                  <a:srgbClr val="154F98"/>
                </a:solidFill>
                <a:latin typeface="Arial" pitchFamily="34" charset="0"/>
                <a:cs typeface="Arial" pitchFamily="34" charset="0"/>
              </a:defRPr>
            </a:lvl1pPr>
            <a:lvl2pPr>
              <a:buClr>
                <a:srgbClr val="82A8B6"/>
              </a:buClr>
              <a:defRPr sz="2400"/>
            </a:lvl2pPr>
            <a:lvl3pPr>
              <a:buClr>
                <a:srgbClr val="82A8B6"/>
              </a:buClr>
              <a:defRPr sz="2000"/>
            </a:lvl3pPr>
            <a:lvl4pPr>
              <a:buClr>
                <a:srgbClr val="82A8B6"/>
              </a:buClr>
              <a:defRPr sz="1800"/>
            </a:lvl4pPr>
            <a:lvl5pPr>
              <a:buClr>
                <a:srgbClr val="82A8B6"/>
              </a:buCl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1"/>
    </p:custDataLst>
    <p:extLst>
      <p:ext uri="{BB962C8B-B14F-4D97-AF65-F5344CB8AC3E}">
        <p14:creationId xmlns:p14="http://schemas.microsoft.com/office/powerpoint/2010/main" val="4055407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91F21F-CFBF-D696-E95A-B04934439B87}"/>
              </a:ext>
            </a:extLst>
          </p:cNvPr>
          <p:cNvSpPr>
            <a:spLocks noGrp="1"/>
          </p:cNvSpPr>
          <p:nvPr>
            <p:ph type="title"/>
          </p:nvPr>
        </p:nvSpPr>
        <p:spPr/>
        <p:txBody>
          <a:bodyPr/>
          <a:lstStyle/>
          <a:p>
            <a:r>
              <a:rPr lang="fr-FR"/>
              <a:t>Modifiez le style du titre</a:t>
            </a:r>
            <a:endParaRPr lang="fr-CD"/>
          </a:p>
        </p:txBody>
      </p:sp>
      <p:sp>
        <p:nvSpPr>
          <p:cNvPr id="3" name="Espace réservé du contenu 2">
            <a:extLst>
              <a:ext uri="{FF2B5EF4-FFF2-40B4-BE49-F238E27FC236}">
                <a16:creationId xmlns:a16="http://schemas.microsoft.com/office/drawing/2014/main" id="{8CCB7BCF-78CA-2411-FB68-CBADC9C71887}"/>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D"/>
          </a:p>
        </p:txBody>
      </p:sp>
      <p:sp>
        <p:nvSpPr>
          <p:cNvPr id="4" name="Espace réservé de la date 3">
            <a:extLst>
              <a:ext uri="{FF2B5EF4-FFF2-40B4-BE49-F238E27FC236}">
                <a16:creationId xmlns:a16="http://schemas.microsoft.com/office/drawing/2014/main" id="{AA1F648C-0D3A-0B36-E47E-F856540F05E9}"/>
              </a:ext>
            </a:extLst>
          </p:cNvPr>
          <p:cNvSpPr>
            <a:spLocks noGrp="1"/>
          </p:cNvSpPr>
          <p:nvPr>
            <p:ph type="dt" sz="half" idx="10"/>
          </p:nvPr>
        </p:nvSpPr>
        <p:spPr/>
        <p:txBody>
          <a:bodyPr/>
          <a:lstStyle/>
          <a:p>
            <a:fld id="{3B02BC23-C9C5-42EB-B224-B86D1CB81A4F}" type="datetimeFigureOut">
              <a:rPr lang="fr-CD" smtClean="0"/>
              <a:t>09/12/2024</a:t>
            </a:fld>
            <a:endParaRPr lang="fr-CD"/>
          </a:p>
        </p:txBody>
      </p:sp>
      <p:sp>
        <p:nvSpPr>
          <p:cNvPr id="5" name="Espace réservé du pied de page 4">
            <a:extLst>
              <a:ext uri="{FF2B5EF4-FFF2-40B4-BE49-F238E27FC236}">
                <a16:creationId xmlns:a16="http://schemas.microsoft.com/office/drawing/2014/main" id="{F431F982-62E5-6B00-C6BE-C27DB8B7D11E}"/>
              </a:ext>
            </a:extLst>
          </p:cNvPr>
          <p:cNvSpPr>
            <a:spLocks noGrp="1"/>
          </p:cNvSpPr>
          <p:nvPr>
            <p:ph type="ftr" sz="quarter" idx="11"/>
          </p:nvPr>
        </p:nvSpPr>
        <p:spPr/>
        <p:txBody>
          <a:bodyPr/>
          <a:lstStyle/>
          <a:p>
            <a:endParaRPr lang="fr-CD"/>
          </a:p>
        </p:txBody>
      </p:sp>
      <p:sp>
        <p:nvSpPr>
          <p:cNvPr id="6" name="Espace réservé du numéro de diapositive 5">
            <a:extLst>
              <a:ext uri="{FF2B5EF4-FFF2-40B4-BE49-F238E27FC236}">
                <a16:creationId xmlns:a16="http://schemas.microsoft.com/office/drawing/2014/main" id="{00C51B56-21EA-BC6E-E268-8BBEB9809DFF}"/>
              </a:ext>
            </a:extLst>
          </p:cNvPr>
          <p:cNvSpPr>
            <a:spLocks noGrp="1"/>
          </p:cNvSpPr>
          <p:nvPr>
            <p:ph type="sldNum" sz="quarter" idx="12"/>
          </p:nvPr>
        </p:nvSpPr>
        <p:spPr/>
        <p:txBody>
          <a:bodyPr/>
          <a:lstStyle/>
          <a:p>
            <a:fld id="{AABD6C3F-D95E-4618-9ABD-D517BDBE5DFC}" type="slidenum">
              <a:rPr lang="fr-CD" smtClean="0"/>
              <a:t>‹N°›</a:t>
            </a:fld>
            <a:endParaRPr lang="fr-CD"/>
          </a:p>
        </p:txBody>
      </p:sp>
    </p:spTree>
    <p:extLst>
      <p:ext uri="{BB962C8B-B14F-4D97-AF65-F5344CB8AC3E}">
        <p14:creationId xmlns:p14="http://schemas.microsoft.com/office/powerpoint/2010/main" val="2727989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AE1FE3-3459-84DC-4974-D0EF7988239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D"/>
          </a:p>
        </p:txBody>
      </p:sp>
      <p:sp>
        <p:nvSpPr>
          <p:cNvPr id="3" name="Espace réservé du texte 2">
            <a:extLst>
              <a:ext uri="{FF2B5EF4-FFF2-40B4-BE49-F238E27FC236}">
                <a16:creationId xmlns:a16="http://schemas.microsoft.com/office/drawing/2014/main" id="{5793D10B-0759-23C7-F435-066EAF2092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4DD72510-5904-6DDA-9E6F-589FCFBCCB00}"/>
              </a:ext>
            </a:extLst>
          </p:cNvPr>
          <p:cNvSpPr>
            <a:spLocks noGrp="1"/>
          </p:cNvSpPr>
          <p:nvPr>
            <p:ph type="dt" sz="half" idx="10"/>
          </p:nvPr>
        </p:nvSpPr>
        <p:spPr/>
        <p:txBody>
          <a:bodyPr/>
          <a:lstStyle/>
          <a:p>
            <a:fld id="{3B02BC23-C9C5-42EB-B224-B86D1CB81A4F}" type="datetimeFigureOut">
              <a:rPr lang="fr-CD" smtClean="0"/>
              <a:t>09/12/2024</a:t>
            </a:fld>
            <a:endParaRPr lang="fr-CD"/>
          </a:p>
        </p:txBody>
      </p:sp>
      <p:sp>
        <p:nvSpPr>
          <p:cNvPr id="5" name="Espace réservé du pied de page 4">
            <a:extLst>
              <a:ext uri="{FF2B5EF4-FFF2-40B4-BE49-F238E27FC236}">
                <a16:creationId xmlns:a16="http://schemas.microsoft.com/office/drawing/2014/main" id="{7344825D-39D5-9411-3001-BD02B4358DED}"/>
              </a:ext>
            </a:extLst>
          </p:cNvPr>
          <p:cNvSpPr>
            <a:spLocks noGrp="1"/>
          </p:cNvSpPr>
          <p:nvPr>
            <p:ph type="ftr" sz="quarter" idx="11"/>
          </p:nvPr>
        </p:nvSpPr>
        <p:spPr/>
        <p:txBody>
          <a:bodyPr/>
          <a:lstStyle/>
          <a:p>
            <a:endParaRPr lang="fr-CD"/>
          </a:p>
        </p:txBody>
      </p:sp>
      <p:sp>
        <p:nvSpPr>
          <p:cNvPr id="6" name="Espace réservé du numéro de diapositive 5">
            <a:extLst>
              <a:ext uri="{FF2B5EF4-FFF2-40B4-BE49-F238E27FC236}">
                <a16:creationId xmlns:a16="http://schemas.microsoft.com/office/drawing/2014/main" id="{F1D16EE7-BE86-3D69-B807-15041BFF4904}"/>
              </a:ext>
            </a:extLst>
          </p:cNvPr>
          <p:cNvSpPr>
            <a:spLocks noGrp="1"/>
          </p:cNvSpPr>
          <p:nvPr>
            <p:ph type="sldNum" sz="quarter" idx="12"/>
          </p:nvPr>
        </p:nvSpPr>
        <p:spPr/>
        <p:txBody>
          <a:bodyPr/>
          <a:lstStyle/>
          <a:p>
            <a:fld id="{AABD6C3F-D95E-4618-9ABD-D517BDBE5DFC}" type="slidenum">
              <a:rPr lang="fr-CD" smtClean="0"/>
              <a:t>‹N°›</a:t>
            </a:fld>
            <a:endParaRPr lang="fr-CD"/>
          </a:p>
        </p:txBody>
      </p:sp>
    </p:spTree>
    <p:extLst>
      <p:ext uri="{BB962C8B-B14F-4D97-AF65-F5344CB8AC3E}">
        <p14:creationId xmlns:p14="http://schemas.microsoft.com/office/powerpoint/2010/main" val="2046403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88DA6C-79FC-B099-9E97-E6F3322F1384}"/>
              </a:ext>
            </a:extLst>
          </p:cNvPr>
          <p:cNvSpPr>
            <a:spLocks noGrp="1"/>
          </p:cNvSpPr>
          <p:nvPr>
            <p:ph type="title"/>
          </p:nvPr>
        </p:nvSpPr>
        <p:spPr/>
        <p:txBody>
          <a:bodyPr/>
          <a:lstStyle/>
          <a:p>
            <a:r>
              <a:rPr lang="fr-FR"/>
              <a:t>Modifiez le style du titre</a:t>
            </a:r>
            <a:endParaRPr lang="fr-CD"/>
          </a:p>
        </p:txBody>
      </p:sp>
      <p:sp>
        <p:nvSpPr>
          <p:cNvPr id="3" name="Espace réservé du contenu 2">
            <a:extLst>
              <a:ext uri="{FF2B5EF4-FFF2-40B4-BE49-F238E27FC236}">
                <a16:creationId xmlns:a16="http://schemas.microsoft.com/office/drawing/2014/main" id="{B35FE903-E231-568E-BDA0-720BBB3EE52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D"/>
          </a:p>
        </p:txBody>
      </p:sp>
      <p:sp>
        <p:nvSpPr>
          <p:cNvPr id="4" name="Espace réservé du contenu 3">
            <a:extLst>
              <a:ext uri="{FF2B5EF4-FFF2-40B4-BE49-F238E27FC236}">
                <a16:creationId xmlns:a16="http://schemas.microsoft.com/office/drawing/2014/main" id="{ACA0B035-A420-96A4-3E4B-F075DE0246C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D"/>
          </a:p>
        </p:txBody>
      </p:sp>
      <p:sp>
        <p:nvSpPr>
          <p:cNvPr id="5" name="Espace réservé de la date 4">
            <a:extLst>
              <a:ext uri="{FF2B5EF4-FFF2-40B4-BE49-F238E27FC236}">
                <a16:creationId xmlns:a16="http://schemas.microsoft.com/office/drawing/2014/main" id="{BB37C879-ECB7-AC49-D99D-C25DF7374064}"/>
              </a:ext>
            </a:extLst>
          </p:cNvPr>
          <p:cNvSpPr>
            <a:spLocks noGrp="1"/>
          </p:cNvSpPr>
          <p:nvPr>
            <p:ph type="dt" sz="half" idx="10"/>
          </p:nvPr>
        </p:nvSpPr>
        <p:spPr/>
        <p:txBody>
          <a:bodyPr/>
          <a:lstStyle/>
          <a:p>
            <a:fld id="{3B02BC23-C9C5-42EB-B224-B86D1CB81A4F}" type="datetimeFigureOut">
              <a:rPr lang="fr-CD" smtClean="0"/>
              <a:t>09/12/2024</a:t>
            </a:fld>
            <a:endParaRPr lang="fr-CD"/>
          </a:p>
        </p:txBody>
      </p:sp>
      <p:sp>
        <p:nvSpPr>
          <p:cNvPr id="6" name="Espace réservé du pied de page 5">
            <a:extLst>
              <a:ext uri="{FF2B5EF4-FFF2-40B4-BE49-F238E27FC236}">
                <a16:creationId xmlns:a16="http://schemas.microsoft.com/office/drawing/2014/main" id="{01A3A9C5-2CD1-1783-1656-F3DF8DD7F645}"/>
              </a:ext>
            </a:extLst>
          </p:cNvPr>
          <p:cNvSpPr>
            <a:spLocks noGrp="1"/>
          </p:cNvSpPr>
          <p:nvPr>
            <p:ph type="ftr" sz="quarter" idx="11"/>
          </p:nvPr>
        </p:nvSpPr>
        <p:spPr/>
        <p:txBody>
          <a:bodyPr/>
          <a:lstStyle/>
          <a:p>
            <a:endParaRPr lang="fr-CD"/>
          </a:p>
        </p:txBody>
      </p:sp>
      <p:sp>
        <p:nvSpPr>
          <p:cNvPr id="7" name="Espace réservé du numéro de diapositive 6">
            <a:extLst>
              <a:ext uri="{FF2B5EF4-FFF2-40B4-BE49-F238E27FC236}">
                <a16:creationId xmlns:a16="http://schemas.microsoft.com/office/drawing/2014/main" id="{1BCF575C-1FB7-E214-A13D-0B9D9AB4CA2B}"/>
              </a:ext>
            </a:extLst>
          </p:cNvPr>
          <p:cNvSpPr>
            <a:spLocks noGrp="1"/>
          </p:cNvSpPr>
          <p:nvPr>
            <p:ph type="sldNum" sz="quarter" idx="12"/>
          </p:nvPr>
        </p:nvSpPr>
        <p:spPr/>
        <p:txBody>
          <a:bodyPr/>
          <a:lstStyle/>
          <a:p>
            <a:fld id="{AABD6C3F-D95E-4618-9ABD-D517BDBE5DFC}" type="slidenum">
              <a:rPr lang="fr-CD" smtClean="0"/>
              <a:t>‹N°›</a:t>
            </a:fld>
            <a:endParaRPr lang="fr-CD"/>
          </a:p>
        </p:txBody>
      </p:sp>
    </p:spTree>
    <p:extLst>
      <p:ext uri="{BB962C8B-B14F-4D97-AF65-F5344CB8AC3E}">
        <p14:creationId xmlns:p14="http://schemas.microsoft.com/office/powerpoint/2010/main" val="2797512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01B2ED-BD30-C95B-8B11-C9FB21E204BD}"/>
              </a:ext>
            </a:extLst>
          </p:cNvPr>
          <p:cNvSpPr>
            <a:spLocks noGrp="1"/>
          </p:cNvSpPr>
          <p:nvPr>
            <p:ph type="title"/>
          </p:nvPr>
        </p:nvSpPr>
        <p:spPr>
          <a:xfrm>
            <a:off x="839788" y="365125"/>
            <a:ext cx="10515600" cy="1325563"/>
          </a:xfrm>
        </p:spPr>
        <p:txBody>
          <a:bodyPr/>
          <a:lstStyle/>
          <a:p>
            <a:r>
              <a:rPr lang="fr-FR"/>
              <a:t>Modifiez le style du titre</a:t>
            </a:r>
            <a:endParaRPr lang="fr-CD"/>
          </a:p>
        </p:txBody>
      </p:sp>
      <p:sp>
        <p:nvSpPr>
          <p:cNvPr id="3" name="Espace réservé du texte 2">
            <a:extLst>
              <a:ext uri="{FF2B5EF4-FFF2-40B4-BE49-F238E27FC236}">
                <a16:creationId xmlns:a16="http://schemas.microsoft.com/office/drawing/2014/main" id="{03AC7D46-FB2F-5984-FD9C-DF3610E14D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8CE253E-A9EF-4B64-E7A1-96B498C2D1F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D"/>
          </a:p>
        </p:txBody>
      </p:sp>
      <p:sp>
        <p:nvSpPr>
          <p:cNvPr id="5" name="Espace réservé du texte 4">
            <a:extLst>
              <a:ext uri="{FF2B5EF4-FFF2-40B4-BE49-F238E27FC236}">
                <a16:creationId xmlns:a16="http://schemas.microsoft.com/office/drawing/2014/main" id="{D7F95D91-77DE-B3F5-308A-531D9BF621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5D6263E-22A0-2961-0877-150BC6E25179}"/>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D"/>
          </a:p>
        </p:txBody>
      </p:sp>
      <p:sp>
        <p:nvSpPr>
          <p:cNvPr id="7" name="Espace réservé de la date 6">
            <a:extLst>
              <a:ext uri="{FF2B5EF4-FFF2-40B4-BE49-F238E27FC236}">
                <a16:creationId xmlns:a16="http://schemas.microsoft.com/office/drawing/2014/main" id="{8F6692E6-CAB8-C5EE-DE77-A5AF9CED4AA7}"/>
              </a:ext>
            </a:extLst>
          </p:cNvPr>
          <p:cNvSpPr>
            <a:spLocks noGrp="1"/>
          </p:cNvSpPr>
          <p:nvPr>
            <p:ph type="dt" sz="half" idx="10"/>
          </p:nvPr>
        </p:nvSpPr>
        <p:spPr/>
        <p:txBody>
          <a:bodyPr/>
          <a:lstStyle/>
          <a:p>
            <a:fld id="{3B02BC23-C9C5-42EB-B224-B86D1CB81A4F}" type="datetimeFigureOut">
              <a:rPr lang="fr-CD" smtClean="0"/>
              <a:t>09/12/2024</a:t>
            </a:fld>
            <a:endParaRPr lang="fr-CD"/>
          </a:p>
        </p:txBody>
      </p:sp>
      <p:sp>
        <p:nvSpPr>
          <p:cNvPr id="8" name="Espace réservé du pied de page 7">
            <a:extLst>
              <a:ext uri="{FF2B5EF4-FFF2-40B4-BE49-F238E27FC236}">
                <a16:creationId xmlns:a16="http://schemas.microsoft.com/office/drawing/2014/main" id="{71158294-2A55-2592-2997-D844716D56A7}"/>
              </a:ext>
            </a:extLst>
          </p:cNvPr>
          <p:cNvSpPr>
            <a:spLocks noGrp="1"/>
          </p:cNvSpPr>
          <p:nvPr>
            <p:ph type="ftr" sz="quarter" idx="11"/>
          </p:nvPr>
        </p:nvSpPr>
        <p:spPr/>
        <p:txBody>
          <a:bodyPr/>
          <a:lstStyle/>
          <a:p>
            <a:endParaRPr lang="fr-CD"/>
          </a:p>
        </p:txBody>
      </p:sp>
      <p:sp>
        <p:nvSpPr>
          <p:cNvPr id="9" name="Espace réservé du numéro de diapositive 8">
            <a:extLst>
              <a:ext uri="{FF2B5EF4-FFF2-40B4-BE49-F238E27FC236}">
                <a16:creationId xmlns:a16="http://schemas.microsoft.com/office/drawing/2014/main" id="{067FAB87-4E5E-9678-59D5-DB423492FFC6}"/>
              </a:ext>
            </a:extLst>
          </p:cNvPr>
          <p:cNvSpPr>
            <a:spLocks noGrp="1"/>
          </p:cNvSpPr>
          <p:nvPr>
            <p:ph type="sldNum" sz="quarter" idx="12"/>
          </p:nvPr>
        </p:nvSpPr>
        <p:spPr/>
        <p:txBody>
          <a:bodyPr/>
          <a:lstStyle/>
          <a:p>
            <a:fld id="{AABD6C3F-D95E-4618-9ABD-D517BDBE5DFC}" type="slidenum">
              <a:rPr lang="fr-CD" smtClean="0"/>
              <a:t>‹N°›</a:t>
            </a:fld>
            <a:endParaRPr lang="fr-CD"/>
          </a:p>
        </p:txBody>
      </p:sp>
    </p:spTree>
    <p:extLst>
      <p:ext uri="{BB962C8B-B14F-4D97-AF65-F5344CB8AC3E}">
        <p14:creationId xmlns:p14="http://schemas.microsoft.com/office/powerpoint/2010/main" val="2570702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82993B-BDC2-762D-38AA-04D62B5C02D1}"/>
              </a:ext>
            </a:extLst>
          </p:cNvPr>
          <p:cNvSpPr>
            <a:spLocks noGrp="1"/>
          </p:cNvSpPr>
          <p:nvPr>
            <p:ph type="title"/>
          </p:nvPr>
        </p:nvSpPr>
        <p:spPr/>
        <p:txBody>
          <a:bodyPr/>
          <a:lstStyle/>
          <a:p>
            <a:r>
              <a:rPr lang="fr-FR"/>
              <a:t>Modifiez le style du titre</a:t>
            </a:r>
            <a:endParaRPr lang="fr-CD"/>
          </a:p>
        </p:txBody>
      </p:sp>
      <p:sp>
        <p:nvSpPr>
          <p:cNvPr id="3" name="Espace réservé de la date 2">
            <a:extLst>
              <a:ext uri="{FF2B5EF4-FFF2-40B4-BE49-F238E27FC236}">
                <a16:creationId xmlns:a16="http://schemas.microsoft.com/office/drawing/2014/main" id="{8D389B89-90DD-B0EF-7EEC-CF7C7E230F63}"/>
              </a:ext>
            </a:extLst>
          </p:cNvPr>
          <p:cNvSpPr>
            <a:spLocks noGrp="1"/>
          </p:cNvSpPr>
          <p:nvPr>
            <p:ph type="dt" sz="half" idx="10"/>
          </p:nvPr>
        </p:nvSpPr>
        <p:spPr/>
        <p:txBody>
          <a:bodyPr/>
          <a:lstStyle/>
          <a:p>
            <a:fld id="{3B02BC23-C9C5-42EB-B224-B86D1CB81A4F}" type="datetimeFigureOut">
              <a:rPr lang="fr-CD" smtClean="0"/>
              <a:t>09/12/2024</a:t>
            </a:fld>
            <a:endParaRPr lang="fr-CD"/>
          </a:p>
        </p:txBody>
      </p:sp>
      <p:sp>
        <p:nvSpPr>
          <p:cNvPr id="4" name="Espace réservé du pied de page 3">
            <a:extLst>
              <a:ext uri="{FF2B5EF4-FFF2-40B4-BE49-F238E27FC236}">
                <a16:creationId xmlns:a16="http://schemas.microsoft.com/office/drawing/2014/main" id="{54CFF2C5-270D-DD69-317B-1AF66A028E8E}"/>
              </a:ext>
            </a:extLst>
          </p:cNvPr>
          <p:cNvSpPr>
            <a:spLocks noGrp="1"/>
          </p:cNvSpPr>
          <p:nvPr>
            <p:ph type="ftr" sz="quarter" idx="11"/>
          </p:nvPr>
        </p:nvSpPr>
        <p:spPr/>
        <p:txBody>
          <a:bodyPr/>
          <a:lstStyle/>
          <a:p>
            <a:endParaRPr lang="fr-CD"/>
          </a:p>
        </p:txBody>
      </p:sp>
      <p:sp>
        <p:nvSpPr>
          <p:cNvPr id="5" name="Espace réservé du numéro de diapositive 4">
            <a:extLst>
              <a:ext uri="{FF2B5EF4-FFF2-40B4-BE49-F238E27FC236}">
                <a16:creationId xmlns:a16="http://schemas.microsoft.com/office/drawing/2014/main" id="{0E16B185-9596-352C-7ACC-DCC3A7328F8A}"/>
              </a:ext>
            </a:extLst>
          </p:cNvPr>
          <p:cNvSpPr>
            <a:spLocks noGrp="1"/>
          </p:cNvSpPr>
          <p:nvPr>
            <p:ph type="sldNum" sz="quarter" idx="12"/>
          </p:nvPr>
        </p:nvSpPr>
        <p:spPr/>
        <p:txBody>
          <a:bodyPr/>
          <a:lstStyle/>
          <a:p>
            <a:fld id="{AABD6C3F-D95E-4618-9ABD-D517BDBE5DFC}" type="slidenum">
              <a:rPr lang="fr-CD" smtClean="0"/>
              <a:t>‹N°›</a:t>
            </a:fld>
            <a:endParaRPr lang="fr-CD"/>
          </a:p>
        </p:txBody>
      </p:sp>
    </p:spTree>
    <p:extLst>
      <p:ext uri="{BB962C8B-B14F-4D97-AF65-F5344CB8AC3E}">
        <p14:creationId xmlns:p14="http://schemas.microsoft.com/office/powerpoint/2010/main" val="1870096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76A0A06-9E87-D810-8C9C-2DCF73B8EC37}"/>
              </a:ext>
            </a:extLst>
          </p:cNvPr>
          <p:cNvSpPr>
            <a:spLocks noGrp="1"/>
          </p:cNvSpPr>
          <p:nvPr>
            <p:ph type="dt" sz="half" idx="10"/>
          </p:nvPr>
        </p:nvSpPr>
        <p:spPr/>
        <p:txBody>
          <a:bodyPr/>
          <a:lstStyle/>
          <a:p>
            <a:fld id="{3B02BC23-C9C5-42EB-B224-B86D1CB81A4F}" type="datetimeFigureOut">
              <a:rPr lang="fr-CD" smtClean="0"/>
              <a:t>09/12/2024</a:t>
            </a:fld>
            <a:endParaRPr lang="fr-CD"/>
          </a:p>
        </p:txBody>
      </p:sp>
      <p:sp>
        <p:nvSpPr>
          <p:cNvPr id="3" name="Espace réservé du pied de page 2">
            <a:extLst>
              <a:ext uri="{FF2B5EF4-FFF2-40B4-BE49-F238E27FC236}">
                <a16:creationId xmlns:a16="http://schemas.microsoft.com/office/drawing/2014/main" id="{07616A63-867C-BE4A-3BB7-F7E2398207C2}"/>
              </a:ext>
            </a:extLst>
          </p:cNvPr>
          <p:cNvSpPr>
            <a:spLocks noGrp="1"/>
          </p:cNvSpPr>
          <p:nvPr>
            <p:ph type="ftr" sz="quarter" idx="11"/>
          </p:nvPr>
        </p:nvSpPr>
        <p:spPr/>
        <p:txBody>
          <a:bodyPr/>
          <a:lstStyle/>
          <a:p>
            <a:endParaRPr lang="fr-CD"/>
          </a:p>
        </p:txBody>
      </p:sp>
      <p:sp>
        <p:nvSpPr>
          <p:cNvPr id="4" name="Espace réservé du numéro de diapositive 3">
            <a:extLst>
              <a:ext uri="{FF2B5EF4-FFF2-40B4-BE49-F238E27FC236}">
                <a16:creationId xmlns:a16="http://schemas.microsoft.com/office/drawing/2014/main" id="{059190BA-85CF-6A89-35BB-0A01BA87858B}"/>
              </a:ext>
            </a:extLst>
          </p:cNvPr>
          <p:cNvSpPr>
            <a:spLocks noGrp="1"/>
          </p:cNvSpPr>
          <p:nvPr>
            <p:ph type="sldNum" sz="quarter" idx="12"/>
          </p:nvPr>
        </p:nvSpPr>
        <p:spPr/>
        <p:txBody>
          <a:bodyPr/>
          <a:lstStyle/>
          <a:p>
            <a:fld id="{AABD6C3F-D95E-4618-9ABD-D517BDBE5DFC}" type="slidenum">
              <a:rPr lang="fr-CD" smtClean="0"/>
              <a:t>‹N°›</a:t>
            </a:fld>
            <a:endParaRPr lang="fr-CD"/>
          </a:p>
        </p:txBody>
      </p:sp>
    </p:spTree>
    <p:extLst>
      <p:ext uri="{BB962C8B-B14F-4D97-AF65-F5344CB8AC3E}">
        <p14:creationId xmlns:p14="http://schemas.microsoft.com/office/powerpoint/2010/main" val="2231177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1A1BB6-DE83-BE58-53BA-2757D7E0B4A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D"/>
          </a:p>
        </p:txBody>
      </p:sp>
      <p:sp>
        <p:nvSpPr>
          <p:cNvPr id="3" name="Espace réservé du contenu 2">
            <a:extLst>
              <a:ext uri="{FF2B5EF4-FFF2-40B4-BE49-F238E27FC236}">
                <a16:creationId xmlns:a16="http://schemas.microsoft.com/office/drawing/2014/main" id="{CDA4B626-B876-0E5F-DE77-ABCCB20426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D"/>
          </a:p>
        </p:txBody>
      </p:sp>
      <p:sp>
        <p:nvSpPr>
          <p:cNvPr id="4" name="Espace réservé du texte 3">
            <a:extLst>
              <a:ext uri="{FF2B5EF4-FFF2-40B4-BE49-F238E27FC236}">
                <a16:creationId xmlns:a16="http://schemas.microsoft.com/office/drawing/2014/main" id="{F7F064B2-5544-7B73-15ED-B832B0BC21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0FB78F6-AB26-53EA-D6CF-64AC254DF90F}"/>
              </a:ext>
            </a:extLst>
          </p:cNvPr>
          <p:cNvSpPr>
            <a:spLocks noGrp="1"/>
          </p:cNvSpPr>
          <p:nvPr>
            <p:ph type="dt" sz="half" idx="10"/>
          </p:nvPr>
        </p:nvSpPr>
        <p:spPr/>
        <p:txBody>
          <a:bodyPr/>
          <a:lstStyle/>
          <a:p>
            <a:fld id="{3B02BC23-C9C5-42EB-B224-B86D1CB81A4F}" type="datetimeFigureOut">
              <a:rPr lang="fr-CD" smtClean="0"/>
              <a:t>09/12/2024</a:t>
            </a:fld>
            <a:endParaRPr lang="fr-CD"/>
          </a:p>
        </p:txBody>
      </p:sp>
      <p:sp>
        <p:nvSpPr>
          <p:cNvPr id="6" name="Espace réservé du pied de page 5">
            <a:extLst>
              <a:ext uri="{FF2B5EF4-FFF2-40B4-BE49-F238E27FC236}">
                <a16:creationId xmlns:a16="http://schemas.microsoft.com/office/drawing/2014/main" id="{58330D2B-D319-D5B4-889E-AC96BEDC47A7}"/>
              </a:ext>
            </a:extLst>
          </p:cNvPr>
          <p:cNvSpPr>
            <a:spLocks noGrp="1"/>
          </p:cNvSpPr>
          <p:nvPr>
            <p:ph type="ftr" sz="quarter" idx="11"/>
          </p:nvPr>
        </p:nvSpPr>
        <p:spPr/>
        <p:txBody>
          <a:bodyPr/>
          <a:lstStyle/>
          <a:p>
            <a:endParaRPr lang="fr-CD"/>
          </a:p>
        </p:txBody>
      </p:sp>
      <p:sp>
        <p:nvSpPr>
          <p:cNvPr id="7" name="Espace réservé du numéro de diapositive 6">
            <a:extLst>
              <a:ext uri="{FF2B5EF4-FFF2-40B4-BE49-F238E27FC236}">
                <a16:creationId xmlns:a16="http://schemas.microsoft.com/office/drawing/2014/main" id="{5C1519E9-CBC6-7862-9A92-01395CF616D4}"/>
              </a:ext>
            </a:extLst>
          </p:cNvPr>
          <p:cNvSpPr>
            <a:spLocks noGrp="1"/>
          </p:cNvSpPr>
          <p:nvPr>
            <p:ph type="sldNum" sz="quarter" idx="12"/>
          </p:nvPr>
        </p:nvSpPr>
        <p:spPr/>
        <p:txBody>
          <a:bodyPr/>
          <a:lstStyle/>
          <a:p>
            <a:fld id="{AABD6C3F-D95E-4618-9ABD-D517BDBE5DFC}" type="slidenum">
              <a:rPr lang="fr-CD" smtClean="0"/>
              <a:t>‹N°›</a:t>
            </a:fld>
            <a:endParaRPr lang="fr-CD"/>
          </a:p>
        </p:txBody>
      </p:sp>
    </p:spTree>
    <p:extLst>
      <p:ext uri="{BB962C8B-B14F-4D97-AF65-F5344CB8AC3E}">
        <p14:creationId xmlns:p14="http://schemas.microsoft.com/office/powerpoint/2010/main" val="643686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B1FB43-35A8-869C-3DBB-BB574925A5E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D"/>
          </a:p>
        </p:txBody>
      </p:sp>
      <p:sp>
        <p:nvSpPr>
          <p:cNvPr id="3" name="Espace réservé pour une image  2">
            <a:extLst>
              <a:ext uri="{FF2B5EF4-FFF2-40B4-BE49-F238E27FC236}">
                <a16:creationId xmlns:a16="http://schemas.microsoft.com/office/drawing/2014/main" id="{F701484D-783B-4FDD-7D78-A295398FB0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D"/>
          </a:p>
        </p:txBody>
      </p:sp>
      <p:sp>
        <p:nvSpPr>
          <p:cNvPr id="4" name="Espace réservé du texte 3">
            <a:extLst>
              <a:ext uri="{FF2B5EF4-FFF2-40B4-BE49-F238E27FC236}">
                <a16:creationId xmlns:a16="http://schemas.microsoft.com/office/drawing/2014/main" id="{A97BB6C4-7DF1-89E6-B97C-8226644B14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768CEBC-8BCA-E1A8-B09E-23829EABC87D}"/>
              </a:ext>
            </a:extLst>
          </p:cNvPr>
          <p:cNvSpPr>
            <a:spLocks noGrp="1"/>
          </p:cNvSpPr>
          <p:nvPr>
            <p:ph type="dt" sz="half" idx="10"/>
          </p:nvPr>
        </p:nvSpPr>
        <p:spPr/>
        <p:txBody>
          <a:bodyPr/>
          <a:lstStyle/>
          <a:p>
            <a:fld id="{3B02BC23-C9C5-42EB-B224-B86D1CB81A4F}" type="datetimeFigureOut">
              <a:rPr lang="fr-CD" smtClean="0"/>
              <a:t>09/12/2024</a:t>
            </a:fld>
            <a:endParaRPr lang="fr-CD"/>
          </a:p>
        </p:txBody>
      </p:sp>
      <p:sp>
        <p:nvSpPr>
          <p:cNvPr id="6" name="Espace réservé du pied de page 5">
            <a:extLst>
              <a:ext uri="{FF2B5EF4-FFF2-40B4-BE49-F238E27FC236}">
                <a16:creationId xmlns:a16="http://schemas.microsoft.com/office/drawing/2014/main" id="{3A63FEB9-6FF8-39E6-4FFB-0E790A590D27}"/>
              </a:ext>
            </a:extLst>
          </p:cNvPr>
          <p:cNvSpPr>
            <a:spLocks noGrp="1"/>
          </p:cNvSpPr>
          <p:nvPr>
            <p:ph type="ftr" sz="quarter" idx="11"/>
          </p:nvPr>
        </p:nvSpPr>
        <p:spPr/>
        <p:txBody>
          <a:bodyPr/>
          <a:lstStyle/>
          <a:p>
            <a:endParaRPr lang="fr-CD"/>
          </a:p>
        </p:txBody>
      </p:sp>
      <p:sp>
        <p:nvSpPr>
          <p:cNvPr id="7" name="Espace réservé du numéro de diapositive 6">
            <a:extLst>
              <a:ext uri="{FF2B5EF4-FFF2-40B4-BE49-F238E27FC236}">
                <a16:creationId xmlns:a16="http://schemas.microsoft.com/office/drawing/2014/main" id="{4FC2A0AB-8401-63DA-E44A-B14320A625D3}"/>
              </a:ext>
            </a:extLst>
          </p:cNvPr>
          <p:cNvSpPr>
            <a:spLocks noGrp="1"/>
          </p:cNvSpPr>
          <p:nvPr>
            <p:ph type="sldNum" sz="quarter" idx="12"/>
          </p:nvPr>
        </p:nvSpPr>
        <p:spPr/>
        <p:txBody>
          <a:bodyPr/>
          <a:lstStyle/>
          <a:p>
            <a:fld id="{AABD6C3F-D95E-4618-9ABD-D517BDBE5DFC}" type="slidenum">
              <a:rPr lang="fr-CD" smtClean="0"/>
              <a:t>‹N°›</a:t>
            </a:fld>
            <a:endParaRPr lang="fr-CD"/>
          </a:p>
        </p:txBody>
      </p:sp>
    </p:spTree>
    <p:extLst>
      <p:ext uri="{BB962C8B-B14F-4D97-AF65-F5344CB8AC3E}">
        <p14:creationId xmlns:p14="http://schemas.microsoft.com/office/powerpoint/2010/main" val="12129014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C7D9F696-03DA-BB79-460E-E75039DB76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CD"/>
          </a:p>
        </p:txBody>
      </p:sp>
      <p:sp>
        <p:nvSpPr>
          <p:cNvPr id="3" name="Espace réservé du texte 2">
            <a:extLst>
              <a:ext uri="{FF2B5EF4-FFF2-40B4-BE49-F238E27FC236}">
                <a16:creationId xmlns:a16="http://schemas.microsoft.com/office/drawing/2014/main" id="{966BA35D-23FF-4E7F-3642-8DB918F42F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D"/>
          </a:p>
        </p:txBody>
      </p:sp>
      <p:sp>
        <p:nvSpPr>
          <p:cNvPr id="4" name="Espace réservé de la date 3">
            <a:extLst>
              <a:ext uri="{FF2B5EF4-FFF2-40B4-BE49-F238E27FC236}">
                <a16:creationId xmlns:a16="http://schemas.microsoft.com/office/drawing/2014/main" id="{259A30EA-99B4-7FC6-91EA-6CF59BF0B8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02BC23-C9C5-42EB-B224-B86D1CB81A4F}" type="datetimeFigureOut">
              <a:rPr lang="fr-CD" smtClean="0"/>
              <a:t>09/12/2024</a:t>
            </a:fld>
            <a:endParaRPr lang="fr-CD"/>
          </a:p>
        </p:txBody>
      </p:sp>
      <p:sp>
        <p:nvSpPr>
          <p:cNvPr id="5" name="Espace réservé du pied de page 4">
            <a:extLst>
              <a:ext uri="{FF2B5EF4-FFF2-40B4-BE49-F238E27FC236}">
                <a16:creationId xmlns:a16="http://schemas.microsoft.com/office/drawing/2014/main" id="{58FF72E3-8A6B-A869-434C-EE3396FCCE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D"/>
          </a:p>
        </p:txBody>
      </p:sp>
      <p:sp>
        <p:nvSpPr>
          <p:cNvPr id="6" name="Espace réservé du numéro de diapositive 5">
            <a:extLst>
              <a:ext uri="{FF2B5EF4-FFF2-40B4-BE49-F238E27FC236}">
                <a16:creationId xmlns:a16="http://schemas.microsoft.com/office/drawing/2014/main" id="{E9409407-A9C7-AE9A-1AB1-D8E835DFBA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BD6C3F-D95E-4618-9ABD-D517BDBE5DFC}" type="slidenum">
              <a:rPr lang="fr-CD" smtClean="0"/>
              <a:t>‹N°›</a:t>
            </a:fld>
            <a:endParaRPr lang="fr-CD"/>
          </a:p>
        </p:txBody>
      </p:sp>
    </p:spTree>
    <p:extLst>
      <p:ext uri="{BB962C8B-B14F-4D97-AF65-F5344CB8AC3E}">
        <p14:creationId xmlns:p14="http://schemas.microsoft.com/office/powerpoint/2010/main" val="34741249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emf"/><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3.xml"/><Relationship Id="rId1" Type="http://schemas.openxmlformats.org/officeDocument/2006/relationships/tags" Target="../tags/tag2.xml"/><Relationship Id="rId5" Type="http://schemas.openxmlformats.org/officeDocument/2006/relationships/image" Target="../media/image2.png"/><Relationship Id="rId4" Type="http://schemas.openxmlformats.org/officeDocument/2006/relationships/image" Target="../media/image4.emf"/></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568BCD-F26B-7CD8-16ED-FE367A9FC505}"/>
              </a:ext>
            </a:extLst>
          </p:cNvPr>
          <p:cNvSpPr>
            <a:spLocks noGrp="1"/>
          </p:cNvSpPr>
          <p:nvPr>
            <p:ph type="ctrTitle"/>
          </p:nvPr>
        </p:nvSpPr>
        <p:spPr>
          <a:xfrm>
            <a:off x="1524000" y="3604187"/>
            <a:ext cx="9144000" cy="2408987"/>
          </a:xfrm>
        </p:spPr>
        <p:txBody>
          <a:bodyPr>
            <a:normAutofit/>
          </a:bodyPr>
          <a:lstStyle/>
          <a:p>
            <a:r>
              <a:rPr lang="fr-CD" sz="3200" b="1" dirty="0">
                <a:latin typeface="+mn-lt"/>
              </a:rPr>
              <a:t>Les avancées de la Protection Sociale en RDC:</a:t>
            </a:r>
            <a:br>
              <a:rPr lang="fr-CD" sz="3200" b="1" dirty="0">
                <a:latin typeface="+mn-lt"/>
              </a:rPr>
            </a:br>
            <a:r>
              <a:rPr lang="fr-CD" sz="3200" b="1" dirty="0">
                <a:latin typeface="+mn-lt"/>
              </a:rPr>
              <a:t>RETRAITE GIBS</a:t>
            </a:r>
            <a:br>
              <a:rPr lang="fr-CD" sz="3200" b="1" dirty="0">
                <a:latin typeface="+mn-lt"/>
              </a:rPr>
            </a:br>
            <a:r>
              <a:rPr lang="fr-CD" sz="3200" b="1" dirty="0">
                <a:latin typeface="+mn-lt"/>
              </a:rPr>
              <a:t>Décembre 2024</a:t>
            </a:r>
          </a:p>
        </p:txBody>
      </p:sp>
      <p:sp>
        <p:nvSpPr>
          <p:cNvPr id="4" name="Sous-titre 3">
            <a:extLst>
              <a:ext uri="{FF2B5EF4-FFF2-40B4-BE49-F238E27FC236}">
                <a16:creationId xmlns:a16="http://schemas.microsoft.com/office/drawing/2014/main" id="{1CD1B1D1-F80A-07D4-3EBF-148B698FA49B}"/>
              </a:ext>
            </a:extLst>
          </p:cNvPr>
          <p:cNvSpPr>
            <a:spLocks noGrp="1"/>
          </p:cNvSpPr>
          <p:nvPr>
            <p:ph type="subTitle" idx="1"/>
          </p:nvPr>
        </p:nvSpPr>
        <p:spPr>
          <a:xfrm>
            <a:off x="1222375" y="508000"/>
            <a:ext cx="9144000" cy="3120417"/>
          </a:xfrm>
          <a:prstGeom prst="rect">
            <a:avLst/>
          </a:prstGeom>
          <a:ln>
            <a:no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fr-CD" sz="1000" kern="100" dirty="0">
                <a:effectLst/>
                <a:ea typeface="DengXian" panose="02010600030101010101" pitchFamily="2" charset="-122"/>
                <a:cs typeface="Times New Roman" panose="02020603050405020304" pitchFamily="18" charset="0"/>
              </a:rPr>
              <a:t>         </a:t>
            </a:r>
          </a:p>
          <a:p>
            <a:pPr algn="ctr">
              <a:tabLst>
                <a:tab pos="2986405" algn="ctr"/>
                <a:tab pos="5972810" algn="r"/>
              </a:tabLst>
            </a:pPr>
            <a:endParaRPr lang="fr-CD" sz="2000" kern="100" dirty="0">
              <a:effectLst/>
              <a:latin typeface="Bahnschrift" panose="020B0502040204020203" pitchFamily="34" charset="0"/>
              <a:ea typeface="DengXian" panose="02010600030101010101" pitchFamily="2" charset="-122"/>
              <a:cs typeface="Times New Roman" panose="02020603050405020304" pitchFamily="18" charset="0"/>
            </a:endParaRPr>
          </a:p>
          <a:p>
            <a:pPr algn="ctr">
              <a:tabLst>
                <a:tab pos="2986405" algn="ctr"/>
                <a:tab pos="5972810" algn="r"/>
              </a:tabLst>
            </a:pPr>
            <a:endParaRPr lang="fr-CD" sz="2000" kern="100" dirty="0">
              <a:latin typeface="Bahnschrift" panose="020B0502040204020203" pitchFamily="34" charset="0"/>
              <a:ea typeface="DengXian" panose="02010600030101010101" pitchFamily="2" charset="-122"/>
              <a:cs typeface="Times New Roman" panose="02020603050405020304" pitchFamily="18" charset="0"/>
            </a:endParaRPr>
          </a:p>
          <a:p>
            <a:pPr algn="ctr">
              <a:tabLst>
                <a:tab pos="2986405" algn="ctr"/>
                <a:tab pos="5972810" algn="r"/>
              </a:tabLst>
            </a:pPr>
            <a:endParaRPr lang="fr-CD" sz="2000" kern="100" dirty="0">
              <a:effectLst/>
              <a:latin typeface="Bahnschrift" panose="020B0502040204020203" pitchFamily="34" charset="0"/>
              <a:ea typeface="DengXian" panose="02010600030101010101" pitchFamily="2" charset="-122"/>
              <a:cs typeface="Times New Roman" panose="02020603050405020304" pitchFamily="18" charset="0"/>
            </a:endParaRPr>
          </a:p>
          <a:p>
            <a:pPr algn="ctr">
              <a:tabLst>
                <a:tab pos="2986405" algn="ctr"/>
                <a:tab pos="5972810" algn="r"/>
              </a:tabLst>
            </a:pPr>
            <a:endParaRPr lang="fr-CD" sz="2000" kern="100" dirty="0">
              <a:effectLst/>
              <a:latin typeface="Bahnschrift" panose="020B0502040204020203" pitchFamily="34" charset="0"/>
              <a:ea typeface="DengXian" panose="02010600030101010101" pitchFamily="2" charset="-122"/>
              <a:cs typeface="Times New Roman" panose="02020603050405020304" pitchFamily="18" charset="0"/>
            </a:endParaRPr>
          </a:p>
          <a:p>
            <a:pPr algn="ctr">
              <a:tabLst>
                <a:tab pos="2986405" algn="ctr"/>
                <a:tab pos="5972810" algn="r"/>
              </a:tabLst>
            </a:pPr>
            <a:endParaRPr lang="fr-CD" sz="2000" kern="100" dirty="0">
              <a:latin typeface="Bahnschrift" panose="020B0502040204020203" pitchFamily="34" charset="0"/>
              <a:ea typeface="DengXian" panose="02010600030101010101" pitchFamily="2" charset="-122"/>
              <a:cs typeface="Times New Roman" panose="02020603050405020304" pitchFamily="18" charset="0"/>
            </a:endParaRPr>
          </a:p>
          <a:p>
            <a:pPr algn="ctr">
              <a:tabLst>
                <a:tab pos="2986405" algn="ctr"/>
                <a:tab pos="5972810" algn="r"/>
              </a:tabLst>
            </a:pPr>
            <a:r>
              <a:rPr lang="fr-CD" sz="2000" kern="100" dirty="0">
                <a:effectLst/>
                <a:latin typeface="Bahnschrift" panose="020B0502040204020203" pitchFamily="34" charset="0"/>
                <a:ea typeface="DengXian" panose="02010600030101010101" pitchFamily="2" charset="-122"/>
                <a:cs typeface="Times New Roman" panose="02020603050405020304" pitchFamily="18" charset="0"/>
              </a:rPr>
              <a:t>Ministère de la Santé Publique, Hygiène et Prévoyance Sociale</a:t>
            </a:r>
            <a:endParaRPr lang="fr-CD" sz="2000" kern="100" dirty="0">
              <a:effectLst/>
              <a:ea typeface="DengXian" panose="02010600030101010101" pitchFamily="2" charset="-122"/>
              <a:cs typeface="Times New Roman" panose="02020603050405020304" pitchFamily="18" charset="0"/>
            </a:endParaRPr>
          </a:p>
          <a:p>
            <a:pPr algn="ctr">
              <a:lnSpc>
                <a:spcPct val="107000"/>
              </a:lnSpc>
              <a:spcAft>
                <a:spcPts val="800"/>
              </a:spcAft>
            </a:pPr>
            <a:r>
              <a:rPr lang="fr-CD" sz="2000" kern="100" dirty="0">
                <a:effectLst/>
                <a:ea typeface="DengXian" panose="02010600030101010101" pitchFamily="2" charset="-122"/>
                <a:cs typeface="Times New Roman" panose="02020603050405020304" pitchFamily="18" charset="0"/>
              </a:rPr>
              <a:t>  </a:t>
            </a:r>
          </a:p>
        </p:txBody>
      </p:sp>
      <p:pic>
        <p:nvPicPr>
          <p:cNvPr id="5" name="Image 4">
            <a:extLst>
              <a:ext uri="{FF2B5EF4-FFF2-40B4-BE49-F238E27FC236}">
                <a16:creationId xmlns:a16="http://schemas.microsoft.com/office/drawing/2014/main" id="{CD19FA28-58D9-6E31-5361-76E90AB7F30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809436" y="917643"/>
            <a:ext cx="1872000" cy="1656626"/>
          </a:xfrm>
          <a:prstGeom prst="rect">
            <a:avLst/>
          </a:prstGeom>
          <a:noFill/>
          <a:ln>
            <a:noFill/>
          </a:ln>
        </p:spPr>
      </p:pic>
      <p:pic>
        <p:nvPicPr>
          <p:cNvPr id="6" name="Picture 3" descr="A blue and black logo&#10;&#10;Description automatically generated">
            <a:extLst>
              <a:ext uri="{FF2B5EF4-FFF2-40B4-BE49-F238E27FC236}">
                <a16:creationId xmlns:a16="http://schemas.microsoft.com/office/drawing/2014/main" id="{AFFC2AFE-110E-2BF1-91B8-F3AF7F64FD1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7485" y="5258321"/>
            <a:ext cx="2035276" cy="1980158"/>
          </a:xfrm>
          <a:prstGeom prst="rect">
            <a:avLst/>
          </a:prstGeom>
        </p:spPr>
      </p:pic>
    </p:spTree>
    <p:extLst>
      <p:ext uri="{BB962C8B-B14F-4D97-AF65-F5344CB8AC3E}">
        <p14:creationId xmlns:p14="http://schemas.microsoft.com/office/powerpoint/2010/main" val="13451516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F4D142-0F90-93D5-911D-016D80C85F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171F17-A677-A331-CA5A-2C7F438E0B10}"/>
              </a:ext>
            </a:extLst>
          </p:cNvPr>
          <p:cNvSpPr>
            <a:spLocks noGrp="1"/>
          </p:cNvSpPr>
          <p:nvPr>
            <p:ph type="title"/>
          </p:nvPr>
        </p:nvSpPr>
        <p:spPr>
          <a:xfrm>
            <a:off x="1404937" y="230126"/>
            <a:ext cx="10492740" cy="596725"/>
          </a:xfrm>
          <a:solidFill>
            <a:srgbClr val="FFFF00"/>
          </a:solidFill>
        </p:spPr>
        <p:txBody>
          <a:bodyPr>
            <a:normAutofit fontScale="90000"/>
          </a:bodyPr>
          <a:lstStyle/>
          <a:p>
            <a:pPr algn="ct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r>
              <a:rPr lang="fr-FR" sz="1800" b="1" kern="100" dirty="0">
                <a:solidFill>
                  <a:srgbClr val="FF0000"/>
                </a:solidFill>
                <a:effectLst/>
                <a:latin typeface="Arial" panose="020B0604020202020204" pitchFamily="34" charset="0"/>
                <a:ea typeface="SimSun" panose="02010600030101010101" pitchFamily="2" charset="-122"/>
              </a:rPr>
              <a:t>CONCLUSION EN RAPPORT AVEC LE PAO 2025 DU FSS</a:t>
            </a:r>
            <a:br>
              <a:rPr lang="fr-CD" sz="1800" kern="100" dirty="0">
                <a:solidFill>
                  <a:srgbClr val="FF0000"/>
                </a:solidFill>
                <a:effectLst/>
                <a:latin typeface="Arial" panose="020B0604020202020204" pitchFamily="34" charset="0"/>
                <a:ea typeface="SimSun" panose="02010600030101010101" pitchFamily="2" charset="-122"/>
              </a:rPr>
            </a:b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FR" altLang="en-GB" b="1" dirty="0">
                <a:solidFill>
                  <a:srgbClr val="FF0000"/>
                </a:solidFill>
              </a:rPr>
            </a:br>
            <a:endParaRPr lang="fr-FR" altLang="en-GB" dirty="0"/>
          </a:p>
        </p:txBody>
      </p:sp>
      <p:sp>
        <p:nvSpPr>
          <p:cNvPr id="3" name="Content Placeholder 2">
            <a:extLst>
              <a:ext uri="{FF2B5EF4-FFF2-40B4-BE49-F238E27FC236}">
                <a16:creationId xmlns:a16="http://schemas.microsoft.com/office/drawing/2014/main" id="{2787D160-3E74-5046-36E6-9C520047AA08}"/>
              </a:ext>
            </a:extLst>
          </p:cNvPr>
          <p:cNvSpPr>
            <a:spLocks noGrp="1"/>
          </p:cNvSpPr>
          <p:nvPr>
            <p:ph sz="quarter" idx="13"/>
          </p:nvPr>
        </p:nvSpPr>
        <p:spPr>
          <a:xfrm>
            <a:off x="428018" y="1177048"/>
            <a:ext cx="11456008" cy="5450826"/>
          </a:xfrm>
        </p:spPr>
        <p:txBody>
          <a:bodyPr>
            <a:normAutofit/>
          </a:bodyPr>
          <a:lstStyle/>
          <a:p>
            <a:pPr algn="just">
              <a:lnSpc>
                <a:spcPct val="115000"/>
              </a:lnSpc>
            </a:pPr>
            <a:r>
              <a:rPr lang="fr-CD" sz="1400" kern="100" dirty="0">
                <a:effectLst/>
                <a:latin typeface="Arial" panose="020B0604020202020204" pitchFamily="34" charset="0"/>
                <a:ea typeface="SimSun" panose="02010600030101010101" pitchFamily="2" charset="-122"/>
              </a:rPr>
              <a:t>En gros, la mise en œuvre des interventions du Fonds de Solidarité de Santé peut être résumée en 4 points:</a:t>
            </a:r>
          </a:p>
          <a:p>
            <a:pPr lvl="2" indent="-342900" algn="just">
              <a:lnSpc>
                <a:spcPct val="115000"/>
              </a:lnSpc>
              <a:buFont typeface="+mj-lt"/>
              <a:buAutoNum type="arabicPeriod"/>
            </a:pPr>
            <a:r>
              <a:rPr lang="fr-CD" sz="1400" dirty="0">
                <a:effectLst/>
                <a:latin typeface="Arial" panose="020B0604020202020204" pitchFamily="34" charset="0"/>
                <a:ea typeface="Calibri" panose="020F0502020204030204" pitchFamily="34" charset="0"/>
                <a:cs typeface="Times New Roman" panose="02020603050405020304" pitchFamily="18" charset="0"/>
              </a:rPr>
              <a:t>La Consolidation du subventionnement total de la prise en charge de la femme enceinte, de l’accouchée et du nouveau-né dans trois (3) provinces : Kinshasa, Kongo Central et Kasaï Oriental ;</a:t>
            </a:r>
            <a:endParaRPr lang="fr-CD" sz="1400" dirty="0">
              <a:effectLst/>
              <a:latin typeface="Calibri" panose="020F0502020204030204" pitchFamily="34" charset="0"/>
              <a:ea typeface="Calibri" panose="020F0502020204030204" pitchFamily="34" charset="0"/>
              <a:cs typeface="Times New Roman" panose="02020603050405020304" pitchFamily="18" charset="0"/>
            </a:endParaRPr>
          </a:p>
          <a:p>
            <a:pPr lvl="2" indent="-342900" algn="just">
              <a:lnSpc>
                <a:spcPct val="115000"/>
              </a:lnSpc>
              <a:buFont typeface="+mj-lt"/>
              <a:buAutoNum type="arabicPeriod"/>
            </a:pPr>
            <a:r>
              <a:rPr lang="fr-CD" sz="1400" dirty="0">
                <a:effectLst/>
                <a:latin typeface="Arial" panose="020B0604020202020204" pitchFamily="34" charset="0"/>
                <a:ea typeface="Calibri" panose="020F0502020204030204" pitchFamily="34" charset="0"/>
                <a:cs typeface="Times New Roman" panose="02020603050405020304" pitchFamily="18" charset="0"/>
              </a:rPr>
              <a:t>L’extension progressive du subventionnement total de la prise en charge de la femme enceinte, de l’accouchée et du nouveau-né sur l’ensemble du territoire national ;</a:t>
            </a:r>
            <a:endParaRPr lang="fr-CD" sz="1400" dirty="0">
              <a:effectLst/>
              <a:latin typeface="Calibri" panose="020F0502020204030204" pitchFamily="34" charset="0"/>
              <a:ea typeface="Calibri" panose="020F0502020204030204" pitchFamily="34" charset="0"/>
              <a:cs typeface="Times New Roman" panose="02020603050405020304" pitchFamily="18" charset="0"/>
            </a:endParaRPr>
          </a:p>
          <a:p>
            <a:pPr lvl="2" indent="-342900" algn="just">
              <a:lnSpc>
                <a:spcPct val="115000"/>
              </a:lnSpc>
              <a:buFont typeface="+mj-lt"/>
              <a:buAutoNum type="arabicPeriod"/>
            </a:pPr>
            <a:r>
              <a:rPr lang="fr-CD" sz="1400" dirty="0">
                <a:effectLst/>
                <a:latin typeface="Arial" panose="020B0604020202020204" pitchFamily="34" charset="0"/>
                <a:ea typeface="Calibri" panose="020F0502020204030204" pitchFamily="34" charset="0"/>
                <a:cs typeface="Times New Roman" panose="02020603050405020304" pitchFamily="18" charset="0"/>
              </a:rPr>
              <a:t>Le démarrage de l’Assurance Maladie Obligatoire dans six (6) provinces : Haut-Katanga, Kasaï Oriental, Kinshasa, Kongo central, Lualaba et Nord-Kivu ;</a:t>
            </a:r>
            <a:endParaRPr lang="fr-CD" sz="1400" dirty="0">
              <a:effectLst/>
              <a:latin typeface="Calibri" panose="020F0502020204030204" pitchFamily="34" charset="0"/>
              <a:ea typeface="Calibri" panose="020F0502020204030204" pitchFamily="34" charset="0"/>
              <a:cs typeface="Times New Roman" panose="02020603050405020304" pitchFamily="18" charset="0"/>
            </a:endParaRPr>
          </a:p>
          <a:p>
            <a:pPr lvl="2" indent="-342900" algn="just">
              <a:lnSpc>
                <a:spcPct val="115000"/>
              </a:lnSpc>
              <a:spcAft>
                <a:spcPts val="800"/>
              </a:spcAft>
              <a:buFont typeface="+mj-lt"/>
              <a:buAutoNum type="arabicPeriod"/>
            </a:pPr>
            <a:r>
              <a:rPr lang="fr-CD" sz="1400" dirty="0">
                <a:effectLst/>
                <a:latin typeface="Arial" panose="020B0604020202020204" pitchFamily="34" charset="0"/>
                <a:ea typeface="Calibri" panose="020F0502020204030204" pitchFamily="34" charset="0"/>
                <a:cs typeface="Times New Roman" panose="02020603050405020304" pitchFamily="18" charset="0"/>
              </a:rPr>
              <a:t>Plaidoyer notamment pour la finalisation des mesures d’application de l’Ordonnance-Loi numéro 23/006 du 03 mars 2023 modifiant et complétant la Loi numéro 18/035 du 13 décembre 2018 fixant les principes fondamentaux relatifs à l’organisation de la Santé Publique.</a:t>
            </a:r>
            <a:endParaRPr lang="fr-CD" sz="1400" dirty="0">
              <a:effectLst/>
              <a:latin typeface="Calibri" panose="020F0502020204030204" pitchFamily="34" charset="0"/>
              <a:ea typeface="Calibri" panose="020F0502020204030204" pitchFamily="34" charset="0"/>
              <a:cs typeface="Times New Roman" panose="02020603050405020304" pitchFamily="18" charset="0"/>
            </a:endParaRPr>
          </a:p>
          <a:p>
            <a:r>
              <a:rPr lang="fr-FR" sz="1800" kern="100" dirty="0">
                <a:effectLst/>
                <a:latin typeface="Calibri" panose="020F0502020204030204" pitchFamily="34" charset="0"/>
                <a:ea typeface="SimSun" panose="02010600030101010101" pitchFamily="2" charset="-122"/>
                <a:cs typeface="Times New Roman" panose="02020603050405020304" pitchFamily="18" charset="0"/>
              </a:rPr>
              <a:t>Documents de référence (Plan stratégique National ; PNDS ; PPTD et Annuaire Statistique RDC 2020 )</a:t>
            </a:r>
            <a:endParaRPr lang="fr-CD" sz="1800" kern="100" dirty="0">
              <a:effectLst/>
              <a:latin typeface="Calibri" panose="020F0502020204030204" pitchFamily="34" charset="0"/>
              <a:ea typeface="SimSun" panose="02010600030101010101" pitchFamily="2" charset="-122"/>
              <a:cs typeface="Times New Roman" panose="02020603050405020304" pitchFamily="18" charset="0"/>
            </a:endParaRPr>
          </a:p>
          <a:p>
            <a:pPr marL="0" indent="0" algn="just">
              <a:lnSpc>
                <a:spcPct val="115000"/>
              </a:lnSpc>
              <a:buNone/>
            </a:pPr>
            <a:endParaRPr lang="fr-CD"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descr="A blue and black logo&#10;&#10;Description automatically generated">
            <a:extLst>
              <a:ext uri="{FF2B5EF4-FFF2-40B4-BE49-F238E27FC236}">
                <a16:creationId xmlns:a16="http://schemas.microsoft.com/office/drawing/2014/main" id="{51E091BC-6358-127A-63B1-658DD2E661B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365" y="5530695"/>
            <a:ext cx="2035276" cy="1980158"/>
          </a:xfrm>
          <a:prstGeom prst="rect">
            <a:avLst/>
          </a:prstGeom>
        </p:spPr>
      </p:pic>
      <p:pic>
        <p:nvPicPr>
          <p:cNvPr id="9" name="Image 8">
            <a:extLst>
              <a:ext uri="{FF2B5EF4-FFF2-40B4-BE49-F238E27FC236}">
                <a16:creationId xmlns:a16="http://schemas.microsoft.com/office/drawing/2014/main" id="{FF2101C3-E24A-4E66-3D38-006200ECADDC}"/>
              </a:ext>
            </a:extLst>
          </p:cNvPr>
          <p:cNvPicPr>
            <a:picLocks noChangeAspect="1"/>
          </p:cNvPicPr>
          <p:nvPr/>
        </p:nvPicPr>
        <p:blipFill>
          <a:blip r:embed="rId3"/>
          <a:stretch>
            <a:fillRect/>
          </a:stretch>
        </p:blipFill>
        <p:spPr>
          <a:xfrm>
            <a:off x="2311211" y="4838619"/>
            <a:ext cx="8892540" cy="1013460"/>
          </a:xfrm>
          <a:prstGeom prst="rect">
            <a:avLst/>
          </a:prstGeom>
        </p:spPr>
      </p:pic>
    </p:spTree>
    <p:extLst>
      <p:ext uri="{BB962C8B-B14F-4D97-AF65-F5344CB8AC3E}">
        <p14:creationId xmlns:p14="http://schemas.microsoft.com/office/powerpoint/2010/main" val="2291512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1805F3-CCF6-C5F7-BD30-04EC2BB09A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CD6514-4B42-7823-5BFD-9EFB198966F1}"/>
              </a:ext>
            </a:extLst>
          </p:cNvPr>
          <p:cNvSpPr>
            <a:spLocks noGrp="1"/>
          </p:cNvSpPr>
          <p:nvPr>
            <p:ph type="title"/>
          </p:nvPr>
        </p:nvSpPr>
        <p:spPr>
          <a:xfrm>
            <a:off x="1404937" y="230126"/>
            <a:ext cx="10492740" cy="596725"/>
          </a:xfrm>
          <a:solidFill>
            <a:srgbClr val="FFFF00"/>
          </a:solidFill>
        </p:spPr>
        <p:txBody>
          <a:bodyPr>
            <a:normAutofit fontScale="90000"/>
          </a:bodyPr>
          <a:lstStyle/>
          <a:p>
            <a:pPr algn="ct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r>
              <a:rPr lang="fr-FR" sz="1800" b="1" kern="100" dirty="0">
                <a:solidFill>
                  <a:srgbClr val="FF0000"/>
                </a:solidFill>
                <a:effectLst/>
                <a:latin typeface="Arial Narrow" panose="020B0606020202030204" pitchFamily="34" charset="0"/>
                <a:ea typeface="SimSun" panose="02010600030101010101" pitchFamily="2" charset="-122"/>
              </a:rPr>
              <a:t>Hypothèses de projection du Budget 2025: </a:t>
            </a:r>
            <a:r>
              <a:rPr lang="fr-FR" sz="1800" b="1" u="sng"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La détermination du taux de cotisation par régime</a:t>
            </a: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CD" sz="1800" kern="100" dirty="0">
                <a:effectLst/>
                <a:latin typeface="Arial" panose="020B0604020202020204" pitchFamily="34" charset="0"/>
                <a:ea typeface="SimSun" panose="02010600030101010101" pitchFamily="2" charset="-122"/>
              </a:rPr>
            </a:br>
            <a:br>
              <a:rPr lang="fr-CD" sz="1800" kern="100" dirty="0">
                <a:solidFill>
                  <a:srgbClr val="FF0000"/>
                </a:solidFill>
                <a:effectLst/>
                <a:latin typeface="Arial" panose="020B0604020202020204" pitchFamily="34" charset="0"/>
                <a:ea typeface="SimSun" panose="02010600030101010101" pitchFamily="2" charset="-122"/>
              </a:rPr>
            </a:b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FR" altLang="en-GB" b="1" dirty="0">
                <a:solidFill>
                  <a:srgbClr val="FF0000"/>
                </a:solidFill>
              </a:rPr>
            </a:br>
            <a:endParaRPr lang="fr-FR" altLang="en-GB" dirty="0"/>
          </a:p>
        </p:txBody>
      </p:sp>
      <p:pic>
        <p:nvPicPr>
          <p:cNvPr id="5" name="Espace réservé du contenu 4">
            <a:extLst>
              <a:ext uri="{FF2B5EF4-FFF2-40B4-BE49-F238E27FC236}">
                <a16:creationId xmlns:a16="http://schemas.microsoft.com/office/drawing/2014/main" id="{BB93D10F-8139-9EF8-4241-C72209F000A3}"/>
              </a:ext>
            </a:extLst>
          </p:cNvPr>
          <p:cNvPicPr>
            <a:picLocks noGrp="1" noChangeAspect="1"/>
          </p:cNvPicPr>
          <p:nvPr>
            <p:ph sz="quarter" idx="13"/>
          </p:nvPr>
        </p:nvPicPr>
        <p:blipFill>
          <a:blip r:embed="rId2"/>
          <a:stretch>
            <a:fillRect/>
          </a:stretch>
        </p:blipFill>
        <p:spPr>
          <a:xfrm>
            <a:off x="2124025" y="942873"/>
            <a:ext cx="8496000" cy="5988700"/>
          </a:xfrm>
          <a:prstGeom prst="rect">
            <a:avLst/>
          </a:prstGeom>
        </p:spPr>
      </p:pic>
      <p:pic>
        <p:nvPicPr>
          <p:cNvPr id="4" name="Picture 3" descr="A blue and black logo&#10;&#10;Description automatically generated">
            <a:extLst>
              <a:ext uri="{FF2B5EF4-FFF2-40B4-BE49-F238E27FC236}">
                <a16:creationId xmlns:a16="http://schemas.microsoft.com/office/drawing/2014/main" id="{CB1A9479-AB0F-E353-A341-1DE5A5892D2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365" y="5530695"/>
            <a:ext cx="2035276" cy="1980158"/>
          </a:xfrm>
          <a:prstGeom prst="rect">
            <a:avLst/>
          </a:prstGeom>
        </p:spPr>
      </p:pic>
    </p:spTree>
    <p:extLst>
      <p:ext uri="{BB962C8B-B14F-4D97-AF65-F5344CB8AC3E}">
        <p14:creationId xmlns:p14="http://schemas.microsoft.com/office/powerpoint/2010/main" val="219262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91255-D4EC-0D29-36E0-0629BD3CCF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5A78CC-E95C-75DB-6F74-45923A53B563}"/>
              </a:ext>
            </a:extLst>
          </p:cNvPr>
          <p:cNvSpPr>
            <a:spLocks noGrp="1"/>
          </p:cNvSpPr>
          <p:nvPr>
            <p:ph type="title"/>
          </p:nvPr>
        </p:nvSpPr>
        <p:spPr>
          <a:xfrm>
            <a:off x="1404937" y="230126"/>
            <a:ext cx="10492740" cy="596725"/>
          </a:xfrm>
          <a:solidFill>
            <a:srgbClr val="FFFF00"/>
          </a:solidFill>
        </p:spPr>
        <p:txBody>
          <a:bodyPr>
            <a:normAutofit fontScale="90000"/>
          </a:bodyPr>
          <a:lstStyle/>
          <a:p>
            <a:pPr algn="ct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r>
              <a:rPr lang="fr-FR" sz="1800" b="1" u="sng" kern="100" dirty="0">
                <a:effectLst/>
                <a:latin typeface="Arial Narrow" panose="020B0606020202030204" pitchFamily="34" charset="0"/>
                <a:ea typeface="Calibri" panose="020F0502020204030204" pitchFamily="34" charset="0"/>
                <a:cs typeface="Times New Roman" panose="02020603050405020304" pitchFamily="18" charset="0"/>
              </a:rPr>
              <a:t>Détermination du nombre des cotisants et des bénéficiaires des soins</a:t>
            </a:r>
            <a:br>
              <a:rPr lang="fr-CD" sz="1800" kern="100" dirty="0">
                <a:effectLst/>
                <a:latin typeface="Arial" panose="020B0604020202020204" pitchFamily="34" charset="0"/>
                <a:ea typeface="SimSun" panose="02010600030101010101" pitchFamily="2" charset="-122"/>
              </a:rPr>
            </a:b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CD" sz="1800" kern="100" dirty="0">
                <a:effectLst/>
                <a:latin typeface="Arial" panose="020B0604020202020204" pitchFamily="34" charset="0"/>
                <a:ea typeface="SimSun" panose="02010600030101010101" pitchFamily="2" charset="-122"/>
              </a:rPr>
            </a:br>
            <a:br>
              <a:rPr lang="fr-CD" sz="1800" kern="100" dirty="0">
                <a:solidFill>
                  <a:srgbClr val="FF0000"/>
                </a:solidFill>
                <a:effectLst/>
                <a:latin typeface="Arial" panose="020B0604020202020204" pitchFamily="34" charset="0"/>
                <a:ea typeface="SimSun" panose="02010600030101010101" pitchFamily="2" charset="-122"/>
              </a:rPr>
            </a:b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FR" altLang="en-GB" b="1" dirty="0">
                <a:solidFill>
                  <a:srgbClr val="FF0000"/>
                </a:solidFill>
              </a:rPr>
            </a:br>
            <a:endParaRPr lang="fr-FR" altLang="en-GB" dirty="0"/>
          </a:p>
        </p:txBody>
      </p:sp>
      <p:pic>
        <p:nvPicPr>
          <p:cNvPr id="4" name="Picture 3" descr="A blue and black logo&#10;&#10;Description automatically generated">
            <a:extLst>
              <a:ext uri="{FF2B5EF4-FFF2-40B4-BE49-F238E27FC236}">
                <a16:creationId xmlns:a16="http://schemas.microsoft.com/office/drawing/2014/main" id="{0E166F3B-7902-C601-9EB3-C6498306826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365" y="5530695"/>
            <a:ext cx="2035276" cy="1980158"/>
          </a:xfrm>
          <a:prstGeom prst="rect">
            <a:avLst/>
          </a:prstGeom>
        </p:spPr>
      </p:pic>
      <p:pic>
        <p:nvPicPr>
          <p:cNvPr id="7" name="Espace réservé du contenu 6">
            <a:extLst>
              <a:ext uri="{FF2B5EF4-FFF2-40B4-BE49-F238E27FC236}">
                <a16:creationId xmlns:a16="http://schemas.microsoft.com/office/drawing/2014/main" id="{F4D97C5E-B736-D990-0FE6-1C87C8CB6D99}"/>
              </a:ext>
            </a:extLst>
          </p:cNvPr>
          <p:cNvPicPr>
            <a:picLocks noGrp="1" noChangeAspect="1"/>
          </p:cNvPicPr>
          <p:nvPr>
            <p:ph sz="quarter" idx="13"/>
          </p:nvPr>
        </p:nvPicPr>
        <p:blipFill>
          <a:blip r:embed="rId3"/>
          <a:stretch>
            <a:fillRect/>
          </a:stretch>
        </p:blipFill>
        <p:spPr>
          <a:xfrm>
            <a:off x="1040230" y="1297240"/>
            <a:ext cx="9936000" cy="2383961"/>
          </a:xfrm>
          <a:prstGeom prst="rect">
            <a:avLst/>
          </a:prstGeom>
        </p:spPr>
      </p:pic>
      <p:sp>
        <p:nvSpPr>
          <p:cNvPr id="9" name="ZoneTexte 8">
            <a:extLst>
              <a:ext uri="{FF2B5EF4-FFF2-40B4-BE49-F238E27FC236}">
                <a16:creationId xmlns:a16="http://schemas.microsoft.com/office/drawing/2014/main" id="{1E5C5BFB-D85D-F626-8CD7-9B2A4E3CC9CE}"/>
              </a:ext>
            </a:extLst>
          </p:cNvPr>
          <p:cNvSpPr txBox="1"/>
          <p:nvPr/>
        </p:nvSpPr>
        <p:spPr>
          <a:xfrm>
            <a:off x="1040230" y="4288602"/>
            <a:ext cx="10107668" cy="966290"/>
          </a:xfrm>
          <a:prstGeom prst="rect">
            <a:avLst/>
          </a:prstGeom>
          <a:noFill/>
        </p:spPr>
        <p:txBody>
          <a:bodyPr wrap="square">
            <a:spAutoFit/>
          </a:bodyPr>
          <a:lstStyle/>
          <a:p>
            <a:pPr marL="342900" lvl="0" indent="-342900">
              <a:lnSpc>
                <a:spcPct val="107000"/>
              </a:lnSpc>
              <a:buFont typeface="+mj-lt"/>
              <a:buAutoNum type="arabicPeriod"/>
            </a:pPr>
            <a:r>
              <a:rPr lang="fr-FR" sz="1800" dirty="0">
                <a:effectLst/>
                <a:latin typeface="Arial Narrow" panose="020B0606020202030204" pitchFamily="34" charset="0"/>
                <a:ea typeface="Calibri" panose="020F0502020204030204" pitchFamily="34" charset="0"/>
                <a:cs typeface="Times New Roman" panose="02020603050405020304" pitchFamily="18" charset="0"/>
              </a:rPr>
              <a:t>Pour une projection réaliste des recettes nous considérons 5% de la population cible totale pour chaque régime.</a:t>
            </a:r>
            <a:endParaRPr lang="fr-CD"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fr-FR" sz="1800" dirty="0">
                <a:effectLst/>
                <a:latin typeface="Arial Narrow" panose="020B0606020202030204" pitchFamily="34" charset="0"/>
                <a:ea typeface="Calibri" panose="020F0502020204030204" pitchFamily="34" charset="0"/>
                <a:cs typeface="Times New Roman" panose="02020603050405020304" pitchFamily="18" charset="0"/>
              </a:rPr>
              <a:t>Pour la projection des dépenses techniques nous considérons le nombre réel des personnes à prendre à charge par chaque cotisant dans chaque régime</a:t>
            </a:r>
            <a:endParaRPr lang="fr-CD"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69894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ACF63D-206F-3439-4D7C-8BDD934016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BB4129-AA50-C3C9-C93D-076B8EE2F384}"/>
              </a:ext>
            </a:extLst>
          </p:cNvPr>
          <p:cNvSpPr>
            <a:spLocks noGrp="1"/>
          </p:cNvSpPr>
          <p:nvPr>
            <p:ph type="title"/>
          </p:nvPr>
        </p:nvSpPr>
        <p:spPr>
          <a:xfrm>
            <a:off x="1404937" y="230126"/>
            <a:ext cx="10492740" cy="596725"/>
          </a:xfrm>
          <a:solidFill>
            <a:srgbClr val="FFFF00"/>
          </a:solidFill>
        </p:spPr>
        <p:txBody>
          <a:bodyPr>
            <a:normAutofit fontScale="90000"/>
          </a:bodyPr>
          <a:lstStyle/>
          <a:p>
            <a:pPr algn="ct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r>
              <a:rPr lang="fr-FR" sz="1800" b="1"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Budget des Ressources et de Dépenses pour 2025</a:t>
            </a: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CD" sz="1800" kern="100" dirty="0">
                <a:effectLst/>
                <a:latin typeface="Arial" panose="020B0604020202020204" pitchFamily="34" charset="0"/>
                <a:ea typeface="SimSun" panose="02010600030101010101" pitchFamily="2" charset="-122"/>
              </a:rPr>
            </a:b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CD" sz="1800" kern="100" dirty="0">
                <a:effectLst/>
                <a:latin typeface="Arial" panose="020B0604020202020204" pitchFamily="34" charset="0"/>
                <a:ea typeface="SimSun" panose="02010600030101010101" pitchFamily="2" charset="-122"/>
              </a:rPr>
            </a:br>
            <a:br>
              <a:rPr lang="fr-CD" sz="1800" kern="100" dirty="0">
                <a:solidFill>
                  <a:srgbClr val="FF0000"/>
                </a:solidFill>
                <a:effectLst/>
                <a:latin typeface="Arial" panose="020B0604020202020204" pitchFamily="34" charset="0"/>
                <a:ea typeface="SimSun" panose="02010600030101010101" pitchFamily="2" charset="-122"/>
              </a:rPr>
            </a:b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FR" altLang="en-GB" b="1" dirty="0">
                <a:solidFill>
                  <a:srgbClr val="FF0000"/>
                </a:solidFill>
              </a:rPr>
            </a:br>
            <a:endParaRPr lang="fr-FR" altLang="en-GB" dirty="0"/>
          </a:p>
        </p:txBody>
      </p:sp>
      <p:pic>
        <p:nvPicPr>
          <p:cNvPr id="4" name="Picture 3" descr="A blue and black logo&#10;&#10;Description automatically generated">
            <a:extLst>
              <a:ext uri="{FF2B5EF4-FFF2-40B4-BE49-F238E27FC236}">
                <a16:creationId xmlns:a16="http://schemas.microsoft.com/office/drawing/2014/main" id="{B96B2D72-3CD0-0C7D-4004-752EDB8C5B4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365" y="5530695"/>
            <a:ext cx="2035276" cy="1980158"/>
          </a:xfrm>
          <a:prstGeom prst="rect">
            <a:avLst/>
          </a:prstGeom>
        </p:spPr>
      </p:pic>
      <p:sp>
        <p:nvSpPr>
          <p:cNvPr id="5" name="Espace réservé du contenu 4">
            <a:extLst>
              <a:ext uri="{FF2B5EF4-FFF2-40B4-BE49-F238E27FC236}">
                <a16:creationId xmlns:a16="http://schemas.microsoft.com/office/drawing/2014/main" id="{87732AC9-00B9-CF90-3CC3-C0ACD6988E81}"/>
              </a:ext>
            </a:extLst>
          </p:cNvPr>
          <p:cNvSpPr>
            <a:spLocks noGrp="1"/>
          </p:cNvSpPr>
          <p:nvPr>
            <p:ph sz="quarter" idx="13"/>
          </p:nvPr>
        </p:nvSpPr>
        <p:spPr/>
        <p:txBody>
          <a:bodyPr/>
          <a:lstStyle/>
          <a:p>
            <a:pPr indent="-228600" algn="just">
              <a:lnSpc>
                <a:spcPct val="150000"/>
              </a:lnSpc>
              <a:spcBef>
                <a:spcPts val="600"/>
              </a:spcBef>
              <a:spcAft>
                <a:spcPts val="600"/>
              </a:spcAft>
              <a:buFont typeface="+mj-lt"/>
              <a:buAutoNum type="arabicPeriod"/>
              <a:tabLst>
                <a:tab pos="540385" algn="l"/>
              </a:tabLst>
            </a:pPr>
            <a:r>
              <a:rPr lang="fr-FR" sz="1600" b="1" dirty="0">
                <a:solidFill>
                  <a:srgbClr val="2E74B5"/>
                </a:solidFill>
                <a:effectLst/>
                <a:latin typeface="Arial Narrow" panose="020B0606020202030204" pitchFamily="34" charset="0"/>
                <a:ea typeface="Calibri" panose="020F0502020204030204" pitchFamily="34" charset="0"/>
                <a:cs typeface="Times New Roman" panose="02020603050405020304" pitchFamily="18" charset="0"/>
              </a:rPr>
              <a:t>Budget des Ressources financières </a:t>
            </a:r>
            <a:endParaRPr lang="fr-CD" sz="1500" b="1" dirty="0">
              <a:solidFill>
                <a:srgbClr val="2E74B5"/>
              </a:solidFill>
              <a:latin typeface="Calibri" panose="020F0502020204030204" pitchFamily="34" charset="0"/>
              <a:ea typeface="Calibri" panose="020F0502020204030204" pitchFamily="34" charset="0"/>
              <a:cs typeface="Times New Roman" panose="02020603050405020304" pitchFamily="18" charset="0"/>
            </a:endParaRPr>
          </a:p>
          <a:p>
            <a:pPr marL="114300" indent="0" algn="just">
              <a:lnSpc>
                <a:spcPct val="150000"/>
              </a:lnSpc>
              <a:spcBef>
                <a:spcPts val="600"/>
              </a:spcBef>
              <a:spcAft>
                <a:spcPts val="600"/>
              </a:spcAft>
              <a:buNone/>
              <a:tabLst>
                <a:tab pos="540385" algn="l"/>
              </a:tabLst>
            </a:pPr>
            <a:r>
              <a:rPr lang="fr-FR" sz="1400" dirty="0">
                <a:effectLst/>
                <a:latin typeface="Arial Narrow" panose="020B0606020202030204" pitchFamily="34" charset="0"/>
                <a:ea typeface="Calibri" panose="020F0502020204030204" pitchFamily="34" charset="0"/>
                <a:cs typeface="Times New Roman" panose="02020603050405020304" pitchFamily="18" charset="0"/>
              </a:rPr>
              <a:t>Les recettes des cotisations totales attendues pour tous les régimes sont estimées à </a:t>
            </a:r>
            <a:r>
              <a:rPr lang="fr-FR" sz="1400" b="1" dirty="0">
                <a:effectLst/>
                <a:latin typeface="Arial Narrow" panose="020B0606020202030204" pitchFamily="34" charset="0"/>
                <a:ea typeface="Calibri" panose="020F0502020204030204" pitchFamily="34" charset="0"/>
                <a:cs typeface="Times New Roman" panose="02020603050405020304" pitchFamily="18" charset="0"/>
              </a:rPr>
              <a:t>USD 107 990 604</a:t>
            </a:r>
            <a:r>
              <a:rPr lang="fr-FR" sz="1400" dirty="0">
                <a:effectLst/>
                <a:latin typeface="Arial Narrow" panose="020B0606020202030204" pitchFamily="34" charset="0"/>
                <a:ea typeface="Calibri" panose="020F0502020204030204" pitchFamily="34" charset="0"/>
                <a:cs typeface="Times New Roman" panose="02020603050405020304" pitchFamily="18" charset="0"/>
              </a:rPr>
              <a:t> équivalent à </a:t>
            </a:r>
            <a:r>
              <a:rPr lang="fr-FR" sz="1400" b="1" dirty="0">
                <a:effectLst/>
                <a:latin typeface="Arial Narrow" panose="020B0606020202030204" pitchFamily="34" charset="0"/>
                <a:ea typeface="Calibri" panose="020F0502020204030204" pitchFamily="34" charset="0"/>
                <a:cs typeface="Times New Roman" panose="02020603050405020304" pitchFamily="18" charset="0"/>
              </a:rPr>
              <a:t>CDF 307 773 221 400   </a:t>
            </a:r>
            <a:r>
              <a:rPr lang="fr-FR" sz="1400" dirty="0">
                <a:effectLst/>
                <a:latin typeface="Arial Narrow" panose="020B0606020202030204" pitchFamily="34" charset="0"/>
                <a:ea typeface="Calibri" panose="020F0502020204030204" pitchFamily="34" charset="0"/>
                <a:cs typeface="Times New Roman" panose="02020603050405020304" pitchFamily="18" charset="0"/>
              </a:rPr>
              <a:t>comme détaillées dans le tableau ci-après :</a:t>
            </a:r>
            <a:endParaRPr lang="fr-CD" sz="1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CD" dirty="0"/>
          </a:p>
        </p:txBody>
      </p:sp>
      <p:pic>
        <p:nvPicPr>
          <p:cNvPr id="6" name="Image 5">
            <a:extLst>
              <a:ext uri="{FF2B5EF4-FFF2-40B4-BE49-F238E27FC236}">
                <a16:creationId xmlns:a16="http://schemas.microsoft.com/office/drawing/2014/main" id="{8BD534BA-B23B-146D-A9EA-52F16970DABE}"/>
              </a:ext>
            </a:extLst>
          </p:cNvPr>
          <p:cNvPicPr>
            <a:picLocks noChangeAspect="1"/>
          </p:cNvPicPr>
          <p:nvPr/>
        </p:nvPicPr>
        <p:blipFill>
          <a:blip r:embed="rId3"/>
          <a:stretch>
            <a:fillRect/>
          </a:stretch>
        </p:blipFill>
        <p:spPr>
          <a:xfrm>
            <a:off x="709016" y="3149217"/>
            <a:ext cx="10332000" cy="2743200"/>
          </a:xfrm>
          <a:prstGeom prst="rect">
            <a:avLst/>
          </a:prstGeom>
        </p:spPr>
      </p:pic>
    </p:spTree>
    <p:extLst>
      <p:ext uri="{BB962C8B-B14F-4D97-AF65-F5344CB8AC3E}">
        <p14:creationId xmlns:p14="http://schemas.microsoft.com/office/powerpoint/2010/main" val="12576324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3246B-84F9-79D6-DB11-A6129F783C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E46E18-27F1-EFB2-349C-A434FF63C55B}"/>
              </a:ext>
            </a:extLst>
          </p:cNvPr>
          <p:cNvSpPr>
            <a:spLocks noGrp="1"/>
          </p:cNvSpPr>
          <p:nvPr>
            <p:ph type="title"/>
          </p:nvPr>
        </p:nvSpPr>
        <p:spPr>
          <a:xfrm>
            <a:off x="1404937" y="230126"/>
            <a:ext cx="10492740" cy="596725"/>
          </a:xfrm>
          <a:solidFill>
            <a:srgbClr val="FFFF00"/>
          </a:solidFill>
        </p:spPr>
        <p:txBody>
          <a:bodyPr>
            <a:normAutofit fontScale="90000"/>
          </a:bodyPr>
          <a:lstStyle/>
          <a:p>
            <a:pPr algn="ct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r>
              <a:rPr lang="fr-FR" sz="1800" b="1"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Budget des Ressources et de Dépenses pour 2025</a:t>
            </a: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CD" sz="1800" kern="100" dirty="0">
                <a:effectLst/>
                <a:latin typeface="Arial" panose="020B0604020202020204" pitchFamily="34" charset="0"/>
                <a:ea typeface="SimSun" panose="02010600030101010101" pitchFamily="2" charset="-122"/>
              </a:rPr>
            </a:b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CD" sz="1800" kern="100" dirty="0">
                <a:effectLst/>
                <a:latin typeface="Arial" panose="020B0604020202020204" pitchFamily="34" charset="0"/>
                <a:ea typeface="SimSun" panose="02010600030101010101" pitchFamily="2" charset="-122"/>
              </a:rPr>
            </a:br>
            <a:br>
              <a:rPr lang="fr-CD" sz="1800" kern="100" dirty="0">
                <a:solidFill>
                  <a:srgbClr val="FF0000"/>
                </a:solidFill>
                <a:effectLst/>
                <a:latin typeface="Arial" panose="020B0604020202020204" pitchFamily="34" charset="0"/>
                <a:ea typeface="SimSun" panose="02010600030101010101" pitchFamily="2" charset="-122"/>
              </a:rPr>
            </a:b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FR" altLang="en-GB" b="1" dirty="0">
                <a:solidFill>
                  <a:srgbClr val="FF0000"/>
                </a:solidFill>
              </a:rPr>
            </a:br>
            <a:endParaRPr lang="fr-FR" altLang="en-GB" dirty="0"/>
          </a:p>
        </p:txBody>
      </p:sp>
      <p:pic>
        <p:nvPicPr>
          <p:cNvPr id="4" name="Picture 3" descr="A blue and black logo&#10;&#10;Description automatically generated">
            <a:extLst>
              <a:ext uri="{FF2B5EF4-FFF2-40B4-BE49-F238E27FC236}">
                <a16:creationId xmlns:a16="http://schemas.microsoft.com/office/drawing/2014/main" id="{8E831BE6-1DBD-185F-D803-22DD95EC065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365" y="5530695"/>
            <a:ext cx="2035276" cy="1980158"/>
          </a:xfrm>
          <a:prstGeom prst="rect">
            <a:avLst/>
          </a:prstGeom>
        </p:spPr>
      </p:pic>
      <p:sp>
        <p:nvSpPr>
          <p:cNvPr id="5" name="Espace réservé du contenu 4">
            <a:extLst>
              <a:ext uri="{FF2B5EF4-FFF2-40B4-BE49-F238E27FC236}">
                <a16:creationId xmlns:a16="http://schemas.microsoft.com/office/drawing/2014/main" id="{760D22E9-35A7-17F6-0674-8768F895112B}"/>
              </a:ext>
            </a:extLst>
          </p:cNvPr>
          <p:cNvSpPr>
            <a:spLocks noGrp="1"/>
          </p:cNvSpPr>
          <p:nvPr>
            <p:ph sz="quarter" idx="13"/>
          </p:nvPr>
        </p:nvSpPr>
        <p:spPr>
          <a:xfrm>
            <a:off x="272375" y="1340768"/>
            <a:ext cx="11584266" cy="4332714"/>
          </a:xfrm>
        </p:spPr>
        <p:txBody>
          <a:bodyPr/>
          <a:lstStyle/>
          <a:p>
            <a:pPr marL="114300" indent="0" algn="just">
              <a:lnSpc>
                <a:spcPct val="150000"/>
              </a:lnSpc>
              <a:spcBef>
                <a:spcPts val="600"/>
              </a:spcBef>
              <a:spcAft>
                <a:spcPts val="600"/>
              </a:spcAft>
              <a:buNone/>
              <a:tabLst>
                <a:tab pos="540385" algn="l"/>
              </a:tabLst>
            </a:pPr>
            <a:endParaRPr lang="fr-CD" sz="1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CD" dirty="0"/>
          </a:p>
        </p:txBody>
      </p:sp>
      <p:pic>
        <p:nvPicPr>
          <p:cNvPr id="3" name="Image 2">
            <a:extLst>
              <a:ext uri="{FF2B5EF4-FFF2-40B4-BE49-F238E27FC236}">
                <a16:creationId xmlns:a16="http://schemas.microsoft.com/office/drawing/2014/main" id="{A983E857-FA6F-4A37-A6B5-1FDE71ADEBB5}"/>
              </a:ext>
            </a:extLst>
          </p:cNvPr>
          <p:cNvPicPr>
            <a:picLocks noChangeAspect="1"/>
          </p:cNvPicPr>
          <p:nvPr/>
        </p:nvPicPr>
        <p:blipFill>
          <a:blip r:embed="rId3"/>
          <a:stretch>
            <a:fillRect/>
          </a:stretch>
        </p:blipFill>
        <p:spPr>
          <a:xfrm>
            <a:off x="1241375" y="826851"/>
            <a:ext cx="9864000" cy="4846631"/>
          </a:xfrm>
          <a:prstGeom prst="rect">
            <a:avLst/>
          </a:prstGeom>
        </p:spPr>
      </p:pic>
      <p:sp>
        <p:nvSpPr>
          <p:cNvPr id="8" name="ZoneTexte 7">
            <a:extLst>
              <a:ext uri="{FF2B5EF4-FFF2-40B4-BE49-F238E27FC236}">
                <a16:creationId xmlns:a16="http://schemas.microsoft.com/office/drawing/2014/main" id="{9F2E542A-107A-0537-38FC-F1F6857441F2}"/>
              </a:ext>
            </a:extLst>
          </p:cNvPr>
          <p:cNvSpPr txBox="1"/>
          <p:nvPr/>
        </p:nvSpPr>
        <p:spPr>
          <a:xfrm>
            <a:off x="1241375" y="5632545"/>
            <a:ext cx="10479561" cy="959622"/>
          </a:xfrm>
          <a:prstGeom prst="rect">
            <a:avLst/>
          </a:prstGeom>
          <a:noFill/>
        </p:spPr>
        <p:txBody>
          <a:bodyPr wrap="square">
            <a:spAutoFit/>
          </a:bodyPr>
          <a:lstStyle/>
          <a:p>
            <a:pPr>
              <a:lnSpc>
                <a:spcPct val="107000"/>
              </a:lnSpc>
            </a:pPr>
            <a:r>
              <a:rPr lang="fr-FR" sz="1800" kern="100" dirty="0">
                <a:effectLst/>
                <a:latin typeface="Arial Narrow" panose="020B0606020202030204" pitchFamily="34" charset="0"/>
                <a:ea typeface="SimSun" panose="02010600030101010101" pitchFamily="2" charset="-122"/>
              </a:rPr>
              <a:t>Le tableau ci-haut indique les recettes provenant des cotisations des régimes ainsi que d’autres recettes d’exploitations attendues du Trésors Public ainsi que des placements financiers ramenant ainsi les recettes totales à </a:t>
            </a:r>
            <a:r>
              <a:rPr lang="fr-FR" sz="1800" b="1" kern="100" dirty="0">
                <a:effectLst/>
                <a:latin typeface="Arial Narrow" panose="020B0606020202030204" pitchFamily="34" charset="0"/>
                <a:ea typeface="SimSun" panose="02010600030101010101" pitchFamily="2" charset="-122"/>
              </a:rPr>
              <a:t>USD 244 411 223</a:t>
            </a:r>
            <a:r>
              <a:rPr lang="fr-FR" sz="1800" kern="100" dirty="0">
                <a:effectLst/>
                <a:latin typeface="Arial Narrow" panose="020B0606020202030204" pitchFamily="34" charset="0"/>
                <a:ea typeface="SimSun" panose="02010600030101010101" pitchFamily="2" charset="-122"/>
              </a:rPr>
              <a:t> équivalent à </a:t>
            </a:r>
            <a:r>
              <a:rPr lang="fr-FR" sz="1800" b="1" kern="100" dirty="0">
                <a:effectLst/>
                <a:latin typeface="Arial Narrow" panose="020B0606020202030204" pitchFamily="34" charset="0"/>
                <a:ea typeface="SimSun" panose="02010600030101010101" pitchFamily="2" charset="-122"/>
              </a:rPr>
              <a:t>CDF 696 571 985 245</a:t>
            </a:r>
            <a:r>
              <a:rPr lang="fr-FR" b="1" kern="100" dirty="0">
                <a:latin typeface="Arial Narrow" panose="020B0606020202030204" pitchFamily="34" charset="0"/>
                <a:ea typeface="SimSun" panose="02010600030101010101" pitchFamily="2" charset="-122"/>
              </a:rPr>
              <a:t>.</a:t>
            </a:r>
            <a:endParaRPr lang="fr-CD" sz="1600" kern="100" dirty="0">
              <a:effectLst/>
              <a:latin typeface="Arial" panose="020B0604020202020204" pitchFamily="34" charset="0"/>
              <a:ea typeface="SimSun" panose="02010600030101010101" pitchFamily="2" charset="-122"/>
            </a:endParaRPr>
          </a:p>
        </p:txBody>
      </p:sp>
    </p:spTree>
    <p:extLst>
      <p:ext uri="{BB962C8B-B14F-4D97-AF65-F5344CB8AC3E}">
        <p14:creationId xmlns:p14="http://schemas.microsoft.com/office/powerpoint/2010/main" val="2669342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7932BA-250F-B596-4334-74539BFEE8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54A13F-81EE-AEE1-7F03-96106F4F1867}"/>
              </a:ext>
            </a:extLst>
          </p:cNvPr>
          <p:cNvSpPr>
            <a:spLocks noGrp="1"/>
          </p:cNvSpPr>
          <p:nvPr>
            <p:ph type="title"/>
          </p:nvPr>
        </p:nvSpPr>
        <p:spPr>
          <a:xfrm>
            <a:off x="1404937" y="230126"/>
            <a:ext cx="10492740" cy="596725"/>
          </a:xfrm>
          <a:solidFill>
            <a:srgbClr val="FFFF00"/>
          </a:solidFill>
        </p:spPr>
        <p:txBody>
          <a:bodyPr>
            <a:normAutofit fontScale="90000"/>
          </a:bodyPr>
          <a:lstStyle/>
          <a:p>
            <a:pPr algn="ct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r>
              <a:rPr lang="fr-FR" sz="2000" kern="100" dirty="0">
                <a:solidFill>
                  <a:srgbClr val="FF0000"/>
                </a:solidFill>
                <a:effectLst/>
                <a:latin typeface="Arial Narrow" panose="020B0606020202030204" pitchFamily="34" charset="0"/>
                <a:ea typeface="SimSun" panose="02010600030101010101" pitchFamily="2" charset="-122"/>
              </a:rPr>
              <a:t>Le tableau ci-après donne la répartition des dépenses techniques prévisionnelles par régime d’assurance maladie gérée par le Fonds de Solidarité de Santé :</a:t>
            </a:r>
            <a:br>
              <a:rPr lang="fr-CD" sz="1800" kern="100" dirty="0">
                <a:effectLst/>
                <a:latin typeface="Arial" panose="020B0604020202020204" pitchFamily="34" charset="0"/>
                <a:ea typeface="SimSun" panose="02010600030101010101" pitchFamily="2" charset="-122"/>
              </a:rPr>
            </a:b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CD" sz="1800" kern="100" dirty="0">
                <a:effectLst/>
                <a:latin typeface="Arial" panose="020B0604020202020204" pitchFamily="34" charset="0"/>
                <a:ea typeface="SimSun" panose="02010600030101010101" pitchFamily="2" charset="-122"/>
              </a:rPr>
            </a:b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CD" sz="1800" kern="100" dirty="0">
                <a:effectLst/>
                <a:latin typeface="Arial" panose="020B0604020202020204" pitchFamily="34" charset="0"/>
                <a:ea typeface="SimSun" panose="02010600030101010101" pitchFamily="2" charset="-122"/>
              </a:rPr>
            </a:br>
            <a:br>
              <a:rPr lang="fr-CD" sz="1800" kern="100" dirty="0">
                <a:solidFill>
                  <a:srgbClr val="FF0000"/>
                </a:solidFill>
                <a:effectLst/>
                <a:latin typeface="Arial" panose="020B0604020202020204" pitchFamily="34" charset="0"/>
                <a:ea typeface="SimSun" panose="02010600030101010101" pitchFamily="2" charset="-122"/>
              </a:rPr>
            </a:b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FR" altLang="en-GB" b="1" dirty="0">
                <a:solidFill>
                  <a:srgbClr val="FF0000"/>
                </a:solidFill>
              </a:rPr>
            </a:br>
            <a:endParaRPr lang="fr-FR" altLang="en-GB" dirty="0"/>
          </a:p>
        </p:txBody>
      </p:sp>
      <p:pic>
        <p:nvPicPr>
          <p:cNvPr id="4" name="Picture 3" descr="A blue and black logo&#10;&#10;Description automatically generated">
            <a:extLst>
              <a:ext uri="{FF2B5EF4-FFF2-40B4-BE49-F238E27FC236}">
                <a16:creationId xmlns:a16="http://schemas.microsoft.com/office/drawing/2014/main" id="{85981356-6F90-2812-5E4D-7958EC61FE4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365" y="5530695"/>
            <a:ext cx="2035276" cy="1980158"/>
          </a:xfrm>
          <a:prstGeom prst="rect">
            <a:avLst/>
          </a:prstGeom>
        </p:spPr>
      </p:pic>
      <p:sp>
        <p:nvSpPr>
          <p:cNvPr id="5" name="Espace réservé du contenu 4">
            <a:extLst>
              <a:ext uri="{FF2B5EF4-FFF2-40B4-BE49-F238E27FC236}">
                <a16:creationId xmlns:a16="http://schemas.microsoft.com/office/drawing/2014/main" id="{F6FA39B6-405D-D2CE-7C0D-A6F76689471F}"/>
              </a:ext>
            </a:extLst>
          </p:cNvPr>
          <p:cNvSpPr>
            <a:spLocks noGrp="1"/>
          </p:cNvSpPr>
          <p:nvPr>
            <p:ph sz="quarter" idx="13"/>
          </p:nvPr>
        </p:nvSpPr>
        <p:spPr>
          <a:xfrm>
            <a:off x="272375" y="1340768"/>
            <a:ext cx="11584266" cy="4332714"/>
          </a:xfrm>
        </p:spPr>
        <p:txBody>
          <a:bodyPr/>
          <a:lstStyle/>
          <a:p>
            <a:pPr marL="114300" indent="0" algn="just">
              <a:lnSpc>
                <a:spcPct val="150000"/>
              </a:lnSpc>
              <a:spcBef>
                <a:spcPts val="600"/>
              </a:spcBef>
              <a:spcAft>
                <a:spcPts val="600"/>
              </a:spcAft>
              <a:buNone/>
              <a:tabLst>
                <a:tab pos="540385" algn="l"/>
              </a:tabLst>
            </a:pPr>
            <a:endParaRPr lang="fr-CD" sz="1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CD" dirty="0"/>
          </a:p>
        </p:txBody>
      </p:sp>
      <p:pic>
        <p:nvPicPr>
          <p:cNvPr id="6" name="Image 5">
            <a:extLst>
              <a:ext uri="{FF2B5EF4-FFF2-40B4-BE49-F238E27FC236}">
                <a16:creationId xmlns:a16="http://schemas.microsoft.com/office/drawing/2014/main" id="{E02D7EEB-D249-56D5-46DA-A1B8B5FD9ABC}"/>
              </a:ext>
            </a:extLst>
          </p:cNvPr>
          <p:cNvPicPr>
            <a:picLocks noChangeAspect="1"/>
          </p:cNvPicPr>
          <p:nvPr/>
        </p:nvPicPr>
        <p:blipFill>
          <a:blip r:embed="rId3"/>
          <a:stretch>
            <a:fillRect/>
          </a:stretch>
        </p:blipFill>
        <p:spPr>
          <a:xfrm>
            <a:off x="959273" y="988288"/>
            <a:ext cx="9756000" cy="5639586"/>
          </a:xfrm>
          <a:prstGeom prst="rect">
            <a:avLst/>
          </a:prstGeom>
        </p:spPr>
      </p:pic>
    </p:spTree>
    <p:extLst>
      <p:ext uri="{BB962C8B-B14F-4D97-AF65-F5344CB8AC3E}">
        <p14:creationId xmlns:p14="http://schemas.microsoft.com/office/powerpoint/2010/main" val="33068282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8BCD24-74D6-E654-828A-DA3DAD3311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013268-322B-2FDF-DF5B-EB0366169A83}"/>
              </a:ext>
            </a:extLst>
          </p:cNvPr>
          <p:cNvSpPr>
            <a:spLocks noGrp="1"/>
          </p:cNvSpPr>
          <p:nvPr>
            <p:ph type="title"/>
          </p:nvPr>
        </p:nvSpPr>
        <p:spPr>
          <a:xfrm>
            <a:off x="1404937" y="230126"/>
            <a:ext cx="10492740" cy="596725"/>
          </a:xfrm>
          <a:solidFill>
            <a:srgbClr val="FFFF00"/>
          </a:solidFill>
        </p:spPr>
        <p:txBody>
          <a:bodyPr>
            <a:normAutofit fontScale="90000"/>
          </a:bodyPr>
          <a:lstStyle/>
          <a:p>
            <a:pPr algn="ct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br>
              <a:rPr lang="fr-CD" sz="1800" b="1" dirty="0">
                <a:solidFill>
                  <a:srgbClr val="FF0000"/>
                </a:solidFill>
                <a:effectLst/>
                <a:latin typeface="Arial" panose="020B0604020202020204" pitchFamily="34" charset="0"/>
                <a:ea typeface="SimSun" panose="02010600030101010101" pitchFamily="2" charset="-122"/>
              </a:rPr>
            </a:br>
            <a:r>
              <a:rPr lang="fr-FR" sz="1800" b="1" dirty="0">
                <a:solidFill>
                  <a:srgbClr val="FF0000"/>
                </a:solidFill>
                <a:effectLst/>
                <a:latin typeface="Arial Narrow" panose="020B0606020202030204" pitchFamily="34" charset="0"/>
                <a:ea typeface="Calibri" panose="020F0502020204030204" pitchFamily="34" charset="0"/>
                <a:cs typeface="Arial" panose="020B0604020202020204" pitchFamily="34" charset="0"/>
              </a:rPr>
              <a:t>Budget des dépenses de fonctionnement 2025 :</a:t>
            </a: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CD" sz="1800" kern="100" dirty="0">
                <a:effectLst/>
                <a:latin typeface="Arial" panose="020B0604020202020204" pitchFamily="34" charset="0"/>
                <a:ea typeface="SimSun" panose="02010600030101010101" pitchFamily="2" charset="-122"/>
              </a:rPr>
            </a:b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CD" sz="1800" kern="100" dirty="0">
                <a:effectLst/>
                <a:latin typeface="Arial" panose="020B0604020202020204" pitchFamily="34" charset="0"/>
                <a:ea typeface="SimSun" panose="02010600030101010101" pitchFamily="2" charset="-122"/>
              </a:rPr>
            </a:b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CD" sz="1800" kern="100" dirty="0">
                <a:effectLst/>
                <a:latin typeface="Arial" panose="020B0604020202020204" pitchFamily="34" charset="0"/>
                <a:ea typeface="SimSun" panose="02010600030101010101" pitchFamily="2" charset="-122"/>
              </a:rPr>
            </a:br>
            <a:br>
              <a:rPr lang="fr-CD" sz="1800" kern="100" dirty="0">
                <a:solidFill>
                  <a:srgbClr val="FF0000"/>
                </a:solidFill>
                <a:effectLst/>
                <a:latin typeface="Arial" panose="020B0604020202020204" pitchFamily="34" charset="0"/>
                <a:ea typeface="SimSun" panose="02010600030101010101" pitchFamily="2" charset="-122"/>
              </a:rPr>
            </a:b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FR" altLang="en-GB" b="1" dirty="0">
                <a:solidFill>
                  <a:srgbClr val="FF0000"/>
                </a:solidFill>
              </a:rPr>
            </a:br>
            <a:endParaRPr lang="fr-FR" altLang="en-GB" dirty="0"/>
          </a:p>
        </p:txBody>
      </p:sp>
      <p:pic>
        <p:nvPicPr>
          <p:cNvPr id="4" name="Picture 3" descr="A blue and black logo&#10;&#10;Description automatically generated">
            <a:extLst>
              <a:ext uri="{FF2B5EF4-FFF2-40B4-BE49-F238E27FC236}">
                <a16:creationId xmlns:a16="http://schemas.microsoft.com/office/drawing/2014/main" id="{F5AF79B0-853E-B59A-5F39-8DE689F276C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365" y="5530695"/>
            <a:ext cx="2035276" cy="1980158"/>
          </a:xfrm>
          <a:prstGeom prst="rect">
            <a:avLst/>
          </a:prstGeom>
        </p:spPr>
      </p:pic>
      <p:sp>
        <p:nvSpPr>
          <p:cNvPr id="5" name="Espace réservé du contenu 4">
            <a:extLst>
              <a:ext uri="{FF2B5EF4-FFF2-40B4-BE49-F238E27FC236}">
                <a16:creationId xmlns:a16="http://schemas.microsoft.com/office/drawing/2014/main" id="{2043B14C-9569-88E3-231F-8436160D6A6D}"/>
              </a:ext>
            </a:extLst>
          </p:cNvPr>
          <p:cNvSpPr>
            <a:spLocks noGrp="1"/>
          </p:cNvSpPr>
          <p:nvPr>
            <p:ph sz="quarter" idx="13"/>
          </p:nvPr>
        </p:nvSpPr>
        <p:spPr>
          <a:xfrm>
            <a:off x="272375" y="1340768"/>
            <a:ext cx="11584266" cy="4332714"/>
          </a:xfrm>
        </p:spPr>
        <p:txBody>
          <a:bodyPr/>
          <a:lstStyle/>
          <a:p>
            <a:pPr marL="114300" indent="0" algn="just">
              <a:lnSpc>
                <a:spcPct val="150000"/>
              </a:lnSpc>
              <a:spcBef>
                <a:spcPts val="600"/>
              </a:spcBef>
              <a:spcAft>
                <a:spcPts val="600"/>
              </a:spcAft>
              <a:buNone/>
              <a:tabLst>
                <a:tab pos="540385" algn="l"/>
              </a:tabLst>
            </a:pPr>
            <a:endParaRPr lang="fr-CD" sz="1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CD" dirty="0"/>
          </a:p>
        </p:txBody>
      </p:sp>
      <p:sp>
        <p:nvSpPr>
          <p:cNvPr id="7" name="ZoneTexte 6">
            <a:extLst>
              <a:ext uri="{FF2B5EF4-FFF2-40B4-BE49-F238E27FC236}">
                <a16:creationId xmlns:a16="http://schemas.microsoft.com/office/drawing/2014/main" id="{1050A7F3-560A-D474-AA17-664CBE91B2D3}"/>
              </a:ext>
            </a:extLst>
          </p:cNvPr>
          <p:cNvSpPr txBox="1"/>
          <p:nvPr/>
        </p:nvSpPr>
        <p:spPr>
          <a:xfrm>
            <a:off x="272375" y="2582769"/>
            <a:ext cx="11858016" cy="1848711"/>
          </a:xfrm>
          <a:prstGeom prst="rect">
            <a:avLst/>
          </a:prstGeom>
          <a:noFill/>
        </p:spPr>
        <p:txBody>
          <a:bodyPr wrap="square">
            <a:spAutoFit/>
          </a:bodyPr>
          <a:lstStyle/>
          <a:p>
            <a:pPr>
              <a:lnSpc>
                <a:spcPct val="107000"/>
              </a:lnSpc>
            </a:pPr>
            <a:r>
              <a:rPr lang="fr-FR" sz="1800" kern="100" dirty="0">
                <a:effectLst/>
                <a:latin typeface="Arial Narrow" panose="020B0606020202030204" pitchFamily="34" charset="0"/>
                <a:ea typeface="SimSun" panose="02010600030101010101" pitchFamily="2" charset="-122"/>
              </a:rPr>
              <a:t>Le budget global de fonctionnement du Fonds de Solidarité de santé prévu en 2025 est estimé à DOLLARS </a:t>
            </a:r>
            <a:r>
              <a:rPr lang="fr-FR" sz="1800" b="1" kern="100" dirty="0">
                <a:effectLst/>
                <a:latin typeface="Arial Narrow" panose="020B0606020202030204" pitchFamily="34" charset="0"/>
                <a:ea typeface="SimSun" panose="02010600030101010101" pitchFamily="2" charset="-122"/>
              </a:rPr>
              <a:t>USD 56 622 647 </a:t>
            </a:r>
            <a:r>
              <a:rPr lang="fr-FR" sz="1800" kern="100" dirty="0">
                <a:effectLst/>
                <a:latin typeface="Arial Narrow" panose="020B0606020202030204" pitchFamily="34" charset="0"/>
                <a:ea typeface="SimSun" panose="02010600030101010101" pitchFamily="2" charset="-122"/>
              </a:rPr>
              <a:t>équivalent à </a:t>
            </a:r>
            <a:r>
              <a:rPr lang="fr-FR" sz="1800" b="1" kern="100" dirty="0">
                <a:effectLst/>
                <a:latin typeface="Arial Narrow" panose="020B0606020202030204" pitchFamily="34" charset="0"/>
                <a:ea typeface="SimSun" panose="02010600030101010101" pitchFamily="2" charset="-122"/>
              </a:rPr>
              <a:t>CDF 161 374 543 502</a:t>
            </a:r>
            <a:r>
              <a:rPr lang="fr-FR" sz="1800" kern="100" dirty="0">
                <a:effectLst/>
                <a:latin typeface="Arial Narrow" panose="020B0606020202030204" pitchFamily="34" charset="0"/>
                <a:ea typeface="SimSun" panose="02010600030101010101" pitchFamily="2" charset="-122"/>
              </a:rPr>
              <a:t>. Ce budget permettra d’assurer le fonctionnement de la Direction Générale ainsi que couvrir toutes les activités d’extension et de fonctionnement des bureaux dans 12 provinces dont KINSHASA et KONGO CENTRAL déjà opérationnelles.</a:t>
            </a:r>
            <a:endParaRPr lang="fr-CD" sz="1600" kern="100" dirty="0">
              <a:effectLst/>
              <a:latin typeface="Arial" panose="020B0604020202020204" pitchFamily="34" charset="0"/>
              <a:ea typeface="SimSun" panose="02010600030101010101" pitchFamily="2" charset="-122"/>
            </a:endParaRPr>
          </a:p>
          <a:p>
            <a:pPr>
              <a:lnSpc>
                <a:spcPct val="107000"/>
              </a:lnSpc>
            </a:pPr>
            <a:r>
              <a:rPr lang="fr-FR" sz="1800" kern="100" dirty="0">
                <a:effectLst/>
                <a:latin typeface="Arial Narrow" panose="020B0606020202030204" pitchFamily="34" charset="0"/>
                <a:ea typeface="SimSun" panose="02010600030101010101" pitchFamily="2" charset="-122"/>
              </a:rPr>
              <a:t>Comparativement aux recettes attendues sur la quotte part (7%) destinée au fonctionnement du FSS estimé à </a:t>
            </a:r>
            <a:r>
              <a:rPr lang="fr-FR" sz="1800" b="1" kern="100" dirty="0">
                <a:effectLst/>
                <a:latin typeface="Arial Narrow" panose="020B0606020202030204" pitchFamily="34" charset="0"/>
                <a:ea typeface="SimSun" panose="02010600030101010101" pitchFamily="2" charset="-122"/>
              </a:rPr>
              <a:t>USD 33 729 961</a:t>
            </a:r>
            <a:r>
              <a:rPr lang="fr-FR" sz="1800" kern="100" dirty="0">
                <a:effectLst/>
                <a:latin typeface="Arial Narrow" panose="020B0606020202030204" pitchFamily="34" charset="0"/>
                <a:ea typeface="SimSun" panose="02010600030101010101" pitchFamily="2" charset="-122"/>
              </a:rPr>
              <a:t> et équivalent à </a:t>
            </a:r>
            <a:r>
              <a:rPr lang="fr-FR" sz="1800" b="1" kern="100" dirty="0">
                <a:effectLst/>
                <a:latin typeface="Arial Narrow" panose="020B0606020202030204" pitchFamily="34" charset="0"/>
                <a:ea typeface="SimSun" panose="02010600030101010101" pitchFamily="2" charset="-122"/>
              </a:rPr>
              <a:t>CDF 96 130 389 343, </a:t>
            </a:r>
            <a:r>
              <a:rPr lang="fr-FR" sz="1800" kern="100" dirty="0">
                <a:effectLst/>
                <a:latin typeface="Arial Narrow" panose="020B0606020202030204" pitchFamily="34" charset="0"/>
                <a:ea typeface="SimSun" panose="02010600030101010101" pitchFamily="2" charset="-122"/>
              </a:rPr>
              <a:t>il se dégage un GAP en termes de </a:t>
            </a:r>
            <a:r>
              <a:rPr lang="fr-FR" sz="1800" b="1" kern="100" dirty="0">
                <a:effectLst/>
                <a:latin typeface="Arial Narrow" panose="020B0606020202030204" pitchFamily="34" charset="0"/>
                <a:ea typeface="SimSun" panose="02010600030101010101" pitchFamily="2" charset="-122"/>
              </a:rPr>
              <a:t>besoin de financement</a:t>
            </a:r>
            <a:r>
              <a:rPr lang="fr-FR" sz="1800" kern="100" dirty="0">
                <a:effectLst/>
                <a:latin typeface="Arial Narrow" panose="020B0606020202030204" pitchFamily="34" charset="0"/>
                <a:ea typeface="SimSun" panose="02010600030101010101" pitchFamily="2" charset="-122"/>
              </a:rPr>
              <a:t> à hauteur de </a:t>
            </a:r>
            <a:r>
              <a:rPr lang="fr-FR" sz="1800" b="1" kern="100" dirty="0">
                <a:effectLst/>
                <a:latin typeface="Arial Narrow" panose="020B0606020202030204" pitchFamily="34" charset="0"/>
                <a:ea typeface="SimSun" panose="02010600030101010101" pitchFamily="2" charset="-122"/>
              </a:rPr>
              <a:t>USD 22 892 686 </a:t>
            </a:r>
            <a:r>
              <a:rPr lang="fr-FR" sz="1800" kern="100" dirty="0">
                <a:effectLst/>
                <a:latin typeface="Arial Narrow" panose="020B0606020202030204" pitchFamily="34" charset="0"/>
                <a:ea typeface="SimSun" panose="02010600030101010101" pitchFamily="2" charset="-122"/>
              </a:rPr>
              <a:t>équivalent à</a:t>
            </a:r>
            <a:r>
              <a:rPr lang="fr-FR" sz="1800" b="1" kern="100" dirty="0">
                <a:effectLst/>
                <a:latin typeface="Arial Narrow" panose="020B0606020202030204" pitchFamily="34" charset="0"/>
                <a:ea typeface="SimSun" panose="02010600030101010101" pitchFamily="2" charset="-122"/>
              </a:rPr>
              <a:t> CDF 66 680 063 807, </a:t>
            </a:r>
            <a:r>
              <a:rPr lang="fr-FR" sz="1800" kern="100" dirty="0">
                <a:effectLst/>
                <a:latin typeface="Arial Narrow" panose="020B0606020202030204" pitchFamily="34" charset="0"/>
                <a:ea typeface="SimSun" panose="02010600030101010101" pitchFamily="2" charset="-122"/>
              </a:rPr>
              <a:t>comme l’indique le tableau ci-après :</a:t>
            </a:r>
            <a:endParaRPr lang="fr-CD" sz="1600" kern="100" dirty="0">
              <a:effectLst/>
              <a:latin typeface="Arial" panose="020B0604020202020204" pitchFamily="34" charset="0"/>
              <a:ea typeface="SimSun" panose="02010600030101010101" pitchFamily="2" charset="-122"/>
            </a:endParaRPr>
          </a:p>
        </p:txBody>
      </p:sp>
    </p:spTree>
    <p:extLst>
      <p:ext uri="{BB962C8B-B14F-4D97-AF65-F5344CB8AC3E}">
        <p14:creationId xmlns:p14="http://schemas.microsoft.com/office/powerpoint/2010/main" val="14313254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5415" y="116205"/>
            <a:ext cx="10492740" cy="1128935"/>
          </a:xfrm>
        </p:spPr>
        <p:txBody>
          <a:bodyPr/>
          <a:lstStyle/>
          <a:p>
            <a:pPr algn="ctr"/>
            <a:r>
              <a:rPr lang="fr-FR" sz="2400" dirty="0">
                <a:sym typeface="+mn-ea"/>
              </a:rPr>
              <a:t>VI. Efforts de financement public de la CSU en RD CONGO.</a:t>
            </a:r>
            <a:r>
              <a:rPr lang="fr-FR" altLang="en-US" sz="2400" dirty="0"/>
              <a:t> </a:t>
            </a:r>
          </a:p>
        </p:txBody>
      </p:sp>
      <p:sp>
        <p:nvSpPr>
          <p:cNvPr id="3" name="Content Placeholder 2"/>
          <p:cNvSpPr>
            <a:spLocks noGrp="1"/>
          </p:cNvSpPr>
          <p:nvPr>
            <p:ph sz="quarter" idx="13"/>
          </p:nvPr>
        </p:nvSpPr>
        <p:spPr>
          <a:xfrm>
            <a:off x="760095" y="1501775"/>
            <a:ext cx="11275695" cy="4841240"/>
          </a:xfrm>
        </p:spPr>
        <p:txBody>
          <a:bodyPr/>
          <a:lstStyle/>
          <a:p>
            <a:pPr marL="457200" indent="-457200" algn="l">
              <a:buFont typeface="+mj-lt"/>
              <a:buAutoNum type="arabicPeriod"/>
            </a:pPr>
            <a:r>
              <a:rPr lang="fr-FR" altLang="fr-FR" b="1" dirty="0"/>
              <a:t>Année 2023-2024</a:t>
            </a:r>
          </a:p>
          <a:p>
            <a:pPr marL="457200" indent="-457200" algn="l">
              <a:buFont typeface="+mj-lt"/>
              <a:buAutoNum type="arabicPeriod"/>
            </a:pPr>
            <a:endParaRPr lang="fr-FR" altLang="fr-FR" b="1" dirty="0"/>
          </a:p>
          <a:p>
            <a:pPr marL="685800" lvl="1" algn="just">
              <a:buFont typeface="Wingdings" panose="05000000000000000000" pitchFamily="2" charset="2"/>
              <a:buChar char="ü"/>
            </a:pPr>
            <a:r>
              <a:rPr lang="fr-FR" sz="1600" dirty="0">
                <a:effectLst/>
                <a:latin typeface="Calibri" panose="020F0502020204030204" pitchFamily="34" charset="0"/>
                <a:ea typeface="SimSun" panose="02010600030101010101" pitchFamily="2" charset="-122"/>
                <a:cs typeface="Calibri" panose="020F0502020204030204" pitchFamily="34" charset="0"/>
              </a:rPr>
              <a:t>Que le Gouvernement a doté une enveloppe en franc congolais correspondant à</a:t>
            </a:r>
            <a:r>
              <a:rPr lang="fr-FR" sz="1600" dirty="0">
                <a:effectLst/>
                <a:latin typeface="Calibri" panose="020F0502020204030204" pitchFamily="34" charset="0"/>
                <a:ea typeface="SimSun" panose="02010600030101010101" pitchFamily="2" charset="-122"/>
                <a:cs typeface="Times New Roman" panose="02020603050405020304" pitchFamily="18" charset="0"/>
              </a:rPr>
              <a:t> </a:t>
            </a:r>
            <a:r>
              <a:rPr lang="fr-FR" sz="1600" dirty="0">
                <a:effectLst/>
                <a:latin typeface="Calibri" panose="020F0502020204030204" pitchFamily="34" charset="0"/>
                <a:ea typeface="SimSun" panose="02010600030101010101" pitchFamily="2" charset="-122"/>
                <a:cs typeface="Calibri" panose="020F0502020204030204" pitchFamily="34" charset="0"/>
              </a:rPr>
              <a:t>41.789.379 dollars américains pour achat d’équipements, les pré requis et pour le paiement des prestations.</a:t>
            </a:r>
            <a:endParaRPr lang="fr-CD" sz="1600" dirty="0">
              <a:effectLst/>
              <a:latin typeface="Calibri" panose="020F0502020204030204" pitchFamily="34" charset="0"/>
              <a:ea typeface="SimSun" panose="02010600030101010101" pitchFamily="2" charset="-122"/>
              <a:cs typeface="Times New Roman" panose="02020603050405020304" pitchFamily="18" charset="0"/>
            </a:endParaRPr>
          </a:p>
          <a:p>
            <a:pPr marL="685800" lvl="1" algn="just">
              <a:buFont typeface="Wingdings" panose="05000000000000000000" pitchFamily="2" charset="2"/>
              <a:buChar char="ü"/>
            </a:pPr>
            <a:r>
              <a:rPr lang="fr-FR" sz="1600" dirty="0">
                <a:effectLst/>
                <a:latin typeface="Calibri" panose="020F0502020204030204" pitchFamily="34" charset="0"/>
                <a:ea typeface="SimSun" panose="02010600030101010101" pitchFamily="2" charset="-122"/>
                <a:cs typeface="Calibri" panose="020F0502020204030204" pitchFamily="34" charset="0"/>
              </a:rPr>
              <a:t>De cette enveloppe, 24.000.000 de dollars étaient affectés pour payer les établissements de soins accrédités par l’Autorité de Régulation de la Couverture Santé Universelle, ARC-CSU en sigle.</a:t>
            </a:r>
            <a:endParaRPr lang="fr-CD" sz="1600" dirty="0">
              <a:effectLst/>
              <a:latin typeface="Calibri" panose="020F0502020204030204" pitchFamily="34" charset="0"/>
              <a:ea typeface="SimSun" panose="02010600030101010101" pitchFamily="2" charset="-122"/>
              <a:cs typeface="Times New Roman" panose="02020603050405020304" pitchFamily="18" charset="0"/>
            </a:endParaRPr>
          </a:p>
          <a:p>
            <a:pPr marL="685800" lvl="1" algn="just">
              <a:buFont typeface="Wingdings" panose="05000000000000000000" pitchFamily="2" charset="2"/>
              <a:buChar char="ü"/>
            </a:pPr>
            <a:r>
              <a:rPr lang="fr-FR" sz="1600" dirty="0">
                <a:effectLst/>
                <a:latin typeface="Calibri" panose="020F0502020204030204" pitchFamily="34" charset="0"/>
                <a:ea typeface="SimSun" panose="02010600030101010101" pitchFamily="2" charset="-122"/>
                <a:cs typeface="Calibri" panose="020F0502020204030204" pitchFamily="34" charset="0"/>
              </a:rPr>
              <a:t>Un montant de 14.417.792,16 dollars étaient utilisé pour payer pendant une année tous les établissements de soins à Kinshasa et un montant de 1.500.000 dollars a été mis à la disposition de la province du Kongo central pour couvrir un mois des accouchements.</a:t>
            </a:r>
            <a:endParaRPr lang="fr-CD" sz="1600" dirty="0">
              <a:effectLst/>
              <a:latin typeface="Calibri" panose="020F0502020204030204" pitchFamily="34" charset="0"/>
              <a:ea typeface="SimSun" panose="02010600030101010101" pitchFamily="2" charset="-122"/>
              <a:cs typeface="Times New Roman" panose="02020603050405020304" pitchFamily="18" charset="0"/>
            </a:endParaRPr>
          </a:p>
          <a:p>
            <a:pPr marL="685800" lvl="1" algn="just">
              <a:buFont typeface="Wingdings" panose="05000000000000000000" pitchFamily="2" charset="2"/>
              <a:buChar char="ü"/>
            </a:pPr>
            <a:r>
              <a:rPr lang="fr-FR" sz="1600" dirty="0">
                <a:effectLst/>
                <a:latin typeface="Calibri" panose="020F0502020204030204" pitchFamily="34" charset="0"/>
                <a:ea typeface="SimSun" panose="02010600030101010101" pitchFamily="2" charset="-122"/>
                <a:cs typeface="Calibri" panose="020F0502020204030204" pitchFamily="34" charset="0"/>
              </a:rPr>
              <a:t>Une ligne de crédit de 2897277,45 dollars était mise à la disposition du Fonds de Promotion de la santé sur les 24.000.000 de prestation pour garantir l’achat en médicaments.</a:t>
            </a:r>
            <a:endParaRPr lang="fr-CD" sz="1600" dirty="0">
              <a:effectLst/>
              <a:latin typeface="Calibri" panose="020F0502020204030204" pitchFamily="34" charset="0"/>
              <a:ea typeface="SimSun" panose="02010600030101010101" pitchFamily="2" charset="-122"/>
              <a:cs typeface="Times New Roman" panose="02020603050405020304" pitchFamily="18" charset="0"/>
            </a:endParaRPr>
          </a:p>
          <a:p>
            <a:pPr marL="0" indent="0" algn="l">
              <a:buNone/>
            </a:pPr>
            <a:endParaRPr lang="fr-FR" altLang="fr-FR" b="1" dirty="0"/>
          </a:p>
          <a:p>
            <a:pPr marL="457200" indent="-457200" algn="l">
              <a:buFont typeface="+mj-lt"/>
              <a:buAutoNum type="arabicPeriod"/>
            </a:pPr>
            <a:r>
              <a:rPr lang="fr-FR" altLang="fr-FR" b="1" dirty="0">
                <a:solidFill>
                  <a:schemeClr val="tx1"/>
                </a:solidFill>
              </a:rPr>
              <a:t>Année 2025</a:t>
            </a:r>
          </a:p>
          <a:p>
            <a:pPr lvl="1">
              <a:buFont typeface="Wingdings" panose="05000000000000000000" pitchFamily="2" charset="2"/>
              <a:buChar char="ü"/>
            </a:pPr>
            <a:r>
              <a:rPr lang="fr-FR" altLang="fr-FR" b="1" dirty="0"/>
              <a:t>     </a:t>
            </a:r>
            <a:r>
              <a:rPr lang="fr-FR" altLang="fr-FR" sz="1600" dirty="0"/>
              <a:t>Le Gouvernement a décidé d’accorder 240.000.000 de dollars pour financer l’extension du subventionnement total de prise en charge de femmes enceinte, des accouchées et des nouveau-nés sur toute l’étendue du territoire national.</a:t>
            </a:r>
            <a:endParaRPr lang="fr-FR" altLang="fr-FR" sz="1600" dirty="0">
              <a:solidFill>
                <a:schemeClr val="tx1"/>
              </a:solidFill>
            </a:endParaRPr>
          </a:p>
        </p:txBody>
      </p:sp>
      <p:pic>
        <p:nvPicPr>
          <p:cNvPr id="4" name="Picture 3" descr="A blue and black logo&#10;&#10;Description automatically generated">
            <a:extLst>
              <a:ext uri="{FF2B5EF4-FFF2-40B4-BE49-F238E27FC236}">
                <a16:creationId xmlns:a16="http://schemas.microsoft.com/office/drawing/2014/main" id="{A3D82B1C-5633-0661-C343-D4EF85E15B0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7485" y="5258321"/>
            <a:ext cx="2035276" cy="1980158"/>
          </a:xfrm>
          <a:prstGeom prst="rect">
            <a:avLst/>
          </a:prstGeom>
        </p:spPr>
      </p:pic>
    </p:spTree>
    <p:extLst>
      <p:ext uri="{BB962C8B-B14F-4D97-AF65-F5344CB8AC3E}">
        <p14:creationId xmlns:p14="http://schemas.microsoft.com/office/powerpoint/2010/main" val="20047467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91183"/>
          </a:xfrm>
          <a:solidFill>
            <a:srgbClr val="FFFF00"/>
          </a:solidFill>
          <a:ln>
            <a:solidFill>
              <a:srgbClr val="FFFF00"/>
            </a:solidFill>
          </a:ln>
        </p:spPr>
        <p:txBody>
          <a:bodyPr>
            <a:normAutofit fontScale="90000"/>
          </a:bodyPr>
          <a:lstStyle/>
          <a:p>
            <a:pPr algn="ctr"/>
            <a:r>
              <a:rPr lang="en-US" sz="2000" b="1" dirty="0">
                <a:solidFill>
                  <a:srgbClr val="FF0000"/>
                </a:solidFill>
              </a:rPr>
              <a:t>VII. QUELQUES RESULTATS DE LA PRISE EN CHARGE GRATUITE DE LA FEMME ENCEINTE, DE L’ACCOUCHEE ET DU NOUVEAU-NE A KINSHASA ET AU KONGO CENTRAL.</a:t>
            </a:r>
            <a:endParaRPr lang="en-US" sz="2000" dirty="0">
              <a:solidFill>
                <a:srgbClr val="FF0000"/>
              </a:solidFill>
            </a:endParaRPr>
          </a:p>
        </p:txBody>
      </p:sp>
      <p:sp>
        <p:nvSpPr>
          <p:cNvPr id="3" name="Content Placeholder 2"/>
          <p:cNvSpPr>
            <a:spLocks noGrp="1"/>
          </p:cNvSpPr>
          <p:nvPr>
            <p:ph idx="1"/>
          </p:nvPr>
        </p:nvSpPr>
        <p:spPr>
          <a:xfrm>
            <a:off x="677334" y="1527243"/>
            <a:ext cx="8596668" cy="4514119"/>
          </a:xfrm>
        </p:spPr>
        <p:txBody>
          <a:bodyPr>
            <a:normAutofit/>
          </a:bodyPr>
          <a:lstStyle/>
          <a:p>
            <a:pPr marL="514350" indent="-514350">
              <a:buFont typeface="+mj-lt"/>
              <a:buAutoNum type="arabicPeriod"/>
            </a:pPr>
            <a:r>
              <a:rPr lang="fr-FR" sz="2600" dirty="0">
                <a:solidFill>
                  <a:srgbClr val="FF0000"/>
                </a:solidFill>
              </a:rPr>
              <a:t>Effort de rationalisation de l’offre de soins:</a:t>
            </a:r>
          </a:p>
          <a:p>
            <a:pPr marL="0" indent="0">
              <a:buNone/>
            </a:pPr>
            <a:r>
              <a:rPr lang="fr-FR" sz="2600" dirty="0"/>
              <a:t>       Accréditation des prestataires:</a:t>
            </a:r>
          </a:p>
          <a:p>
            <a:pPr lvl="2">
              <a:buFont typeface="Wingdings" panose="05000000000000000000" pitchFamily="2" charset="2"/>
              <a:buChar char="ü"/>
            </a:pPr>
            <a:r>
              <a:rPr lang="fr-FR" sz="1800" dirty="0">
                <a:effectLst/>
                <a:latin typeface="Calibri" panose="020F0502020204030204" pitchFamily="34" charset="0"/>
                <a:ea typeface="SimSun" panose="02010600030101010101" pitchFamily="2" charset="-122"/>
                <a:cs typeface="Calibri" panose="020F0502020204030204" pitchFamily="34" charset="0"/>
              </a:rPr>
              <a:t>Au total 856 établissements de soins sont impliqués pour prendre en charge les femmes enceinte, les accouchées et les nouveau-nés à Kinshasa et au Kongo central pour 66 zones de santé sur les 516 Zones de Santé que compte la RDC.</a:t>
            </a:r>
            <a:endParaRPr lang="fr-CD" sz="1800" dirty="0">
              <a:effectLst/>
              <a:latin typeface="Calibri" panose="020F0502020204030204" pitchFamily="34" charset="0"/>
              <a:ea typeface="SimSun" panose="02010600030101010101" pitchFamily="2" charset="-122"/>
              <a:cs typeface="Times New Roman" panose="02020603050405020304" pitchFamily="18" charset="0"/>
            </a:endParaRPr>
          </a:p>
          <a:p>
            <a:pPr lvl="2">
              <a:buFont typeface="Wingdings" panose="05000000000000000000" pitchFamily="2" charset="2"/>
              <a:buChar char="ü"/>
            </a:pPr>
            <a:r>
              <a:rPr lang="fr-FR" sz="1800" dirty="0"/>
              <a:t> A Kinshasa: 358 Etablissements de soins accrédités par ARC-CSU et 334 ESS disposant des conventions de collaboration avec le FSS;</a:t>
            </a:r>
          </a:p>
          <a:p>
            <a:pPr lvl="2">
              <a:buFont typeface="Wingdings" panose="05000000000000000000" pitchFamily="2" charset="2"/>
              <a:buChar char="ü"/>
            </a:pPr>
            <a:r>
              <a:rPr lang="fr-FR" sz="1800" dirty="0"/>
              <a:t>Au Kongo central: 498 ESS accrédités par ARC-CSU. A ce jour, 398 disposent d’une convention avec FSS </a:t>
            </a:r>
          </a:p>
          <a:p>
            <a:pPr marL="514350" lvl="1" indent="0">
              <a:buNone/>
            </a:pPr>
            <a:endParaRPr lang="fr-FR" sz="2200" dirty="0">
              <a:solidFill>
                <a:srgbClr val="FF0000"/>
              </a:solidFill>
            </a:endParaRPr>
          </a:p>
        </p:txBody>
      </p:sp>
      <p:pic>
        <p:nvPicPr>
          <p:cNvPr id="4" name="Picture 3" descr="A blue and black logo&#10;&#10;Description automatically generated"/>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7485" y="5258321"/>
            <a:ext cx="2035276" cy="1980158"/>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91183"/>
          </a:xfrm>
          <a:solidFill>
            <a:srgbClr val="FFFF00"/>
          </a:solidFill>
          <a:ln>
            <a:solidFill>
              <a:srgbClr val="FFFF00"/>
            </a:solidFill>
          </a:ln>
        </p:spPr>
        <p:txBody>
          <a:bodyPr>
            <a:normAutofit fontScale="90000"/>
          </a:bodyPr>
          <a:lstStyle/>
          <a:p>
            <a:pPr algn="ctr"/>
            <a:r>
              <a:rPr lang="en-US" sz="2000" b="1" dirty="0">
                <a:solidFill>
                  <a:srgbClr val="FF0000"/>
                </a:solidFill>
              </a:rPr>
              <a:t>VII. QUELQUES RESULTATS DE LA PRISE EN CHARGE GRATUITE DE LA FEMME ENCEINTE, DE L’ACCOUCHEE ET DU NOUVEAU-NE A KINSHASA ET AU KONGO CENTRAL.(SUITE 1)</a:t>
            </a:r>
            <a:endParaRPr lang="en-US" sz="2000" dirty="0">
              <a:solidFill>
                <a:srgbClr val="FF0000"/>
              </a:solidFill>
            </a:endParaRPr>
          </a:p>
        </p:txBody>
      </p:sp>
      <p:sp>
        <p:nvSpPr>
          <p:cNvPr id="3" name="Content Placeholder 2"/>
          <p:cNvSpPr>
            <a:spLocks noGrp="1"/>
          </p:cNvSpPr>
          <p:nvPr>
            <p:ph idx="1"/>
          </p:nvPr>
        </p:nvSpPr>
        <p:spPr>
          <a:xfrm>
            <a:off x="677334" y="1527243"/>
            <a:ext cx="8596668" cy="4514119"/>
          </a:xfrm>
        </p:spPr>
        <p:txBody>
          <a:bodyPr>
            <a:normAutofit/>
          </a:bodyPr>
          <a:lstStyle/>
          <a:p>
            <a:pPr marL="514350" indent="-514350">
              <a:buFont typeface="+mj-lt"/>
              <a:buAutoNum type="arabicPeriod"/>
            </a:pPr>
            <a:r>
              <a:rPr lang="fr-FR" sz="2600" dirty="0">
                <a:solidFill>
                  <a:srgbClr val="FF0000"/>
                </a:solidFill>
              </a:rPr>
              <a:t>Effort de rationalisation dans l’approvisionnement en médicaments:</a:t>
            </a:r>
          </a:p>
          <a:p>
            <a:pPr lvl="1">
              <a:buFont typeface="Wingdings" panose="05000000000000000000" pitchFamily="2" charset="2"/>
              <a:buChar char="ü"/>
            </a:pPr>
            <a:r>
              <a:rPr lang="fr-FR" sz="2200" dirty="0"/>
              <a:t>Seuls les établissements retenus par ACOREP sont accrédités par ARC-CSU pour la distribution des médicaments auprès des ESS disposant d’une convention de collaboration avec le FSS.</a:t>
            </a:r>
          </a:p>
          <a:p>
            <a:pPr marL="514350" lvl="1" indent="0">
              <a:buNone/>
            </a:pPr>
            <a:endParaRPr lang="fr-FR" sz="2200" dirty="0">
              <a:solidFill>
                <a:srgbClr val="FF0000"/>
              </a:solidFill>
            </a:endParaRPr>
          </a:p>
        </p:txBody>
      </p:sp>
      <p:pic>
        <p:nvPicPr>
          <p:cNvPr id="4" name="Picture 3" descr="A blue and black logo&#10;&#10;Description automatically generated"/>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7485" y="5258321"/>
            <a:ext cx="2035276" cy="1980158"/>
          </a:xfrm>
          <a:prstGeom prst="rect">
            <a:avLst/>
          </a:prstGeom>
        </p:spPr>
      </p:pic>
    </p:spTree>
    <p:extLst>
      <p:ext uri="{BB962C8B-B14F-4D97-AF65-F5344CB8AC3E}">
        <p14:creationId xmlns:p14="http://schemas.microsoft.com/office/powerpoint/2010/main" val="2756023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sz="half" idx="1"/>
          </p:nvPr>
        </p:nvSpPr>
        <p:spPr>
          <a:xfrm>
            <a:off x="767408" y="116632"/>
            <a:ext cx="10873208" cy="576064"/>
          </a:xfrm>
        </p:spPr>
        <p:txBody>
          <a:bodyPr>
            <a:normAutofit fontScale="25000" lnSpcReduction="20000"/>
          </a:bodyPr>
          <a:lstStyle/>
          <a:p>
            <a:pPr marL="0" indent="0" algn="ctr">
              <a:buNone/>
            </a:pPr>
            <a:r>
              <a:rPr lang="fr-BE" sz="5600" kern="100" dirty="0">
                <a:effectLst/>
              </a:rPr>
              <a:t>1.1 </a:t>
            </a:r>
            <a:r>
              <a:rPr lang="fr-BE" sz="5600" u="sng" kern="100" dirty="0">
                <a:effectLst/>
              </a:rPr>
              <a:t>REPUBLIQUE DEMOCRATIQUE DU CONGO. </a:t>
            </a:r>
            <a:r>
              <a:rPr lang="fr-FR" sz="5600" kern="0" dirty="0"/>
              <a:t>Le contexte :  </a:t>
            </a:r>
            <a:r>
              <a:rPr lang="fr-BE" sz="5600" u="sng" kern="0" dirty="0"/>
              <a:t>Profil santé du pays (indicateurs nationaux clés)</a:t>
            </a:r>
          </a:p>
          <a:p>
            <a:pPr marL="0" indent="0">
              <a:buNone/>
            </a:pPr>
            <a:r>
              <a:rPr lang="fr-FR" sz="2800" kern="0" dirty="0"/>
              <a:t> </a:t>
            </a:r>
          </a:p>
          <a:p>
            <a:pPr marL="0" indent="0">
              <a:buNone/>
            </a:pPr>
            <a:br>
              <a:rPr lang="fr-BE" u="sng" kern="100" dirty="0">
                <a:effectLst/>
              </a:rPr>
            </a:br>
            <a:endParaRPr lang="fr-FR" u="sng" dirty="0"/>
          </a:p>
        </p:txBody>
      </p:sp>
      <p:pic>
        <p:nvPicPr>
          <p:cNvPr id="4" name="Espace réservé du contenu 3">
            <a:extLst>
              <a:ext uri="{FF2B5EF4-FFF2-40B4-BE49-F238E27FC236}">
                <a16:creationId xmlns:a16="http://schemas.microsoft.com/office/drawing/2014/main" id="{EB23F1F8-01D0-B527-72C4-383E9F153C95}"/>
              </a:ext>
            </a:extLst>
          </p:cNvPr>
          <p:cNvPicPr>
            <a:picLocks noGrp="1" noChangeAspect="1"/>
          </p:cNvPicPr>
          <p:nvPr>
            <p:ph sz="half" idx="10"/>
          </p:nvPr>
        </p:nvPicPr>
        <p:blipFill>
          <a:blip r:embed="rId3"/>
          <a:stretch>
            <a:fillRect/>
          </a:stretch>
        </p:blipFill>
        <p:spPr>
          <a:xfrm>
            <a:off x="161605" y="818208"/>
            <a:ext cx="4795194" cy="4243747"/>
          </a:xfrm>
          <a:prstGeom prst="rect">
            <a:avLst/>
          </a:prstGeom>
          <a:noFill/>
        </p:spPr>
      </p:pic>
      <p:pic>
        <p:nvPicPr>
          <p:cNvPr id="6" name="Image 5">
            <a:extLst>
              <a:ext uri="{FF2B5EF4-FFF2-40B4-BE49-F238E27FC236}">
                <a16:creationId xmlns:a16="http://schemas.microsoft.com/office/drawing/2014/main" id="{20F9093C-6CE9-7BC1-168D-C4263EE3CC47}"/>
              </a:ext>
            </a:extLst>
          </p:cNvPr>
          <p:cNvPicPr>
            <a:picLocks noChangeAspect="1"/>
          </p:cNvPicPr>
          <p:nvPr/>
        </p:nvPicPr>
        <p:blipFill>
          <a:blip r:embed="rId4"/>
          <a:stretch>
            <a:fillRect/>
          </a:stretch>
        </p:blipFill>
        <p:spPr>
          <a:xfrm>
            <a:off x="1559496" y="5229200"/>
            <a:ext cx="2908300" cy="1028700"/>
          </a:xfrm>
          <a:prstGeom prst="rect">
            <a:avLst/>
          </a:prstGeom>
        </p:spPr>
      </p:pic>
      <p:sp>
        <p:nvSpPr>
          <p:cNvPr id="3" name="Title 1">
            <a:extLst>
              <a:ext uri="{FF2B5EF4-FFF2-40B4-BE49-F238E27FC236}">
                <a16:creationId xmlns:a16="http://schemas.microsoft.com/office/drawing/2014/main" id="{840AE4C9-2652-6774-516A-FB6D16239484}"/>
              </a:ext>
            </a:extLst>
          </p:cNvPr>
          <p:cNvSpPr txBox="1">
            <a:spLocks/>
          </p:cNvSpPr>
          <p:nvPr/>
        </p:nvSpPr>
        <p:spPr>
          <a:xfrm>
            <a:off x="5591944" y="476672"/>
            <a:ext cx="6336704" cy="5904656"/>
          </a:xfrm>
          <a:prstGeom prst="rect">
            <a:avLst/>
          </a:prstGeom>
        </p:spPr>
        <p:txBody>
          <a:bodyPr>
            <a:normAutofit/>
          </a:bodyPr>
          <a:lstStyle>
            <a:lvl1pPr marL="457200" indent="-457200" algn="l" rtl="0" fontAlgn="base">
              <a:spcBef>
                <a:spcPct val="20000"/>
              </a:spcBef>
              <a:spcAft>
                <a:spcPct val="0"/>
              </a:spcAft>
              <a:buClr>
                <a:srgbClr val="82A8B6"/>
              </a:buClr>
              <a:buFont typeface="Wingdings" panose="05000000000000000000" pitchFamily="2" charset="2"/>
              <a:buChar char="§"/>
              <a:defRPr sz="2800" b="1">
                <a:solidFill>
                  <a:srgbClr val="154F98"/>
                </a:solidFill>
                <a:latin typeface="Arial" pitchFamily="34" charset="0"/>
                <a:ea typeface="+mn-ea"/>
                <a:cs typeface="Arial" pitchFamily="34" charset="0"/>
              </a:defRPr>
            </a:lvl1pPr>
            <a:lvl2pPr marL="742950" indent="-285750" algn="l" rtl="0" fontAlgn="base">
              <a:spcBef>
                <a:spcPct val="20000"/>
              </a:spcBef>
              <a:spcAft>
                <a:spcPct val="0"/>
              </a:spcAft>
              <a:buClr>
                <a:srgbClr val="82A8B6"/>
              </a:buClr>
              <a:buSzPct val="120000"/>
              <a:buChar char="•"/>
              <a:defRPr sz="2400">
                <a:solidFill>
                  <a:schemeClr val="tx1"/>
                </a:solidFill>
                <a:latin typeface="Arial" charset="0"/>
                <a:ea typeface="+mn-ea"/>
                <a:cs typeface="Arial" charset="0"/>
              </a:defRPr>
            </a:lvl2pPr>
            <a:lvl3pPr marL="1143000" indent="-228600" algn="l" rtl="0" fontAlgn="base">
              <a:spcBef>
                <a:spcPct val="20000"/>
              </a:spcBef>
              <a:spcAft>
                <a:spcPct val="0"/>
              </a:spcAft>
              <a:buClr>
                <a:srgbClr val="82A8B6"/>
              </a:buClr>
              <a:buSzPct val="80000"/>
              <a:buFont typeface="Wingdings" charset="2"/>
              <a:buChar char="Ø"/>
              <a:defRPr sz="2000">
                <a:solidFill>
                  <a:schemeClr val="tx1"/>
                </a:solidFill>
                <a:latin typeface="Arial" charset="0"/>
                <a:ea typeface="+mn-ea"/>
                <a:cs typeface="Arial" charset="0"/>
              </a:defRPr>
            </a:lvl3pPr>
            <a:lvl4pPr marL="1600200" indent="-228600" algn="l" rtl="0" fontAlgn="base">
              <a:spcBef>
                <a:spcPct val="20000"/>
              </a:spcBef>
              <a:spcAft>
                <a:spcPct val="0"/>
              </a:spcAft>
              <a:buClr>
                <a:srgbClr val="82A8B6"/>
              </a:buClr>
              <a:buChar char="–"/>
              <a:defRPr sz="1800">
                <a:solidFill>
                  <a:schemeClr val="tx1"/>
                </a:solidFill>
                <a:latin typeface="Arial" charset="0"/>
                <a:ea typeface="+mn-ea"/>
                <a:cs typeface="Arial" charset="0"/>
              </a:defRPr>
            </a:lvl4pPr>
            <a:lvl5pPr marL="2057400" indent="-228600" algn="l" rtl="0" fontAlgn="base">
              <a:spcBef>
                <a:spcPct val="20000"/>
              </a:spcBef>
              <a:spcAft>
                <a:spcPct val="0"/>
              </a:spcAft>
              <a:buClr>
                <a:srgbClr val="82A8B6"/>
              </a:buClr>
              <a:buChar char="»"/>
              <a:defRPr sz="1800">
                <a:solidFill>
                  <a:schemeClr val="tx1"/>
                </a:solidFill>
                <a:latin typeface="Arial" charset="0"/>
                <a:ea typeface="+mn-ea"/>
                <a:cs typeface="Arial" charset="0"/>
              </a:defRPr>
            </a:lvl5pPr>
            <a:lvl6pPr marL="2514600" indent="-228600" algn="l" rtl="0" fontAlgn="base">
              <a:spcBef>
                <a:spcPct val="20000"/>
              </a:spcBef>
              <a:spcAft>
                <a:spcPct val="0"/>
              </a:spcAft>
              <a:buChar char="»"/>
              <a:defRPr sz="1800">
                <a:solidFill>
                  <a:schemeClr val="tx1"/>
                </a:solidFill>
                <a:latin typeface="Arial" charset="0"/>
                <a:ea typeface="+mn-ea"/>
                <a:cs typeface="Arial" charset="0"/>
              </a:defRPr>
            </a:lvl6pPr>
            <a:lvl7pPr marL="2971800" indent="-228600" algn="l" rtl="0" fontAlgn="base">
              <a:spcBef>
                <a:spcPct val="20000"/>
              </a:spcBef>
              <a:spcAft>
                <a:spcPct val="0"/>
              </a:spcAft>
              <a:buChar char="»"/>
              <a:defRPr sz="1800">
                <a:solidFill>
                  <a:schemeClr val="tx1"/>
                </a:solidFill>
                <a:latin typeface="Arial" charset="0"/>
                <a:ea typeface="+mn-ea"/>
                <a:cs typeface="Arial" charset="0"/>
              </a:defRPr>
            </a:lvl7pPr>
            <a:lvl8pPr marL="3429000" indent="-228600" algn="l" rtl="0" fontAlgn="base">
              <a:spcBef>
                <a:spcPct val="20000"/>
              </a:spcBef>
              <a:spcAft>
                <a:spcPct val="0"/>
              </a:spcAft>
              <a:buChar char="»"/>
              <a:defRPr sz="1800">
                <a:solidFill>
                  <a:schemeClr val="tx1"/>
                </a:solidFill>
                <a:latin typeface="Arial" charset="0"/>
                <a:ea typeface="+mn-ea"/>
                <a:cs typeface="Arial" charset="0"/>
              </a:defRPr>
            </a:lvl8pPr>
            <a:lvl9pPr marL="3886200" indent="-228600" algn="l" rtl="0" fontAlgn="base">
              <a:spcBef>
                <a:spcPct val="20000"/>
              </a:spcBef>
              <a:spcAft>
                <a:spcPct val="0"/>
              </a:spcAft>
              <a:buChar char="»"/>
              <a:defRPr sz="1800">
                <a:solidFill>
                  <a:schemeClr val="tx1"/>
                </a:solidFill>
                <a:latin typeface="Arial" charset="0"/>
                <a:ea typeface="+mn-ea"/>
                <a:cs typeface="Arial" charset="0"/>
              </a:defRPr>
            </a:lvl9pPr>
          </a:lstStyle>
          <a:p>
            <a:pPr marL="0" indent="0" algn="ctr">
              <a:buFont typeface="Wingdings" panose="05000000000000000000" pitchFamily="2" charset="2"/>
              <a:buNone/>
            </a:pPr>
            <a:br>
              <a:rPr lang="fr-BE" kern="100" dirty="0"/>
            </a:br>
            <a:endParaRPr lang="fr-FR" kern="0" dirty="0"/>
          </a:p>
        </p:txBody>
      </p:sp>
      <p:pic>
        <p:nvPicPr>
          <p:cNvPr id="5" name="Picture 3" descr="A blue and black logo&#10;&#10;Description automatically generated">
            <a:extLst>
              <a:ext uri="{FF2B5EF4-FFF2-40B4-BE49-F238E27FC236}">
                <a16:creationId xmlns:a16="http://schemas.microsoft.com/office/drawing/2014/main" id="{3DFDF003-CCC7-0B00-6AA8-A3C33348056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47485" y="5258321"/>
            <a:ext cx="2035276" cy="1980158"/>
          </a:xfrm>
          <a:prstGeom prst="rect">
            <a:avLst/>
          </a:prstGeom>
        </p:spPr>
      </p:pic>
      <p:grpSp>
        <p:nvGrpSpPr>
          <p:cNvPr id="8" name="Group 4">
            <a:extLst>
              <a:ext uri="{FF2B5EF4-FFF2-40B4-BE49-F238E27FC236}">
                <a16:creationId xmlns:a16="http://schemas.microsoft.com/office/drawing/2014/main" id="{898DA50B-3FA0-B6E1-5FE2-F8594F7E6094}"/>
              </a:ext>
            </a:extLst>
          </p:cNvPr>
          <p:cNvGrpSpPr>
            <a:grpSpLocks noChangeAspect="1"/>
          </p:cNvGrpSpPr>
          <p:nvPr/>
        </p:nvGrpSpPr>
        <p:grpSpPr bwMode="auto">
          <a:xfrm>
            <a:off x="5092674" y="581025"/>
            <a:ext cx="7192991" cy="6072694"/>
            <a:chOff x="3349" y="366"/>
            <a:chExt cx="4390" cy="3603"/>
          </a:xfrm>
        </p:grpSpPr>
        <p:sp>
          <p:nvSpPr>
            <p:cNvPr id="9" name="AutoShape 3">
              <a:extLst>
                <a:ext uri="{FF2B5EF4-FFF2-40B4-BE49-F238E27FC236}">
                  <a16:creationId xmlns:a16="http://schemas.microsoft.com/office/drawing/2014/main" id="{9F670409-D42E-FA4E-3CF5-4EBA2B44AA2B}"/>
                </a:ext>
              </a:extLst>
            </p:cNvPr>
            <p:cNvSpPr>
              <a:spLocks noChangeAspect="1" noChangeArrowheads="1" noTextEdit="1"/>
            </p:cNvSpPr>
            <p:nvPr/>
          </p:nvSpPr>
          <p:spPr bwMode="auto">
            <a:xfrm>
              <a:off x="3349" y="370"/>
              <a:ext cx="4256" cy="3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0" name="Rectangle 5">
              <a:extLst>
                <a:ext uri="{FF2B5EF4-FFF2-40B4-BE49-F238E27FC236}">
                  <a16:creationId xmlns:a16="http://schemas.microsoft.com/office/drawing/2014/main" id="{6268A2AE-9E3F-A0C4-1B7B-499027C2A71C}"/>
                </a:ext>
              </a:extLst>
            </p:cNvPr>
            <p:cNvSpPr>
              <a:spLocks noChangeArrowheads="1"/>
            </p:cNvSpPr>
            <p:nvPr/>
          </p:nvSpPr>
          <p:spPr bwMode="auto">
            <a:xfrm>
              <a:off x="3936" y="379"/>
              <a:ext cx="39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a:ln>
                    <a:noFill/>
                  </a:ln>
                  <a:solidFill>
                    <a:srgbClr val="000000"/>
                  </a:solidFill>
                  <a:effectLst/>
                  <a:latin typeface="Calibri" panose="020F0502020204030204" pitchFamily="34" charset="0"/>
                </a:rPr>
                <a:t>Indicateur</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1" name="Rectangle 6">
              <a:extLst>
                <a:ext uri="{FF2B5EF4-FFF2-40B4-BE49-F238E27FC236}">
                  <a16:creationId xmlns:a16="http://schemas.microsoft.com/office/drawing/2014/main" id="{97072CF8-724A-17CD-3C30-1995C18C83F0}"/>
                </a:ext>
              </a:extLst>
            </p:cNvPr>
            <p:cNvSpPr>
              <a:spLocks noChangeArrowheads="1"/>
            </p:cNvSpPr>
            <p:nvPr/>
          </p:nvSpPr>
          <p:spPr bwMode="auto">
            <a:xfrm>
              <a:off x="4826" y="383"/>
              <a:ext cx="173"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1" i="0" u="none" strike="noStrike" cap="none" normalizeH="0" baseline="0">
                  <a:ln>
                    <a:noFill/>
                  </a:ln>
                  <a:solidFill>
                    <a:srgbClr val="000000"/>
                  </a:solidFill>
                  <a:effectLst/>
                  <a:latin typeface="Calibri" panose="020F0502020204030204" pitchFamily="34" charset="0"/>
                </a:rPr>
                <a:t>ODD</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2" name="Rectangle 7">
              <a:extLst>
                <a:ext uri="{FF2B5EF4-FFF2-40B4-BE49-F238E27FC236}">
                  <a16:creationId xmlns:a16="http://schemas.microsoft.com/office/drawing/2014/main" id="{F303E0D0-12F4-7A5E-143C-89E04E12E4D7}"/>
                </a:ext>
              </a:extLst>
            </p:cNvPr>
            <p:cNvSpPr>
              <a:spLocks noChangeArrowheads="1"/>
            </p:cNvSpPr>
            <p:nvPr/>
          </p:nvSpPr>
          <p:spPr bwMode="auto">
            <a:xfrm>
              <a:off x="5182" y="379"/>
              <a:ext cx="32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a:ln>
                    <a:noFill/>
                  </a:ln>
                  <a:solidFill>
                    <a:srgbClr val="000000"/>
                  </a:solidFill>
                  <a:effectLst/>
                  <a:latin typeface="Calibri" panose="020F0502020204030204" pitchFamily="34" charset="0"/>
                </a:rPr>
                <a:t>VALEUR</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3" name="Rectangle 8">
              <a:extLst>
                <a:ext uri="{FF2B5EF4-FFF2-40B4-BE49-F238E27FC236}">
                  <a16:creationId xmlns:a16="http://schemas.microsoft.com/office/drawing/2014/main" id="{F4414402-338E-6452-70A1-403BC06E949D}"/>
                </a:ext>
              </a:extLst>
            </p:cNvPr>
            <p:cNvSpPr>
              <a:spLocks noChangeArrowheads="1"/>
            </p:cNvSpPr>
            <p:nvPr/>
          </p:nvSpPr>
          <p:spPr bwMode="auto">
            <a:xfrm>
              <a:off x="6283" y="379"/>
              <a:ext cx="71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a:ln>
                    <a:noFill/>
                  </a:ln>
                  <a:solidFill>
                    <a:srgbClr val="000000"/>
                  </a:solidFill>
                  <a:effectLst/>
                  <a:latin typeface="Calibri" panose="020F0502020204030204" pitchFamily="34" charset="0"/>
                </a:rPr>
                <a:t>DEFINITION/Source</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4" name="Rectangle 9">
              <a:extLst>
                <a:ext uri="{FF2B5EF4-FFF2-40B4-BE49-F238E27FC236}">
                  <a16:creationId xmlns:a16="http://schemas.microsoft.com/office/drawing/2014/main" id="{5B813D69-34A6-53AA-9045-E091F615AABB}"/>
                </a:ext>
              </a:extLst>
            </p:cNvPr>
            <p:cNvSpPr>
              <a:spLocks noChangeArrowheads="1"/>
            </p:cNvSpPr>
            <p:nvPr/>
          </p:nvSpPr>
          <p:spPr bwMode="auto">
            <a:xfrm>
              <a:off x="3446" y="506"/>
              <a:ext cx="110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PIB par habitant (US$ courants)</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5" name="Rectangle 10">
              <a:extLst>
                <a:ext uri="{FF2B5EF4-FFF2-40B4-BE49-F238E27FC236}">
                  <a16:creationId xmlns:a16="http://schemas.microsoft.com/office/drawing/2014/main" id="{F260F780-A042-CE8E-D9BB-2669751E13B0}"/>
                </a:ext>
              </a:extLst>
            </p:cNvPr>
            <p:cNvSpPr>
              <a:spLocks noChangeArrowheads="1"/>
            </p:cNvSpPr>
            <p:nvPr/>
          </p:nvSpPr>
          <p:spPr bwMode="auto">
            <a:xfrm>
              <a:off x="5182" y="506"/>
              <a:ext cx="31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a:ln>
                    <a:noFill/>
                  </a:ln>
                  <a:solidFill>
                    <a:srgbClr val="000000"/>
                  </a:solidFill>
                  <a:effectLst/>
                  <a:latin typeface="Calibri" panose="020F0502020204030204" pitchFamily="34" charset="0"/>
                </a:rPr>
                <a:t> 2 290,4</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6" name="Rectangle 11">
              <a:extLst>
                <a:ext uri="{FF2B5EF4-FFF2-40B4-BE49-F238E27FC236}">
                  <a16:creationId xmlns:a16="http://schemas.microsoft.com/office/drawing/2014/main" id="{D7777EFE-D46B-F74E-5E59-FF5E192FE42E}"/>
                </a:ext>
              </a:extLst>
            </p:cNvPr>
            <p:cNvSpPr>
              <a:spLocks noChangeArrowheads="1"/>
            </p:cNvSpPr>
            <p:nvPr/>
          </p:nvSpPr>
          <p:spPr bwMode="auto">
            <a:xfrm>
              <a:off x="5589" y="506"/>
              <a:ext cx="204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Données sur les comptes nationaux de la Banque Mondiale</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7" name="Rectangle 12">
              <a:extLst>
                <a:ext uri="{FF2B5EF4-FFF2-40B4-BE49-F238E27FC236}">
                  <a16:creationId xmlns:a16="http://schemas.microsoft.com/office/drawing/2014/main" id="{F490FB74-8404-A711-AA0B-7AD0883A8F3E}"/>
                </a:ext>
              </a:extLst>
            </p:cNvPr>
            <p:cNvSpPr>
              <a:spLocks noChangeArrowheads="1"/>
            </p:cNvSpPr>
            <p:nvPr/>
          </p:nvSpPr>
          <p:spPr bwMode="auto">
            <a:xfrm>
              <a:off x="3446" y="633"/>
              <a:ext cx="1149"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Espérance de vie à la naissance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8" name="Rectangle 13">
              <a:extLst>
                <a:ext uri="{FF2B5EF4-FFF2-40B4-BE49-F238E27FC236}">
                  <a16:creationId xmlns:a16="http://schemas.microsoft.com/office/drawing/2014/main" id="{AC9C2DE7-1425-1AC8-89A0-8F4879BBDD12}"/>
                </a:ext>
              </a:extLst>
            </p:cNvPr>
            <p:cNvSpPr>
              <a:spLocks noChangeArrowheads="1"/>
            </p:cNvSpPr>
            <p:nvPr/>
          </p:nvSpPr>
          <p:spPr bwMode="auto">
            <a:xfrm>
              <a:off x="5237" y="633"/>
              <a:ext cx="19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a:ln>
                    <a:noFill/>
                  </a:ln>
                  <a:solidFill>
                    <a:srgbClr val="000000"/>
                  </a:solidFill>
                  <a:effectLst/>
                  <a:latin typeface="Calibri" panose="020F0502020204030204" pitchFamily="34" charset="0"/>
                </a:rPr>
                <a:t>60,7</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9" name="Rectangle 14">
              <a:extLst>
                <a:ext uri="{FF2B5EF4-FFF2-40B4-BE49-F238E27FC236}">
                  <a16:creationId xmlns:a16="http://schemas.microsoft.com/office/drawing/2014/main" id="{FDFD11C8-FD0A-4DFC-5699-C30E0DB9A957}"/>
                </a:ext>
              </a:extLst>
            </p:cNvPr>
            <p:cNvSpPr>
              <a:spLocks noChangeArrowheads="1"/>
            </p:cNvSpPr>
            <p:nvPr/>
          </p:nvSpPr>
          <p:spPr bwMode="auto">
            <a:xfrm>
              <a:off x="5589" y="633"/>
              <a:ext cx="161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Annuaire Statistique RDC 2020,INS, Mars 2021</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20" name="Rectangle 15">
              <a:extLst>
                <a:ext uri="{FF2B5EF4-FFF2-40B4-BE49-F238E27FC236}">
                  <a16:creationId xmlns:a16="http://schemas.microsoft.com/office/drawing/2014/main" id="{7AB6453C-0EA7-5F74-BF8C-62A9523510A4}"/>
                </a:ext>
              </a:extLst>
            </p:cNvPr>
            <p:cNvSpPr>
              <a:spLocks noChangeArrowheads="1"/>
            </p:cNvSpPr>
            <p:nvPr/>
          </p:nvSpPr>
          <p:spPr bwMode="auto">
            <a:xfrm>
              <a:off x="3446" y="761"/>
              <a:ext cx="139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 de travailleurs dans l'emploi informel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21" name="Rectangle 16">
              <a:extLst>
                <a:ext uri="{FF2B5EF4-FFF2-40B4-BE49-F238E27FC236}">
                  <a16:creationId xmlns:a16="http://schemas.microsoft.com/office/drawing/2014/main" id="{4C6C6291-77BA-F1EF-D86F-E40C59FDC0FD}"/>
                </a:ext>
              </a:extLst>
            </p:cNvPr>
            <p:cNvSpPr>
              <a:spLocks noChangeArrowheads="1"/>
            </p:cNvSpPr>
            <p:nvPr/>
          </p:nvSpPr>
          <p:spPr bwMode="auto">
            <a:xfrm>
              <a:off x="3446" y="888"/>
              <a:ext cx="101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par rapport à l'emploi total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22" name="Rectangle 17">
              <a:extLst>
                <a:ext uri="{FF2B5EF4-FFF2-40B4-BE49-F238E27FC236}">
                  <a16:creationId xmlns:a16="http://schemas.microsoft.com/office/drawing/2014/main" id="{F17A8E38-31D3-6D3B-7BEB-5EEA164FE232}"/>
                </a:ext>
              </a:extLst>
            </p:cNvPr>
            <p:cNvSpPr>
              <a:spLocks noChangeArrowheads="1"/>
            </p:cNvSpPr>
            <p:nvPr/>
          </p:nvSpPr>
          <p:spPr bwMode="auto">
            <a:xfrm>
              <a:off x="5268" y="822"/>
              <a:ext cx="12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a:ln>
                    <a:noFill/>
                  </a:ln>
                  <a:solidFill>
                    <a:srgbClr val="000000"/>
                  </a:solidFill>
                  <a:effectLst/>
                  <a:latin typeface="Calibri" panose="020F0502020204030204" pitchFamily="34" charset="0"/>
                </a:rPr>
                <a:t>71</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23" name="Rectangle 18">
              <a:extLst>
                <a:ext uri="{FF2B5EF4-FFF2-40B4-BE49-F238E27FC236}">
                  <a16:creationId xmlns:a16="http://schemas.microsoft.com/office/drawing/2014/main" id="{F8BB3863-2022-DDE3-E17C-C0F6B46856EE}"/>
                </a:ext>
              </a:extLst>
            </p:cNvPr>
            <p:cNvSpPr>
              <a:spLocks noChangeArrowheads="1"/>
            </p:cNvSpPr>
            <p:nvPr/>
          </p:nvSpPr>
          <p:spPr bwMode="auto">
            <a:xfrm>
              <a:off x="5589" y="822"/>
              <a:ext cx="161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Annuaire Statistique RDC 2020,INS, Mars 2021</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24" name="Rectangle 19">
              <a:extLst>
                <a:ext uri="{FF2B5EF4-FFF2-40B4-BE49-F238E27FC236}">
                  <a16:creationId xmlns:a16="http://schemas.microsoft.com/office/drawing/2014/main" id="{BB6AB6F8-1648-DA32-4AF7-6ABDE1461BCE}"/>
                </a:ext>
              </a:extLst>
            </p:cNvPr>
            <p:cNvSpPr>
              <a:spLocks noChangeArrowheads="1"/>
            </p:cNvSpPr>
            <p:nvPr/>
          </p:nvSpPr>
          <p:spPr bwMode="auto">
            <a:xfrm>
              <a:off x="3446" y="1015"/>
              <a:ext cx="115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Menages pratiquant l'agriculture</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25" name="Rectangle 20">
              <a:extLst>
                <a:ext uri="{FF2B5EF4-FFF2-40B4-BE49-F238E27FC236}">
                  <a16:creationId xmlns:a16="http://schemas.microsoft.com/office/drawing/2014/main" id="{AA7F886A-F90B-557D-A2E7-643A8D9AADB2}"/>
                </a:ext>
              </a:extLst>
            </p:cNvPr>
            <p:cNvSpPr>
              <a:spLocks noChangeArrowheads="1"/>
            </p:cNvSpPr>
            <p:nvPr/>
          </p:nvSpPr>
          <p:spPr bwMode="auto">
            <a:xfrm>
              <a:off x="5268" y="1015"/>
              <a:ext cx="12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a:ln>
                    <a:noFill/>
                  </a:ln>
                  <a:solidFill>
                    <a:srgbClr val="000000"/>
                  </a:solidFill>
                  <a:effectLst/>
                  <a:latin typeface="Calibri" panose="020F0502020204030204" pitchFamily="34" charset="0"/>
                </a:rPr>
                <a:t>64</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26" name="Rectangle 21">
              <a:extLst>
                <a:ext uri="{FF2B5EF4-FFF2-40B4-BE49-F238E27FC236}">
                  <a16:creationId xmlns:a16="http://schemas.microsoft.com/office/drawing/2014/main" id="{BB42978A-C3BE-661A-E604-08A5397F0598}"/>
                </a:ext>
              </a:extLst>
            </p:cNvPr>
            <p:cNvSpPr>
              <a:spLocks noChangeArrowheads="1"/>
            </p:cNvSpPr>
            <p:nvPr/>
          </p:nvSpPr>
          <p:spPr bwMode="auto">
            <a:xfrm>
              <a:off x="5589" y="1015"/>
              <a:ext cx="58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INS-EQUIBBRDC</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27" name="Rectangle 22">
              <a:extLst>
                <a:ext uri="{FF2B5EF4-FFF2-40B4-BE49-F238E27FC236}">
                  <a16:creationId xmlns:a16="http://schemas.microsoft.com/office/drawing/2014/main" id="{C58D79A6-D140-81D6-B985-7CE66C43B730}"/>
                </a:ext>
              </a:extLst>
            </p:cNvPr>
            <p:cNvSpPr>
              <a:spLocks noChangeArrowheads="1"/>
            </p:cNvSpPr>
            <p:nvPr/>
          </p:nvSpPr>
          <p:spPr bwMode="auto">
            <a:xfrm>
              <a:off x="3446" y="1142"/>
              <a:ext cx="149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rgbClr val="000000"/>
                  </a:solidFill>
                  <a:effectLst/>
                  <a:latin typeface="Calibri" panose="020F0502020204030204" pitchFamily="34" charset="0"/>
                </a:rPr>
                <a:t>Indice de couverture des services de santé </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28" name="Rectangle 23">
              <a:extLst>
                <a:ext uri="{FF2B5EF4-FFF2-40B4-BE49-F238E27FC236}">
                  <a16:creationId xmlns:a16="http://schemas.microsoft.com/office/drawing/2014/main" id="{FE33E8E3-BF23-8054-8142-420F1EF2ECAA}"/>
                </a:ext>
              </a:extLst>
            </p:cNvPr>
            <p:cNvSpPr>
              <a:spLocks noChangeArrowheads="1"/>
            </p:cNvSpPr>
            <p:nvPr/>
          </p:nvSpPr>
          <p:spPr bwMode="auto">
            <a:xfrm>
              <a:off x="4813" y="1142"/>
              <a:ext cx="23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 3.8.1</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29" name="Rectangle 24">
              <a:extLst>
                <a:ext uri="{FF2B5EF4-FFF2-40B4-BE49-F238E27FC236}">
                  <a16:creationId xmlns:a16="http://schemas.microsoft.com/office/drawing/2014/main" id="{4BB27BCC-A891-5A17-FB03-12B7AF2A7131}"/>
                </a:ext>
              </a:extLst>
            </p:cNvPr>
            <p:cNvSpPr>
              <a:spLocks noChangeArrowheads="1"/>
            </p:cNvSpPr>
            <p:nvPr/>
          </p:nvSpPr>
          <p:spPr bwMode="auto">
            <a:xfrm>
              <a:off x="5237" y="1142"/>
              <a:ext cx="19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a:ln>
                    <a:noFill/>
                  </a:ln>
                  <a:solidFill>
                    <a:srgbClr val="000000"/>
                  </a:solidFill>
                  <a:effectLst/>
                  <a:latin typeface="Calibri" panose="020F0502020204030204" pitchFamily="34" charset="0"/>
                </a:rPr>
                <a:t>42,9</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30" name="Rectangle 25">
              <a:extLst>
                <a:ext uri="{FF2B5EF4-FFF2-40B4-BE49-F238E27FC236}">
                  <a16:creationId xmlns:a16="http://schemas.microsoft.com/office/drawing/2014/main" id="{8837B7B5-7EDB-A0E7-0513-68918033562A}"/>
                </a:ext>
              </a:extLst>
            </p:cNvPr>
            <p:cNvSpPr>
              <a:spLocks noChangeArrowheads="1"/>
            </p:cNvSpPr>
            <p:nvPr/>
          </p:nvSpPr>
          <p:spPr bwMode="auto">
            <a:xfrm>
              <a:off x="3446" y="1270"/>
              <a:ext cx="145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rgbClr val="000000"/>
                  </a:solidFill>
                  <a:effectLst/>
                  <a:latin typeface="Calibri" panose="020F0502020204030204" pitchFamily="34" charset="0"/>
                </a:rPr>
                <a:t>Proportion d'accouchements assistés par </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31" name="Rectangle 26">
              <a:extLst>
                <a:ext uri="{FF2B5EF4-FFF2-40B4-BE49-F238E27FC236}">
                  <a16:creationId xmlns:a16="http://schemas.microsoft.com/office/drawing/2014/main" id="{EF1E7860-893D-88C6-891C-E3535CBA5660}"/>
                </a:ext>
              </a:extLst>
            </p:cNvPr>
            <p:cNvSpPr>
              <a:spLocks noChangeArrowheads="1"/>
            </p:cNvSpPr>
            <p:nvPr/>
          </p:nvSpPr>
          <p:spPr bwMode="auto">
            <a:xfrm>
              <a:off x="3446" y="1397"/>
              <a:ext cx="120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rgbClr val="FF0000"/>
                  </a:solidFill>
                  <a:effectLst/>
                  <a:latin typeface="Calibri" panose="020F0502020204030204" pitchFamily="34" charset="0"/>
                </a:rPr>
                <a:t>un personnel de santé qualifié </a:t>
              </a:r>
              <a:endParaRPr kumimoji="0" lang="fr-FR" altLang="fr-FR" sz="1800" b="0" i="0" u="none" strike="noStrike" cap="none" normalizeH="0" baseline="0" dirty="0">
                <a:ln>
                  <a:noFill/>
                </a:ln>
                <a:solidFill>
                  <a:srgbClr val="FF0000"/>
                </a:solidFill>
                <a:effectLst/>
                <a:latin typeface="Arial" panose="020B0604020202020204" pitchFamily="34" charset="0"/>
              </a:endParaRPr>
            </a:p>
          </p:txBody>
        </p:sp>
        <p:sp>
          <p:nvSpPr>
            <p:cNvPr id="32" name="Rectangle 27">
              <a:extLst>
                <a:ext uri="{FF2B5EF4-FFF2-40B4-BE49-F238E27FC236}">
                  <a16:creationId xmlns:a16="http://schemas.microsoft.com/office/drawing/2014/main" id="{A1FC2B01-DAE6-4DF4-BF7B-48A710EE8618}"/>
                </a:ext>
              </a:extLst>
            </p:cNvPr>
            <p:cNvSpPr>
              <a:spLocks noChangeArrowheads="1"/>
            </p:cNvSpPr>
            <p:nvPr/>
          </p:nvSpPr>
          <p:spPr bwMode="auto">
            <a:xfrm>
              <a:off x="4820" y="1340"/>
              <a:ext cx="190"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a:ln>
                    <a:noFill/>
                  </a:ln>
                  <a:solidFill>
                    <a:srgbClr val="000000"/>
                  </a:solidFill>
                  <a:effectLst/>
                  <a:latin typeface="Calibri" panose="020F0502020204030204" pitchFamily="34" charset="0"/>
                </a:rPr>
                <a:t> 3.1.2</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33" name="Rectangle 28">
              <a:extLst>
                <a:ext uri="{FF2B5EF4-FFF2-40B4-BE49-F238E27FC236}">
                  <a16:creationId xmlns:a16="http://schemas.microsoft.com/office/drawing/2014/main" id="{B8DEFF3E-C05E-8F77-8D4D-BE9B8A4DED29}"/>
                </a:ext>
              </a:extLst>
            </p:cNvPr>
            <p:cNvSpPr>
              <a:spLocks noChangeArrowheads="1"/>
            </p:cNvSpPr>
            <p:nvPr/>
          </p:nvSpPr>
          <p:spPr bwMode="auto">
            <a:xfrm>
              <a:off x="5237" y="1331"/>
              <a:ext cx="19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a:ln>
                    <a:noFill/>
                  </a:ln>
                  <a:solidFill>
                    <a:srgbClr val="000000"/>
                  </a:solidFill>
                  <a:effectLst/>
                  <a:latin typeface="Calibri" panose="020F0502020204030204" pitchFamily="34" charset="0"/>
                </a:rPr>
                <a:t>85,2</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34" name="Rectangle 29">
              <a:extLst>
                <a:ext uri="{FF2B5EF4-FFF2-40B4-BE49-F238E27FC236}">
                  <a16:creationId xmlns:a16="http://schemas.microsoft.com/office/drawing/2014/main" id="{492A28DB-5974-8FA5-3E8D-B3F776E037F2}"/>
                </a:ext>
              </a:extLst>
            </p:cNvPr>
            <p:cNvSpPr>
              <a:spLocks noChangeArrowheads="1"/>
            </p:cNvSpPr>
            <p:nvPr/>
          </p:nvSpPr>
          <p:spPr bwMode="auto">
            <a:xfrm>
              <a:off x="5589" y="1397"/>
              <a:ext cx="124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Rapport MIC6-Palu 2018, RDC 2019</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35" name="Rectangle 30">
              <a:extLst>
                <a:ext uri="{FF2B5EF4-FFF2-40B4-BE49-F238E27FC236}">
                  <a16:creationId xmlns:a16="http://schemas.microsoft.com/office/drawing/2014/main" id="{3CDA2670-1C26-F894-A8E1-81290ED7C630}"/>
                </a:ext>
              </a:extLst>
            </p:cNvPr>
            <p:cNvSpPr>
              <a:spLocks noChangeArrowheads="1"/>
            </p:cNvSpPr>
            <p:nvPr/>
          </p:nvSpPr>
          <p:spPr bwMode="auto">
            <a:xfrm>
              <a:off x="3446" y="1524"/>
              <a:ext cx="1211"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rgbClr val="FF0000"/>
                  </a:solidFill>
                  <a:effectLst/>
                  <a:latin typeface="Calibri" panose="020F0502020204030204" pitchFamily="34" charset="0"/>
                </a:rPr>
                <a:t>Taux de mortalité maternelle  </a:t>
              </a:r>
              <a:r>
                <a:rPr kumimoji="0" lang="fr-FR" altLang="fr-FR" sz="1200" b="0" i="0" u="none" strike="noStrike" cap="none" normalizeH="0" baseline="0" dirty="0">
                  <a:ln>
                    <a:noFill/>
                  </a:ln>
                  <a:solidFill>
                    <a:srgbClr val="000000"/>
                  </a:solidFill>
                  <a:effectLst/>
                  <a:latin typeface="Calibri" panose="020F0502020204030204" pitchFamily="34" charset="0"/>
                </a:rPr>
                <a:t>(</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36" name="Rectangle 31">
              <a:extLst>
                <a:ext uri="{FF2B5EF4-FFF2-40B4-BE49-F238E27FC236}">
                  <a16:creationId xmlns:a16="http://schemas.microsoft.com/office/drawing/2014/main" id="{4844A6EF-2F7D-182A-75EF-709CF5A82D3F}"/>
                </a:ext>
              </a:extLst>
            </p:cNvPr>
            <p:cNvSpPr>
              <a:spLocks noChangeArrowheads="1"/>
            </p:cNvSpPr>
            <p:nvPr/>
          </p:nvSpPr>
          <p:spPr bwMode="auto">
            <a:xfrm>
              <a:off x="4419" y="1524"/>
              <a:ext cx="22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a:ln>
                    <a:noFill/>
                  </a:ln>
                  <a:solidFill>
                    <a:srgbClr val="000000"/>
                  </a:solidFill>
                  <a:effectLst/>
                  <a:latin typeface="Calibri" panose="020F0502020204030204" pitchFamily="34" charset="0"/>
                </a:rPr>
                <a:t>pour </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37" name="Rectangle 32">
              <a:extLst>
                <a:ext uri="{FF2B5EF4-FFF2-40B4-BE49-F238E27FC236}">
                  <a16:creationId xmlns:a16="http://schemas.microsoft.com/office/drawing/2014/main" id="{5FB8E791-DAEE-3E29-0A60-417ADC4D2C86}"/>
                </a:ext>
              </a:extLst>
            </p:cNvPr>
            <p:cNvSpPr>
              <a:spLocks noChangeArrowheads="1"/>
            </p:cNvSpPr>
            <p:nvPr/>
          </p:nvSpPr>
          <p:spPr bwMode="auto">
            <a:xfrm>
              <a:off x="4419" y="1625"/>
              <a:ext cx="16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38" name="Rectangle 33">
              <a:extLst>
                <a:ext uri="{FF2B5EF4-FFF2-40B4-BE49-F238E27FC236}">
                  <a16:creationId xmlns:a16="http://schemas.microsoft.com/office/drawing/2014/main" id="{2A190F14-C4D7-FB24-CB66-A54D4474DCB7}"/>
                </a:ext>
              </a:extLst>
            </p:cNvPr>
            <p:cNvSpPr>
              <a:spLocks noChangeArrowheads="1"/>
            </p:cNvSpPr>
            <p:nvPr/>
          </p:nvSpPr>
          <p:spPr bwMode="auto">
            <a:xfrm>
              <a:off x="3446" y="1651"/>
              <a:ext cx="10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a:ln>
                    <a:noFill/>
                  </a:ln>
                  <a:solidFill>
                    <a:srgbClr val="000000"/>
                  </a:solidFill>
                  <a:effectLst/>
                  <a:latin typeface="Calibri" panose="020F0502020204030204" pitchFamily="34" charset="0"/>
                </a:rPr>
                <a:t>100.000 naissances vivantes)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39" name="Rectangle 34">
              <a:extLst>
                <a:ext uri="{FF2B5EF4-FFF2-40B4-BE49-F238E27FC236}">
                  <a16:creationId xmlns:a16="http://schemas.microsoft.com/office/drawing/2014/main" id="{28BA65C6-39F0-B59C-22CF-3E8A8518F9CB}"/>
                </a:ext>
              </a:extLst>
            </p:cNvPr>
            <p:cNvSpPr>
              <a:spLocks noChangeArrowheads="1"/>
            </p:cNvSpPr>
            <p:nvPr/>
          </p:nvSpPr>
          <p:spPr bwMode="auto">
            <a:xfrm>
              <a:off x="3446" y="1752"/>
              <a:ext cx="908"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40" name="Rectangle 35">
              <a:extLst>
                <a:ext uri="{FF2B5EF4-FFF2-40B4-BE49-F238E27FC236}">
                  <a16:creationId xmlns:a16="http://schemas.microsoft.com/office/drawing/2014/main" id="{B1550B6F-ADDE-D7B6-D4FE-B819AF773BC8}"/>
                </a:ext>
              </a:extLst>
            </p:cNvPr>
            <p:cNvSpPr>
              <a:spLocks noChangeArrowheads="1"/>
            </p:cNvSpPr>
            <p:nvPr/>
          </p:nvSpPr>
          <p:spPr bwMode="auto">
            <a:xfrm>
              <a:off x="4833" y="1603"/>
              <a:ext cx="162" cy="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900" b="0" i="0" u="none" strike="noStrike" cap="none" normalizeH="0" baseline="0">
                  <a:ln>
                    <a:noFill/>
                  </a:ln>
                  <a:solidFill>
                    <a:srgbClr val="222222"/>
                  </a:solidFill>
                  <a:effectLst/>
                  <a:latin typeface="Calibri" panose="020F0502020204030204" pitchFamily="34" charset="0"/>
                </a:rPr>
                <a:t> 3.1.1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41" name="Rectangle 36">
              <a:extLst>
                <a:ext uri="{FF2B5EF4-FFF2-40B4-BE49-F238E27FC236}">
                  <a16:creationId xmlns:a16="http://schemas.microsoft.com/office/drawing/2014/main" id="{AC22C915-6BC2-C61C-6DCE-3A418D0662ED}"/>
                </a:ext>
              </a:extLst>
            </p:cNvPr>
            <p:cNvSpPr>
              <a:spLocks noChangeArrowheads="1"/>
            </p:cNvSpPr>
            <p:nvPr/>
          </p:nvSpPr>
          <p:spPr bwMode="auto">
            <a:xfrm>
              <a:off x="5248" y="1586"/>
              <a:ext cx="17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a:ln>
                    <a:noFill/>
                  </a:ln>
                  <a:solidFill>
                    <a:srgbClr val="222222"/>
                  </a:solidFill>
                  <a:effectLst/>
                  <a:latin typeface="Calibri" panose="020F0502020204030204" pitchFamily="34" charset="0"/>
                </a:rPr>
                <a:t>693</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42" name="Rectangle 37">
              <a:extLst>
                <a:ext uri="{FF2B5EF4-FFF2-40B4-BE49-F238E27FC236}">
                  <a16:creationId xmlns:a16="http://schemas.microsoft.com/office/drawing/2014/main" id="{3196B937-EF2E-7F2A-5E2B-D7AED3FC344C}"/>
                </a:ext>
              </a:extLst>
            </p:cNvPr>
            <p:cNvSpPr>
              <a:spLocks noChangeArrowheads="1"/>
            </p:cNvSpPr>
            <p:nvPr/>
          </p:nvSpPr>
          <p:spPr bwMode="auto">
            <a:xfrm>
              <a:off x="5589" y="1651"/>
              <a:ext cx="210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Données-titres tirées de la data bank de la banque mondiale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43" name="Rectangle 38">
              <a:extLst>
                <a:ext uri="{FF2B5EF4-FFF2-40B4-BE49-F238E27FC236}">
                  <a16:creationId xmlns:a16="http://schemas.microsoft.com/office/drawing/2014/main" id="{47FD845C-C325-0319-5409-662F9A190FF1}"/>
                </a:ext>
              </a:extLst>
            </p:cNvPr>
            <p:cNvSpPr>
              <a:spLocks noChangeArrowheads="1"/>
            </p:cNvSpPr>
            <p:nvPr/>
          </p:nvSpPr>
          <p:spPr bwMode="auto">
            <a:xfrm>
              <a:off x="3446" y="1779"/>
              <a:ext cx="1478"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rgbClr val="FF0000"/>
                  </a:solidFill>
                  <a:effectLst/>
                  <a:latin typeface="Calibri" panose="020F0502020204030204" pitchFamily="34" charset="0"/>
                </a:rPr>
                <a:t>Quotient de mortalité des enfants </a:t>
              </a:r>
              <a:r>
                <a:rPr kumimoji="0" lang="fr-FR" altLang="fr-FR" sz="1200" b="0" i="0" u="none" strike="noStrike" cap="none" normalizeH="0" baseline="0" dirty="0">
                  <a:ln>
                    <a:noFill/>
                  </a:ln>
                  <a:solidFill>
                    <a:srgbClr val="000000"/>
                  </a:solidFill>
                  <a:effectLst/>
                  <a:latin typeface="Calibri" panose="020F0502020204030204" pitchFamily="34" charset="0"/>
                </a:rPr>
                <a:t>de </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44" name="Rectangle 39">
              <a:extLst>
                <a:ext uri="{FF2B5EF4-FFF2-40B4-BE49-F238E27FC236}">
                  <a16:creationId xmlns:a16="http://schemas.microsoft.com/office/drawing/2014/main" id="{47EDDFAA-7D2F-AF8A-EFE7-58781657AC6E}"/>
                </a:ext>
              </a:extLst>
            </p:cNvPr>
            <p:cNvSpPr>
              <a:spLocks noChangeArrowheads="1"/>
            </p:cNvSpPr>
            <p:nvPr/>
          </p:nvSpPr>
          <p:spPr bwMode="auto">
            <a:xfrm>
              <a:off x="3446" y="1906"/>
              <a:ext cx="125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rgbClr val="000000"/>
                  </a:solidFill>
                  <a:effectLst/>
                  <a:latin typeface="Calibri" panose="020F0502020204030204" pitchFamily="34" charset="0"/>
                </a:rPr>
                <a:t>moins de cinq ans (infanto-juvénile)</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45" name="Rectangle 40">
              <a:extLst>
                <a:ext uri="{FF2B5EF4-FFF2-40B4-BE49-F238E27FC236}">
                  <a16:creationId xmlns:a16="http://schemas.microsoft.com/office/drawing/2014/main" id="{3641AAF9-A396-8297-7C7E-C1E6E44A8955}"/>
                </a:ext>
              </a:extLst>
            </p:cNvPr>
            <p:cNvSpPr>
              <a:spLocks noChangeArrowheads="1"/>
            </p:cNvSpPr>
            <p:nvPr/>
          </p:nvSpPr>
          <p:spPr bwMode="auto">
            <a:xfrm>
              <a:off x="4820" y="1849"/>
              <a:ext cx="190"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a:ln>
                    <a:noFill/>
                  </a:ln>
                  <a:solidFill>
                    <a:srgbClr val="000000"/>
                  </a:solidFill>
                  <a:effectLst/>
                  <a:latin typeface="Calibri" panose="020F0502020204030204" pitchFamily="34" charset="0"/>
                </a:rPr>
                <a:t> 3.2.1</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46" name="Rectangle 41">
              <a:extLst>
                <a:ext uri="{FF2B5EF4-FFF2-40B4-BE49-F238E27FC236}">
                  <a16:creationId xmlns:a16="http://schemas.microsoft.com/office/drawing/2014/main" id="{C82DAFA5-5AE6-BE29-E529-3A87808936EB}"/>
                </a:ext>
              </a:extLst>
            </p:cNvPr>
            <p:cNvSpPr>
              <a:spLocks noChangeArrowheads="1"/>
            </p:cNvSpPr>
            <p:nvPr/>
          </p:nvSpPr>
          <p:spPr bwMode="auto">
            <a:xfrm>
              <a:off x="5099" y="1840"/>
              <a:ext cx="49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a:ln>
                    <a:noFill/>
                  </a:ln>
                  <a:solidFill>
                    <a:srgbClr val="000000"/>
                  </a:solidFill>
                  <a:effectLst/>
                  <a:latin typeface="Calibri" panose="020F0502020204030204" pitchFamily="34" charset="0"/>
                </a:rPr>
                <a:t>70 pour 1000</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47" name="Rectangle 42">
              <a:extLst>
                <a:ext uri="{FF2B5EF4-FFF2-40B4-BE49-F238E27FC236}">
                  <a16:creationId xmlns:a16="http://schemas.microsoft.com/office/drawing/2014/main" id="{73B332C6-AAF1-5961-0F99-77E14AA4405E}"/>
                </a:ext>
              </a:extLst>
            </p:cNvPr>
            <p:cNvSpPr>
              <a:spLocks noChangeArrowheads="1"/>
            </p:cNvSpPr>
            <p:nvPr/>
          </p:nvSpPr>
          <p:spPr bwMode="auto">
            <a:xfrm>
              <a:off x="5589" y="1779"/>
              <a:ext cx="199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Probabilité de décéder entre la naissance et le cinquième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48" name="Rectangle 43">
              <a:extLst>
                <a:ext uri="{FF2B5EF4-FFF2-40B4-BE49-F238E27FC236}">
                  <a16:creationId xmlns:a16="http://schemas.microsoft.com/office/drawing/2014/main" id="{6D7E94FE-6CE7-3C64-FE27-8B2B8F86A68B}"/>
                </a:ext>
              </a:extLst>
            </p:cNvPr>
            <p:cNvSpPr>
              <a:spLocks noChangeArrowheads="1"/>
            </p:cNvSpPr>
            <p:nvPr/>
          </p:nvSpPr>
          <p:spPr bwMode="auto">
            <a:xfrm>
              <a:off x="5589" y="1906"/>
              <a:ext cx="459"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rgbClr val="000000"/>
                  </a:solidFill>
                  <a:effectLst/>
                  <a:latin typeface="Calibri" panose="020F0502020204030204" pitchFamily="34" charset="0"/>
                </a:rPr>
                <a:t>anniversaire</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49" name="Rectangle 44">
              <a:extLst>
                <a:ext uri="{FF2B5EF4-FFF2-40B4-BE49-F238E27FC236}">
                  <a16:creationId xmlns:a16="http://schemas.microsoft.com/office/drawing/2014/main" id="{BCD2EA17-798E-3365-7D95-6B753DDAF4C0}"/>
                </a:ext>
              </a:extLst>
            </p:cNvPr>
            <p:cNvSpPr>
              <a:spLocks noChangeArrowheads="1"/>
            </p:cNvSpPr>
            <p:nvPr/>
          </p:nvSpPr>
          <p:spPr bwMode="auto">
            <a:xfrm>
              <a:off x="3446" y="2033"/>
              <a:ext cx="1277"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rgbClr val="FF0000"/>
                  </a:solidFill>
                  <a:effectLst/>
                  <a:latin typeface="Calibri" panose="020F0502020204030204" pitchFamily="34" charset="0"/>
                </a:rPr>
                <a:t>Quotient de mortalité néonatale</a:t>
              </a:r>
              <a:endParaRPr kumimoji="0" lang="fr-FR" altLang="fr-FR" sz="1800" b="0" i="0" u="none" strike="noStrike" cap="none" normalizeH="0" baseline="0" dirty="0">
                <a:ln>
                  <a:noFill/>
                </a:ln>
                <a:solidFill>
                  <a:srgbClr val="FF0000"/>
                </a:solidFill>
                <a:effectLst/>
                <a:latin typeface="Arial" panose="020B0604020202020204" pitchFamily="34" charset="0"/>
              </a:endParaRPr>
            </a:p>
          </p:txBody>
        </p:sp>
        <p:sp>
          <p:nvSpPr>
            <p:cNvPr id="50" name="Rectangle 45">
              <a:extLst>
                <a:ext uri="{FF2B5EF4-FFF2-40B4-BE49-F238E27FC236}">
                  <a16:creationId xmlns:a16="http://schemas.microsoft.com/office/drawing/2014/main" id="{4CA5B384-0E74-8D26-7FA6-F66BFF6E2B82}"/>
                </a:ext>
              </a:extLst>
            </p:cNvPr>
            <p:cNvSpPr>
              <a:spLocks noChangeArrowheads="1"/>
            </p:cNvSpPr>
            <p:nvPr/>
          </p:nvSpPr>
          <p:spPr bwMode="auto">
            <a:xfrm>
              <a:off x="4820" y="2033"/>
              <a:ext cx="21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3.2.2</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51" name="Rectangle 46">
              <a:extLst>
                <a:ext uri="{FF2B5EF4-FFF2-40B4-BE49-F238E27FC236}">
                  <a16:creationId xmlns:a16="http://schemas.microsoft.com/office/drawing/2014/main" id="{70C82735-149F-4DC5-D70D-8E0FF206F28F}"/>
                </a:ext>
              </a:extLst>
            </p:cNvPr>
            <p:cNvSpPr>
              <a:spLocks noChangeArrowheads="1"/>
            </p:cNvSpPr>
            <p:nvPr/>
          </p:nvSpPr>
          <p:spPr bwMode="auto">
            <a:xfrm>
              <a:off x="5099" y="2033"/>
              <a:ext cx="49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a:ln>
                    <a:noFill/>
                  </a:ln>
                  <a:solidFill>
                    <a:srgbClr val="000000"/>
                  </a:solidFill>
                  <a:effectLst/>
                  <a:latin typeface="Calibri" panose="020F0502020204030204" pitchFamily="34" charset="0"/>
                </a:rPr>
                <a:t>14 pour 1000</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52" name="Rectangle 47">
              <a:extLst>
                <a:ext uri="{FF2B5EF4-FFF2-40B4-BE49-F238E27FC236}">
                  <a16:creationId xmlns:a16="http://schemas.microsoft.com/office/drawing/2014/main" id="{622D8FE5-A9BA-B150-47C3-A46F5AC87BD7}"/>
                </a:ext>
              </a:extLst>
            </p:cNvPr>
            <p:cNvSpPr>
              <a:spLocks noChangeArrowheads="1"/>
            </p:cNvSpPr>
            <p:nvPr/>
          </p:nvSpPr>
          <p:spPr bwMode="auto">
            <a:xfrm>
              <a:off x="5589" y="2033"/>
              <a:ext cx="176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Probabilité de décéder dans le premier mois de vie</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53" name="Rectangle 48">
              <a:extLst>
                <a:ext uri="{FF2B5EF4-FFF2-40B4-BE49-F238E27FC236}">
                  <a16:creationId xmlns:a16="http://schemas.microsoft.com/office/drawing/2014/main" id="{98079A8D-3BDB-7A42-8265-A4D0248E0492}"/>
                </a:ext>
              </a:extLst>
            </p:cNvPr>
            <p:cNvSpPr>
              <a:spLocks noChangeArrowheads="1"/>
            </p:cNvSpPr>
            <p:nvPr/>
          </p:nvSpPr>
          <p:spPr bwMode="auto">
            <a:xfrm>
              <a:off x="3446" y="2160"/>
              <a:ext cx="124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Taux de fécondité des adolescentes</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54" name="Rectangle 49">
              <a:extLst>
                <a:ext uri="{FF2B5EF4-FFF2-40B4-BE49-F238E27FC236}">
                  <a16:creationId xmlns:a16="http://schemas.microsoft.com/office/drawing/2014/main" id="{09B823DF-1CA1-EDAE-09CD-D08A1BB51CE9}"/>
                </a:ext>
              </a:extLst>
            </p:cNvPr>
            <p:cNvSpPr>
              <a:spLocks noChangeArrowheads="1"/>
            </p:cNvSpPr>
            <p:nvPr/>
          </p:nvSpPr>
          <p:spPr bwMode="auto">
            <a:xfrm>
              <a:off x="4820" y="2160"/>
              <a:ext cx="21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3.7.2</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55" name="Rectangle 50">
              <a:extLst>
                <a:ext uri="{FF2B5EF4-FFF2-40B4-BE49-F238E27FC236}">
                  <a16:creationId xmlns:a16="http://schemas.microsoft.com/office/drawing/2014/main" id="{AB8DDBFB-9B9E-AD0D-2302-3A2465045F6C}"/>
                </a:ext>
              </a:extLst>
            </p:cNvPr>
            <p:cNvSpPr>
              <a:spLocks noChangeArrowheads="1"/>
            </p:cNvSpPr>
            <p:nvPr/>
          </p:nvSpPr>
          <p:spPr bwMode="auto">
            <a:xfrm>
              <a:off x="5248" y="2160"/>
              <a:ext cx="17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a:ln>
                    <a:noFill/>
                  </a:ln>
                  <a:solidFill>
                    <a:srgbClr val="000000"/>
                  </a:solidFill>
                  <a:effectLst/>
                  <a:latin typeface="Calibri" panose="020F0502020204030204" pitchFamily="34" charset="0"/>
                </a:rPr>
                <a:t>109</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56" name="Rectangle 51">
              <a:extLst>
                <a:ext uri="{FF2B5EF4-FFF2-40B4-BE49-F238E27FC236}">
                  <a16:creationId xmlns:a16="http://schemas.microsoft.com/office/drawing/2014/main" id="{25043F93-8240-F24C-285E-27E2185DEE67}"/>
                </a:ext>
              </a:extLst>
            </p:cNvPr>
            <p:cNvSpPr>
              <a:spLocks noChangeArrowheads="1"/>
            </p:cNvSpPr>
            <p:nvPr/>
          </p:nvSpPr>
          <p:spPr bwMode="auto">
            <a:xfrm>
              <a:off x="5589" y="2160"/>
              <a:ext cx="179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Taux de fécondité par âge des femmes de 15-19 ans</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57" name="Rectangle 52">
              <a:extLst>
                <a:ext uri="{FF2B5EF4-FFF2-40B4-BE49-F238E27FC236}">
                  <a16:creationId xmlns:a16="http://schemas.microsoft.com/office/drawing/2014/main" id="{0E089FC5-079F-C98C-3A6F-F55631E7D0EF}"/>
                </a:ext>
              </a:extLst>
            </p:cNvPr>
            <p:cNvSpPr>
              <a:spLocks noChangeArrowheads="1"/>
            </p:cNvSpPr>
            <p:nvPr/>
          </p:nvSpPr>
          <p:spPr bwMode="auto">
            <a:xfrm>
              <a:off x="3446" y="2415"/>
              <a:ext cx="117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Besoins satisfaits en planification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58" name="Rectangle 53">
              <a:extLst>
                <a:ext uri="{FF2B5EF4-FFF2-40B4-BE49-F238E27FC236}">
                  <a16:creationId xmlns:a16="http://schemas.microsoft.com/office/drawing/2014/main" id="{1579ED1F-0C01-4A83-E880-99DCAA60FAE4}"/>
                </a:ext>
              </a:extLst>
            </p:cNvPr>
            <p:cNvSpPr>
              <a:spLocks noChangeArrowheads="1"/>
            </p:cNvSpPr>
            <p:nvPr/>
          </p:nvSpPr>
          <p:spPr bwMode="auto">
            <a:xfrm>
              <a:off x="3446" y="2542"/>
              <a:ext cx="33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familiale</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59" name="Rectangle 54">
              <a:extLst>
                <a:ext uri="{FF2B5EF4-FFF2-40B4-BE49-F238E27FC236}">
                  <a16:creationId xmlns:a16="http://schemas.microsoft.com/office/drawing/2014/main" id="{8C3308DE-8637-A373-05F3-529AB9C86193}"/>
                </a:ext>
              </a:extLst>
            </p:cNvPr>
            <p:cNvSpPr>
              <a:spLocks noChangeArrowheads="1"/>
            </p:cNvSpPr>
            <p:nvPr/>
          </p:nvSpPr>
          <p:spPr bwMode="auto">
            <a:xfrm>
              <a:off x="4785" y="2349"/>
              <a:ext cx="30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3.7.1 &amp;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60" name="Rectangle 55">
              <a:extLst>
                <a:ext uri="{FF2B5EF4-FFF2-40B4-BE49-F238E27FC236}">
                  <a16:creationId xmlns:a16="http://schemas.microsoft.com/office/drawing/2014/main" id="{2DD94365-8492-7F06-EF61-97FCF690A3A3}"/>
                </a:ext>
              </a:extLst>
            </p:cNvPr>
            <p:cNvSpPr>
              <a:spLocks noChangeArrowheads="1"/>
            </p:cNvSpPr>
            <p:nvPr/>
          </p:nvSpPr>
          <p:spPr bwMode="auto">
            <a:xfrm>
              <a:off x="4820" y="2476"/>
              <a:ext cx="21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3.8.1</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61" name="Rectangle 56">
              <a:extLst>
                <a:ext uri="{FF2B5EF4-FFF2-40B4-BE49-F238E27FC236}">
                  <a16:creationId xmlns:a16="http://schemas.microsoft.com/office/drawing/2014/main" id="{DD522C0B-92D1-3C2D-0D32-4D2BD069967A}"/>
                </a:ext>
              </a:extLst>
            </p:cNvPr>
            <p:cNvSpPr>
              <a:spLocks noChangeArrowheads="1"/>
            </p:cNvSpPr>
            <p:nvPr/>
          </p:nvSpPr>
          <p:spPr bwMode="auto">
            <a:xfrm>
              <a:off x="5237" y="2415"/>
              <a:ext cx="19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a:ln>
                    <a:noFill/>
                  </a:ln>
                  <a:solidFill>
                    <a:srgbClr val="000000"/>
                  </a:solidFill>
                  <a:effectLst/>
                  <a:latin typeface="Calibri" panose="020F0502020204030204" pitchFamily="34" charset="0"/>
                </a:rPr>
                <a:t>30,9</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62" name="Rectangle 57">
              <a:extLst>
                <a:ext uri="{FF2B5EF4-FFF2-40B4-BE49-F238E27FC236}">
                  <a16:creationId xmlns:a16="http://schemas.microsoft.com/office/drawing/2014/main" id="{3F58D410-73CB-BC2D-73AE-B4644CB571C2}"/>
                </a:ext>
              </a:extLst>
            </p:cNvPr>
            <p:cNvSpPr>
              <a:spLocks noChangeArrowheads="1"/>
            </p:cNvSpPr>
            <p:nvPr/>
          </p:nvSpPr>
          <p:spPr bwMode="auto">
            <a:xfrm>
              <a:off x="5589" y="2288"/>
              <a:ext cx="215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Pourcentage de femmes d’âge reproductif (15-49 ans) qui ont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63" name="Rectangle 58">
              <a:extLst>
                <a:ext uri="{FF2B5EF4-FFF2-40B4-BE49-F238E27FC236}">
                  <a16:creationId xmlns:a16="http://schemas.microsoft.com/office/drawing/2014/main" id="{653DBB20-45C8-2131-3ECD-B00217F19B28}"/>
                </a:ext>
              </a:extLst>
            </p:cNvPr>
            <p:cNvSpPr>
              <a:spLocks noChangeArrowheads="1"/>
            </p:cNvSpPr>
            <p:nvPr/>
          </p:nvSpPr>
          <p:spPr bwMode="auto">
            <a:xfrm>
              <a:off x="5589" y="2415"/>
              <a:ext cx="197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leurs besoins satisfaits en planification familiale avec des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64" name="Rectangle 59">
              <a:extLst>
                <a:ext uri="{FF2B5EF4-FFF2-40B4-BE49-F238E27FC236}">
                  <a16:creationId xmlns:a16="http://schemas.microsoft.com/office/drawing/2014/main" id="{C45AA1EC-DA92-07DF-10A4-85AD126A02F9}"/>
                </a:ext>
              </a:extLst>
            </p:cNvPr>
            <p:cNvSpPr>
              <a:spLocks noChangeArrowheads="1"/>
            </p:cNvSpPr>
            <p:nvPr/>
          </p:nvSpPr>
          <p:spPr bwMode="auto">
            <a:xfrm>
              <a:off x="5589" y="2542"/>
              <a:ext cx="71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méthodes moderne</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65" name="Rectangle 60">
              <a:extLst>
                <a:ext uri="{FF2B5EF4-FFF2-40B4-BE49-F238E27FC236}">
                  <a16:creationId xmlns:a16="http://schemas.microsoft.com/office/drawing/2014/main" id="{C42AE47E-2969-5282-1900-5174E7A636E9}"/>
                </a:ext>
              </a:extLst>
            </p:cNvPr>
            <p:cNvSpPr>
              <a:spLocks noChangeArrowheads="1"/>
            </p:cNvSpPr>
            <p:nvPr/>
          </p:nvSpPr>
          <p:spPr bwMode="auto">
            <a:xfrm>
              <a:off x="3446" y="2797"/>
              <a:ext cx="109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Couverture vaccinale complète</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66" name="Rectangle 61">
              <a:extLst>
                <a:ext uri="{FF2B5EF4-FFF2-40B4-BE49-F238E27FC236}">
                  <a16:creationId xmlns:a16="http://schemas.microsoft.com/office/drawing/2014/main" id="{74FF2903-6C9F-7927-BF36-E83D9370B5CF}"/>
                </a:ext>
              </a:extLst>
            </p:cNvPr>
            <p:cNvSpPr>
              <a:spLocks noChangeArrowheads="1"/>
            </p:cNvSpPr>
            <p:nvPr/>
          </p:nvSpPr>
          <p:spPr bwMode="auto">
            <a:xfrm>
              <a:off x="4820" y="2797"/>
              <a:ext cx="21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3.b.1</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67" name="Rectangle 62">
              <a:extLst>
                <a:ext uri="{FF2B5EF4-FFF2-40B4-BE49-F238E27FC236}">
                  <a16:creationId xmlns:a16="http://schemas.microsoft.com/office/drawing/2014/main" id="{E66DC80E-334F-7A00-21AE-76CCE06C0FC3}"/>
                </a:ext>
              </a:extLst>
            </p:cNvPr>
            <p:cNvSpPr>
              <a:spLocks noChangeArrowheads="1"/>
            </p:cNvSpPr>
            <p:nvPr/>
          </p:nvSpPr>
          <p:spPr bwMode="auto">
            <a:xfrm>
              <a:off x="5268" y="2797"/>
              <a:ext cx="12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a:ln>
                    <a:noFill/>
                  </a:ln>
                  <a:solidFill>
                    <a:srgbClr val="000000"/>
                  </a:solidFill>
                  <a:effectLst/>
                  <a:latin typeface="Calibri" panose="020F0502020204030204" pitchFamily="34" charset="0"/>
                </a:rPr>
                <a:t>35</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68" name="Rectangle 63">
              <a:extLst>
                <a:ext uri="{FF2B5EF4-FFF2-40B4-BE49-F238E27FC236}">
                  <a16:creationId xmlns:a16="http://schemas.microsoft.com/office/drawing/2014/main" id="{7885A5C9-A9FD-D341-84C6-0901FCCECDEE}"/>
                </a:ext>
              </a:extLst>
            </p:cNvPr>
            <p:cNvSpPr>
              <a:spLocks noChangeArrowheads="1"/>
            </p:cNvSpPr>
            <p:nvPr/>
          </p:nvSpPr>
          <p:spPr bwMode="auto">
            <a:xfrm>
              <a:off x="5589" y="2669"/>
              <a:ext cx="205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Pourcentage d’enfants de 12-23 mois ayant reçu toutes les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69" name="Rectangle 64">
              <a:extLst>
                <a:ext uri="{FF2B5EF4-FFF2-40B4-BE49-F238E27FC236}">
                  <a16:creationId xmlns:a16="http://schemas.microsoft.com/office/drawing/2014/main" id="{3591E144-E88D-81CA-F8A5-B4E850AA209C}"/>
                </a:ext>
              </a:extLst>
            </p:cNvPr>
            <p:cNvSpPr>
              <a:spLocks noChangeArrowheads="1"/>
            </p:cNvSpPr>
            <p:nvPr/>
          </p:nvSpPr>
          <p:spPr bwMode="auto">
            <a:xfrm>
              <a:off x="5589" y="2797"/>
              <a:ext cx="199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vaccinations recommandées par le calendrier national de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70" name="Rectangle 65">
              <a:extLst>
                <a:ext uri="{FF2B5EF4-FFF2-40B4-BE49-F238E27FC236}">
                  <a16:creationId xmlns:a16="http://schemas.microsoft.com/office/drawing/2014/main" id="{D85300EC-E732-E28D-352B-6529ECB04E1A}"/>
                </a:ext>
              </a:extLst>
            </p:cNvPr>
            <p:cNvSpPr>
              <a:spLocks noChangeArrowheads="1"/>
            </p:cNvSpPr>
            <p:nvPr/>
          </p:nvSpPr>
          <p:spPr bwMode="auto">
            <a:xfrm>
              <a:off x="5589" y="2924"/>
              <a:ext cx="150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vaccination à tout moment avant l’enquête</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71" name="Rectangle 66">
              <a:extLst>
                <a:ext uri="{FF2B5EF4-FFF2-40B4-BE49-F238E27FC236}">
                  <a16:creationId xmlns:a16="http://schemas.microsoft.com/office/drawing/2014/main" id="{3AAF1AA0-5161-F24D-C968-907D1E906AB9}"/>
                </a:ext>
              </a:extLst>
            </p:cNvPr>
            <p:cNvSpPr>
              <a:spLocks noChangeArrowheads="1"/>
            </p:cNvSpPr>
            <p:nvPr/>
          </p:nvSpPr>
          <p:spPr bwMode="auto">
            <a:xfrm>
              <a:off x="3446" y="3051"/>
              <a:ext cx="132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 de la population totale affiliée à un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72" name="Rectangle 67">
              <a:extLst>
                <a:ext uri="{FF2B5EF4-FFF2-40B4-BE49-F238E27FC236}">
                  <a16:creationId xmlns:a16="http://schemas.microsoft.com/office/drawing/2014/main" id="{2850DE48-5B7D-3655-F811-462E0C2D06AB}"/>
                </a:ext>
              </a:extLst>
            </p:cNvPr>
            <p:cNvSpPr>
              <a:spLocks noChangeArrowheads="1"/>
            </p:cNvSpPr>
            <p:nvPr/>
          </p:nvSpPr>
          <p:spPr bwMode="auto">
            <a:xfrm>
              <a:off x="3446" y="3179"/>
              <a:ext cx="143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régime public de protection sociale de la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73" name="Rectangle 68">
              <a:extLst>
                <a:ext uri="{FF2B5EF4-FFF2-40B4-BE49-F238E27FC236}">
                  <a16:creationId xmlns:a16="http://schemas.microsoft.com/office/drawing/2014/main" id="{59254821-2CDE-64A3-B529-E35D4B56904D}"/>
                </a:ext>
              </a:extLst>
            </p:cNvPr>
            <p:cNvSpPr>
              <a:spLocks noChangeArrowheads="1"/>
            </p:cNvSpPr>
            <p:nvPr/>
          </p:nvSpPr>
          <p:spPr bwMode="auto">
            <a:xfrm>
              <a:off x="3446" y="3306"/>
              <a:ext cx="1029"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santé (personnes protégées)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74" name="Rectangle 69">
              <a:extLst>
                <a:ext uri="{FF2B5EF4-FFF2-40B4-BE49-F238E27FC236}">
                  <a16:creationId xmlns:a16="http://schemas.microsoft.com/office/drawing/2014/main" id="{557A16E9-CC06-20EF-37E1-F7E458DED52F}"/>
                </a:ext>
              </a:extLst>
            </p:cNvPr>
            <p:cNvSpPr>
              <a:spLocks noChangeArrowheads="1"/>
            </p:cNvSpPr>
            <p:nvPr/>
          </p:nvSpPr>
          <p:spPr bwMode="auto">
            <a:xfrm>
              <a:off x="5210" y="3179"/>
              <a:ext cx="25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a:ln>
                    <a:noFill/>
                  </a:ln>
                  <a:solidFill>
                    <a:srgbClr val="000000"/>
                  </a:solidFill>
                  <a:effectLst/>
                  <a:latin typeface="Calibri" panose="020F0502020204030204" pitchFamily="34" charset="0"/>
                </a:rPr>
                <a:t>4,30%</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75" name="Rectangle 70">
              <a:extLst>
                <a:ext uri="{FF2B5EF4-FFF2-40B4-BE49-F238E27FC236}">
                  <a16:creationId xmlns:a16="http://schemas.microsoft.com/office/drawing/2014/main" id="{48B93C17-212C-C082-E83D-F89F482C4AEB}"/>
                </a:ext>
              </a:extLst>
            </p:cNvPr>
            <p:cNvSpPr>
              <a:spLocks noChangeArrowheads="1"/>
            </p:cNvSpPr>
            <p:nvPr/>
          </p:nvSpPr>
          <p:spPr bwMode="auto">
            <a:xfrm>
              <a:off x="6314" y="3174"/>
              <a:ext cx="645" cy="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300" b="0" i="0" u="none" strike="noStrike" cap="none" normalizeH="0" baseline="0">
                  <a:ln>
                    <a:noFill/>
                  </a:ln>
                  <a:solidFill>
                    <a:srgbClr val="2C2825"/>
                  </a:solidFill>
                  <a:effectLst/>
                  <a:latin typeface="Calibri" panose="020F0502020204030204" pitchFamily="34" charset="0"/>
                </a:rPr>
                <a:t>MICS 2017-2019</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76" name="Rectangle 71">
              <a:extLst>
                <a:ext uri="{FF2B5EF4-FFF2-40B4-BE49-F238E27FC236}">
                  <a16:creationId xmlns:a16="http://schemas.microsoft.com/office/drawing/2014/main" id="{CFA70C18-A884-4894-310D-13F65DC201D2}"/>
                </a:ext>
              </a:extLst>
            </p:cNvPr>
            <p:cNvSpPr>
              <a:spLocks noChangeArrowheads="1"/>
            </p:cNvSpPr>
            <p:nvPr/>
          </p:nvSpPr>
          <p:spPr bwMode="auto">
            <a:xfrm>
              <a:off x="3446" y="3433"/>
              <a:ext cx="136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Dépenses publiques de santé en % des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77" name="Rectangle 72">
              <a:extLst>
                <a:ext uri="{FF2B5EF4-FFF2-40B4-BE49-F238E27FC236}">
                  <a16:creationId xmlns:a16="http://schemas.microsoft.com/office/drawing/2014/main" id="{A8694782-DE24-0D60-B490-157C47ACA788}"/>
                </a:ext>
              </a:extLst>
            </p:cNvPr>
            <p:cNvSpPr>
              <a:spLocks noChangeArrowheads="1"/>
            </p:cNvSpPr>
            <p:nvPr/>
          </p:nvSpPr>
          <p:spPr bwMode="auto">
            <a:xfrm>
              <a:off x="3446" y="3560"/>
              <a:ext cx="98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dépenses publiques totales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78" name="Rectangle 73">
              <a:extLst>
                <a:ext uri="{FF2B5EF4-FFF2-40B4-BE49-F238E27FC236}">
                  <a16:creationId xmlns:a16="http://schemas.microsoft.com/office/drawing/2014/main" id="{594CBE3F-E218-2ADC-DFA7-F3DC36A474D9}"/>
                </a:ext>
              </a:extLst>
            </p:cNvPr>
            <p:cNvSpPr>
              <a:spLocks noChangeArrowheads="1"/>
            </p:cNvSpPr>
            <p:nvPr/>
          </p:nvSpPr>
          <p:spPr bwMode="auto">
            <a:xfrm>
              <a:off x="5210" y="3494"/>
              <a:ext cx="25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a:ln>
                    <a:noFill/>
                  </a:ln>
                  <a:solidFill>
                    <a:srgbClr val="000000"/>
                  </a:solidFill>
                  <a:effectLst/>
                  <a:latin typeface="Calibri" panose="020F0502020204030204" pitchFamily="34" charset="0"/>
                </a:rPr>
                <a:t>8,52%</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79" name="Rectangle 74">
              <a:extLst>
                <a:ext uri="{FF2B5EF4-FFF2-40B4-BE49-F238E27FC236}">
                  <a16:creationId xmlns:a16="http://schemas.microsoft.com/office/drawing/2014/main" id="{B308251E-F232-AD6D-8308-4D0E05A9AA55}"/>
                </a:ext>
              </a:extLst>
            </p:cNvPr>
            <p:cNvSpPr>
              <a:spLocks noChangeArrowheads="1"/>
            </p:cNvSpPr>
            <p:nvPr/>
          </p:nvSpPr>
          <p:spPr bwMode="auto">
            <a:xfrm>
              <a:off x="5945" y="3494"/>
              <a:ext cx="14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Rapport sur les comptes de la santé 2020</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80" name="Rectangle 75">
              <a:extLst>
                <a:ext uri="{FF2B5EF4-FFF2-40B4-BE49-F238E27FC236}">
                  <a16:creationId xmlns:a16="http://schemas.microsoft.com/office/drawing/2014/main" id="{DFE6726C-E68B-4E41-0152-8592851A7DEB}"/>
                </a:ext>
              </a:extLst>
            </p:cNvPr>
            <p:cNvSpPr>
              <a:spLocks noChangeArrowheads="1"/>
            </p:cNvSpPr>
            <p:nvPr/>
          </p:nvSpPr>
          <p:spPr bwMode="auto">
            <a:xfrm>
              <a:off x="3446" y="3688"/>
              <a:ext cx="135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Dépenses courantes de soins de santé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81" name="Rectangle 76">
              <a:extLst>
                <a:ext uri="{FF2B5EF4-FFF2-40B4-BE49-F238E27FC236}">
                  <a16:creationId xmlns:a16="http://schemas.microsoft.com/office/drawing/2014/main" id="{8E85DEA0-1E28-0FF0-925C-CB54AD4558B4}"/>
                </a:ext>
              </a:extLst>
            </p:cNvPr>
            <p:cNvSpPr>
              <a:spLocks noChangeArrowheads="1"/>
            </p:cNvSpPr>
            <p:nvPr/>
          </p:nvSpPr>
          <p:spPr bwMode="auto">
            <a:xfrm>
              <a:off x="3446" y="3815"/>
              <a:ext cx="84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primaires en % du DCS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82" name="Rectangle 77">
              <a:extLst>
                <a:ext uri="{FF2B5EF4-FFF2-40B4-BE49-F238E27FC236}">
                  <a16:creationId xmlns:a16="http://schemas.microsoft.com/office/drawing/2014/main" id="{C22344E5-59DD-D7F8-3C54-8FDE39B9D0EE}"/>
                </a:ext>
              </a:extLst>
            </p:cNvPr>
            <p:cNvSpPr>
              <a:spLocks noChangeArrowheads="1"/>
            </p:cNvSpPr>
            <p:nvPr/>
          </p:nvSpPr>
          <p:spPr bwMode="auto">
            <a:xfrm>
              <a:off x="5192" y="3753"/>
              <a:ext cx="29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a:ln>
                    <a:noFill/>
                  </a:ln>
                  <a:solidFill>
                    <a:srgbClr val="000000"/>
                  </a:solidFill>
                  <a:effectLst/>
                  <a:latin typeface="Calibri" panose="020F0502020204030204" pitchFamily="34" charset="0"/>
                </a:rPr>
                <a:t>43,19%</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83" name="Rectangle 78">
              <a:extLst>
                <a:ext uri="{FF2B5EF4-FFF2-40B4-BE49-F238E27FC236}">
                  <a16:creationId xmlns:a16="http://schemas.microsoft.com/office/drawing/2014/main" id="{F196D740-FA52-4ED0-E12C-8ECF557FACC8}"/>
                </a:ext>
              </a:extLst>
            </p:cNvPr>
            <p:cNvSpPr>
              <a:spLocks noChangeArrowheads="1"/>
            </p:cNvSpPr>
            <p:nvPr/>
          </p:nvSpPr>
          <p:spPr bwMode="auto">
            <a:xfrm>
              <a:off x="5945" y="3753"/>
              <a:ext cx="14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Calibri" panose="020F0502020204030204" pitchFamily="34" charset="0"/>
                </a:rPr>
                <a:t>Rapport sur les comptes de la santé 2020</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84" name="Line 79">
              <a:extLst>
                <a:ext uri="{FF2B5EF4-FFF2-40B4-BE49-F238E27FC236}">
                  <a16:creationId xmlns:a16="http://schemas.microsoft.com/office/drawing/2014/main" id="{2D50F588-449F-A8C7-9E9E-81EDC2DB68B5}"/>
                </a:ext>
              </a:extLst>
            </p:cNvPr>
            <p:cNvSpPr>
              <a:spLocks noChangeShapeType="1"/>
            </p:cNvSpPr>
            <p:nvPr/>
          </p:nvSpPr>
          <p:spPr bwMode="auto">
            <a:xfrm flipV="1">
              <a:off x="3432" y="370"/>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85" name="Rectangle 80">
              <a:extLst>
                <a:ext uri="{FF2B5EF4-FFF2-40B4-BE49-F238E27FC236}">
                  <a16:creationId xmlns:a16="http://schemas.microsoft.com/office/drawing/2014/main" id="{DF64E966-8280-E69D-6BCB-36E2B23F4D15}"/>
                </a:ext>
              </a:extLst>
            </p:cNvPr>
            <p:cNvSpPr>
              <a:spLocks noChangeArrowheads="1"/>
            </p:cNvSpPr>
            <p:nvPr/>
          </p:nvSpPr>
          <p:spPr bwMode="auto">
            <a:xfrm>
              <a:off x="3432" y="366"/>
              <a:ext cx="3" cy="4"/>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86" name="Line 81">
              <a:extLst>
                <a:ext uri="{FF2B5EF4-FFF2-40B4-BE49-F238E27FC236}">
                  <a16:creationId xmlns:a16="http://schemas.microsoft.com/office/drawing/2014/main" id="{DECF0967-06B9-5AA2-D7B3-448DA58693EE}"/>
                </a:ext>
              </a:extLst>
            </p:cNvPr>
            <p:cNvSpPr>
              <a:spLocks noChangeShapeType="1"/>
            </p:cNvSpPr>
            <p:nvPr/>
          </p:nvSpPr>
          <p:spPr bwMode="auto">
            <a:xfrm flipV="1">
              <a:off x="4761" y="370"/>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87" name="Rectangle 82">
              <a:extLst>
                <a:ext uri="{FF2B5EF4-FFF2-40B4-BE49-F238E27FC236}">
                  <a16:creationId xmlns:a16="http://schemas.microsoft.com/office/drawing/2014/main" id="{15A90070-8E3E-C6B2-47D1-335684B366DB}"/>
                </a:ext>
              </a:extLst>
            </p:cNvPr>
            <p:cNvSpPr>
              <a:spLocks noChangeArrowheads="1"/>
            </p:cNvSpPr>
            <p:nvPr/>
          </p:nvSpPr>
          <p:spPr bwMode="auto">
            <a:xfrm>
              <a:off x="4761" y="366"/>
              <a:ext cx="3" cy="4"/>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88" name="Line 83">
              <a:extLst>
                <a:ext uri="{FF2B5EF4-FFF2-40B4-BE49-F238E27FC236}">
                  <a16:creationId xmlns:a16="http://schemas.microsoft.com/office/drawing/2014/main" id="{B09C4D33-2101-777E-62AB-4CC870FFDD6C}"/>
                </a:ext>
              </a:extLst>
            </p:cNvPr>
            <p:cNvSpPr>
              <a:spLocks noChangeShapeType="1"/>
            </p:cNvSpPr>
            <p:nvPr/>
          </p:nvSpPr>
          <p:spPr bwMode="auto">
            <a:xfrm flipV="1">
              <a:off x="5030" y="370"/>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89" name="Rectangle 84">
              <a:extLst>
                <a:ext uri="{FF2B5EF4-FFF2-40B4-BE49-F238E27FC236}">
                  <a16:creationId xmlns:a16="http://schemas.microsoft.com/office/drawing/2014/main" id="{43083547-8787-1757-9981-88890CA4B975}"/>
                </a:ext>
              </a:extLst>
            </p:cNvPr>
            <p:cNvSpPr>
              <a:spLocks noChangeArrowheads="1"/>
            </p:cNvSpPr>
            <p:nvPr/>
          </p:nvSpPr>
          <p:spPr bwMode="auto">
            <a:xfrm>
              <a:off x="5030" y="366"/>
              <a:ext cx="4" cy="4"/>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90" name="Line 85">
              <a:extLst>
                <a:ext uri="{FF2B5EF4-FFF2-40B4-BE49-F238E27FC236}">
                  <a16:creationId xmlns:a16="http://schemas.microsoft.com/office/drawing/2014/main" id="{6B6EDF0D-752C-36D9-8AE8-7A15281FE411}"/>
                </a:ext>
              </a:extLst>
            </p:cNvPr>
            <p:cNvSpPr>
              <a:spLocks noChangeShapeType="1"/>
            </p:cNvSpPr>
            <p:nvPr/>
          </p:nvSpPr>
          <p:spPr bwMode="auto">
            <a:xfrm flipV="1">
              <a:off x="5575" y="370"/>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91" name="Rectangle 86">
              <a:extLst>
                <a:ext uri="{FF2B5EF4-FFF2-40B4-BE49-F238E27FC236}">
                  <a16:creationId xmlns:a16="http://schemas.microsoft.com/office/drawing/2014/main" id="{E30AE2E5-85D7-14ED-0523-6BEB86552861}"/>
                </a:ext>
              </a:extLst>
            </p:cNvPr>
            <p:cNvSpPr>
              <a:spLocks noChangeArrowheads="1"/>
            </p:cNvSpPr>
            <p:nvPr/>
          </p:nvSpPr>
          <p:spPr bwMode="auto">
            <a:xfrm>
              <a:off x="5575" y="366"/>
              <a:ext cx="4" cy="4"/>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92" name="Rectangle 87">
              <a:extLst>
                <a:ext uri="{FF2B5EF4-FFF2-40B4-BE49-F238E27FC236}">
                  <a16:creationId xmlns:a16="http://schemas.microsoft.com/office/drawing/2014/main" id="{4B69AEC0-281D-0990-563D-5922B31479C0}"/>
                </a:ext>
              </a:extLst>
            </p:cNvPr>
            <p:cNvSpPr>
              <a:spLocks noChangeArrowheads="1"/>
            </p:cNvSpPr>
            <p:nvPr/>
          </p:nvSpPr>
          <p:spPr bwMode="auto">
            <a:xfrm>
              <a:off x="3435" y="366"/>
              <a:ext cx="4170"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93" name="Line 88">
              <a:extLst>
                <a:ext uri="{FF2B5EF4-FFF2-40B4-BE49-F238E27FC236}">
                  <a16:creationId xmlns:a16="http://schemas.microsoft.com/office/drawing/2014/main" id="{30A00EE5-8EE5-2F58-4ADA-6195E6896A95}"/>
                </a:ext>
              </a:extLst>
            </p:cNvPr>
            <p:cNvSpPr>
              <a:spLocks noChangeShapeType="1"/>
            </p:cNvSpPr>
            <p:nvPr/>
          </p:nvSpPr>
          <p:spPr bwMode="auto">
            <a:xfrm flipV="1">
              <a:off x="7602" y="370"/>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94" name="Rectangle 89">
              <a:extLst>
                <a:ext uri="{FF2B5EF4-FFF2-40B4-BE49-F238E27FC236}">
                  <a16:creationId xmlns:a16="http://schemas.microsoft.com/office/drawing/2014/main" id="{741FC2AD-8C67-F39B-3995-246B02723000}"/>
                </a:ext>
              </a:extLst>
            </p:cNvPr>
            <p:cNvSpPr>
              <a:spLocks noChangeArrowheads="1"/>
            </p:cNvSpPr>
            <p:nvPr/>
          </p:nvSpPr>
          <p:spPr bwMode="auto">
            <a:xfrm>
              <a:off x="7602" y="366"/>
              <a:ext cx="3" cy="4"/>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95" name="Line 90">
              <a:extLst>
                <a:ext uri="{FF2B5EF4-FFF2-40B4-BE49-F238E27FC236}">
                  <a16:creationId xmlns:a16="http://schemas.microsoft.com/office/drawing/2014/main" id="{057E1D93-DBE8-2B23-2CD1-091842694E7A}"/>
                </a:ext>
              </a:extLst>
            </p:cNvPr>
            <p:cNvSpPr>
              <a:spLocks noChangeShapeType="1"/>
            </p:cNvSpPr>
            <p:nvPr/>
          </p:nvSpPr>
          <p:spPr bwMode="auto">
            <a:xfrm>
              <a:off x="3435" y="497"/>
              <a:ext cx="4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96" name="Rectangle 91">
              <a:extLst>
                <a:ext uri="{FF2B5EF4-FFF2-40B4-BE49-F238E27FC236}">
                  <a16:creationId xmlns:a16="http://schemas.microsoft.com/office/drawing/2014/main" id="{2BD2AE58-42D5-1673-0F6A-42F99AB27DA4}"/>
                </a:ext>
              </a:extLst>
            </p:cNvPr>
            <p:cNvSpPr>
              <a:spLocks noChangeArrowheads="1"/>
            </p:cNvSpPr>
            <p:nvPr/>
          </p:nvSpPr>
          <p:spPr bwMode="auto">
            <a:xfrm>
              <a:off x="3435" y="497"/>
              <a:ext cx="4163"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97" name="Line 92">
              <a:extLst>
                <a:ext uri="{FF2B5EF4-FFF2-40B4-BE49-F238E27FC236}">
                  <a16:creationId xmlns:a16="http://schemas.microsoft.com/office/drawing/2014/main" id="{D841FE35-D920-F95F-FB9C-AAED207995FE}"/>
                </a:ext>
              </a:extLst>
            </p:cNvPr>
            <p:cNvSpPr>
              <a:spLocks noChangeShapeType="1"/>
            </p:cNvSpPr>
            <p:nvPr/>
          </p:nvSpPr>
          <p:spPr bwMode="auto">
            <a:xfrm>
              <a:off x="3435" y="625"/>
              <a:ext cx="4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98" name="Rectangle 93">
              <a:extLst>
                <a:ext uri="{FF2B5EF4-FFF2-40B4-BE49-F238E27FC236}">
                  <a16:creationId xmlns:a16="http://schemas.microsoft.com/office/drawing/2014/main" id="{E9005516-050A-7065-8870-86BDD3838BA8}"/>
                </a:ext>
              </a:extLst>
            </p:cNvPr>
            <p:cNvSpPr>
              <a:spLocks noChangeArrowheads="1"/>
            </p:cNvSpPr>
            <p:nvPr/>
          </p:nvSpPr>
          <p:spPr bwMode="auto">
            <a:xfrm>
              <a:off x="3435" y="625"/>
              <a:ext cx="4163"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99" name="Line 94">
              <a:extLst>
                <a:ext uri="{FF2B5EF4-FFF2-40B4-BE49-F238E27FC236}">
                  <a16:creationId xmlns:a16="http://schemas.microsoft.com/office/drawing/2014/main" id="{BFC17B40-A8EC-3855-5368-093CCE4521C5}"/>
                </a:ext>
              </a:extLst>
            </p:cNvPr>
            <p:cNvSpPr>
              <a:spLocks noChangeShapeType="1"/>
            </p:cNvSpPr>
            <p:nvPr/>
          </p:nvSpPr>
          <p:spPr bwMode="auto">
            <a:xfrm>
              <a:off x="3435" y="752"/>
              <a:ext cx="4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00" name="Rectangle 95">
              <a:extLst>
                <a:ext uri="{FF2B5EF4-FFF2-40B4-BE49-F238E27FC236}">
                  <a16:creationId xmlns:a16="http://schemas.microsoft.com/office/drawing/2014/main" id="{250FEA6A-2A2B-3351-9317-642DB340DD97}"/>
                </a:ext>
              </a:extLst>
            </p:cNvPr>
            <p:cNvSpPr>
              <a:spLocks noChangeArrowheads="1"/>
            </p:cNvSpPr>
            <p:nvPr/>
          </p:nvSpPr>
          <p:spPr bwMode="auto">
            <a:xfrm>
              <a:off x="3435" y="752"/>
              <a:ext cx="4163"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01" name="Line 96">
              <a:extLst>
                <a:ext uri="{FF2B5EF4-FFF2-40B4-BE49-F238E27FC236}">
                  <a16:creationId xmlns:a16="http://schemas.microsoft.com/office/drawing/2014/main" id="{19515ECB-FE24-120D-C591-5BE084885E6C}"/>
                </a:ext>
              </a:extLst>
            </p:cNvPr>
            <p:cNvSpPr>
              <a:spLocks noChangeShapeType="1"/>
            </p:cNvSpPr>
            <p:nvPr/>
          </p:nvSpPr>
          <p:spPr bwMode="auto">
            <a:xfrm>
              <a:off x="3435" y="1006"/>
              <a:ext cx="4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02" name="Rectangle 97">
              <a:extLst>
                <a:ext uri="{FF2B5EF4-FFF2-40B4-BE49-F238E27FC236}">
                  <a16:creationId xmlns:a16="http://schemas.microsoft.com/office/drawing/2014/main" id="{6EE0CE7D-9AA9-3EA3-8533-DE1AC75B4BB7}"/>
                </a:ext>
              </a:extLst>
            </p:cNvPr>
            <p:cNvSpPr>
              <a:spLocks noChangeArrowheads="1"/>
            </p:cNvSpPr>
            <p:nvPr/>
          </p:nvSpPr>
          <p:spPr bwMode="auto">
            <a:xfrm>
              <a:off x="3435" y="1006"/>
              <a:ext cx="4163"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03" name="Line 98">
              <a:extLst>
                <a:ext uri="{FF2B5EF4-FFF2-40B4-BE49-F238E27FC236}">
                  <a16:creationId xmlns:a16="http://schemas.microsoft.com/office/drawing/2014/main" id="{F189801C-F865-A70E-92BC-6A2E5825485D}"/>
                </a:ext>
              </a:extLst>
            </p:cNvPr>
            <p:cNvSpPr>
              <a:spLocks noChangeShapeType="1"/>
            </p:cNvSpPr>
            <p:nvPr/>
          </p:nvSpPr>
          <p:spPr bwMode="auto">
            <a:xfrm>
              <a:off x="3435" y="1134"/>
              <a:ext cx="4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04" name="Rectangle 99">
              <a:extLst>
                <a:ext uri="{FF2B5EF4-FFF2-40B4-BE49-F238E27FC236}">
                  <a16:creationId xmlns:a16="http://schemas.microsoft.com/office/drawing/2014/main" id="{301DD3EA-4841-6F96-5B7E-A67D1418E71C}"/>
                </a:ext>
              </a:extLst>
            </p:cNvPr>
            <p:cNvSpPr>
              <a:spLocks noChangeArrowheads="1"/>
            </p:cNvSpPr>
            <p:nvPr/>
          </p:nvSpPr>
          <p:spPr bwMode="auto">
            <a:xfrm>
              <a:off x="3435" y="1134"/>
              <a:ext cx="4163"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05" name="Line 100">
              <a:extLst>
                <a:ext uri="{FF2B5EF4-FFF2-40B4-BE49-F238E27FC236}">
                  <a16:creationId xmlns:a16="http://schemas.microsoft.com/office/drawing/2014/main" id="{5DC886F6-EF75-CB3A-F848-3371B88E1489}"/>
                </a:ext>
              </a:extLst>
            </p:cNvPr>
            <p:cNvSpPr>
              <a:spLocks noChangeShapeType="1"/>
            </p:cNvSpPr>
            <p:nvPr/>
          </p:nvSpPr>
          <p:spPr bwMode="auto">
            <a:xfrm>
              <a:off x="3435" y="1261"/>
              <a:ext cx="4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06" name="Rectangle 101">
              <a:extLst>
                <a:ext uri="{FF2B5EF4-FFF2-40B4-BE49-F238E27FC236}">
                  <a16:creationId xmlns:a16="http://schemas.microsoft.com/office/drawing/2014/main" id="{19F7EEC1-8987-5727-0A86-0CB5B9B8DA7F}"/>
                </a:ext>
              </a:extLst>
            </p:cNvPr>
            <p:cNvSpPr>
              <a:spLocks noChangeArrowheads="1"/>
            </p:cNvSpPr>
            <p:nvPr/>
          </p:nvSpPr>
          <p:spPr bwMode="auto">
            <a:xfrm>
              <a:off x="3435" y="1261"/>
              <a:ext cx="4163"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07" name="Line 102">
              <a:extLst>
                <a:ext uri="{FF2B5EF4-FFF2-40B4-BE49-F238E27FC236}">
                  <a16:creationId xmlns:a16="http://schemas.microsoft.com/office/drawing/2014/main" id="{A0C38FA1-0893-9649-D1B8-148124697C57}"/>
                </a:ext>
              </a:extLst>
            </p:cNvPr>
            <p:cNvSpPr>
              <a:spLocks noChangeShapeType="1"/>
            </p:cNvSpPr>
            <p:nvPr/>
          </p:nvSpPr>
          <p:spPr bwMode="auto">
            <a:xfrm>
              <a:off x="3435" y="1515"/>
              <a:ext cx="4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08" name="Rectangle 103">
              <a:extLst>
                <a:ext uri="{FF2B5EF4-FFF2-40B4-BE49-F238E27FC236}">
                  <a16:creationId xmlns:a16="http://schemas.microsoft.com/office/drawing/2014/main" id="{03B2DB82-E24A-D1EC-5BA1-38BC43BBB344}"/>
                </a:ext>
              </a:extLst>
            </p:cNvPr>
            <p:cNvSpPr>
              <a:spLocks noChangeArrowheads="1"/>
            </p:cNvSpPr>
            <p:nvPr/>
          </p:nvSpPr>
          <p:spPr bwMode="auto">
            <a:xfrm>
              <a:off x="3435" y="1515"/>
              <a:ext cx="4163"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09" name="Line 104">
              <a:extLst>
                <a:ext uri="{FF2B5EF4-FFF2-40B4-BE49-F238E27FC236}">
                  <a16:creationId xmlns:a16="http://schemas.microsoft.com/office/drawing/2014/main" id="{EC2EDEE8-52E8-7025-BF32-B6CE9D75A1BB}"/>
                </a:ext>
              </a:extLst>
            </p:cNvPr>
            <p:cNvSpPr>
              <a:spLocks noChangeShapeType="1"/>
            </p:cNvSpPr>
            <p:nvPr/>
          </p:nvSpPr>
          <p:spPr bwMode="auto">
            <a:xfrm>
              <a:off x="3435" y="1770"/>
              <a:ext cx="4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10" name="Rectangle 105">
              <a:extLst>
                <a:ext uri="{FF2B5EF4-FFF2-40B4-BE49-F238E27FC236}">
                  <a16:creationId xmlns:a16="http://schemas.microsoft.com/office/drawing/2014/main" id="{2AB365BB-40CE-821C-1561-1A68B1E0908F}"/>
                </a:ext>
              </a:extLst>
            </p:cNvPr>
            <p:cNvSpPr>
              <a:spLocks noChangeArrowheads="1"/>
            </p:cNvSpPr>
            <p:nvPr/>
          </p:nvSpPr>
          <p:spPr bwMode="auto">
            <a:xfrm>
              <a:off x="3435" y="1770"/>
              <a:ext cx="4163"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11" name="Line 106">
              <a:extLst>
                <a:ext uri="{FF2B5EF4-FFF2-40B4-BE49-F238E27FC236}">
                  <a16:creationId xmlns:a16="http://schemas.microsoft.com/office/drawing/2014/main" id="{6F5AA1AA-2507-CDE2-42E7-8BC383ED8AD1}"/>
                </a:ext>
              </a:extLst>
            </p:cNvPr>
            <p:cNvSpPr>
              <a:spLocks noChangeShapeType="1"/>
            </p:cNvSpPr>
            <p:nvPr/>
          </p:nvSpPr>
          <p:spPr bwMode="auto">
            <a:xfrm>
              <a:off x="3435" y="2024"/>
              <a:ext cx="4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12" name="Rectangle 107">
              <a:extLst>
                <a:ext uri="{FF2B5EF4-FFF2-40B4-BE49-F238E27FC236}">
                  <a16:creationId xmlns:a16="http://schemas.microsoft.com/office/drawing/2014/main" id="{AC499B25-9884-B93C-FB4D-CAB8D8AB148E}"/>
                </a:ext>
              </a:extLst>
            </p:cNvPr>
            <p:cNvSpPr>
              <a:spLocks noChangeArrowheads="1"/>
            </p:cNvSpPr>
            <p:nvPr/>
          </p:nvSpPr>
          <p:spPr bwMode="auto">
            <a:xfrm>
              <a:off x="3435" y="2024"/>
              <a:ext cx="4163"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13" name="Line 108">
              <a:extLst>
                <a:ext uri="{FF2B5EF4-FFF2-40B4-BE49-F238E27FC236}">
                  <a16:creationId xmlns:a16="http://schemas.microsoft.com/office/drawing/2014/main" id="{12D6B658-2F81-5CA0-36B9-4D28D5F356C3}"/>
                </a:ext>
              </a:extLst>
            </p:cNvPr>
            <p:cNvSpPr>
              <a:spLocks noChangeShapeType="1"/>
            </p:cNvSpPr>
            <p:nvPr/>
          </p:nvSpPr>
          <p:spPr bwMode="auto">
            <a:xfrm>
              <a:off x="3435" y="2152"/>
              <a:ext cx="4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14" name="Rectangle 109">
              <a:extLst>
                <a:ext uri="{FF2B5EF4-FFF2-40B4-BE49-F238E27FC236}">
                  <a16:creationId xmlns:a16="http://schemas.microsoft.com/office/drawing/2014/main" id="{F8F392B8-C207-C345-F0B6-0A0A02FF5A47}"/>
                </a:ext>
              </a:extLst>
            </p:cNvPr>
            <p:cNvSpPr>
              <a:spLocks noChangeArrowheads="1"/>
            </p:cNvSpPr>
            <p:nvPr/>
          </p:nvSpPr>
          <p:spPr bwMode="auto">
            <a:xfrm>
              <a:off x="3435" y="2152"/>
              <a:ext cx="4163"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15" name="Line 110">
              <a:extLst>
                <a:ext uri="{FF2B5EF4-FFF2-40B4-BE49-F238E27FC236}">
                  <a16:creationId xmlns:a16="http://schemas.microsoft.com/office/drawing/2014/main" id="{3A8EBF90-6EE2-E052-6338-DA243AC52E52}"/>
                </a:ext>
              </a:extLst>
            </p:cNvPr>
            <p:cNvSpPr>
              <a:spLocks noChangeShapeType="1"/>
            </p:cNvSpPr>
            <p:nvPr/>
          </p:nvSpPr>
          <p:spPr bwMode="auto">
            <a:xfrm>
              <a:off x="3435" y="2279"/>
              <a:ext cx="4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16" name="Rectangle 111">
              <a:extLst>
                <a:ext uri="{FF2B5EF4-FFF2-40B4-BE49-F238E27FC236}">
                  <a16:creationId xmlns:a16="http://schemas.microsoft.com/office/drawing/2014/main" id="{AFF5B253-9272-23AD-B054-B4A99E8C8BA6}"/>
                </a:ext>
              </a:extLst>
            </p:cNvPr>
            <p:cNvSpPr>
              <a:spLocks noChangeArrowheads="1"/>
            </p:cNvSpPr>
            <p:nvPr/>
          </p:nvSpPr>
          <p:spPr bwMode="auto">
            <a:xfrm>
              <a:off x="3435" y="2279"/>
              <a:ext cx="4163"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17" name="Line 112">
              <a:extLst>
                <a:ext uri="{FF2B5EF4-FFF2-40B4-BE49-F238E27FC236}">
                  <a16:creationId xmlns:a16="http://schemas.microsoft.com/office/drawing/2014/main" id="{6900C408-3A55-9663-FABE-7267002A6CCB}"/>
                </a:ext>
              </a:extLst>
            </p:cNvPr>
            <p:cNvSpPr>
              <a:spLocks noChangeShapeType="1"/>
            </p:cNvSpPr>
            <p:nvPr/>
          </p:nvSpPr>
          <p:spPr bwMode="auto">
            <a:xfrm>
              <a:off x="3435" y="2661"/>
              <a:ext cx="4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18" name="Rectangle 113">
              <a:extLst>
                <a:ext uri="{FF2B5EF4-FFF2-40B4-BE49-F238E27FC236}">
                  <a16:creationId xmlns:a16="http://schemas.microsoft.com/office/drawing/2014/main" id="{A41482BA-1F1B-2ED2-4F24-54D1733AE83D}"/>
                </a:ext>
              </a:extLst>
            </p:cNvPr>
            <p:cNvSpPr>
              <a:spLocks noChangeArrowheads="1"/>
            </p:cNvSpPr>
            <p:nvPr/>
          </p:nvSpPr>
          <p:spPr bwMode="auto">
            <a:xfrm>
              <a:off x="3435" y="2661"/>
              <a:ext cx="4163"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19" name="Line 114">
              <a:extLst>
                <a:ext uri="{FF2B5EF4-FFF2-40B4-BE49-F238E27FC236}">
                  <a16:creationId xmlns:a16="http://schemas.microsoft.com/office/drawing/2014/main" id="{949B27AF-C0A4-2377-7979-23039E1E8D30}"/>
                </a:ext>
              </a:extLst>
            </p:cNvPr>
            <p:cNvSpPr>
              <a:spLocks noChangeShapeType="1"/>
            </p:cNvSpPr>
            <p:nvPr/>
          </p:nvSpPr>
          <p:spPr bwMode="auto">
            <a:xfrm>
              <a:off x="3435" y="3042"/>
              <a:ext cx="4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20" name="Rectangle 115">
              <a:extLst>
                <a:ext uri="{FF2B5EF4-FFF2-40B4-BE49-F238E27FC236}">
                  <a16:creationId xmlns:a16="http://schemas.microsoft.com/office/drawing/2014/main" id="{5DEBA841-550A-4161-927B-8BD5C082CEE8}"/>
                </a:ext>
              </a:extLst>
            </p:cNvPr>
            <p:cNvSpPr>
              <a:spLocks noChangeArrowheads="1"/>
            </p:cNvSpPr>
            <p:nvPr/>
          </p:nvSpPr>
          <p:spPr bwMode="auto">
            <a:xfrm>
              <a:off x="3435" y="3042"/>
              <a:ext cx="4163"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21" name="Line 116">
              <a:extLst>
                <a:ext uri="{FF2B5EF4-FFF2-40B4-BE49-F238E27FC236}">
                  <a16:creationId xmlns:a16="http://schemas.microsoft.com/office/drawing/2014/main" id="{BFE53803-87DD-7591-5ECF-C8B74AD83A00}"/>
                </a:ext>
              </a:extLst>
            </p:cNvPr>
            <p:cNvSpPr>
              <a:spLocks noChangeShapeType="1"/>
            </p:cNvSpPr>
            <p:nvPr/>
          </p:nvSpPr>
          <p:spPr bwMode="auto">
            <a:xfrm>
              <a:off x="3435" y="3424"/>
              <a:ext cx="4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22" name="Rectangle 117">
              <a:extLst>
                <a:ext uri="{FF2B5EF4-FFF2-40B4-BE49-F238E27FC236}">
                  <a16:creationId xmlns:a16="http://schemas.microsoft.com/office/drawing/2014/main" id="{593D377E-D909-0FB5-558B-29F2DE926AA3}"/>
                </a:ext>
              </a:extLst>
            </p:cNvPr>
            <p:cNvSpPr>
              <a:spLocks noChangeArrowheads="1"/>
            </p:cNvSpPr>
            <p:nvPr/>
          </p:nvSpPr>
          <p:spPr bwMode="auto">
            <a:xfrm>
              <a:off x="3435" y="3424"/>
              <a:ext cx="4163"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23" name="Line 118">
              <a:extLst>
                <a:ext uri="{FF2B5EF4-FFF2-40B4-BE49-F238E27FC236}">
                  <a16:creationId xmlns:a16="http://schemas.microsoft.com/office/drawing/2014/main" id="{EA2269D6-CCDD-30B2-B772-632B765FC1AF}"/>
                </a:ext>
              </a:extLst>
            </p:cNvPr>
            <p:cNvSpPr>
              <a:spLocks noChangeShapeType="1"/>
            </p:cNvSpPr>
            <p:nvPr/>
          </p:nvSpPr>
          <p:spPr bwMode="auto">
            <a:xfrm>
              <a:off x="3435" y="3679"/>
              <a:ext cx="4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24" name="Rectangle 119">
              <a:extLst>
                <a:ext uri="{FF2B5EF4-FFF2-40B4-BE49-F238E27FC236}">
                  <a16:creationId xmlns:a16="http://schemas.microsoft.com/office/drawing/2014/main" id="{5EA7B53D-0083-9170-544D-C121A47ACAE2}"/>
                </a:ext>
              </a:extLst>
            </p:cNvPr>
            <p:cNvSpPr>
              <a:spLocks noChangeArrowheads="1"/>
            </p:cNvSpPr>
            <p:nvPr/>
          </p:nvSpPr>
          <p:spPr bwMode="auto">
            <a:xfrm>
              <a:off x="3435" y="3679"/>
              <a:ext cx="4163"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25" name="Rectangle 120">
              <a:extLst>
                <a:ext uri="{FF2B5EF4-FFF2-40B4-BE49-F238E27FC236}">
                  <a16:creationId xmlns:a16="http://schemas.microsoft.com/office/drawing/2014/main" id="{2F746126-C5E7-DACF-E85C-C10B79B20B4F}"/>
                </a:ext>
              </a:extLst>
            </p:cNvPr>
            <p:cNvSpPr>
              <a:spLocks noChangeArrowheads="1"/>
            </p:cNvSpPr>
            <p:nvPr/>
          </p:nvSpPr>
          <p:spPr bwMode="auto">
            <a:xfrm>
              <a:off x="3429" y="366"/>
              <a:ext cx="6" cy="357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26" name="Line 121">
              <a:extLst>
                <a:ext uri="{FF2B5EF4-FFF2-40B4-BE49-F238E27FC236}">
                  <a16:creationId xmlns:a16="http://schemas.microsoft.com/office/drawing/2014/main" id="{D6D2CF60-DBE0-C246-B11A-9CE46994CD31}"/>
                </a:ext>
              </a:extLst>
            </p:cNvPr>
            <p:cNvSpPr>
              <a:spLocks noChangeShapeType="1"/>
            </p:cNvSpPr>
            <p:nvPr/>
          </p:nvSpPr>
          <p:spPr bwMode="auto">
            <a:xfrm>
              <a:off x="4761" y="374"/>
              <a:ext cx="0" cy="3559"/>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27" name="Rectangle 122">
              <a:extLst>
                <a:ext uri="{FF2B5EF4-FFF2-40B4-BE49-F238E27FC236}">
                  <a16:creationId xmlns:a16="http://schemas.microsoft.com/office/drawing/2014/main" id="{0BB3A063-0700-5369-AC8C-653EF899801D}"/>
                </a:ext>
              </a:extLst>
            </p:cNvPr>
            <p:cNvSpPr>
              <a:spLocks noChangeArrowheads="1"/>
            </p:cNvSpPr>
            <p:nvPr/>
          </p:nvSpPr>
          <p:spPr bwMode="auto">
            <a:xfrm>
              <a:off x="4761" y="374"/>
              <a:ext cx="3" cy="355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28" name="Line 123">
              <a:extLst>
                <a:ext uri="{FF2B5EF4-FFF2-40B4-BE49-F238E27FC236}">
                  <a16:creationId xmlns:a16="http://schemas.microsoft.com/office/drawing/2014/main" id="{D1CB541C-BCB5-886D-B590-552B86609288}"/>
                </a:ext>
              </a:extLst>
            </p:cNvPr>
            <p:cNvSpPr>
              <a:spLocks noChangeShapeType="1"/>
            </p:cNvSpPr>
            <p:nvPr/>
          </p:nvSpPr>
          <p:spPr bwMode="auto">
            <a:xfrm>
              <a:off x="5030" y="374"/>
              <a:ext cx="0" cy="3559"/>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29" name="Rectangle 124">
              <a:extLst>
                <a:ext uri="{FF2B5EF4-FFF2-40B4-BE49-F238E27FC236}">
                  <a16:creationId xmlns:a16="http://schemas.microsoft.com/office/drawing/2014/main" id="{6222D37A-20F9-BA78-BE6E-6596BB42B1C3}"/>
                </a:ext>
              </a:extLst>
            </p:cNvPr>
            <p:cNvSpPr>
              <a:spLocks noChangeArrowheads="1"/>
            </p:cNvSpPr>
            <p:nvPr/>
          </p:nvSpPr>
          <p:spPr bwMode="auto">
            <a:xfrm>
              <a:off x="5030" y="374"/>
              <a:ext cx="4" cy="355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30" name="Line 125">
              <a:extLst>
                <a:ext uri="{FF2B5EF4-FFF2-40B4-BE49-F238E27FC236}">
                  <a16:creationId xmlns:a16="http://schemas.microsoft.com/office/drawing/2014/main" id="{612A2501-963A-AB25-F8B1-8EB200FF6CF0}"/>
                </a:ext>
              </a:extLst>
            </p:cNvPr>
            <p:cNvSpPr>
              <a:spLocks noChangeShapeType="1"/>
            </p:cNvSpPr>
            <p:nvPr/>
          </p:nvSpPr>
          <p:spPr bwMode="auto">
            <a:xfrm>
              <a:off x="5575" y="374"/>
              <a:ext cx="0" cy="3559"/>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31" name="Rectangle 126">
              <a:extLst>
                <a:ext uri="{FF2B5EF4-FFF2-40B4-BE49-F238E27FC236}">
                  <a16:creationId xmlns:a16="http://schemas.microsoft.com/office/drawing/2014/main" id="{E67AF776-16F4-198E-1001-5596FDF3BDF1}"/>
                </a:ext>
              </a:extLst>
            </p:cNvPr>
            <p:cNvSpPr>
              <a:spLocks noChangeArrowheads="1"/>
            </p:cNvSpPr>
            <p:nvPr/>
          </p:nvSpPr>
          <p:spPr bwMode="auto">
            <a:xfrm>
              <a:off x="5575" y="374"/>
              <a:ext cx="4" cy="355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32" name="Rectangle 127">
              <a:extLst>
                <a:ext uri="{FF2B5EF4-FFF2-40B4-BE49-F238E27FC236}">
                  <a16:creationId xmlns:a16="http://schemas.microsoft.com/office/drawing/2014/main" id="{99783DBC-D12C-204E-4C5D-15ABF20A17BE}"/>
                </a:ext>
              </a:extLst>
            </p:cNvPr>
            <p:cNvSpPr>
              <a:spLocks noChangeArrowheads="1"/>
            </p:cNvSpPr>
            <p:nvPr/>
          </p:nvSpPr>
          <p:spPr bwMode="auto">
            <a:xfrm>
              <a:off x="3435" y="3933"/>
              <a:ext cx="4170"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33" name="Rectangle 128">
              <a:extLst>
                <a:ext uri="{FF2B5EF4-FFF2-40B4-BE49-F238E27FC236}">
                  <a16:creationId xmlns:a16="http://schemas.microsoft.com/office/drawing/2014/main" id="{97ABE674-A406-8033-ED77-0385586A2A03}"/>
                </a:ext>
              </a:extLst>
            </p:cNvPr>
            <p:cNvSpPr>
              <a:spLocks noChangeArrowheads="1"/>
            </p:cNvSpPr>
            <p:nvPr/>
          </p:nvSpPr>
          <p:spPr bwMode="auto">
            <a:xfrm>
              <a:off x="7598" y="374"/>
              <a:ext cx="7" cy="356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34" name="Line 129">
              <a:extLst>
                <a:ext uri="{FF2B5EF4-FFF2-40B4-BE49-F238E27FC236}">
                  <a16:creationId xmlns:a16="http://schemas.microsoft.com/office/drawing/2014/main" id="{F7D0E6F5-47C9-2320-B9E3-43B50335C530}"/>
                </a:ext>
              </a:extLst>
            </p:cNvPr>
            <p:cNvSpPr>
              <a:spLocks noChangeShapeType="1"/>
            </p:cNvSpPr>
            <p:nvPr/>
          </p:nvSpPr>
          <p:spPr bwMode="auto">
            <a:xfrm>
              <a:off x="3432" y="3942"/>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35" name="Rectangle 130">
              <a:extLst>
                <a:ext uri="{FF2B5EF4-FFF2-40B4-BE49-F238E27FC236}">
                  <a16:creationId xmlns:a16="http://schemas.microsoft.com/office/drawing/2014/main" id="{9FE25437-C0C4-A13C-964D-68907E382D67}"/>
                </a:ext>
              </a:extLst>
            </p:cNvPr>
            <p:cNvSpPr>
              <a:spLocks noChangeArrowheads="1"/>
            </p:cNvSpPr>
            <p:nvPr/>
          </p:nvSpPr>
          <p:spPr bwMode="auto">
            <a:xfrm>
              <a:off x="3432" y="3942"/>
              <a:ext cx="3" cy="4"/>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36" name="Line 131">
              <a:extLst>
                <a:ext uri="{FF2B5EF4-FFF2-40B4-BE49-F238E27FC236}">
                  <a16:creationId xmlns:a16="http://schemas.microsoft.com/office/drawing/2014/main" id="{F4E9BA58-9068-703B-1E87-C616510E823F}"/>
                </a:ext>
              </a:extLst>
            </p:cNvPr>
            <p:cNvSpPr>
              <a:spLocks noChangeShapeType="1"/>
            </p:cNvSpPr>
            <p:nvPr/>
          </p:nvSpPr>
          <p:spPr bwMode="auto">
            <a:xfrm>
              <a:off x="4761" y="3942"/>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37" name="Rectangle 132">
              <a:extLst>
                <a:ext uri="{FF2B5EF4-FFF2-40B4-BE49-F238E27FC236}">
                  <a16:creationId xmlns:a16="http://schemas.microsoft.com/office/drawing/2014/main" id="{B2FBDB38-FB1E-FEE3-D349-B39C25A96DBE}"/>
                </a:ext>
              </a:extLst>
            </p:cNvPr>
            <p:cNvSpPr>
              <a:spLocks noChangeArrowheads="1"/>
            </p:cNvSpPr>
            <p:nvPr/>
          </p:nvSpPr>
          <p:spPr bwMode="auto">
            <a:xfrm>
              <a:off x="4761" y="3942"/>
              <a:ext cx="3" cy="4"/>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38" name="Line 133">
              <a:extLst>
                <a:ext uri="{FF2B5EF4-FFF2-40B4-BE49-F238E27FC236}">
                  <a16:creationId xmlns:a16="http://schemas.microsoft.com/office/drawing/2014/main" id="{B7C24FC2-6874-E88A-57B6-C404606CA4AA}"/>
                </a:ext>
              </a:extLst>
            </p:cNvPr>
            <p:cNvSpPr>
              <a:spLocks noChangeShapeType="1"/>
            </p:cNvSpPr>
            <p:nvPr/>
          </p:nvSpPr>
          <p:spPr bwMode="auto">
            <a:xfrm>
              <a:off x="5030" y="3942"/>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39" name="Rectangle 134">
              <a:extLst>
                <a:ext uri="{FF2B5EF4-FFF2-40B4-BE49-F238E27FC236}">
                  <a16:creationId xmlns:a16="http://schemas.microsoft.com/office/drawing/2014/main" id="{2BC98168-88D1-2F3F-C9FC-6D5EC3343174}"/>
                </a:ext>
              </a:extLst>
            </p:cNvPr>
            <p:cNvSpPr>
              <a:spLocks noChangeArrowheads="1"/>
            </p:cNvSpPr>
            <p:nvPr/>
          </p:nvSpPr>
          <p:spPr bwMode="auto">
            <a:xfrm>
              <a:off x="5030" y="3942"/>
              <a:ext cx="4" cy="4"/>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40" name="Line 135">
              <a:extLst>
                <a:ext uri="{FF2B5EF4-FFF2-40B4-BE49-F238E27FC236}">
                  <a16:creationId xmlns:a16="http://schemas.microsoft.com/office/drawing/2014/main" id="{40AD4908-AE9E-37BD-7387-0466DE2B35DC}"/>
                </a:ext>
              </a:extLst>
            </p:cNvPr>
            <p:cNvSpPr>
              <a:spLocks noChangeShapeType="1"/>
            </p:cNvSpPr>
            <p:nvPr/>
          </p:nvSpPr>
          <p:spPr bwMode="auto">
            <a:xfrm>
              <a:off x="5575" y="3942"/>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41" name="Rectangle 136">
              <a:extLst>
                <a:ext uri="{FF2B5EF4-FFF2-40B4-BE49-F238E27FC236}">
                  <a16:creationId xmlns:a16="http://schemas.microsoft.com/office/drawing/2014/main" id="{3AB16F4D-6585-C908-5029-9A8F6A157695}"/>
                </a:ext>
              </a:extLst>
            </p:cNvPr>
            <p:cNvSpPr>
              <a:spLocks noChangeArrowheads="1"/>
            </p:cNvSpPr>
            <p:nvPr/>
          </p:nvSpPr>
          <p:spPr bwMode="auto">
            <a:xfrm>
              <a:off x="5575" y="3942"/>
              <a:ext cx="4" cy="4"/>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42" name="Line 137">
              <a:extLst>
                <a:ext uri="{FF2B5EF4-FFF2-40B4-BE49-F238E27FC236}">
                  <a16:creationId xmlns:a16="http://schemas.microsoft.com/office/drawing/2014/main" id="{F1A197DE-30EB-7314-2955-87F215EBC770}"/>
                </a:ext>
              </a:extLst>
            </p:cNvPr>
            <p:cNvSpPr>
              <a:spLocks noChangeShapeType="1"/>
            </p:cNvSpPr>
            <p:nvPr/>
          </p:nvSpPr>
          <p:spPr bwMode="auto">
            <a:xfrm>
              <a:off x="7602" y="3942"/>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43" name="Rectangle 138">
              <a:extLst>
                <a:ext uri="{FF2B5EF4-FFF2-40B4-BE49-F238E27FC236}">
                  <a16:creationId xmlns:a16="http://schemas.microsoft.com/office/drawing/2014/main" id="{A8948062-F576-5439-FE07-1786AF6883B0}"/>
                </a:ext>
              </a:extLst>
            </p:cNvPr>
            <p:cNvSpPr>
              <a:spLocks noChangeArrowheads="1"/>
            </p:cNvSpPr>
            <p:nvPr/>
          </p:nvSpPr>
          <p:spPr bwMode="auto">
            <a:xfrm>
              <a:off x="7602" y="3942"/>
              <a:ext cx="3" cy="4"/>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44" name="Line 139">
              <a:extLst>
                <a:ext uri="{FF2B5EF4-FFF2-40B4-BE49-F238E27FC236}">
                  <a16:creationId xmlns:a16="http://schemas.microsoft.com/office/drawing/2014/main" id="{0E8AA23B-E9A6-67A0-0D44-DB0081793C5A}"/>
                </a:ext>
              </a:extLst>
            </p:cNvPr>
            <p:cNvSpPr>
              <a:spLocks noChangeShapeType="1"/>
            </p:cNvSpPr>
            <p:nvPr/>
          </p:nvSpPr>
          <p:spPr bwMode="auto">
            <a:xfrm>
              <a:off x="7605" y="370"/>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45" name="Rectangle 140">
              <a:extLst>
                <a:ext uri="{FF2B5EF4-FFF2-40B4-BE49-F238E27FC236}">
                  <a16:creationId xmlns:a16="http://schemas.microsoft.com/office/drawing/2014/main" id="{B43C55A4-DED1-4011-799E-C1236DB37B9F}"/>
                </a:ext>
              </a:extLst>
            </p:cNvPr>
            <p:cNvSpPr>
              <a:spLocks noChangeArrowheads="1"/>
            </p:cNvSpPr>
            <p:nvPr/>
          </p:nvSpPr>
          <p:spPr bwMode="auto">
            <a:xfrm>
              <a:off x="7605" y="370"/>
              <a:ext cx="3" cy="4"/>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46" name="Line 141">
              <a:extLst>
                <a:ext uri="{FF2B5EF4-FFF2-40B4-BE49-F238E27FC236}">
                  <a16:creationId xmlns:a16="http://schemas.microsoft.com/office/drawing/2014/main" id="{E2AA90D4-1F85-738C-89E3-C0A308D26CF9}"/>
                </a:ext>
              </a:extLst>
            </p:cNvPr>
            <p:cNvSpPr>
              <a:spLocks noChangeShapeType="1"/>
            </p:cNvSpPr>
            <p:nvPr/>
          </p:nvSpPr>
          <p:spPr bwMode="auto">
            <a:xfrm>
              <a:off x="7605" y="497"/>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47" name="Rectangle 142">
              <a:extLst>
                <a:ext uri="{FF2B5EF4-FFF2-40B4-BE49-F238E27FC236}">
                  <a16:creationId xmlns:a16="http://schemas.microsoft.com/office/drawing/2014/main" id="{A3355D81-5D56-9A22-0B9D-8BE3A7DFD153}"/>
                </a:ext>
              </a:extLst>
            </p:cNvPr>
            <p:cNvSpPr>
              <a:spLocks noChangeArrowheads="1"/>
            </p:cNvSpPr>
            <p:nvPr/>
          </p:nvSpPr>
          <p:spPr bwMode="auto">
            <a:xfrm>
              <a:off x="7605" y="497"/>
              <a:ext cx="3"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48" name="Line 143">
              <a:extLst>
                <a:ext uri="{FF2B5EF4-FFF2-40B4-BE49-F238E27FC236}">
                  <a16:creationId xmlns:a16="http://schemas.microsoft.com/office/drawing/2014/main" id="{8C9ACD2E-8430-A652-37FD-D4060DFDD321}"/>
                </a:ext>
              </a:extLst>
            </p:cNvPr>
            <p:cNvSpPr>
              <a:spLocks noChangeShapeType="1"/>
            </p:cNvSpPr>
            <p:nvPr/>
          </p:nvSpPr>
          <p:spPr bwMode="auto">
            <a:xfrm>
              <a:off x="7605" y="62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49" name="Rectangle 144">
              <a:extLst>
                <a:ext uri="{FF2B5EF4-FFF2-40B4-BE49-F238E27FC236}">
                  <a16:creationId xmlns:a16="http://schemas.microsoft.com/office/drawing/2014/main" id="{9DC5B14F-9954-F295-8440-CC11FED20F18}"/>
                </a:ext>
              </a:extLst>
            </p:cNvPr>
            <p:cNvSpPr>
              <a:spLocks noChangeArrowheads="1"/>
            </p:cNvSpPr>
            <p:nvPr/>
          </p:nvSpPr>
          <p:spPr bwMode="auto">
            <a:xfrm>
              <a:off x="7605" y="625"/>
              <a:ext cx="3" cy="4"/>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50" name="Line 145">
              <a:extLst>
                <a:ext uri="{FF2B5EF4-FFF2-40B4-BE49-F238E27FC236}">
                  <a16:creationId xmlns:a16="http://schemas.microsoft.com/office/drawing/2014/main" id="{6D85C29D-290A-F3C3-68B1-D763A5E1171C}"/>
                </a:ext>
              </a:extLst>
            </p:cNvPr>
            <p:cNvSpPr>
              <a:spLocks noChangeShapeType="1"/>
            </p:cNvSpPr>
            <p:nvPr/>
          </p:nvSpPr>
          <p:spPr bwMode="auto">
            <a:xfrm>
              <a:off x="7605" y="752"/>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51" name="Rectangle 146">
              <a:extLst>
                <a:ext uri="{FF2B5EF4-FFF2-40B4-BE49-F238E27FC236}">
                  <a16:creationId xmlns:a16="http://schemas.microsoft.com/office/drawing/2014/main" id="{A764DF41-A06C-46BF-251B-ADE6A90DAC08}"/>
                </a:ext>
              </a:extLst>
            </p:cNvPr>
            <p:cNvSpPr>
              <a:spLocks noChangeArrowheads="1"/>
            </p:cNvSpPr>
            <p:nvPr/>
          </p:nvSpPr>
          <p:spPr bwMode="auto">
            <a:xfrm>
              <a:off x="7605" y="752"/>
              <a:ext cx="3" cy="4"/>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52" name="Line 147">
              <a:extLst>
                <a:ext uri="{FF2B5EF4-FFF2-40B4-BE49-F238E27FC236}">
                  <a16:creationId xmlns:a16="http://schemas.microsoft.com/office/drawing/2014/main" id="{4305479C-4047-8C80-0856-05A356E8CBEA}"/>
                </a:ext>
              </a:extLst>
            </p:cNvPr>
            <p:cNvSpPr>
              <a:spLocks noChangeShapeType="1"/>
            </p:cNvSpPr>
            <p:nvPr/>
          </p:nvSpPr>
          <p:spPr bwMode="auto">
            <a:xfrm>
              <a:off x="7605" y="1006"/>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53" name="Rectangle 148">
              <a:extLst>
                <a:ext uri="{FF2B5EF4-FFF2-40B4-BE49-F238E27FC236}">
                  <a16:creationId xmlns:a16="http://schemas.microsoft.com/office/drawing/2014/main" id="{B64DD497-EDAB-EF42-0EAC-9BD5BD44AD18}"/>
                </a:ext>
              </a:extLst>
            </p:cNvPr>
            <p:cNvSpPr>
              <a:spLocks noChangeArrowheads="1"/>
            </p:cNvSpPr>
            <p:nvPr/>
          </p:nvSpPr>
          <p:spPr bwMode="auto">
            <a:xfrm>
              <a:off x="7605" y="1006"/>
              <a:ext cx="3"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54" name="Line 149">
              <a:extLst>
                <a:ext uri="{FF2B5EF4-FFF2-40B4-BE49-F238E27FC236}">
                  <a16:creationId xmlns:a16="http://schemas.microsoft.com/office/drawing/2014/main" id="{AC45F91E-15A7-70F2-CF4C-1B3CD3726C3C}"/>
                </a:ext>
              </a:extLst>
            </p:cNvPr>
            <p:cNvSpPr>
              <a:spLocks noChangeShapeType="1"/>
            </p:cNvSpPr>
            <p:nvPr/>
          </p:nvSpPr>
          <p:spPr bwMode="auto">
            <a:xfrm>
              <a:off x="7605" y="1134"/>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55" name="Rectangle 150">
              <a:extLst>
                <a:ext uri="{FF2B5EF4-FFF2-40B4-BE49-F238E27FC236}">
                  <a16:creationId xmlns:a16="http://schemas.microsoft.com/office/drawing/2014/main" id="{F3CCB6E1-4F0E-9F3C-97C0-C72FCE66DD34}"/>
                </a:ext>
              </a:extLst>
            </p:cNvPr>
            <p:cNvSpPr>
              <a:spLocks noChangeArrowheads="1"/>
            </p:cNvSpPr>
            <p:nvPr/>
          </p:nvSpPr>
          <p:spPr bwMode="auto">
            <a:xfrm>
              <a:off x="7605" y="1134"/>
              <a:ext cx="3" cy="4"/>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56" name="Line 151">
              <a:extLst>
                <a:ext uri="{FF2B5EF4-FFF2-40B4-BE49-F238E27FC236}">
                  <a16:creationId xmlns:a16="http://schemas.microsoft.com/office/drawing/2014/main" id="{4489ABFB-357E-8DF1-E9E7-157DD08CAA20}"/>
                </a:ext>
              </a:extLst>
            </p:cNvPr>
            <p:cNvSpPr>
              <a:spLocks noChangeShapeType="1"/>
            </p:cNvSpPr>
            <p:nvPr/>
          </p:nvSpPr>
          <p:spPr bwMode="auto">
            <a:xfrm>
              <a:off x="7605" y="1261"/>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57" name="Rectangle 152">
              <a:extLst>
                <a:ext uri="{FF2B5EF4-FFF2-40B4-BE49-F238E27FC236}">
                  <a16:creationId xmlns:a16="http://schemas.microsoft.com/office/drawing/2014/main" id="{4D9A80C9-E27A-4E5A-BFAA-70182D27B3CA}"/>
                </a:ext>
              </a:extLst>
            </p:cNvPr>
            <p:cNvSpPr>
              <a:spLocks noChangeArrowheads="1"/>
            </p:cNvSpPr>
            <p:nvPr/>
          </p:nvSpPr>
          <p:spPr bwMode="auto">
            <a:xfrm>
              <a:off x="7605" y="1261"/>
              <a:ext cx="3" cy="4"/>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58" name="Line 153">
              <a:extLst>
                <a:ext uri="{FF2B5EF4-FFF2-40B4-BE49-F238E27FC236}">
                  <a16:creationId xmlns:a16="http://schemas.microsoft.com/office/drawing/2014/main" id="{02CF365B-33AD-F491-8F4D-4EDA8A8AA11E}"/>
                </a:ext>
              </a:extLst>
            </p:cNvPr>
            <p:cNvSpPr>
              <a:spLocks noChangeShapeType="1"/>
            </p:cNvSpPr>
            <p:nvPr/>
          </p:nvSpPr>
          <p:spPr bwMode="auto">
            <a:xfrm>
              <a:off x="7605" y="151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59" name="Rectangle 154">
              <a:extLst>
                <a:ext uri="{FF2B5EF4-FFF2-40B4-BE49-F238E27FC236}">
                  <a16:creationId xmlns:a16="http://schemas.microsoft.com/office/drawing/2014/main" id="{F1EEF5BF-03A7-3B68-2D45-B777746C8232}"/>
                </a:ext>
              </a:extLst>
            </p:cNvPr>
            <p:cNvSpPr>
              <a:spLocks noChangeArrowheads="1"/>
            </p:cNvSpPr>
            <p:nvPr/>
          </p:nvSpPr>
          <p:spPr bwMode="auto">
            <a:xfrm>
              <a:off x="7605" y="1515"/>
              <a:ext cx="3"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60" name="Line 155">
              <a:extLst>
                <a:ext uri="{FF2B5EF4-FFF2-40B4-BE49-F238E27FC236}">
                  <a16:creationId xmlns:a16="http://schemas.microsoft.com/office/drawing/2014/main" id="{344A2D6B-9F60-0031-B25D-5457F048BDBC}"/>
                </a:ext>
              </a:extLst>
            </p:cNvPr>
            <p:cNvSpPr>
              <a:spLocks noChangeShapeType="1"/>
            </p:cNvSpPr>
            <p:nvPr/>
          </p:nvSpPr>
          <p:spPr bwMode="auto">
            <a:xfrm>
              <a:off x="7605" y="1770"/>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61" name="Rectangle 156">
              <a:extLst>
                <a:ext uri="{FF2B5EF4-FFF2-40B4-BE49-F238E27FC236}">
                  <a16:creationId xmlns:a16="http://schemas.microsoft.com/office/drawing/2014/main" id="{9FD90EAF-9026-26DC-AF21-04ABD457BA19}"/>
                </a:ext>
              </a:extLst>
            </p:cNvPr>
            <p:cNvSpPr>
              <a:spLocks noChangeArrowheads="1"/>
            </p:cNvSpPr>
            <p:nvPr/>
          </p:nvSpPr>
          <p:spPr bwMode="auto">
            <a:xfrm>
              <a:off x="7605" y="1770"/>
              <a:ext cx="3" cy="4"/>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62" name="Line 157">
              <a:extLst>
                <a:ext uri="{FF2B5EF4-FFF2-40B4-BE49-F238E27FC236}">
                  <a16:creationId xmlns:a16="http://schemas.microsoft.com/office/drawing/2014/main" id="{37FB58C9-8DC5-5A74-00C3-21ECC6BA1CB6}"/>
                </a:ext>
              </a:extLst>
            </p:cNvPr>
            <p:cNvSpPr>
              <a:spLocks noChangeShapeType="1"/>
            </p:cNvSpPr>
            <p:nvPr/>
          </p:nvSpPr>
          <p:spPr bwMode="auto">
            <a:xfrm>
              <a:off x="7605" y="2024"/>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63" name="Rectangle 158">
              <a:extLst>
                <a:ext uri="{FF2B5EF4-FFF2-40B4-BE49-F238E27FC236}">
                  <a16:creationId xmlns:a16="http://schemas.microsoft.com/office/drawing/2014/main" id="{8C0D1C18-9599-7137-7CA7-D4447B2A6E55}"/>
                </a:ext>
              </a:extLst>
            </p:cNvPr>
            <p:cNvSpPr>
              <a:spLocks noChangeArrowheads="1"/>
            </p:cNvSpPr>
            <p:nvPr/>
          </p:nvSpPr>
          <p:spPr bwMode="auto">
            <a:xfrm>
              <a:off x="7605" y="2024"/>
              <a:ext cx="3"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64" name="Line 159">
              <a:extLst>
                <a:ext uri="{FF2B5EF4-FFF2-40B4-BE49-F238E27FC236}">
                  <a16:creationId xmlns:a16="http://schemas.microsoft.com/office/drawing/2014/main" id="{A3A96AA5-53CD-9F8D-C0DD-156E3E96289D}"/>
                </a:ext>
              </a:extLst>
            </p:cNvPr>
            <p:cNvSpPr>
              <a:spLocks noChangeShapeType="1"/>
            </p:cNvSpPr>
            <p:nvPr/>
          </p:nvSpPr>
          <p:spPr bwMode="auto">
            <a:xfrm>
              <a:off x="7605" y="2152"/>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65" name="Rectangle 160">
              <a:extLst>
                <a:ext uri="{FF2B5EF4-FFF2-40B4-BE49-F238E27FC236}">
                  <a16:creationId xmlns:a16="http://schemas.microsoft.com/office/drawing/2014/main" id="{208F0BA1-1BBB-398E-86CB-502764662C49}"/>
                </a:ext>
              </a:extLst>
            </p:cNvPr>
            <p:cNvSpPr>
              <a:spLocks noChangeArrowheads="1"/>
            </p:cNvSpPr>
            <p:nvPr/>
          </p:nvSpPr>
          <p:spPr bwMode="auto">
            <a:xfrm>
              <a:off x="7605" y="2152"/>
              <a:ext cx="3" cy="4"/>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66" name="Line 161">
              <a:extLst>
                <a:ext uri="{FF2B5EF4-FFF2-40B4-BE49-F238E27FC236}">
                  <a16:creationId xmlns:a16="http://schemas.microsoft.com/office/drawing/2014/main" id="{9648BB5E-DD8B-5EF3-CB63-D6BE34E9C75C}"/>
                </a:ext>
              </a:extLst>
            </p:cNvPr>
            <p:cNvSpPr>
              <a:spLocks noChangeShapeType="1"/>
            </p:cNvSpPr>
            <p:nvPr/>
          </p:nvSpPr>
          <p:spPr bwMode="auto">
            <a:xfrm>
              <a:off x="7605" y="227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67" name="Rectangle 162">
              <a:extLst>
                <a:ext uri="{FF2B5EF4-FFF2-40B4-BE49-F238E27FC236}">
                  <a16:creationId xmlns:a16="http://schemas.microsoft.com/office/drawing/2014/main" id="{15085B5F-F655-5F99-6F8C-6B235B424687}"/>
                </a:ext>
              </a:extLst>
            </p:cNvPr>
            <p:cNvSpPr>
              <a:spLocks noChangeArrowheads="1"/>
            </p:cNvSpPr>
            <p:nvPr/>
          </p:nvSpPr>
          <p:spPr bwMode="auto">
            <a:xfrm>
              <a:off x="7605" y="2279"/>
              <a:ext cx="3" cy="4"/>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68" name="Line 163">
              <a:extLst>
                <a:ext uri="{FF2B5EF4-FFF2-40B4-BE49-F238E27FC236}">
                  <a16:creationId xmlns:a16="http://schemas.microsoft.com/office/drawing/2014/main" id="{5AA68951-D539-71DB-1807-4363D74E1CDF}"/>
                </a:ext>
              </a:extLst>
            </p:cNvPr>
            <p:cNvSpPr>
              <a:spLocks noChangeShapeType="1"/>
            </p:cNvSpPr>
            <p:nvPr/>
          </p:nvSpPr>
          <p:spPr bwMode="auto">
            <a:xfrm>
              <a:off x="7605" y="2661"/>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69" name="Rectangle 164">
              <a:extLst>
                <a:ext uri="{FF2B5EF4-FFF2-40B4-BE49-F238E27FC236}">
                  <a16:creationId xmlns:a16="http://schemas.microsoft.com/office/drawing/2014/main" id="{731C5D26-B0F1-4D6C-7F2B-ADE48DABC2C2}"/>
                </a:ext>
              </a:extLst>
            </p:cNvPr>
            <p:cNvSpPr>
              <a:spLocks noChangeArrowheads="1"/>
            </p:cNvSpPr>
            <p:nvPr/>
          </p:nvSpPr>
          <p:spPr bwMode="auto">
            <a:xfrm>
              <a:off x="7605" y="2661"/>
              <a:ext cx="3" cy="4"/>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70" name="Line 165">
              <a:extLst>
                <a:ext uri="{FF2B5EF4-FFF2-40B4-BE49-F238E27FC236}">
                  <a16:creationId xmlns:a16="http://schemas.microsoft.com/office/drawing/2014/main" id="{6DDA36F5-3B0D-9F0A-029C-9A116AFB5C9A}"/>
                </a:ext>
              </a:extLst>
            </p:cNvPr>
            <p:cNvSpPr>
              <a:spLocks noChangeShapeType="1"/>
            </p:cNvSpPr>
            <p:nvPr/>
          </p:nvSpPr>
          <p:spPr bwMode="auto">
            <a:xfrm>
              <a:off x="7605" y="3042"/>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71" name="Rectangle 166">
              <a:extLst>
                <a:ext uri="{FF2B5EF4-FFF2-40B4-BE49-F238E27FC236}">
                  <a16:creationId xmlns:a16="http://schemas.microsoft.com/office/drawing/2014/main" id="{7493DDFD-B59A-64FF-70F7-D22A29E5323C}"/>
                </a:ext>
              </a:extLst>
            </p:cNvPr>
            <p:cNvSpPr>
              <a:spLocks noChangeArrowheads="1"/>
            </p:cNvSpPr>
            <p:nvPr/>
          </p:nvSpPr>
          <p:spPr bwMode="auto">
            <a:xfrm>
              <a:off x="7605" y="3042"/>
              <a:ext cx="3"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72" name="Line 167">
              <a:extLst>
                <a:ext uri="{FF2B5EF4-FFF2-40B4-BE49-F238E27FC236}">
                  <a16:creationId xmlns:a16="http://schemas.microsoft.com/office/drawing/2014/main" id="{D04D9557-D921-9573-622D-11F42B8D04CE}"/>
                </a:ext>
              </a:extLst>
            </p:cNvPr>
            <p:cNvSpPr>
              <a:spLocks noChangeShapeType="1"/>
            </p:cNvSpPr>
            <p:nvPr/>
          </p:nvSpPr>
          <p:spPr bwMode="auto">
            <a:xfrm>
              <a:off x="7605" y="3424"/>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73" name="Rectangle 168">
              <a:extLst>
                <a:ext uri="{FF2B5EF4-FFF2-40B4-BE49-F238E27FC236}">
                  <a16:creationId xmlns:a16="http://schemas.microsoft.com/office/drawing/2014/main" id="{A8EAD9B4-6FA3-DEBD-4961-D36D461655AF}"/>
                </a:ext>
              </a:extLst>
            </p:cNvPr>
            <p:cNvSpPr>
              <a:spLocks noChangeArrowheads="1"/>
            </p:cNvSpPr>
            <p:nvPr/>
          </p:nvSpPr>
          <p:spPr bwMode="auto">
            <a:xfrm>
              <a:off x="7605" y="3424"/>
              <a:ext cx="3"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74" name="Line 169">
              <a:extLst>
                <a:ext uri="{FF2B5EF4-FFF2-40B4-BE49-F238E27FC236}">
                  <a16:creationId xmlns:a16="http://schemas.microsoft.com/office/drawing/2014/main" id="{F6CE9C9E-FF6D-A30A-EC55-AFA2C68DEAAB}"/>
                </a:ext>
              </a:extLst>
            </p:cNvPr>
            <p:cNvSpPr>
              <a:spLocks noChangeShapeType="1"/>
            </p:cNvSpPr>
            <p:nvPr/>
          </p:nvSpPr>
          <p:spPr bwMode="auto">
            <a:xfrm>
              <a:off x="7605" y="367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75" name="Rectangle 170">
              <a:extLst>
                <a:ext uri="{FF2B5EF4-FFF2-40B4-BE49-F238E27FC236}">
                  <a16:creationId xmlns:a16="http://schemas.microsoft.com/office/drawing/2014/main" id="{7F1F55B9-9469-5688-4CD4-3902DED6DFD3}"/>
                </a:ext>
              </a:extLst>
            </p:cNvPr>
            <p:cNvSpPr>
              <a:spLocks noChangeArrowheads="1"/>
            </p:cNvSpPr>
            <p:nvPr/>
          </p:nvSpPr>
          <p:spPr bwMode="auto">
            <a:xfrm>
              <a:off x="7605" y="3679"/>
              <a:ext cx="3" cy="4"/>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sp>
          <p:nvSpPr>
            <p:cNvPr id="176" name="Line 171">
              <a:extLst>
                <a:ext uri="{FF2B5EF4-FFF2-40B4-BE49-F238E27FC236}">
                  <a16:creationId xmlns:a16="http://schemas.microsoft.com/office/drawing/2014/main" id="{6E12A539-B6B7-45FF-3037-C144860BE5F7}"/>
                </a:ext>
              </a:extLst>
            </p:cNvPr>
            <p:cNvSpPr>
              <a:spLocks noChangeShapeType="1"/>
            </p:cNvSpPr>
            <p:nvPr/>
          </p:nvSpPr>
          <p:spPr bwMode="auto">
            <a:xfrm>
              <a:off x="7605" y="3938"/>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CD"/>
            </a:p>
          </p:txBody>
        </p:sp>
        <p:sp>
          <p:nvSpPr>
            <p:cNvPr id="177" name="Rectangle 172">
              <a:extLst>
                <a:ext uri="{FF2B5EF4-FFF2-40B4-BE49-F238E27FC236}">
                  <a16:creationId xmlns:a16="http://schemas.microsoft.com/office/drawing/2014/main" id="{EDFD0D6D-FDCB-050F-A54F-AB541D333FCB}"/>
                </a:ext>
              </a:extLst>
            </p:cNvPr>
            <p:cNvSpPr>
              <a:spLocks noChangeArrowheads="1"/>
            </p:cNvSpPr>
            <p:nvPr/>
          </p:nvSpPr>
          <p:spPr bwMode="auto">
            <a:xfrm>
              <a:off x="7605" y="3938"/>
              <a:ext cx="3" cy="4"/>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CD"/>
            </a:p>
          </p:txBody>
        </p:sp>
      </p:grpSp>
    </p:spTree>
    <p:custDataLst>
      <p:tags r:id="rId1"/>
    </p:custDataLst>
    <p:extLst>
      <p:ext uri="{BB962C8B-B14F-4D97-AF65-F5344CB8AC3E}">
        <p14:creationId xmlns:p14="http://schemas.microsoft.com/office/powerpoint/2010/main" val="29382216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91183"/>
          </a:xfrm>
          <a:solidFill>
            <a:srgbClr val="FFFF00"/>
          </a:solidFill>
          <a:ln>
            <a:solidFill>
              <a:srgbClr val="FFFF00"/>
            </a:solidFill>
          </a:ln>
        </p:spPr>
        <p:txBody>
          <a:bodyPr>
            <a:normAutofit/>
          </a:bodyPr>
          <a:lstStyle/>
          <a:p>
            <a:pPr algn="ctr"/>
            <a:r>
              <a:rPr lang="en-US" sz="2000" b="1" dirty="0">
                <a:solidFill>
                  <a:srgbClr val="FF0000"/>
                </a:solidFill>
              </a:rPr>
              <a:t>VII. QUELQUES RESULTATS DE LA PRISE EN CHARGE GRATUITE DE LA FEMME ENCEINTE, DE L’ACCOUCHEE ET DU NOUVEAU-NE A KINSHASA (Suite 2).</a:t>
            </a:r>
            <a:endParaRPr lang="en-US" sz="2000" dirty="0">
              <a:solidFill>
                <a:srgbClr val="FF0000"/>
              </a:solidFill>
            </a:endParaRPr>
          </a:p>
        </p:txBody>
      </p:sp>
      <p:sp>
        <p:nvSpPr>
          <p:cNvPr id="3" name="Content Placeholder 2"/>
          <p:cNvSpPr>
            <a:spLocks noGrp="1"/>
          </p:cNvSpPr>
          <p:nvPr>
            <p:ph idx="1"/>
          </p:nvPr>
        </p:nvSpPr>
        <p:spPr>
          <a:xfrm>
            <a:off x="677334" y="1527243"/>
            <a:ext cx="8596668" cy="4514119"/>
          </a:xfrm>
        </p:spPr>
        <p:txBody>
          <a:bodyPr>
            <a:normAutofit/>
          </a:bodyPr>
          <a:lstStyle/>
          <a:p>
            <a:pPr lvl="1">
              <a:buFont typeface="Wingdings" panose="05000000000000000000" pitchFamily="2" charset="2"/>
              <a:buChar char="Ø"/>
            </a:pPr>
            <a:r>
              <a:rPr lang="fr-FR" sz="2400" dirty="0"/>
              <a:t>Nombre d’accouchement :</a:t>
            </a:r>
          </a:p>
          <a:p>
            <a:pPr marL="1314450" lvl="3" indent="0">
              <a:buNone/>
            </a:pPr>
            <a:r>
              <a:rPr lang="fr-FR" sz="1800" dirty="0"/>
              <a:t> </a:t>
            </a:r>
            <a:r>
              <a:rPr lang="en-US" sz="1800" dirty="0"/>
              <a:t>218.877 accouchements </a:t>
            </a:r>
            <a:r>
              <a:rPr lang="fr-FR" sz="1800" dirty="0"/>
              <a:t>soit</a:t>
            </a:r>
            <a:r>
              <a:rPr lang="en-US" sz="1800" dirty="0"/>
              <a:t> </a:t>
            </a:r>
            <a:r>
              <a:rPr lang="en-US" sz="1800" dirty="0">
                <a:solidFill>
                  <a:srgbClr val="FF0000"/>
                </a:solidFill>
              </a:rPr>
              <a:t>18.240 accouchements par </a:t>
            </a:r>
            <a:r>
              <a:rPr lang="fr-FR" sz="1800" dirty="0">
                <a:solidFill>
                  <a:srgbClr val="FF0000"/>
                </a:solidFill>
              </a:rPr>
              <a:t>mois;</a:t>
            </a:r>
          </a:p>
          <a:p>
            <a:pPr lvl="5" indent="-285750">
              <a:buFont typeface="Wingdings" panose="05000000000000000000" pitchFamily="2" charset="2"/>
              <a:buChar char="§"/>
            </a:pPr>
            <a:r>
              <a:rPr lang="fr-FR" sz="1800" dirty="0">
                <a:solidFill>
                  <a:schemeClr val="tx1"/>
                </a:solidFill>
              </a:rPr>
              <a:t>63% d’accouchements au niveau des centres de santé</a:t>
            </a:r>
          </a:p>
          <a:p>
            <a:pPr lvl="5" indent="-285750">
              <a:buFont typeface="Wingdings" panose="05000000000000000000" pitchFamily="2" charset="2"/>
              <a:buChar char="§"/>
            </a:pPr>
            <a:r>
              <a:rPr lang="fr-FR" sz="1800" dirty="0">
                <a:solidFill>
                  <a:schemeClr val="tx1"/>
                </a:solidFill>
              </a:rPr>
              <a:t>31% au niveau des HGR</a:t>
            </a:r>
          </a:p>
          <a:p>
            <a:pPr lvl="5" indent="-285750">
              <a:buFont typeface="Wingdings" panose="05000000000000000000" pitchFamily="2" charset="2"/>
              <a:buChar char="§"/>
            </a:pPr>
            <a:r>
              <a:rPr lang="fr-FR" sz="1800" dirty="0">
                <a:solidFill>
                  <a:schemeClr val="tx1"/>
                </a:solidFill>
              </a:rPr>
              <a:t>6% au niveau de ESS tertiaire</a:t>
            </a:r>
            <a:endParaRPr lang="fr-FR" sz="1800" dirty="0">
              <a:solidFill>
                <a:srgbClr val="FF0000"/>
              </a:solidFill>
            </a:endParaRPr>
          </a:p>
          <a:p>
            <a:pPr marL="800100" lvl="1">
              <a:buFont typeface="Wingdings" panose="05000000000000000000" pitchFamily="2" charset="2"/>
              <a:buChar char="Ø"/>
            </a:pPr>
            <a:endParaRPr lang="fr-FR" sz="2200" dirty="0">
              <a:solidFill>
                <a:schemeClr val="tx1"/>
              </a:solidFill>
            </a:endParaRPr>
          </a:p>
          <a:p>
            <a:pPr marL="800100" lvl="1">
              <a:buFont typeface="Wingdings" panose="05000000000000000000" pitchFamily="2" charset="2"/>
              <a:buChar char="Ø"/>
            </a:pPr>
            <a:r>
              <a:rPr lang="fr-FR" sz="2200" dirty="0">
                <a:solidFill>
                  <a:schemeClr val="tx1"/>
                </a:solidFill>
              </a:rPr>
              <a:t>8% de césarienne;</a:t>
            </a:r>
          </a:p>
          <a:p>
            <a:pPr marL="800100" lvl="1">
              <a:buFont typeface="Wingdings" panose="05000000000000000000" pitchFamily="2" charset="2"/>
              <a:buChar char="Ø"/>
            </a:pPr>
            <a:endParaRPr lang="fr-FR" sz="2200" dirty="0">
              <a:solidFill>
                <a:schemeClr val="tx1"/>
              </a:solidFill>
            </a:endParaRPr>
          </a:p>
          <a:p>
            <a:pPr marL="800100" lvl="1">
              <a:buFont typeface="Wingdings" panose="05000000000000000000" pitchFamily="2" charset="2"/>
              <a:buChar char="Ø"/>
            </a:pPr>
            <a:r>
              <a:rPr lang="fr-FR" sz="2200" dirty="0">
                <a:solidFill>
                  <a:schemeClr val="tx1"/>
                </a:solidFill>
              </a:rPr>
              <a:t>Une moyenne mensuelle de 1.081 hospitalisations en néonatologie avec un nombre de 194 décès, soit 18%.</a:t>
            </a:r>
          </a:p>
          <a:p>
            <a:pPr marL="800100" lvl="1">
              <a:buFont typeface="Wingdings" panose="05000000000000000000" pitchFamily="2" charset="2"/>
              <a:buChar char="Ø"/>
            </a:pPr>
            <a:endParaRPr lang="fr-FR" sz="2200" dirty="0">
              <a:solidFill>
                <a:schemeClr val="tx1"/>
              </a:solidFill>
            </a:endParaRPr>
          </a:p>
          <a:p>
            <a:pPr marL="800100" lvl="1">
              <a:buFont typeface="Wingdings" panose="05000000000000000000" pitchFamily="2" charset="2"/>
              <a:buChar char="Ø"/>
            </a:pPr>
            <a:r>
              <a:rPr lang="fr-FR" sz="2200" dirty="0">
                <a:solidFill>
                  <a:schemeClr val="tx1"/>
                </a:solidFill>
              </a:rPr>
              <a:t>8% de cas de mort in utero</a:t>
            </a:r>
          </a:p>
          <a:p>
            <a:pPr marL="514350" lvl="1" indent="0">
              <a:buNone/>
            </a:pPr>
            <a:endParaRPr lang="fr-FR" sz="2200" dirty="0">
              <a:solidFill>
                <a:srgbClr val="FF0000"/>
              </a:solidFill>
            </a:endParaRPr>
          </a:p>
          <a:p>
            <a:pPr marL="514350" lvl="1" indent="0">
              <a:buNone/>
            </a:pPr>
            <a:endParaRPr lang="fr-FR" sz="2200" dirty="0">
              <a:solidFill>
                <a:srgbClr val="FF0000"/>
              </a:solidFill>
            </a:endParaRPr>
          </a:p>
        </p:txBody>
      </p:sp>
      <p:pic>
        <p:nvPicPr>
          <p:cNvPr id="4" name="Picture 3" descr="A blue and black logo&#10;&#10;Description automatically generated"/>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7485" y="5258321"/>
            <a:ext cx="2035276" cy="1980158"/>
          </a:xfrm>
          <a:prstGeom prst="rect">
            <a:avLst/>
          </a:prstGeom>
        </p:spPr>
      </p:pic>
    </p:spTree>
    <p:extLst>
      <p:ext uri="{BB962C8B-B14F-4D97-AF65-F5344CB8AC3E}">
        <p14:creationId xmlns:p14="http://schemas.microsoft.com/office/powerpoint/2010/main" val="34621563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91183"/>
          </a:xfrm>
          <a:solidFill>
            <a:srgbClr val="FFFF00"/>
          </a:solidFill>
          <a:ln>
            <a:solidFill>
              <a:srgbClr val="FFFF00"/>
            </a:solidFill>
          </a:ln>
        </p:spPr>
        <p:txBody>
          <a:bodyPr>
            <a:normAutofit/>
          </a:bodyPr>
          <a:lstStyle/>
          <a:p>
            <a:pPr algn="ctr"/>
            <a:r>
              <a:rPr lang="en-US" sz="2000" b="1" dirty="0">
                <a:solidFill>
                  <a:srgbClr val="FF0000"/>
                </a:solidFill>
              </a:rPr>
              <a:t>VII. QUELQUES RESULTATS DE LA PRISE EN CHARGE GRATUITE DE LA FEMME ENCEINTE, DE L’ACCOUCHEE ET DU NOUVEAU-NE A KINSHASA (Suite 3).</a:t>
            </a:r>
            <a:endParaRPr lang="en-US" sz="2000" dirty="0">
              <a:solidFill>
                <a:srgbClr val="FF0000"/>
              </a:solidFill>
            </a:endParaRPr>
          </a:p>
        </p:txBody>
      </p:sp>
      <p:sp>
        <p:nvSpPr>
          <p:cNvPr id="3" name="Content Placeholder 2"/>
          <p:cNvSpPr>
            <a:spLocks noGrp="1"/>
          </p:cNvSpPr>
          <p:nvPr>
            <p:ph idx="1"/>
          </p:nvPr>
        </p:nvSpPr>
        <p:spPr>
          <a:xfrm>
            <a:off x="677334" y="1527243"/>
            <a:ext cx="8596668" cy="4514119"/>
          </a:xfrm>
        </p:spPr>
        <p:txBody>
          <a:bodyPr>
            <a:normAutofit/>
          </a:bodyPr>
          <a:lstStyle/>
          <a:p>
            <a:pPr marL="0" indent="0">
              <a:buNone/>
            </a:pPr>
            <a:endParaRPr lang="fr-FR" sz="2600" dirty="0">
              <a:solidFill>
                <a:schemeClr val="tx1"/>
              </a:solidFill>
            </a:endParaRPr>
          </a:p>
          <a:p>
            <a:pPr marL="342900" lvl="0" indent="-342900" algn="l">
              <a:buFont typeface="Trebuchet MS" panose="020B0603020202020204" pitchFamily="34" charset="0"/>
              <a:buChar char="-"/>
            </a:pPr>
            <a:r>
              <a:rPr lang="fr-FR" sz="1800" dirty="0">
                <a:effectLst/>
                <a:latin typeface="Calibri" panose="020F0502020204030204" pitchFamily="34" charset="0"/>
                <a:ea typeface="DengXian" panose="02010600030101010101" pitchFamily="2" charset="-122"/>
                <a:cs typeface="Calibri" panose="020F0502020204030204" pitchFamily="34" charset="0"/>
              </a:rPr>
              <a:t>En rapport avec la néonatologie, on observe pour le premier semestre 2024, une moyenne mensuelle </a:t>
            </a:r>
            <a:r>
              <a:rPr lang="fr-FR" sz="1800" b="1" dirty="0">
                <a:effectLst/>
                <a:latin typeface="Calibri" panose="020F0502020204030204" pitchFamily="34" charset="0"/>
                <a:ea typeface="DengXian" panose="02010600030101010101" pitchFamily="2" charset="-122"/>
                <a:cs typeface="Calibri" panose="020F0502020204030204" pitchFamily="34" charset="0"/>
              </a:rPr>
              <a:t>de 1.081 hospitalisations</a:t>
            </a:r>
            <a:r>
              <a:rPr lang="fr-FR" sz="1800" dirty="0">
                <a:effectLst/>
                <a:latin typeface="Calibri" panose="020F0502020204030204" pitchFamily="34" charset="0"/>
                <a:ea typeface="DengXian" panose="02010600030101010101" pitchFamily="2" charset="-122"/>
                <a:cs typeface="Calibri" panose="020F0502020204030204" pitchFamily="34" charset="0"/>
              </a:rPr>
              <a:t> en néonatologie avec</a:t>
            </a:r>
            <a:r>
              <a:rPr lang="fr-FR" sz="1800" b="1" u="sng" dirty="0">
                <a:effectLst/>
                <a:latin typeface="Calibri" panose="020F0502020204030204" pitchFamily="34" charset="0"/>
                <a:ea typeface="DengXian" panose="02010600030101010101" pitchFamily="2" charset="-122"/>
                <a:cs typeface="Calibri" panose="020F0502020204030204" pitchFamily="34" charset="0"/>
              </a:rPr>
              <a:t> 194 décès, soit 18%.</a:t>
            </a:r>
            <a:endParaRPr lang="fr-CD" sz="1800" dirty="0">
              <a:effectLst/>
              <a:latin typeface="Calibri" panose="020F0502020204030204" pitchFamily="34" charset="0"/>
              <a:ea typeface="DengXian" panose="02010600030101010101" pitchFamily="2" charset="-122"/>
              <a:cs typeface="Times New Roman" panose="02020603050405020304" pitchFamily="18" charset="0"/>
            </a:endParaRPr>
          </a:p>
          <a:p>
            <a:pPr marL="914400" lvl="1"/>
            <a:r>
              <a:rPr lang="fr-FR" sz="1400" dirty="0">
                <a:effectLst/>
                <a:latin typeface="Calibri" panose="020F0502020204030204" pitchFamily="34" charset="0"/>
                <a:ea typeface="SimSun" panose="02010600030101010101" pitchFamily="2" charset="-122"/>
                <a:cs typeface="Calibri" panose="020F0502020204030204" pitchFamily="34" charset="0"/>
              </a:rPr>
              <a:t>Signalons qu’on note une bonne évolution en ce qui concerne les décès intra-hospitaliers en néonatologie car de septembre 2023 à Février 2024, soit à six mois du démarrage, on avait 230 décès pour une moyenne de 1.000 hospitalisations soit un taux de mortalité de 23%.</a:t>
            </a:r>
            <a:endParaRPr lang="fr-CD" sz="1400" dirty="0">
              <a:effectLst/>
              <a:latin typeface="Calibri" panose="020F0502020204030204" pitchFamily="34" charset="0"/>
              <a:ea typeface="SimSun" panose="02010600030101010101" pitchFamily="2" charset="-122"/>
              <a:cs typeface="Times New Roman" panose="02020603050405020304" pitchFamily="18" charset="0"/>
            </a:endParaRPr>
          </a:p>
          <a:p>
            <a:pPr marL="0" indent="0">
              <a:buNone/>
            </a:pPr>
            <a:endParaRPr lang="fr-FR" sz="2600" dirty="0">
              <a:solidFill>
                <a:schemeClr val="tx1"/>
              </a:solidFill>
            </a:endParaRPr>
          </a:p>
          <a:p>
            <a:pPr marL="514350" lvl="1" indent="0">
              <a:buNone/>
            </a:pPr>
            <a:endParaRPr lang="fr-FR" sz="2200" dirty="0">
              <a:solidFill>
                <a:srgbClr val="FF0000"/>
              </a:solidFill>
            </a:endParaRPr>
          </a:p>
          <a:p>
            <a:pPr marL="514350" lvl="1" indent="0">
              <a:buNone/>
            </a:pPr>
            <a:endParaRPr lang="fr-FR" sz="2200" dirty="0">
              <a:solidFill>
                <a:srgbClr val="FF0000"/>
              </a:solidFill>
            </a:endParaRPr>
          </a:p>
        </p:txBody>
      </p:sp>
      <p:pic>
        <p:nvPicPr>
          <p:cNvPr id="4" name="Picture 3" descr="A blue and black logo&#10;&#10;Description automatically generated"/>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7485" y="5258321"/>
            <a:ext cx="2035276" cy="1980158"/>
          </a:xfrm>
          <a:prstGeom prst="rect">
            <a:avLst/>
          </a:prstGeom>
        </p:spPr>
      </p:pic>
    </p:spTree>
    <p:extLst>
      <p:ext uri="{BB962C8B-B14F-4D97-AF65-F5344CB8AC3E}">
        <p14:creationId xmlns:p14="http://schemas.microsoft.com/office/powerpoint/2010/main" val="16619051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91183"/>
          </a:xfrm>
          <a:solidFill>
            <a:srgbClr val="FFFF00"/>
          </a:solidFill>
          <a:ln>
            <a:solidFill>
              <a:srgbClr val="FFFF00"/>
            </a:solidFill>
          </a:ln>
        </p:spPr>
        <p:txBody>
          <a:bodyPr>
            <a:normAutofit/>
          </a:bodyPr>
          <a:lstStyle/>
          <a:p>
            <a:pPr algn="ctr"/>
            <a:r>
              <a:rPr lang="en-US" sz="2000" b="1" dirty="0">
                <a:solidFill>
                  <a:srgbClr val="FF0000"/>
                </a:solidFill>
              </a:rPr>
              <a:t>VII. QUELQUES RESULTATS DE LA PRISE EN CHARGE GRATUITE DE LA FEMME ENCEINTE, DE L’ACCOUCHEE ET DU NOUVEAU-NE AU KONGO CENTRAL(Suite 4).</a:t>
            </a:r>
            <a:endParaRPr lang="en-US" sz="2000" dirty="0">
              <a:solidFill>
                <a:srgbClr val="FF0000"/>
              </a:solidFill>
            </a:endParaRPr>
          </a:p>
        </p:txBody>
      </p:sp>
      <p:sp>
        <p:nvSpPr>
          <p:cNvPr id="3" name="Content Placeholder 2"/>
          <p:cNvSpPr>
            <a:spLocks noGrp="1"/>
          </p:cNvSpPr>
          <p:nvPr>
            <p:ph idx="1"/>
          </p:nvPr>
        </p:nvSpPr>
        <p:spPr>
          <a:xfrm>
            <a:off x="677334" y="1527243"/>
            <a:ext cx="8596668" cy="4514119"/>
          </a:xfrm>
        </p:spPr>
        <p:txBody>
          <a:bodyPr>
            <a:normAutofit/>
          </a:bodyPr>
          <a:lstStyle/>
          <a:p>
            <a:pPr marL="0" indent="0">
              <a:buNone/>
            </a:pPr>
            <a:endParaRPr lang="fr-FR" sz="2600" dirty="0">
              <a:solidFill>
                <a:srgbClr val="FF0000"/>
              </a:solidFill>
            </a:endParaRPr>
          </a:p>
          <a:p>
            <a:pPr marL="457200" algn="l"/>
            <a:r>
              <a:rPr lang="fr-FR" sz="1800" dirty="0">
                <a:effectLst/>
                <a:latin typeface="Calibri" panose="020F0502020204030204" pitchFamily="34" charset="0"/>
                <a:ea typeface="SimSun" panose="02010600030101010101" pitchFamily="2" charset="-122"/>
                <a:cs typeface="Calibri" panose="020F0502020204030204" pitchFamily="34" charset="0"/>
              </a:rPr>
              <a:t>Après 40 jours de prise en charge au Kongo central (20 aout-30 septembre) on compte </a:t>
            </a:r>
            <a:r>
              <a:rPr lang="fr-FR" sz="1800" b="1" u="sng" dirty="0">
                <a:effectLst/>
                <a:latin typeface="Calibri" panose="020F0502020204030204" pitchFamily="34" charset="0"/>
                <a:ea typeface="SimSun" panose="02010600030101010101" pitchFamily="2" charset="-122"/>
                <a:cs typeface="Calibri" panose="020F0502020204030204" pitchFamily="34" charset="0"/>
              </a:rPr>
              <a:t>7985 accouchements </a:t>
            </a:r>
            <a:r>
              <a:rPr lang="fr-FR" sz="1800" dirty="0">
                <a:effectLst/>
                <a:latin typeface="Calibri" panose="020F0502020204030204" pitchFamily="34" charset="0"/>
                <a:ea typeface="SimSun" panose="02010600030101010101" pitchFamily="2" charset="-122"/>
                <a:cs typeface="Calibri" panose="020F0502020204030204" pitchFamily="34" charset="0"/>
              </a:rPr>
              <a:t>dont </a:t>
            </a:r>
            <a:r>
              <a:rPr lang="fr-FR" sz="1800" b="1" dirty="0">
                <a:effectLst/>
                <a:latin typeface="Calibri" panose="020F0502020204030204" pitchFamily="34" charset="0"/>
                <a:ea typeface="SimSun" panose="02010600030101010101" pitchFamily="2" charset="-122"/>
                <a:cs typeface="Calibri" panose="020F0502020204030204" pitchFamily="34" charset="0"/>
              </a:rPr>
              <a:t> </a:t>
            </a:r>
            <a:r>
              <a:rPr lang="fr-FR" sz="1800" b="1" dirty="0">
                <a:solidFill>
                  <a:srgbClr val="FF0000"/>
                </a:solidFill>
                <a:effectLst/>
                <a:latin typeface="Calibri" panose="020F0502020204030204" pitchFamily="34" charset="0"/>
                <a:ea typeface="SimSun" panose="02010600030101010101" pitchFamily="2" charset="-122"/>
                <a:cs typeface="Calibri" panose="020F0502020204030204" pitchFamily="34" charset="0"/>
              </a:rPr>
              <a:t>1274 césariennes soit un taux de césarienne de 16%</a:t>
            </a:r>
            <a:r>
              <a:rPr lang="fr-FR" sz="1800" dirty="0">
                <a:effectLst/>
                <a:latin typeface="Calibri" panose="020F0502020204030204" pitchFamily="34" charset="0"/>
                <a:ea typeface="SimSun" panose="02010600030101010101" pitchFamily="2" charset="-122"/>
                <a:cs typeface="Calibri" panose="020F0502020204030204" pitchFamily="34" charset="0"/>
              </a:rPr>
              <a:t>.</a:t>
            </a:r>
            <a:endParaRPr lang="fr-CD" sz="1800" dirty="0">
              <a:effectLst/>
              <a:latin typeface="Calibri" panose="020F0502020204030204" pitchFamily="34" charset="0"/>
              <a:ea typeface="SimSun" panose="02010600030101010101" pitchFamily="2" charset="-122"/>
              <a:cs typeface="Times New Roman" panose="02020603050405020304" pitchFamily="18" charset="0"/>
            </a:endParaRPr>
          </a:p>
          <a:p>
            <a:pPr marL="457200" algn="l"/>
            <a:r>
              <a:rPr lang="fr-FR" sz="1800" dirty="0">
                <a:effectLst/>
                <a:latin typeface="Calibri" panose="020F0502020204030204" pitchFamily="34" charset="0"/>
                <a:ea typeface="SimSun" panose="02010600030101010101" pitchFamily="2" charset="-122"/>
                <a:cs typeface="Calibri" panose="020F0502020204030204" pitchFamily="34" charset="0"/>
              </a:rPr>
              <a:t>On compte également </a:t>
            </a:r>
            <a:r>
              <a:rPr lang="fr-FR" sz="1800" b="1" dirty="0">
                <a:solidFill>
                  <a:srgbClr val="FF0000"/>
                </a:solidFill>
                <a:effectLst/>
                <a:latin typeface="Calibri" panose="020F0502020204030204" pitchFamily="34" charset="0"/>
                <a:ea typeface="SimSun" panose="02010600030101010101" pitchFamily="2" charset="-122"/>
                <a:cs typeface="Calibri" panose="020F0502020204030204" pitchFamily="34" charset="0"/>
              </a:rPr>
              <a:t>20 décès maternels</a:t>
            </a:r>
            <a:r>
              <a:rPr lang="fr-FR" sz="1800" dirty="0">
                <a:effectLst/>
                <a:latin typeface="Calibri" panose="020F0502020204030204" pitchFamily="34" charset="0"/>
                <a:ea typeface="SimSun" panose="02010600030101010101" pitchFamily="2" charset="-122"/>
                <a:cs typeface="Calibri" panose="020F0502020204030204" pitchFamily="34" charset="0"/>
              </a:rPr>
              <a:t>, 132 morts périnataux  et </a:t>
            </a:r>
            <a:r>
              <a:rPr lang="fr-FR" sz="1800" b="1" dirty="0">
                <a:solidFill>
                  <a:srgbClr val="FF0000"/>
                </a:solidFill>
                <a:effectLst/>
                <a:latin typeface="Calibri" panose="020F0502020204030204" pitchFamily="34" charset="0"/>
                <a:ea typeface="SimSun" panose="02010600030101010101" pitchFamily="2" charset="-122"/>
                <a:cs typeface="Calibri" panose="020F0502020204030204" pitchFamily="34" charset="0"/>
              </a:rPr>
              <a:t>87 MIU</a:t>
            </a:r>
            <a:r>
              <a:rPr lang="fr-FR" sz="1800" dirty="0">
                <a:effectLst/>
                <a:latin typeface="Calibri" panose="020F0502020204030204" pitchFamily="34" charset="0"/>
                <a:ea typeface="SimSun" panose="02010600030101010101" pitchFamily="2" charset="-122"/>
                <a:cs typeface="Calibri" panose="020F0502020204030204" pitchFamily="34" charset="0"/>
              </a:rPr>
              <a:t>.</a:t>
            </a:r>
            <a:endParaRPr lang="fr-FR" sz="2600" dirty="0">
              <a:solidFill>
                <a:srgbClr val="FF0000"/>
              </a:solidFill>
            </a:endParaRPr>
          </a:p>
          <a:p>
            <a:pPr marL="0" indent="0">
              <a:buNone/>
            </a:pPr>
            <a:endParaRPr lang="fr-FR" sz="2600" dirty="0">
              <a:solidFill>
                <a:srgbClr val="FF0000"/>
              </a:solidFill>
            </a:endParaRPr>
          </a:p>
        </p:txBody>
      </p:sp>
      <p:pic>
        <p:nvPicPr>
          <p:cNvPr id="4" name="Picture 3" descr="A blue and black logo&#10;&#10;Description automatically generated"/>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7485" y="5258321"/>
            <a:ext cx="2035276" cy="1980158"/>
          </a:xfrm>
          <a:prstGeom prst="rect">
            <a:avLst/>
          </a:prstGeom>
        </p:spPr>
      </p:pic>
    </p:spTree>
    <p:extLst>
      <p:ext uri="{BB962C8B-B14F-4D97-AF65-F5344CB8AC3E}">
        <p14:creationId xmlns:p14="http://schemas.microsoft.com/office/powerpoint/2010/main" val="10903397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43E278-A9B5-006F-DCAC-52A3023F8D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04D74C-D782-2C3B-FB60-A42DEF57C8BF}"/>
              </a:ext>
            </a:extLst>
          </p:cNvPr>
          <p:cNvSpPr>
            <a:spLocks noGrp="1"/>
          </p:cNvSpPr>
          <p:nvPr>
            <p:ph type="title"/>
          </p:nvPr>
        </p:nvSpPr>
        <p:spPr>
          <a:xfrm>
            <a:off x="677334" y="609600"/>
            <a:ext cx="8596668" cy="791183"/>
          </a:xfrm>
          <a:solidFill>
            <a:srgbClr val="FFFF00"/>
          </a:solidFill>
          <a:ln>
            <a:solidFill>
              <a:srgbClr val="FFFF00"/>
            </a:solidFill>
          </a:ln>
        </p:spPr>
        <p:txBody>
          <a:bodyPr>
            <a:normAutofit/>
          </a:bodyPr>
          <a:lstStyle/>
          <a:p>
            <a:pPr algn="ctr"/>
            <a:r>
              <a:rPr lang="en-US" sz="2000" b="1" dirty="0">
                <a:solidFill>
                  <a:srgbClr val="FF0000"/>
                </a:solidFill>
              </a:rPr>
              <a:t>QUELQUES MEILLEURS EXEMPLES DE COLLABORATION AVEC LES PTF.</a:t>
            </a:r>
            <a:endParaRPr lang="en-US" sz="2000" dirty="0">
              <a:solidFill>
                <a:srgbClr val="FF0000"/>
              </a:solidFill>
            </a:endParaRPr>
          </a:p>
        </p:txBody>
      </p:sp>
      <p:sp>
        <p:nvSpPr>
          <p:cNvPr id="3" name="Content Placeholder 2">
            <a:extLst>
              <a:ext uri="{FF2B5EF4-FFF2-40B4-BE49-F238E27FC236}">
                <a16:creationId xmlns:a16="http://schemas.microsoft.com/office/drawing/2014/main" id="{59069F3D-D3E2-9193-BEA5-0120421CB350}"/>
              </a:ext>
            </a:extLst>
          </p:cNvPr>
          <p:cNvSpPr>
            <a:spLocks noGrp="1"/>
          </p:cNvSpPr>
          <p:nvPr>
            <p:ph idx="1"/>
          </p:nvPr>
        </p:nvSpPr>
        <p:spPr>
          <a:xfrm>
            <a:off x="677334" y="1527243"/>
            <a:ext cx="8596668" cy="4514119"/>
          </a:xfrm>
        </p:spPr>
        <p:txBody>
          <a:bodyPr>
            <a:normAutofit/>
          </a:bodyPr>
          <a:lstStyle/>
          <a:p>
            <a:pPr marL="514350" indent="-514350">
              <a:buFont typeface="+mj-lt"/>
              <a:buAutoNum type="arabicPeriod"/>
            </a:pPr>
            <a:r>
              <a:rPr lang="fr-FR" sz="1600" dirty="0"/>
              <a:t>Co-financement d’ENABEL pour la formation des médecins conseils : 200.000 dollars (2023-2024);</a:t>
            </a:r>
          </a:p>
          <a:p>
            <a:pPr marL="514350" indent="-514350">
              <a:buFont typeface="+mj-lt"/>
              <a:buAutoNum type="arabicPeriod"/>
            </a:pPr>
            <a:r>
              <a:rPr lang="fr-FR" sz="1600" dirty="0"/>
              <a:t>Co-financement de BIT pour le dialogue social avec les partenaires sociaux (Syndicats des travailleurs et des employeurs), l’administration central, les parlements des provinces (Kinshasa et Kongo central) et la société civile: 32.000 dollars;</a:t>
            </a:r>
          </a:p>
          <a:p>
            <a:pPr marL="514350" indent="-514350">
              <a:buFont typeface="+mj-lt"/>
              <a:buAutoNum type="arabicPeriod"/>
            </a:pPr>
            <a:r>
              <a:rPr lang="fr-FR" sz="1600" dirty="0"/>
              <a:t>Appui de l’OMS pour la réflexion sur l’encadrement des prestataires de service de PMI: environ 10.000 dollars;</a:t>
            </a:r>
          </a:p>
          <a:p>
            <a:pPr marL="514350" indent="-514350">
              <a:buFont typeface="+mj-lt"/>
              <a:buAutoNum type="arabicPeriod"/>
            </a:pPr>
            <a:r>
              <a:rPr lang="fr-FR" sz="1600" dirty="0"/>
              <a:t>Réflexion en cours avec PDSS pour l’appui à la formation des médecins conseils: ESP/Lubumbashi et ESP/Bukavu;</a:t>
            </a:r>
          </a:p>
          <a:p>
            <a:pPr marL="514350" indent="-514350">
              <a:buFont typeface="+mj-lt"/>
              <a:buAutoNum type="arabicPeriod"/>
            </a:pPr>
            <a:r>
              <a:rPr lang="fr-FR" sz="1600" dirty="0"/>
              <a:t>Réflexion en cours pour la mobilisation de fonds auprès de la BAD dans le cadre de la formalisation de l’économie informelle pour un prélèvement automatique des cotisations avec CORDAID/Nord-Kivu et </a:t>
            </a:r>
            <a:r>
              <a:rPr lang="fr-FR" sz="1600" dirty="0" err="1"/>
              <a:t>We</a:t>
            </a:r>
            <a:r>
              <a:rPr lang="fr-FR" sz="1600" dirty="0"/>
              <a:t> Social </a:t>
            </a:r>
            <a:r>
              <a:rPr lang="fr-FR" sz="1600" dirty="0" err="1"/>
              <a:t>Movement</a:t>
            </a:r>
            <a:r>
              <a:rPr lang="fr-FR" sz="1600" dirty="0"/>
              <a:t> ;</a:t>
            </a:r>
          </a:p>
          <a:p>
            <a:pPr marL="514350" indent="-514350">
              <a:buFont typeface="+mj-lt"/>
              <a:buAutoNum type="arabicPeriod"/>
            </a:pPr>
            <a:r>
              <a:rPr lang="fr-FR" sz="1600" dirty="0"/>
              <a:t>Collaboration avec le monde universitaire et les acteurs de la société civile pour l’intégration de soins palliatifs dans le paquet de base de la CSU;</a:t>
            </a:r>
          </a:p>
        </p:txBody>
      </p:sp>
      <p:pic>
        <p:nvPicPr>
          <p:cNvPr id="4" name="Picture 3" descr="A blue and black logo&#10;&#10;Description automatically generated">
            <a:extLst>
              <a:ext uri="{FF2B5EF4-FFF2-40B4-BE49-F238E27FC236}">
                <a16:creationId xmlns:a16="http://schemas.microsoft.com/office/drawing/2014/main" id="{DF5205F0-64F0-094E-2204-82E448013D8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7485" y="5258321"/>
            <a:ext cx="2035276" cy="1980158"/>
          </a:xfrm>
          <a:prstGeom prst="rect">
            <a:avLst/>
          </a:prstGeom>
        </p:spPr>
      </p:pic>
    </p:spTree>
    <p:extLst>
      <p:ext uri="{BB962C8B-B14F-4D97-AF65-F5344CB8AC3E}">
        <p14:creationId xmlns:p14="http://schemas.microsoft.com/office/powerpoint/2010/main" val="24027220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91183"/>
          </a:xfrm>
          <a:solidFill>
            <a:srgbClr val="FFFF00"/>
          </a:solidFill>
          <a:ln>
            <a:solidFill>
              <a:srgbClr val="FFFF00"/>
            </a:solidFill>
          </a:ln>
        </p:spPr>
        <p:txBody>
          <a:bodyPr>
            <a:normAutofit/>
          </a:bodyPr>
          <a:lstStyle/>
          <a:p>
            <a:pPr algn="ctr"/>
            <a:r>
              <a:rPr lang="en-US" sz="2000" b="1" dirty="0">
                <a:solidFill>
                  <a:srgbClr val="FF0000"/>
                </a:solidFill>
              </a:rPr>
              <a:t>IX. DEFIS.</a:t>
            </a:r>
            <a:endParaRPr lang="en-US" sz="2000" dirty="0">
              <a:solidFill>
                <a:srgbClr val="FF0000"/>
              </a:solidFill>
            </a:endParaRPr>
          </a:p>
        </p:txBody>
      </p:sp>
      <p:sp>
        <p:nvSpPr>
          <p:cNvPr id="3" name="Content Placeholder 2"/>
          <p:cNvSpPr>
            <a:spLocks noGrp="1"/>
          </p:cNvSpPr>
          <p:nvPr>
            <p:ph idx="1"/>
          </p:nvPr>
        </p:nvSpPr>
        <p:spPr>
          <a:xfrm>
            <a:off x="677334" y="1527243"/>
            <a:ext cx="8596668" cy="4514119"/>
          </a:xfrm>
        </p:spPr>
        <p:txBody>
          <a:bodyPr>
            <a:normAutofit lnSpcReduction="10000"/>
          </a:bodyPr>
          <a:lstStyle/>
          <a:p>
            <a:pPr marL="571500" indent="-342900" algn="l">
              <a:buFont typeface="+mj-lt"/>
              <a:buAutoNum type="arabicPeriod"/>
            </a:pPr>
            <a:r>
              <a:rPr lang="fr-FR" sz="1800" dirty="0">
                <a:latin typeface="Calibri" panose="020F0502020204030204" pitchFamily="34" charset="0"/>
                <a:ea typeface="SimSun" panose="02010600030101010101" pitchFamily="2" charset="-122"/>
                <a:cs typeface="Calibri" panose="020F0502020204030204" pitchFamily="34" charset="0"/>
              </a:rPr>
              <a:t>Démarrage effectif du régime contributif, particulièrement la collecte des cotisations pour les travailleurs de l’économie informelle;</a:t>
            </a:r>
          </a:p>
          <a:p>
            <a:pPr marL="571500" indent="-342900" algn="l">
              <a:buFont typeface="+mj-lt"/>
              <a:buAutoNum type="arabicPeriod"/>
            </a:pPr>
            <a:r>
              <a:rPr lang="fr-FR" sz="1800" dirty="0">
                <a:effectLst/>
                <a:latin typeface="Calibri" panose="020F0502020204030204" pitchFamily="34" charset="0"/>
                <a:ea typeface="SimSun" panose="02010600030101010101" pitchFamily="2" charset="-122"/>
                <a:cs typeface="Calibri" panose="020F0502020204030204" pitchFamily="34" charset="0"/>
              </a:rPr>
              <a:t>Mobilisation de financements nécessaires pour améliorer l’offre de soins: Appui au fonctionnement </a:t>
            </a:r>
            <a:r>
              <a:rPr lang="fr-FR" sz="1800" dirty="0">
                <a:latin typeface="Calibri" panose="020F0502020204030204" pitchFamily="34" charset="0"/>
                <a:ea typeface="SimSun" panose="02010600030101010101" pitchFamily="2" charset="-122"/>
                <a:cs typeface="Calibri" panose="020F0502020204030204" pitchFamily="34" charset="0"/>
              </a:rPr>
              <a:t>des services de né</a:t>
            </a:r>
            <a:r>
              <a:rPr lang="fr-FR" sz="1800" dirty="0">
                <a:effectLst/>
                <a:latin typeface="Calibri" panose="020F0502020204030204" pitchFamily="34" charset="0"/>
                <a:ea typeface="SimSun" panose="02010600030101010101" pitchFamily="2" charset="-122"/>
                <a:cs typeface="Calibri" panose="020F0502020204030204" pitchFamily="34" charset="0"/>
              </a:rPr>
              <a:t>onatologie dans toutes les provinces; Renforcement des capacités des prestataires au niveau des services de PMI; Appui à l’approvisionnement en médicaments; échanges et capitalisation en rapport avec la problématique de la médicalisation de la première ligne ( grandes villes et territoires enclavés)</a:t>
            </a:r>
          </a:p>
          <a:p>
            <a:pPr marL="571500" indent="-342900" algn="l">
              <a:buFont typeface="+mj-lt"/>
              <a:buAutoNum type="arabicPeriod"/>
            </a:pPr>
            <a:r>
              <a:rPr lang="fr-FR" sz="1800" dirty="0">
                <a:latin typeface="Calibri" panose="020F0502020204030204" pitchFamily="34" charset="0"/>
                <a:ea typeface="SimSun" panose="02010600030101010101" pitchFamily="2" charset="-122"/>
                <a:cs typeface="Calibri" panose="020F0502020204030204" pitchFamily="34" charset="0"/>
              </a:rPr>
              <a:t>Amélioration de la régulation de l’offre de soins et rationalisation des ressources humaines et leur redéploiement pour raison d’équité: Exigence d’une planification ascendante: ESS-ZS-Provinces et suivi à travers les réunions de Soins de Santé primaire</a:t>
            </a:r>
          </a:p>
          <a:p>
            <a:pPr marL="571500" indent="-342900" algn="l">
              <a:buFont typeface="+mj-lt"/>
              <a:buAutoNum type="arabicPeriod"/>
            </a:pPr>
            <a:r>
              <a:rPr lang="fr-FR" sz="1800" dirty="0">
                <a:effectLst/>
                <a:latin typeface="Calibri" panose="020F0502020204030204" pitchFamily="34" charset="0"/>
                <a:ea typeface="SimSun" panose="02010600030101010101" pitchFamily="2" charset="-122"/>
                <a:cs typeface="Calibri" panose="020F0502020204030204" pitchFamily="34" charset="0"/>
              </a:rPr>
              <a:t>Défis éthique, moral et</a:t>
            </a:r>
            <a:r>
              <a:rPr lang="fr-FR" sz="1800" dirty="0">
                <a:latin typeface="Calibri" panose="020F0502020204030204" pitchFamily="34" charset="0"/>
                <a:ea typeface="SimSun" panose="02010600030101010101" pitchFamily="2" charset="-122"/>
                <a:cs typeface="Calibri" panose="020F0502020204030204" pitchFamily="34" charset="0"/>
              </a:rPr>
              <a:t> déontologique: Mettre le patient ( bénéficiaire) au COUER de l’action et bonne gouvernance des ESS;</a:t>
            </a:r>
          </a:p>
          <a:p>
            <a:pPr marL="571500" indent="-342900" algn="l">
              <a:buFont typeface="+mj-lt"/>
              <a:buAutoNum type="arabicPeriod"/>
            </a:pPr>
            <a:r>
              <a:rPr lang="fr-FR" sz="1800" dirty="0">
                <a:effectLst/>
                <a:latin typeface="Calibri" panose="020F0502020204030204" pitchFamily="34" charset="0"/>
                <a:ea typeface="SimSun" panose="02010600030101010101" pitchFamily="2" charset="-122"/>
                <a:cs typeface="Calibri" panose="020F0502020204030204" pitchFamily="34" charset="0"/>
              </a:rPr>
              <a:t>Extension de la Protection Sociale santé aux indigents</a:t>
            </a:r>
          </a:p>
          <a:p>
            <a:pPr marL="571500" indent="-342900" algn="l">
              <a:buFont typeface="+mj-lt"/>
              <a:buAutoNum type="arabicPeriod"/>
            </a:pPr>
            <a:r>
              <a:rPr lang="fr-FR" sz="1800" dirty="0">
                <a:latin typeface="Calibri" panose="020F0502020204030204" pitchFamily="34" charset="0"/>
                <a:ea typeface="SimSun" panose="02010600030101010101" pitchFamily="2" charset="-122"/>
                <a:cs typeface="Calibri" panose="020F0502020204030204" pitchFamily="34" charset="0"/>
              </a:rPr>
              <a:t>Alignement des partenaires et devoir de redevabilité de l’ETAT.</a:t>
            </a:r>
            <a:endParaRPr lang="fr-CD" sz="1800" dirty="0">
              <a:effectLst/>
              <a:latin typeface="Calibri" panose="020F0502020204030204" pitchFamily="34" charset="0"/>
              <a:ea typeface="SimSun" panose="02010600030101010101" pitchFamily="2" charset="-122"/>
              <a:cs typeface="Times New Roman" panose="02020603050405020304" pitchFamily="18" charset="0"/>
            </a:endParaRPr>
          </a:p>
          <a:p>
            <a:pPr marL="0" indent="0" algn="l">
              <a:buNone/>
            </a:pPr>
            <a:endParaRPr lang="fr-CD" sz="1800" dirty="0">
              <a:effectLst/>
              <a:latin typeface="Calibri" panose="020F0502020204030204" pitchFamily="34" charset="0"/>
              <a:ea typeface="SimSun" panose="02010600030101010101" pitchFamily="2" charset="-122"/>
              <a:cs typeface="Times New Roman" panose="02020603050405020304" pitchFamily="18" charset="0"/>
            </a:endParaRPr>
          </a:p>
        </p:txBody>
      </p:sp>
      <p:pic>
        <p:nvPicPr>
          <p:cNvPr id="4" name="Picture 3" descr="A blue and black logo&#10;&#10;Description automatically generated"/>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7485" y="5258321"/>
            <a:ext cx="2035276" cy="1980158"/>
          </a:xfrm>
          <a:prstGeom prst="rect">
            <a:avLst/>
          </a:prstGeom>
        </p:spPr>
      </p:pic>
    </p:spTree>
    <p:extLst>
      <p:ext uri="{BB962C8B-B14F-4D97-AF65-F5344CB8AC3E}">
        <p14:creationId xmlns:p14="http://schemas.microsoft.com/office/powerpoint/2010/main" val="604593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0F894C-EC22-7DDA-B2D3-B215F2D5110D}"/>
              </a:ext>
            </a:extLst>
          </p:cNvPr>
          <p:cNvSpPr>
            <a:spLocks noGrp="1"/>
          </p:cNvSpPr>
          <p:nvPr>
            <p:ph type="title"/>
          </p:nvPr>
        </p:nvSpPr>
        <p:spPr>
          <a:xfrm>
            <a:off x="740924" y="2631670"/>
            <a:ext cx="10515600" cy="2300253"/>
          </a:xfrm>
        </p:spPr>
        <p:txBody>
          <a:bodyPr>
            <a:normAutofit/>
          </a:bodyPr>
          <a:lstStyle/>
          <a:p>
            <a:pPr algn="ctr"/>
            <a:r>
              <a:rPr lang="fr-CD" sz="3200" b="1" dirty="0"/>
              <a:t>MERCI POUR VOTRE ATTENTION</a:t>
            </a:r>
            <a:br>
              <a:rPr lang="fr-CD" sz="3200" b="1" dirty="0"/>
            </a:br>
            <a:br>
              <a:rPr lang="fr-CD" sz="3200" b="1" dirty="0"/>
            </a:br>
            <a:br>
              <a:rPr lang="fr-CD" sz="3200" b="1" dirty="0"/>
            </a:br>
            <a:r>
              <a:rPr lang="fr-CD" sz="3200" b="1" dirty="0"/>
              <a:t>Dr Anatole MANGALA</a:t>
            </a:r>
            <a:br>
              <a:rPr lang="fr-CD" sz="3200" b="1" dirty="0"/>
            </a:br>
            <a:r>
              <a:rPr lang="fr-CD" sz="3200" b="1" dirty="0"/>
              <a:t>DG/FSS</a:t>
            </a:r>
          </a:p>
        </p:txBody>
      </p:sp>
      <p:pic>
        <p:nvPicPr>
          <p:cNvPr id="4" name="Picture 3" descr="A blue and black logo&#10;&#10;Description automatically generated">
            <a:extLst>
              <a:ext uri="{FF2B5EF4-FFF2-40B4-BE49-F238E27FC236}">
                <a16:creationId xmlns:a16="http://schemas.microsoft.com/office/drawing/2014/main" id="{C967D4F5-70A1-E761-C3AA-EFBA03AF9AE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7485" y="5258321"/>
            <a:ext cx="2035276" cy="1980158"/>
          </a:xfrm>
          <a:prstGeom prst="rect">
            <a:avLst/>
          </a:prstGeom>
        </p:spPr>
      </p:pic>
    </p:spTree>
    <p:extLst>
      <p:ext uri="{BB962C8B-B14F-4D97-AF65-F5344CB8AC3E}">
        <p14:creationId xmlns:p14="http://schemas.microsoft.com/office/powerpoint/2010/main" val="404205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B387D6-5F19-F414-5101-11CB99F35723}"/>
              </a:ext>
            </a:extLst>
          </p:cNvPr>
          <p:cNvSpPr>
            <a:spLocks noGrp="1"/>
          </p:cNvSpPr>
          <p:nvPr>
            <p:ph type="title"/>
          </p:nvPr>
        </p:nvSpPr>
        <p:spPr>
          <a:xfrm>
            <a:off x="838200" y="164752"/>
            <a:ext cx="10515600" cy="656279"/>
          </a:xfrm>
          <a:solidFill>
            <a:srgbClr val="FFFF00"/>
          </a:solidFill>
        </p:spPr>
        <p:txBody>
          <a:bodyPr>
            <a:normAutofit/>
          </a:bodyPr>
          <a:lstStyle/>
          <a:p>
            <a:pPr algn="ctr"/>
            <a:r>
              <a:rPr lang="fr-FR" sz="1800" b="1" dirty="0">
                <a:effectLst/>
                <a:latin typeface="Calibri" panose="020F0502020204030204" pitchFamily="34" charset="0"/>
                <a:ea typeface="Calibri" panose="020F0502020204030204" pitchFamily="34" charset="0"/>
                <a:cs typeface="Times New Roman" panose="02020603050405020304" pitchFamily="18" charset="0"/>
              </a:rPr>
              <a:t> </a:t>
            </a:r>
            <a:r>
              <a:rPr lang="fr-F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ACTIONS ET REFORMES PRIORITAIRES SUSCEPTIBLES D’ACCERER LES PROGRES VERS L’ETTENTE DES OBJECTIFS DE DEVELOPPEMENT DURABLE </a:t>
            </a:r>
            <a:endParaRPr lang="fr-CD" dirty="0">
              <a:solidFill>
                <a:srgbClr val="FF0000"/>
              </a:solidFill>
            </a:endParaRPr>
          </a:p>
        </p:txBody>
      </p:sp>
      <p:pic>
        <p:nvPicPr>
          <p:cNvPr id="4" name="Espace réservé du contenu 3">
            <a:extLst>
              <a:ext uri="{FF2B5EF4-FFF2-40B4-BE49-F238E27FC236}">
                <a16:creationId xmlns:a16="http://schemas.microsoft.com/office/drawing/2014/main" id="{8AE9A82D-BD48-7D42-0003-084BD9B8D3E1}"/>
              </a:ext>
            </a:extLst>
          </p:cNvPr>
          <p:cNvPicPr>
            <a:picLocks noGrp="1" noChangeAspect="1"/>
          </p:cNvPicPr>
          <p:nvPr>
            <p:ph idx="1"/>
          </p:nvPr>
        </p:nvPicPr>
        <p:blipFill>
          <a:blip r:embed="rId2"/>
          <a:stretch>
            <a:fillRect/>
          </a:stretch>
        </p:blipFill>
        <p:spPr>
          <a:xfrm>
            <a:off x="1398996" y="1027936"/>
            <a:ext cx="9648000" cy="5708755"/>
          </a:xfrm>
          <a:prstGeom prst="rect">
            <a:avLst/>
          </a:prstGeom>
        </p:spPr>
      </p:pic>
    </p:spTree>
    <p:extLst>
      <p:ext uri="{BB962C8B-B14F-4D97-AF65-F5344CB8AC3E}">
        <p14:creationId xmlns:p14="http://schemas.microsoft.com/office/powerpoint/2010/main" val="2929877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4937" y="126460"/>
            <a:ext cx="10492740" cy="1454015"/>
          </a:xfrm>
        </p:spPr>
        <p:txBody>
          <a:bodyPr>
            <a:normAutofit fontScale="90000"/>
          </a:bodyPr>
          <a:lstStyle/>
          <a:p>
            <a:r>
              <a:rPr lang="en-US" altLang="en-GB" sz="3600" dirty="0">
                <a:solidFill>
                  <a:srgbClr val="FF0000"/>
                </a:solidFill>
              </a:rPr>
              <a:t>1.</a:t>
            </a:r>
            <a:r>
              <a:rPr lang="fr-FR" altLang="en-GB" sz="3600" dirty="0">
                <a:solidFill>
                  <a:srgbClr val="FF0000"/>
                </a:solidFill>
              </a:rPr>
              <a:t>3</a:t>
            </a:r>
            <a:r>
              <a:rPr lang="fr-FR" altLang="en-GB" sz="3600" b="1" dirty="0">
                <a:solidFill>
                  <a:srgbClr val="FF0000"/>
                </a:solidFill>
              </a:rPr>
              <a:t> Une vision portée et impulsée par l’Autorité Suprême de la RDC constitue une grande opportunité:</a:t>
            </a:r>
            <a:br>
              <a:rPr lang="fr-FR" altLang="en-GB" b="1" dirty="0">
                <a:solidFill>
                  <a:srgbClr val="FF0000"/>
                </a:solidFill>
              </a:rPr>
            </a:br>
            <a:endParaRPr lang="fr-FR" altLang="en-GB" dirty="0"/>
          </a:p>
        </p:txBody>
      </p:sp>
      <p:sp>
        <p:nvSpPr>
          <p:cNvPr id="3" name="Content Placeholder 2"/>
          <p:cNvSpPr>
            <a:spLocks noGrp="1"/>
          </p:cNvSpPr>
          <p:nvPr>
            <p:ph sz="quarter" idx="13"/>
          </p:nvPr>
        </p:nvSpPr>
        <p:spPr>
          <a:xfrm>
            <a:off x="428018" y="1177048"/>
            <a:ext cx="11456008" cy="5450826"/>
          </a:xfrm>
        </p:spPr>
        <p:txBody>
          <a:bodyPr>
            <a:normAutofit/>
          </a:bodyPr>
          <a:lstStyle/>
          <a:p>
            <a:pPr marL="342900" lvl="0" indent="-342900" algn="just">
              <a:lnSpc>
                <a:spcPct val="115000"/>
              </a:lnSpc>
              <a:spcAft>
                <a:spcPts val="800"/>
              </a:spcAft>
              <a:buFont typeface="+mj-lt"/>
              <a:buAutoNum type="arabicPeriod"/>
            </a:pPr>
            <a:r>
              <a:rPr lang="fr-CD" sz="1800" b="1" dirty="0">
                <a:effectLst/>
                <a:latin typeface="Arial" panose="020B0604020202020204" pitchFamily="34" charset="0"/>
                <a:ea typeface="Calibri" panose="020F0502020204030204" pitchFamily="34" charset="0"/>
                <a:cs typeface="Times New Roman" panose="02020603050405020304" pitchFamily="18" charset="0"/>
              </a:rPr>
              <a:t>CONTEXTE</a:t>
            </a:r>
            <a:endParaRPr lang="fr-CD" sz="1800" dirty="0">
              <a:effectLst/>
              <a:latin typeface="Calibri" panose="020F0502020204030204" pitchFamily="34" charset="0"/>
              <a:ea typeface="Calibri" panose="020F0502020204030204" pitchFamily="34" charset="0"/>
              <a:cs typeface="Times New Roman" panose="02020603050405020304" pitchFamily="18" charset="0"/>
            </a:endParaRPr>
          </a:p>
          <a:p>
            <a:r>
              <a:rPr lang="fr-CD" sz="1800" dirty="0">
                <a:effectLst/>
                <a:latin typeface="Arial" panose="020B0604020202020204" pitchFamily="34" charset="0"/>
                <a:ea typeface="SimSun" panose="02010600030101010101" pitchFamily="2" charset="-122"/>
              </a:rPr>
              <a:t>Le Programme d’Actions du Gouvernement est essentiellement la matérialisation de la vision politique du Président de la République qui découle de son programme électoral 2024-2028 « Allons-y » Unité, Sécurité, Prospérité. </a:t>
            </a:r>
          </a:p>
          <a:p>
            <a:pPr algn="just">
              <a:lnSpc>
                <a:spcPct val="115000"/>
              </a:lnSpc>
            </a:pPr>
            <a:r>
              <a:rPr lang="fr-CD" sz="1800" kern="100" dirty="0">
                <a:effectLst/>
                <a:latin typeface="Arial" panose="020B0604020202020204" pitchFamily="34" charset="0"/>
                <a:ea typeface="SimSun" panose="02010600030101010101" pitchFamily="2" charset="-122"/>
              </a:rPr>
              <a:t>le Programme d’actions du gouvernement 2024-2028, dans son Pilier IV. Garantir l’accès aux services de base, au Point IV.2. Accès à l’éducation et aux soins de santé, sur son Axe Stratégique 4.2.2. porte sur la  Garantie de l’accès aux soins de santé de qualité pour tous, avec comme Objectif 4.2.2.1. Augmenter l’espérance de vie du Congolais.</a:t>
            </a:r>
          </a:p>
          <a:p>
            <a:pPr algn="just">
              <a:lnSpc>
                <a:spcPct val="115000"/>
              </a:lnSpc>
            </a:pPr>
            <a:r>
              <a:rPr lang="fr-CD" sz="1800" kern="100" dirty="0">
                <a:effectLst/>
                <a:latin typeface="Arial" panose="020B0604020202020204" pitchFamily="34" charset="0"/>
                <a:ea typeface="SimSun" panose="02010600030101010101" pitchFamily="2" charset="-122"/>
              </a:rPr>
              <a:t>Pour atteindre ces objectifs, les actions suivantes sont formellement prévues :</a:t>
            </a:r>
          </a:p>
          <a:p>
            <a:pPr lvl="1" indent="-342900" algn="just">
              <a:lnSpc>
                <a:spcPct val="115000"/>
              </a:lnSpc>
              <a:buFont typeface="+mj-lt"/>
              <a:buAutoNum type="arabicPeriod"/>
            </a:pPr>
            <a:r>
              <a:rPr lang="fr-CD" sz="1600" dirty="0">
                <a:effectLst/>
                <a:latin typeface="Arial" panose="020B0604020202020204" pitchFamily="34" charset="0"/>
                <a:ea typeface="Calibri" panose="020F0502020204030204" pitchFamily="34" charset="0"/>
                <a:cs typeface="Times New Roman" panose="02020603050405020304" pitchFamily="18" charset="0"/>
              </a:rPr>
              <a:t>Mettre en œuvre l’assurance maladie de certaines catégories de la population (enseignants, militaires, policiers, retraités, invalides de guerre et de la police) pour garantir l’effectivité de l’accès aux soins et étendre la CSU ;</a:t>
            </a:r>
            <a:endParaRPr lang="fr-CD" sz="1600" dirty="0">
              <a:effectLst/>
              <a:latin typeface="Calibri" panose="020F0502020204030204" pitchFamily="34" charset="0"/>
              <a:ea typeface="Calibri" panose="020F0502020204030204" pitchFamily="34" charset="0"/>
              <a:cs typeface="Times New Roman" panose="02020603050405020304" pitchFamily="18" charset="0"/>
            </a:endParaRPr>
          </a:p>
          <a:p>
            <a:pPr lvl="1" indent="-342900" algn="just">
              <a:lnSpc>
                <a:spcPct val="115000"/>
              </a:lnSpc>
              <a:spcAft>
                <a:spcPts val="800"/>
              </a:spcAft>
              <a:buFont typeface="+mj-lt"/>
              <a:buAutoNum type="arabicPeriod"/>
            </a:pPr>
            <a:r>
              <a:rPr lang="fr-CD" sz="1600" dirty="0">
                <a:effectLst/>
                <a:latin typeface="Arial" panose="020B0604020202020204" pitchFamily="34" charset="0"/>
                <a:ea typeface="Calibri" panose="020F0502020204030204" pitchFamily="34" charset="0"/>
                <a:cs typeface="Times New Roman" panose="02020603050405020304" pitchFamily="18" charset="0"/>
              </a:rPr>
              <a:t>Etendre le </a:t>
            </a:r>
            <a:r>
              <a:rPr lang="fr-CD" sz="1600" dirty="0">
                <a:effectLst/>
                <a:latin typeface="Arial" panose="020B0604020202020204" pitchFamily="34" charset="0"/>
                <a:ea typeface="Arial Narrow" panose="020B0606020202030204" pitchFamily="34" charset="0"/>
                <a:cs typeface="Times New Roman" panose="02020603050405020304" pitchFamily="18" charset="0"/>
              </a:rPr>
              <a:t>subventionnement total des soins de la femme enceinte, la mère et du nouveau-né aux bénéficiaires de </a:t>
            </a:r>
            <a:r>
              <a:rPr lang="fr-CD" sz="1600" dirty="0">
                <a:effectLst/>
                <a:latin typeface="Arial" panose="020B0604020202020204" pitchFamily="34" charset="0"/>
                <a:ea typeface="Calibri" panose="020F0502020204030204" pitchFamily="34" charset="0"/>
                <a:cs typeface="Times New Roman" panose="02020603050405020304" pitchFamily="18" charset="0"/>
              </a:rPr>
              <a:t>toutes les provinces.</a:t>
            </a:r>
            <a:endParaRPr lang="fr-CD" sz="16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altLang="en-GB" b="1" dirty="0"/>
          </a:p>
        </p:txBody>
      </p:sp>
      <p:pic>
        <p:nvPicPr>
          <p:cNvPr id="4" name="Picture 3" descr="A blue and black logo&#10;&#10;Description automatically generated">
            <a:extLst>
              <a:ext uri="{FF2B5EF4-FFF2-40B4-BE49-F238E27FC236}">
                <a16:creationId xmlns:a16="http://schemas.microsoft.com/office/drawing/2014/main" id="{8DAF0B6B-FCF8-6EDB-1D06-DCBFCFC5E73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7485" y="5258321"/>
            <a:ext cx="2035276" cy="198015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8A9D1A-DE4A-F85A-0B9A-957223E78F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933409-74FD-0A05-5609-DBE3A69C0823}"/>
              </a:ext>
            </a:extLst>
          </p:cNvPr>
          <p:cNvSpPr>
            <a:spLocks noGrp="1"/>
          </p:cNvSpPr>
          <p:nvPr>
            <p:ph type="title"/>
          </p:nvPr>
        </p:nvSpPr>
        <p:spPr>
          <a:xfrm>
            <a:off x="1404937" y="126460"/>
            <a:ext cx="10492740" cy="1454015"/>
          </a:xfrm>
        </p:spPr>
        <p:txBody>
          <a:bodyPr>
            <a:normAutofit fontScale="90000"/>
          </a:bodyPr>
          <a:lstStyle/>
          <a:p>
            <a:r>
              <a:rPr lang="en-US" altLang="en-GB" sz="3600" dirty="0">
                <a:solidFill>
                  <a:srgbClr val="FF0000"/>
                </a:solidFill>
              </a:rPr>
              <a:t>1.</a:t>
            </a:r>
            <a:r>
              <a:rPr lang="fr-FR" altLang="en-GB" sz="3600" dirty="0">
                <a:solidFill>
                  <a:srgbClr val="FF0000"/>
                </a:solidFill>
              </a:rPr>
              <a:t>3</a:t>
            </a:r>
            <a:r>
              <a:rPr lang="fr-FR" altLang="en-GB" sz="3600" b="1" dirty="0">
                <a:solidFill>
                  <a:srgbClr val="FF0000"/>
                </a:solidFill>
              </a:rPr>
              <a:t> Une vision portée et impulsée par l’Autorité Suprême de la RDC constitue une grande opportunité:</a:t>
            </a:r>
            <a:br>
              <a:rPr lang="fr-FR" altLang="en-GB" b="1" dirty="0">
                <a:solidFill>
                  <a:srgbClr val="FF0000"/>
                </a:solidFill>
              </a:rPr>
            </a:br>
            <a:endParaRPr lang="fr-FR" altLang="en-GB" dirty="0"/>
          </a:p>
        </p:txBody>
      </p:sp>
      <p:sp>
        <p:nvSpPr>
          <p:cNvPr id="3" name="Content Placeholder 2">
            <a:extLst>
              <a:ext uri="{FF2B5EF4-FFF2-40B4-BE49-F238E27FC236}">
                <a16:creationId xmlns:a16="http://schemas.microsoft.com/office/drawing/2014/main" id="{896C1C90-F460-7F30-E86F-2FF75CC08A0E}"/>
              </a:ext>
            </a:extLst>
          </p:cNvPr>
          <p:cNvSpPr>
            <a:spLocks noGrp="1"/>
          </p:cNvSpPr>
          <p:nvPr>
            <p:ph sz="quarter" idx="13"/>
          </p:nvPr>
        </p:nvSpPr>
        <p:spPr>
          <a:xfrm>
            <a:off x="428018" y="1177048"/>
            <a:ext cx="11456008" cy="5450826"/>
          </a:xfrm>
        </p:spPr>
        <p:txBody>
          <a:bodyPr>
            <a:normAutofit/>
          </a:bodyPr>
          <a:lstStyle/>
          <a:p>
            <a:pPr marL="342900" lvl="0" indent="-342900" algn="just">
              <a:lnSpc>
                <a:spcPct val="115000"/>
              </a:lnSpc>
              <a:spcAft>
                <a:spcPts val="800"/>
              </a:spcAft>
              <a:buFont typeface="+mj-lt"/>
              <a:buAutoNum type="arabicPeriod"/>
            </a:pPr>
            <a:r>
              <a:rPr lang="fr-CD" sz="1800" b="1" dirty="0">
                <a:effectLst/>
                <a:latin typeface="Arial" panose="020B0604020202020204" pitchFamily="34" charset="0"/>
                <a:ea typeface="Calibri" panose="020F0502020204030204" pitchFamily="34" charset="0"/>
                <a:cs typeface="Times New Roman" panose="02020603050405020304" pitchFamily="18" charset="0"/>
              </a:rPr>
              <a:t>CONTEXTE</a:t>
            </a:r>
            <a:endParaRPr lang="fr-CD"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fr-CD" sz="1800" kern="100" dirty="0">
                <a:ea typeface="SimSun" panose="02010600030101010101" pitchFamily="2" charset="-122"/>
              </a:rPr>
              <a:t>L</a:t>
            </a:r>
            <a:r>
              <a:rPr lang="fr-CD" sz="1800" kern="100" dirty="0">
                <a:effectLst/>
                <a:latin typeface="Arial" panose="020B0604020202020204" pitchFamily="34" charset="0"/>
                <a:ea typeface="SimSun" panose="02010600030101010101" pitchFamily="2" charset="-122"/>
              </a:rPr>
              <a:t>e subventionnement </a:t>
            </a:r>
            <a:r>
              <a:rPr lang="fr-CD" sz="1800" kern="100" dirty="0">
                <a:effectLst/>
                <a:latin typeface="Arial" panose="020B0604020202020204" pitchFamily="34" charset="0"/>
                <a:ea typeface="Arial Narrow" panose="020B0606020202030204" pitchFamily="34" charset="0"/>
              </a:rPr>
              <a:t>total des soins de la femme enceinte, de la mère et du nouveau-né</a:t>
            </a:r>
            <a:r>
              <a:rPr lang="fr-CD" sz="1800" kern="100" dirty="0">
                <a:effectLst/>
                <a:latin typeface="Arial" panose="020B0604020202020204" pitchFamily="34" charset="0"/>
                <a:ea typeface="SimSun" panose="02010600030101010101" pitchFamily="2" charset="-122"/>
              </a:rPr>
              <a:t> (qui est une composante du régime d’Assistance médicale de l’Etat) a démarré depuis le 5 septembre 2023 à Kinshasa, au courant du mois d’août 204 au Kongo Central et en cours de démarrage (décembre 2024) au Kasaï Oriental, le démarrage de l’assurance maladie obligatoire est en attente de la signature des mesures d’application.</a:t>
            </a:r>
          </a:p>
          <a:p>
            <a:pPr algn="just">
              <a:lnSpc>
                <a:spcPct val="115000"/>
              </a:lnSpc>
            </a:pPr>
            <a:endParaRPr lang="fr-CD" sz="1800" kern="100" dirty="0">
              <a:ea typeface="SimSun" panose="02010600030101010101" pitchFamily="2" charset="-122"/>
            </a:endParaRPr>
          </a:p>
          <a:p>
            <a:pPr algn="just">
              <a:lnSpc>
                <a:spcPct val="115000"/>
              </a:lnSpc>
            </a:pPr>
            <a:r>
              <a:rPr lang="fr-CD" sz="1800" kern="100" dirty="0">
                <a:effectLst/>
                <a:latin typeface="Arial" panose="020B0604020202020204" pitchFamily="34" charset="0"/>
                <a:ea typeface="SimSun" panose="02010600030101010101" pitchFamily="2" charset="-122"/>
              </a:rPr>
              <a:t>Le PAO 2025 du FSS fait partie d’un cadre programmatique plus large englobant un cadre de planification stratégique comprenant le PAG 2024-2028, le PSN-CSU 2021-2030, le PNDS 2024-2033 et le PPTD 2021-2024.</a:t>
            </a:r>
          </a:p>
          <a:p>
            <a:endParaRPr lang="fr-FR" altLang="en-GB" b="1" dirty="0"/>
          </a:p>
        </p:txBody>
      </p:sp>
      <p:pic>
        <p:nvPicPr>
          <p:cNvPr id="4" name="Picture 3" descr="A blue and black logo&#10;&#10;Description automatically generated">
            <a:extLst>
              <a:ext uri="{FF2B5EF4-FFF2-40B4-BE49-F238E27FC236}">
                <a16:creationId xmlns:a16="http://schemas.microsoft.com/office/drawing/2014/main" id="{5BCF03FF-F71C-8396-720F-F3DFA89D989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7485" y="5258321"/>
            <a:ext cx="2035276" cy="1980158"/>
          </a:xfrm>
          <a:prstGeom prst="rect">
            <a:avLst/>
          </a:prstGeom>
        </p:spPr>
      </p:pic>
    </p:spTree>
    <p:extLst>
      <p:ext uri="{BB962C8B-B14F-4D97-AF65-F5344CB8AC3E}">
        <p14:creationId xmlns:p14="http://schemas.microsoft.com/office/powerpoint/2010/main" val="3487105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5415" y="116205"/>
            <a:ext cx="10492740" cy="1459230"/>
          </a:xfrm>
        </p:spPr>
        <p:txBody>
          <a:bodyPr/>
          <a:lstStyle/>
          <a:p>
            <a:pPr algn="ctr"/>
            <a:r>
              <a:rPr lang="en-US" altLang="en-US" sz="2400" dirty="0"/>
              <a:t>V. Innovations en rapport avec l’ordonnance-Loi numéro 23/006 du 03 mars 2023 modifiant et complétant la loi </a:t>
            </a:r>
            <a:r>
              <a:rPr lang="en-US" sz="2400" dirty="0">
                <a:sym typeface="+mn-ea"/>
              </a:rPr>
              <a:t>n°18/035 du 13 </a:t>
            </a:r>
            <a:r>
              <a:rPr lang="en-US" sz="2400" dirty="0" err="1">
                <a:sym typeface="+mn-ea"/>
              </a:rPr>
              <a:t>décembre</a:t>
            </a:r>
            <a:r>
              <a:rPr lang="en-US" sz="2400" dirty="0">
                <a:sym typeface="+mn-ea"/>
              </a:rPr>
              <a:t> 2018 </a:t>
            </a:r>
            <a:r>
              <a:rPr lang="en-US" sz="2400" dirty="0" err="1">
                <a:sym typeface="+mn-ea"/>
              </a:rPr>
              <a:t>fixant</a:t>
            </a:r>
            <a:r>
              <a:rPr lang="en-US" sz="2400" dirty="0">
                <a:sym typeface="+mn-ea"/>
              </a:rPr>
              <a:t> les principes </a:t>
            </a:r>
            <a:r>
              <a:rPr lang="en-US" sz="2400" dirty="0" err="1">
                <a:sym typeface="+mn-ea"/>
              </a:rPr>
              <a:t>fondamentaux</a:t>
            </a:r>
            <a:r>
              <a:rPr lang="en-US" sz="2400" dirty="0">
                <a:sym typeface="+mn-ea"/>
              </a:rPr>
              <a:t> </a:t>
            </a:r>
            <a:r>
              <a:rPr lang="en-US" sz="2400" dirty="0" err="1">
                <a:sym typeface="+mn-ea"/>
              </a:rPr>
              <a:t>relatifs</a:t>
            </a:r>
            <a:r>
              <a:rPr lang="en-US" sz="2400" dirty="0">
                <a:sym typeface="+mn-ea"/>
              </a:rPr>
              <a:t> à </a:t>
            </a:r>
            <a:r>
              <a:rPr lang="en-US" sz="2400" dirty="0" err="1">
                <a:sym typeface="+mn-ea"/>
              </a:rPr>
              <a:t>l'organiosation</a:t>
            </a:r>
            <a:r>
              <a:rPr lang="en-US" sz="2400" dirty="0">
                <a:sym typeface="+mn-ea"/>
              </a:rPr>
              <a:t> de la Santé </a:t>
            </a:r>
            <a:r>
              <a:rPr lang="en-US" sz="2400" dirty="0" err="1">
                <a:sym typeface="+mn-ea"/>
              </a:rPr>
              <a:t>Publique</a:t>
            </a:r>
            <a:r>
              <a:rPr lang="en-US" sz="2400" dirty="0">
                <a:sym typeface="+mn-ea"/>
              </a:rPr>
              <a:t>.</a:t>
            </a:r>
            <a:r>
              <a:rPr lang="en-US" altLang="en-US" sz="2400" dirty="0"/>
              <a:t> </a:t>
            </a:r>
          </a:p>
        </p:txBody>
      </p:sp>
      <p:sp>
        <p:nvSpPr>
          <p:cNvPr id="3" name="Content Placeholder 2"/>
          <p:cNvSpPr>
            <a:spLocks noGrp="1"/>
          </p:cNvSpPr>
          <p:nvPr>
            <p:ph sz="quarter" idx="13"/>
          </p:nvPr>
        </p:nvSpPr>
        <p:spPr>
          <a:xfrm>
            <a:off x="760095" y="1501775"/>
            <a:ext cx="11275695" cy="4841240"/>
          </a:xfrm>
        </p:spPr>
        <p:txBody>
          <a:bodyPr/>
          <a:lstStyle/>
          <a:p>
            <a:pPr marL="457200" indent="-457200" algn="l">
              <a:buFont typeface="+mj-lt"/>
              <a:buAutoNum type="arabicPeriod"/>
            </a:pPr>
            <a:r>
              <a:rPr lang="en-US" altLang="fr-FR" b="1" dirty="0">
                <a:solidFill>
                  <a:schemeClr val="tx1"/>
                </a:solidFill>
              </a:rPr>
              <a:t>Le six </a:t>
            </a:r>
            <a:r>
              <a:rPr lang="en-US" altLang="fr-FR" b="1" dirty="0" err="1">
                <a:solidFill>
                  <a:schemeClr val="tx1"/>
                </a:solidFill>
              </a:rPr>
              <a:t>établissements</a:t>
            </a:r>
            <a:r>
              <a:rPr lang="en-US" altLang="fr-FR" b="1" dirty="0">
                <a:solidFill>
                  <a:schemeClr val="tx1"/>
                </a:solidFill>
              </a:rPr>
              <a:t> de facilitation de la mise </a:t>
            </a:r>
            <a:r>
              <a:rPr lang="en-US" altLang="fr-FR" b="1" dirty="0" err="1">
                <a:solidFill>
                  <a:schemeClr val="tx1"/>
                </a:solidFill>
              </a:rPr>
              <a:t>en</a:t>
            </a:r>
            <a:r>
              <a:rPr lang="en-US" altLang="fr-FR" b="1" dirty="0">
                <a:solidFill>
                  <a:schemeClr val="tx1"/>
                </a:solidFill>
              </a:rPr>
              <a:t> oeuvre de la CSU </a:t>
            </a:r>
            <a:r>
              <a:rPr lang="en-US" altLang="fr-FR" b="1" dirty="0" err="1">
                <a:solidFill>
                  <a:schemeClr val="tx1"/>
                </a:solidFill>
              </a:rPr>
              <a:t>sont</a:t>
            </a:r>
            <a:r>
              <a:rPr lang="en-US" altLang="fr-FR" b="1" dirty="0">
                <a:solidFill>
                  <a:schemeClr val="tx1"/>
                </a:solidFill>
              </a:rPr>
              <a:t> mis </a:t>
            </a:r>
            <a:r>
              <a:rPr lang="en-US" altLang="fr-FR" b="1" dirty="0" err="1">
                <a:solidFill>
                  <a:schemeClr val="tx1"/>
                </a:solidFill>
              </a:rPr>
              <a:t>en</a:t>
            </a:r>
            <a:r>
              <a:rPr lang="en-US" altLang="fr-FR" b="1" dirty="0">
                <a:solidFill>
                  <a:schemeClr val="tx1"/>
                </a:solidFill>
              </a:rPr>
              <a:t> place par la Loi dans un </a:t>
            </a:r>
            <a:r>
              <a:rPr lang="en-US" altLang="fr-FR" b="1" dirty="0" err="1">
                <a:solidFill>
                  <a:schemeClr val="tx1"/>
                </a:solidFill>
              </a:rPr>
              <a:t>logique</a:t>
            </a:r>
            <a:r>
              <a:rPr lang="en-US" altLang="fr-FR" b="1" dirty="0">
                <a:solidFill>
                  <a:schemeClr val="tx1"/>
                </a:solidFill>
              </a:rPr>
              <a:t> de la </a:t>
            </a:r>
            <a:r>
              <a:rPr lang="en-US" altLang="fr-FR" b="1" dirty="0" err="1">
                <a:solidFill>
                  <a:schemeClr val="tx1"/>
                </a:solidFill>
              </a:rPr>
              <a:t>multisectorialité</a:t>
            </a:r>
            <a:r>
              <a:rPr lang="en-US" altLang="fr-FR" b="1" dirty="0">
                <a:solidFill>
                  <a:schemeClr val="tx1"/>
                </a:solidFill>
              </a:rPr>
              <a:t>;</a:t>
            </a:r>
          </a:p>
          <a:p>
            <a:pPr marL="457200" indent="-457200" algn="l">
              <a:buFont typeface="+mj-lt"/>
              <a:buAutoNum type="arabicPeriod"/>
            </a:pPr>
            <a:r>
              <a:rPr lang="en-US" altLang="fr-FR" b="1" dirty="0">
                <a:solidFill>
                  <a:schemeClr val="tx1"/>
                </a:solidFill>
              </a:rPr>
              <a:t>La migration des régimes </a:t>
            </a:r>
            <a:r>
              <a:rPr lang="en-US" altLang="fr-FR" b="1" dirty="0" err="1">
                <a:solidFill>
                  <a:schemeClr val="tx1"/>
                </a:solidFill>
              </a:rPr>
              <a:t>octroyés</a:t>
            </a:r>
            <a:r>
              <a:rPr lang="en-US" altLang="fr-FR" b="1" dirty="0">
                <a:solidFill>
                  <a:schemeClr val="tx1"/>
                </a:solidFill>
              </a:rPr>
              <a:t> aux régimes </a:t>
            </a:r>
            <a:r>
              <a:rPr lang="en-US" altLang="fr-FR" b="1" dirty="0" err="1">
                <a:solidFill>
                  <a:schemeClr val="tx1"/>
                </a:solidFill>
              </a:rPr>
              <a:t>contributifs</a:t>
            </a:r>
            <a:r>
              <a:rPr lang="en-US" altLang="fr-FR" b="1" dirty="0">
                <a:solidFill>
                  <a:schemeClr val="tx1"/>
                </a:solidFill>
              </a:rPr>
              <a:t> pour les agents publics de </a:t>
            </a:r>
            <a:r>
              <a:rPr lang="en-US" altLang="fr-FR" b="1" dirty="0" err="1">
                <a:solidFill>
                  <a:schemeClr val="tx1"/>
                </a:solidFill>
              </a:rPr>
              <a:t>l’Etat</a:t>
            </a:r>
            <a:r>
              <a:rPr lang="en-US" altLang="fr-FR" b="1" dirty="0">
                <a:solidFill>
                  <a:schemeClr val="tx1"/>
                </a:solidFill>
              </a:rPr>
              <a:t>;</a:t>
            </a:r>
          </a:p>
          <a:p>
            <a:pPr marL="457200" indent="-457200" algn="l">
              <a:buFont typeface="+mj-lt"/>
              <a:buAutoNum type="arabicPeriod"/>
            </a:pPr>
            <a:r>
              <a:rPr lang="en-US" altLang="fr-FR" b="1" dirty="0">
                <a:solidFill>
                  <a:schemeClr val="tx1"/>
                </a:solidFill>
              </a:rPr>
              <a:t>Mise </a:t>
            </a:r>
            <a:r>
              <a:rPr lang="en-US" altLang="fr-FR" b="1" dirty="0" err="1">
                <a:solidFill>
                  <a:schemeClr val="tx1"/>
                </a:solidFill>
              </a:rPr>
              <a:t>en</a:t>
            </a:r>
            <a:r>
              <a:rPr lang="en-US" altLang="fr-FR" b="1" dirty="0">
                <a:solidFill>
                  <a:schemeClr val="tx1"/>
                </a:solidFill>
              </a:rPr>
              <a:t> place des trois régimes </a:t>
            </a:r>
            <a:r>
              <a:rPr lang="en-US" altLang="fr-FR" b="1" dirty="0" err="1">
                <a:solidFill>
                  <a:schemeClr val="tx1"/>
                </a:solidFill>
              </a:rPr>
              <a:t>d’assurance</a:t>
            </a:r>
            <a:r>
              <a:rPr lang="en-US" altLang="fr-FR" b="1" dirty="0">
                <a:solidFill>
                  <a:schemeClr val="tx1"/>
                </a:solidFill>
              </a:rPr>
              <a:t> </a:t>
            </a:r>
            <a:r>
              <a:rPr lang="en-US" altLang="fr-FR" b="1" dirty="0" err="1">
                <a:solidFill>
                  <a:schemeClr val="tx1"/>
                </a:solidFill>
              </a:rPr>
              <a:t>maladie</a:t>
            </a:r>
            <a:r>
              <a:rPr lang="en-US" altLang="fr-FR" b="1" dirty="0">
                <a:solidFill>
                  <a:schemeClr val="tx1"/>
                </a:solidFill>
              </a:rPr>
              <a:t>:</a:t>
            </a:r>
          </a:p>
          <a:p>
            <a:pPr marL="914400" lvl="1" indent="-457200" algn="l">
              <a:buFont typeface="+mj-lt"/>
              <a:buAutoNum type="alphaLcPeriod"/>
            </a:pPr>
            <a:r>
              <a:rPr lang="en-US" altLang="fr-FR" b="1" dirty="0">
                <a:solidFill>
                  <a:schemeClr val="tx1"/>
                </a:solidFill>
              </a:rPr>
              <a:t>Assurance </a:t>
            </a:r>
            <a:r>
              <a:rPr lang="en-US" altLang="fr-FR" b="1" dirty="0" err="1">
                <a:solidFill>
                  <a:schemeClr val="tx1"/>
                </a:solidFill>
              </a:rPr>
              <a:t>maladie</a:t>
            </a:r>
            <a:r>
              <a:rPr lang="en-US" altLang="fr-FR" b="1" dirty="0">
                <a:solidFill>
                  <a:schemeClr val="tx1"/>
                </a:solidFill>
              </a:rPr>
              <a:t> </a:t>
            </a:r>
            <a:r>
              <a:rPr lang="en-US" altLang="fr-FR" b="1" dirty="0" err="1">
                <a:solidFill>
                  <a:schemeClr val="tx1"/>
                </a:solidFill>
              </a:rPr>
              <a:t>obligatoire</a:t>
            </a:r>
            <a:r>
              <a:rPr lang="en-US" altLang="fr-FR" b="1" dirty="0">
                <a:solidFill>
                  <a:schemeClr val="tx1"/>
                </a:solidFill>
              </a:rPr>
              <a:t> avec quatre sous régimes: </a:t>
            </a:r>
          </a:p>
          <a:p>
            <a:pPr marL="1371600" lvl="2" indent="-457200" algn="l">
              <a:buFont typeface="+mj-lt"/>
              <a:buAutoNum type="romanLcPeriod"/>
            </a:pPr>
            <a:r>
              <a:rPr lang="en-US" altLang="fr-FR" sz="1600" b="1" dirty="0">
                <a:solidFill>
                  <a:schemeClr val="tx1"/>
                </a:solidFill>
              </a:rPr>
              <a:t>sous régime des agents publics de </a:t>
            </a:r>
            <a:r>
              <a:rPr lang="en-US" altLang="fr-FR" sz="1600" b="1" dirty="0" err="1">
                <a:solidFill>
                  <a:schemeClr val="tx1"/>
                </a:solidFill>
              </a:rPr>
              <a:t>l’Etat</a:t>
            </a:r>
            <a:r>
              <a:rPr lang="en-US" altLang="fr-FR" sz="1600" b="1" dirty="0">
                <a:solidFill>
                  <a:schemeClr val="tx1"/>
                </a:solidFill>
              </a:rPr>
              <a:t>;</a:t>
            </a:r>
          </a:p>
          <a:p>
            <a:pPr marL="1371600" lvl="2" indent="-457200" algn="l">
              <a:buFont typeface="+mj-lt"/>
              <a:buAutoNum type="romanLcPeriod"/>
            </a:pPr>
            <a:r>
              <a:rPr lang="en-US" altLang="fr-FR" sz="1600" b="1" dirty="0">
                <a:solidFill>
                  <a:schemeClr val="tx1"/>
                </a:solidFill>
              </a:rPr>
              <a:t>sous régime des </a:t>
            </a:r>
            <a:r>
              <a:rPr lang="en-US" altLang="fr-FR" sz="1600" b="1" dirty="0" err="1">
                <a:solidFill>
                  <a:schemeClr val="tx1"/>
                </a:solidFill>
              </a:rPr>
              <a:t>travailleurs</a:t>
            </a:r>
            <a:r>
              <a:rPr lang="en-US" altLang="fr-FR" sz="1600" b="1" dirty="0">
                <a:solidFill>
                  <a:schemeClr val="tx1"/>
                </a:solidFill>
              </a:rPr>
              <a:t> du </a:t>
            </a:r>
            <a:r>
              <a:rPr lang="en-US" altLang="fr-FR" sz="1600" b="1" dirty="0" err="1">
                <a:solidFill>
                  <a:schemeClr val="tx1"/>
                </a:solidFill>
              </a:rPr>
              <a:t>secteur</a:t>
            </a:r>
            <a:r>
              <a:rPr lang="en-US" altLang="fr-FR" sz="1600" b="1" dirty="0">
                <a:solidFill>
                  <a:schemeClr val="tx1"/>
                </a:solidFill>
              </a:rPr>
              <a:t> </a:t>
            </a:r>
            <a:r>
              <a:rPr lang="en-US" altLang="fr-FR" sz="1600" b="1" dirty="0" err="1">
                <a:solidFill>
                  <a:schemeClr val="tx1"/>
                </a:solidFill>
              </a:rPr>
              <a:t>privé</a:t>
            </a:r>
            <a:r>
              <a:rPr lang="en-US" altLang="fr-FR" sz="1600" b="1" dirty="0">
                <a:solidFill>
                  <a:schemeClr val="tx1"/>
                </a:solidFill>
              </a:rPr>
              <a:t>;</a:t>
            </a:r>
          </a:p>
          <a:p>
            <a:pPr marL="1371600" lvl="2" indent="-457200" algn="l">
              <a:buFont typeface="+mj-lt"/>
              <a:buAutoNum type="romanLcPeriod"/>
            </a:pPr>
            <a:r>
              <a:rPr lang="en-US" altLang="fr-FR" sz="1600" b="1" dirty="0">
                <a:solidFill>
                  <a:schemeClr val="tx1"/>
                </a:solidFill>
              </a:rPr>
              <a:t>sous régime de </a:t>
            </a:r>
            <a:r>
              <a:rPr lang="en-US" altLang="fr-FR" sz="1600" b="1" dirty="0" err="1">
                <a:solidFill>
                  <a:schemeClr val="tx1"/>
                </a:solidFill>
              </a:rPr>
              <a:t>l’élève</a:t>
            </a:r>
            <a:r>
              <a:rPr lang="en-US" altLang="fr-FR" sz="1600" b="1" dirty="0">
                <a:solidFill>
                  <a:schemeClr val="tx1"/>
                </a:solidFill>
              </a:rPr>
              <a:t> et de </a:t>
            </a:r>
            <a:r>
              <a:rPr lang="en-US" altLang="fr-FR" sz="1600" b="1" dirty="0" err="1">
                <a:solidFill>
                  <a:schemeClr val="tx1"/>
                </a:solidFill>
              </a:rPr>
              <a:t>l’étudiant</a:t>
            </a:r>
            <a:r>
              <a:rPr lang="en-US" altLang="fr-FR" sz="1600" b="1" dirty="0">
                <a:solidFill>
                  <a:schemeClr val="tx1"/>
                </a:solidFill>
              </a:rPr>
              <a:t>;</a:t>
            </a:r>
          </a:p>
          <a:p>
            <a:pPr marL="1371600" lvl="2" indent="-457200" algn="l">
              <a:buFont typeface="+mj-lt"/>
              <a:buAutoNum type="romanLcPeriod"/>
            </a:pPr>
            <a:r>
              <a:rPr lang="en-US" altLang="fr-FR" sz="1600" b="1" dirty="0">
                <a:solidFill>
                  <a:schemeClr val="tx1"/>
                </a:solidFill>
              </a:rPr>
              <a:t>sous régime des </a:t>
            </a:r>
            <a:r>
              <a:rPr lang="en-US" altLang="fr-FR" sz="1600" b="1" dirty="0" err="1">
                <a:solidFill>
                  <a:schemeClr val="tx1"/>
                </a:solidFill>
              </a:rPr>
              <a:t>travailleurs</a:t>
            </a:r>
            <a:r>
              <a:rPr lang="en-US" altLang="fr-FR" sz="1600" b="1" dirty="0">
                <a:solidFill>
                  <a:schemeClr val="tx1"/>
                </a:solidFill>
              </a:rPr>
              <a:t> </a:t>
            </a:r>
            <a:r>
              <a:rPr lang="en-US" altLang="fr-FR" sz="1600" b="1" dirty="0" err="1">
                <a:solidFill>
                  <a:schemeClr val="tx1"/>
                </a:solidFill>
              </a:rPr>
              <a:t>oeuvrant</a:t>
            </a:r>
            <a:r>
              <a:rPr lang="en-US" altLang="fr-FR" sz="1600" b="1" dirty="0">
                <a:solidFill>
                  <a:schemeClr val="tx1"/>
                </a:solidFill>
              </a:rPr>
              <a:t> dans </a:t>
            </a:r>
            <a:r>
              <a:rPr lang="en-US" altLang="fr-FR" sz="1600" b="1" dirty="0" err="1">
                <a:solidFill>
                  <a:schemeClr val="tx1"/>
                </a:solidFill>
              </a:rPr>
              <a:t>l’économie</a:t>
            </a:r>
            <a:r>
              <a:rPr lang="en-US" altLang="fr-FR" sz="1600" b="1" dirty="0">
                <a:solidFill>
                  <a:schemeClr val="tx1"/>
                </a:solidFill>
              </a:rPr>
              <a:t> </a:t>
            </a:r>
            <a:r>
              <a:rPr lang="en-US" altLang="fr-FR" sz="1600" b="1" dirty="0" err="1">
                <a:solidFill>
                  <a:schemeClr val="tx1"/>
                </a:solidFill>
              </a:rPr>
              <a:t>informelle</a:t>
            </a:r>
            <a:r>
              <a:rPr lang="en-US" altLang="fr-FR" sz="1600" b="1" dirty="0">
                <a:solidFill>
                  <a:schemeClr val="tx1"/>
                </a:solidFill>
              </a:rPr>
              <a:t>.</a:t>
            </a:r>
            <a:endParaRPr lang="en-US" altLang="fr-FR" b="1" dirty="0">
              <a:solidFill>
                <a:schemeClr val="tx1"/>
              </a:solidFill>
            </a:endParaRPr>
          </a:p>
          <a:p>
            <a:pPr marL="914400" lvl="1" indent="-457200" algn="l">
              <a:buFont typeface="+mj-lt"/>
              <a:buAutoNum type="alphaLcPeriod"/>
            </a:pPr>
            <a:r>
              <a:rPr lang="en-US" altLang="fr-FR" b="1" dirty="0">
                <a:solidFill>
                  <a:schemeClr val="tx1"/>
                </a:solidFill>
              </a:rPr>
              <a:t>Subvention total</a:t>
            </a:r>
            <a:r>
              <a:rPr lang="fr-FR" altLang="en-US" b="1" dirty="0">
                <a:solidFill>
                  <a:schemeClr val="tx1"/>
                </a:solidFill>
              </a:rPr>
              <a:t>e</a:t>
            </a:r>
            <a:r>
              <a:rPr lang="en-US" altLang="fr-FR" b="1" dirty="0">
                <a:solidFill>
                  <a:schemeClr val="tx1"/>
                </a:solidFill>
              </a:rPr>
              <a:t> de </a:t>
            </a:r>
            <a:r>
              <a:rPr lang="en-US" altLang="fr-FR" b="1" dirty="0" err="1">
                <a:solidFill>
                  <a:schemeClr val="tx1"/>
                </a:solidFill>
              </a:rPr>
              <a:t>l’Etat</a:t>
            </a:r>
            <a:r>
              <a:rPr lang="en-US" altLang="fr-FR" b="1" dirty="0">
                <a:solidFill>
                  <a:schemeClr val="tx1"/>
                </a:solidFill>
              </a:rPr>
              <a:t> pour les indigents et les </a:t>
            </a:r>
            <a:r>
              <a:rPr lang="en-US" altLang="fr-FR" b="1" dirty="0" err="1">
                <a:solidFill>
                  <a:schemeClr val="tx1"/>
                </a:solidFill>
              </a:rPr>
              <a:t>vulnérables</a:t>
            </a:r>
            <a:r>
              <a:rPr lang="en-US" altLang="fr-FR" b="1" dirty="0">
                <a:solidFill>
                  <a:schemeClr val="tx1"/>
                </a:solidFill>
              </a:rPr>
              <a:t>: </a:t>
            </a:r>
          </a:p>
          <a:p>
            <a:pPr marL="914400" lvl="1" indent="-457200" algn="l">
              <a:buFont typeface="+mj-lt"/>
              <a:buAutoNum type="alphaLcPeriod"/>
            </a:pPr>
            <a:r>
              <a:rPr lang="en-US" altLang="fr-FR" b="1" dirty="0">
                <a:solidFill>
                  <a:schemeClr val="tx1"/>
                </a:solidFill>
              </a:rPr>
              <a:t>Assurance </a:t>
            </a:r>
            <a:r>
              <a:rPr lang="en-US" altLang="fr-FR" b="1" dirty="0" err="1">
                <a:solidFill>
                  <a:schemeClr val="tx1"/>
                </a:solidFill>
              </a:rPr>
              <a:t>maladie</a:t>
            </a:r>
            <a:r>
              <a:rPr lang="en-US" altLang="fr-FR" b="1" dirty="0">
                <a:solidFill>
                  <a:schemeClr val="tx1"/>
                </a:solidFill>
              </a:rPr>
              <a:t> </a:t>
            </a:r>
            <a:r>
              <a:rPr lang="en-US" altLang="fr-FR" b="1" dirty="0" err="1">
                <a:solidFill>
                  <a:schemeClr val="tx1"/>
                </a:solidFill>
              </a:rPr>
              <a:t>complémentaire</a:t>
            </a:r>
            <a:endParaRPr lang="en-US" altLang="fr-FR" b="1" dirty="0">
              <a:solidFill>
                <a:schemeClr val="tx1"/>
              </a:solidFill>
            </a:endParaRPr>
          </a:p>
          <a:p>
            <a:pPr marL="457200" lvl="1" indent="0" algn="l">
              <a:buFont typeface="+mj-lt"/>
              <a:buNone/>
            </a:pPr>
            <a:endParaRPr lang="en-US" altLang="fr-FR" b="1" dirty="0">
              <a:solidFill>
                <a:schemeClr val="tx1"/>
              </a:solidFill>
            </a:endParaRPr>
          </a:p>
          <a:p>
            <a:pPr marL="457200" lvl="1" indent="0" algn="l">
              <a:buFont typeface="+mj-lt"/>
              <a:buNone/>
            </a:pPr>
            <a:r>
              <a:rPr lang="en-US" altLang="fr-FR" b="1" dirty="0">
                <a:solidFill>
                  <a:srgbClr val="FF0000"/>
                </a:solidFill>
              </a:rPr>
              <a:t>FSS a </a:t>
            </a:r>
            <a:r>
              <a:rPr lang="en-US" altLang="fr-FR" b="1" dirty="0" err="1">
                <a:solidFill>
                  <a:srgbClr val="FF0000"/>
                </a:solidFill>
              </a:rPr>
              <a:t>l’exclusivité</a:t>
            </a:r>
            <a:r>
              <a:rPr lang="en-US" altLang="fr-FR" b="1" dirty="0">
                <a:solidFill>
                  <a:srgbClr val="FF0000"/>
                </a:solidFill>
              </a:rPr>
              <a:t> </a:t>
            </a:r>
            <a:r>
              <a:rPr lang="en-US" altLang="fr-FR" b="1" dirty="0" err="1">
                <a:solidFill>
                  <a:srgbClr val="FF0000"/>
                </a:solidFill>
              </a:rPr>
              <a:t>d’offrir</a:t>
            </a:r>
            <a:r>
              <a:rPr lang="en-US" altLang="fr-FR" b="1" dirty="0">
                <a:solidFill>
                  <a:srgbClr val="FF0000"/>
                </a:solidFill>
              </a:rPr>
              <a:t> </a:t>
            </a:r>
            <a:r>
              <a:rPr lang="en-US" altLang="fr-FR" b="1" dirty="0" err="1">
                <a:solidFill>
                  <a:srgbClr val="FF0000"/>
                </a:solidFill>
              </a:rPr>
              <a:t>l’assurance</a:t>
            </a:r>
            <a:r>
              <a:rPr lang="en-US" altLang="fr-FR" b="1" dirty="0">
                <a:solidFill>
                  <a:srgbClr val="FF0000"/>
                </a:solidFill>
              </a:rPr>
              <a:t> </a:t>
            </a:r>
            <a:r>
              <a:rPr lang="en-US" altLang="fr-FR" b="1" dirty="0" err="1">
                <a:solidFill>
                  <a:srgbClr val="FF0000"/>
                </a:solidFill>
              </a:rPr>
              <a:t>maladie</a:t>
            </a:r>
            <a:r>
              <a:rPr lang="en-US" altLang="fr-FR" b="1" dirty="0">
                <a:solidFill>
                  <a:srgbClr val="FF0000"/>
                </a:solidFill>
              </a:rPr>
              <a:t> </a:t>
            </a:r>
            <a:r>
              <a:rPr lang="en-US" altLang="fr-FR" b="1" dirty="0" err="1">
                <a:solidFill>
                  <a:srgbClr val="FF0000"/>
                </a:solidFill>
              </a:rPr>
              <a:t>obligatoire</a:t>
            </a:r>
            <a:r>
              <a:rPr lang="en-US" altLang="fr-FR" b="1" dirty="0">
                <a:solidFill>
                  <a:srgbClr val="FF0000"/>
                </a:solidFill>
              </a:rPr>
              <a:t> </a:t>
            </a:r>
            <a:r>
              <a:rPr lang="en-US" altLang="fr-FR" b="1" dirty="0" err="1">
                <a:solidFill>
                  <a:srgbClr val="FF0000"/>
                </a:solidFill>
              </a:rPr>
              <a:t>portant</a:t>
            </a:r>
            <a:r>
              <a:rPr lang="en-US" altLang="fr-FR" b="1" dirty="0">
                <a:solidFill>
                  <a:srgbClr val="FF0000"/>
                </a:solidFill>
              </a:rPr>
              <a:t> sur le </a:t>
            </a:r>
            <a:r>
              <a:rPr lang="en-US" altLang="fr-FR" b="1" dirty="0" err="1">
                <a:solidFill>
                  <a:srgbClr val="FF0000"/>
                </a:solidFill>
              </a:rPr>
              <a:t>paquet</a:t>
            </a:r>
            <a:r>
              <a:rPr lang="en-US" altLang="fr-FR" b="1" dirty="0">
                <a:solidFill>
                  <a:srgbClr val="FF0000"/>
                </a:solidFill>
              </a:rPr>
              <a:t> de base.</a:t>
            </a:r>
          </a:p>
        </p:txBody>
      </p:sp>
      <p:pic>
        <p:nvPicPr>
          <p:cNvPr id="4" name="Picture 3" descr="A blue and black logo&#10;&#10;Description automatically generated">
            <a:extLst>
              <a:ext uri="{FF2B5EF4-FFF2-40B4-BE49-F238E27FC236}">
                <a16:creationId xmlns:a16="http://schemas.microsoft.com/office/drawing/2014/main" id="{EAB0FBEC-9EDB-9E6E-3C77-BA421CC9F9E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7485" y="5258321"/>
            <a:ext cx="2035276" cy="1980158"/>
          </a:xfrm>
          <a:prstGeom prst="rect">
            <a:avLst/>
          </a:prstGeom>
        </p:spPr>
      </p:pic>
    </p:spTree>
    <p:extLst>
      <p:ext uri="{BB962C8B-B14F-4D97-AF65-F5344CB8AC3E}">
        <p14:creationId xmlns:p14="http://schemas.microsoft.com/office/powerpoint/2010/main" val="33058831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A48BE0-F00D-CAEE-50E2-0FCF3EF637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DB2151-CA81-6451-2243-D1B94AD9CB37}"/>
              </a:ext>
            </a:extLst>
          </p:cNvPr>
          <p:cNvSpPr>
            <a:spLocks noGrp="1"/>
          </p:cNvSpPr>
          <p:nvPr>
            <p:ph type="title"/>
          </p:nvPr>
        </p:nvSpPr>
        <p:spPr>
          <a:xfrm>
            <a:off x="1404937" y="230126"/>
            <a:ext cx="10492740" cy="596725"/>
          </a:xfrm>
          <a:solidFill>
            <a:srgbClr val="FFFF00"/>
          </a:solidFill>
        </p:spPr>
        <p:txBody>
          <a:bodyPr>
            <a:normAutofit fontScale="90000"/>
          </a:bodyPr>
          <a:lstStyle/>
          <a:p>
            <a:pPr algn="ct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r>
              <a:rPr lang="fr-CD" sz="1800" b="1" dirty="0">
                <a:solidFill>
                  <a:srgbClr val="FF0000"/>
                </a:solidFill>
                <a:effectLst/>
                <a:latin typeface="Arial" panose="020B0604020202020204" pitchFamily="34" charset="0"/>
                <a:ea typeface="SimSun" panose="02010600030101010101" pitchFamily="2" charset="-122"/>
              </a:rPr>
              <a:t>CADRE DE PLANIFICATION STRATEGIQUE</a:t>
            </a:r>
            <a:br>
              <a:rPr lang="fr-FR" altLang="en-GB" b="1" dirty="0">
                <a:solidFill>
                  <a:srgbClr val="FF0000"/>
                </a:solidFill>
              </a:rPr>
            </a:br>
            <a:endParaRPr lang="fr-FR" altLang="en-GB" dirty="0"/>
          </a:p>
        </p:txBody>
      </p:sp>
      <p:sp>
        <p:nvSpPr>
          <p:cNvPr id="3" name="Content Placeholder 2">
            <a:extLst>
              <a:ext uri="{FF2B5EF4-FFF2-40B4-BE49-F238E27FC236}">
                <a16:creationId xmlns:a16="http://schemas.microsoft.com/office/drawing/2014/main" id="{C8CB0FFA-0262-26A4-469A-9BA18A034FC3}"/>
              </a:ext>
            </a:extLst>
          </p:cNvPr>
          <p:cNvSpPr>
            <a:spLocks noGrp="1"/>
          </p:cNvSpPr>
          <p:nvPr>
            <p:ph sz="quarter" idx="13"/>
          </p:nvPr>
        </p:nvSpPr>
        <p:spPr>
          <a:xfrm>
            <a:off x="428018" y="1177048"/>
            <a:ext cx="11456008" cy="5450826"/>
          </a:xfrm>
        </p:spPr>
        <p:txBody>
          <a:bodyPr>
            <a:normAutofit lnSpcReduction="10000"/>
          </a:bodyPr>
          <a:lstStyle/>
          <a:p>
            <a:pPr marL="0" indent="0" algn="just">
              <a:lnSpc>
                <a:spcPct val="115000"/>
              </a:lnSpc>
              <a:buNone/>
            </a:pPr>
            <a:r>
              <a:rPr lang="fr-CD" sz="1800" kern="100" dirty="0">
                <a:effectLst/>
                <a:latin typeface="Arial" panose="020B0604020202020204" pitchFamily="34" charset="0"/>
                <a:ea typeface="SimSun" panose="02010600030101010101" pitchFamily="2" charset="-122"/>
              </a:rPr>
              <a:t>Pour rappel, </a:t>
            </a:r>
            <a:r>
              <a:rPr lang="fr-CD" sz="1800" b="1" kern="100" dirty="0">
                <a:solidFill>
                  <a:srgbClr val="FF0000"/>
                </a:solidFill>
                <a:effectLst/>
                <a:latin typeface="Arial" panose="020B0604020202020204" pitchFamily="34" charset="0"/>
                <a:ea typeface="SimSun" panose="02010600030101010101" pitchFamily="2" charset="-122"/>
              </a:rPr>
              <a:t>le but poursuivi par le Plan Stratégique National de la Couverture Santé Universelle </a:t>
            </a:r>
            <a:r>
              <a:rPr lang="fr-CD" sz="1800" kern="100" dirty="0">
                <a:effectLst/>
                <a:latin typeface="Arial" panose="020B0604020202020204" pitchFamily="34" charset="0"/>
                <a:ea typeface="SimSun" panose="02010600030101010101" pitchFamily="2" charset="-122"/>
              </a:rPr>
              <a:t>est de :</a:t>
            </a:r>
          </a:p>
          <a:p>
            <a:pPr lvl="1" algn="just">
              <a:lnSpc>
                <a:spcPct val="115000"/>
              </a:lnSpc>
            </a:pPr>
            <a:r>
              <a:rPr lang="fr-FR" sz="1600" b="1" i="1" kern="100" dirty="0">
                <a:effectLst/>
                <a:latin typeface="Arial" panose="020B0604020202020204" pitchFamily="34" charset="0"/>
                <a:ea typeface="Cambria" panose="02040503050406030204" pitchFamily="18" charset="0"/>
              </a:rPr>
              <a:t>Contribuer à la réduction de la pauvreté et à la relance du développement de la RDC, menées par une population en bonne santé.</a:t>
            </a:r>
            <a:endParaRPr lang="fr-CD" sz="1800" i="1" kern="100" dirty="0">
              <a:effectLst/>
              <a:latin typeface="Arial" panose="020B0604020202020204" pitchFamily="34" charset="0"/>
              <a:ea typeface="SimSun" panose="02010600030101010101" pitchFamily="2" charset="-122"/>
            </a:endParaRPr>
          </a:p>
          <a:p>
            <a:pPr marL="342900" lvl="0" indent="-342900" algn="just">
              <a:lnSpc>
                <a:spcPct val="115000"/>
              </a:lnSpc>
              <a:buFont typeface="+mj-lt"/>
              <a:buAutoNum type="arabicPeriod"/>
            </a:pPr>
            <a:r>
              <a:rPr lang="fr-CD" sz="1800" dirty="0">
                <a:effectLst/>
                <a:latin typeface="Arial" panose="020B0604020202020204" pitchFamily="34" charset="0"/>
                <a:ea typeface="Calibri" panose="020F0502020204030204" pitchFamily="34" charset="0"/>
                <a:cs typeface="Times New Roman" panose="02020603050405020304" pitchFamily="18" charset="0"/>
              </a:rPr>
              <a:t>L’objectif spécifique poursuivi est de :</a:t>
            </a:r>
            <a:endParaRPr lang="fr-CD"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800"/>
              </a:spcAft>
            </a:pPr>
            <a:r>
              <a:rPr lang="fr-FR" sz="1800" b="1" i="1" u="sng" dirty="0">
                <a:effectLst/>
                <a:latin typeface="Arial" panose="020B0604020202020204" pitchFamily="34" charset="0"/>
                <a:ea typeface="Cambria" panose="02040503050406030204" pitchFamily="18" charset="0"/>
                <a:cs typeface="Times New Roman" panose="02020603050405020304" pitchFamily="18" charset="0"/>
              </a:rPr>
              <a:t>Réduire de 40% les dépenses catastrophiques des ménages liés au paiement des soins de santé.</a:t>
            </a:r>
            <a:endParaRPr lang="fr-CD" sz="1800" i="1" u="sng" kern="100" dirty="0">
              <a:effectLst/>
              <a:latin typeface="Arial" panose="020B0604020202020204" pitchFamily="34" charset="0"/>
              <a:ea typeface="SimSun" panose="02010600030101010101" pitchFamily="2" charset="-122"/>
            </a:endParaRPr>
          </a:p>
          <a:p>
            <a:pPr marL="342900" lvl="0" indent="-342900" algn="just">
              <a:lnSpc>
                <a:spcPct val="115000"/>
              </a:lnSpc>
              <a:buFont typeface="+mj-lt"/>
              <a:buAutoNum type="arabicPeriod"/>
            </a:pPr>
            <a:r>
              <a:rPr lang="fr-FR" sz="1800" dirty="0">
                <a:effectLst/>
                <a:latin typeface="Arial" panose="020B0604020202020204" pitchFamily="34" charset="0"/>
                <a:ea typeface="Cambria" panose="02040503050406030204" pitchFamily="18" charset="0"/>
                <a:cs typeface="Times New Roman" panose="02020603050405020304" pitchFamily="18" charset="0"/>
              </a:rPr>
              <a:t>Cibles stratégiques pour FSS : </a:t>
            </a:r>
            <a:endParaRPr lang="fr-CD" sz="1800" dirty="0">
              <a:effectLst/>
              <a:latin typeface="Calibri" panose="020F0502020204030204" pitchFamily="34" charset="0"/>
              <a:ea typeface="Calibri" panose="020F0502020204030204" pitchFamily="34" charset="0"/>
              <a:cs typeface="Times New Roman" panose="02020603050405020304" pitchFamily="18" charset="0"/>
            </a:endParaRPr>
          </a:p>
          <a:p>
            <a:pPr lvl="2" indent="-342900" algn="just">
              <a:lnSpc>
                <a:spcPct val="115000"/>
              </a:lnSpc>
              <a:buFont typeface="+mj-lt"/>
              <a:buAutoNum type="alphaLcPeriod"/>
            </a:pPr>
            <a:r>
              <a:rPr lang="fr-FR" sz="1400" dirty="0">
                <a:effectLst/>
                <a:latin typeface="Arial" panose="020B0604020202020204" pitchFamily="34" charset="0"/>
                <a:ea typeface="Cambria" panose="02040503050406030204" pitchFamily="18" charset="0"/>
                <a:cs typeface="Times New Roman" panose="02020603050405020304" pitchFamily="18" charset="0"/>
              </a:rPr>
              <a:t>Prise en charge </a:t>
            </a:r>
            <a:r>
              <a:rPr lang="fr-FR" sz="1400" b="1" u="sng" dirty="0">
                <a:effectLst/>
                <a:latin typeface="Arial" panose="020B0604020202020204" pitchFamily="34" charset="0"/>
                <a:ea typeface="Cambria" panose="02040503050406030204" pitchFamily="18" charset="0"/>
                <a:cs typeface="Times New Roman" panose="02020603050405020304" pitchFamily="18" charset="0"/>
              </a:rPr>
              <a:t>des vulnérables </a:t>
            </a:r>
            <a:r>
              <a:rPr lang="fr-FR" sz="1400" dirty="0">
                <a:effectLst/>
                <a:latin typeface="Arial" panose="020B0604020202020204" pitchFamily="34" charset="0"/>
                <a:ea typeface="Cambria" panose="02040503050406030204" pitchFamily="18" charset="0"/>
                <a:cs typeface="Times New Roman" panose="02020603050405020304" pitchFamily="18" charset="0"/>
              </a:rPr>
              <a:t>(Femmes enceintes, accouchées et nouveau-nés) par une assistance médicale ciblée et soutenable auxquels vont s’ajouter progressivement </a:t>
            </a:r>
            <a:r>
              <a:rPr lang="fr-FR" sz="1400" b="1" u="sng" dirty="0">
                <a:effectLst/>
                <a:latin typeface="Arial" panose="020B0604020202020204" pitchFamily="34" charset="0"/>
                <a:ea typeface="Cambria" panose="02040503050406030204" pitchFamily="18" charset="0"/>
                <a:cs typeface="Times New Roman" panose="02020603050405020304" pitchFamily="18" charset="0"/>
              </a:rPr>
              <a:t>les indigents, les retraités non couverts, les malades mentaux et autres enfants de la rue</a:t>
            </a:r>
            <a:r>
              <a:rPr lang="fr-FR" sz="1400" dirty="0">
                <a:effectLst/>
                <a:latin typeface="Arial" panose="020B0604020202020204" pitchFamily="34" charset="0"/>
                <a:ea typeface="Cambria" panose="02040503050406030204" pitchFamily="18" charset="0"/>
                <a:cs typeface="Times New Roman" panose="02020603050405020304" pitchFamily="18" charset="0"/>
              </a:rPr>
              <a:t> ; </a:t>
            </a:r>
            <a:endParaRPr lang="fr-CD" sz="1400" dirty="0">
              <a:effectLst/>
              <a:latin typeface="Calibri" panose="020F0502020204030204" pitchFamily="34" charset="0"/>
              <a:ea typeface="Calibri" panose="020F0502020204030204" pitchFamily="34" charset="0"/>
              <a:cs typeface="Times New Roman" panose="02020603050405020304" pitchFamily="18" charset="0"/>
            </a:endParaRPr>
          </a:p>
          <a:p>
            <a:pPr lvl="2" indent="-342900" algn="just">
              <a:lnSpc>
                <a:spcPct val="115000"/>
              </a:lnSpc>
              <a:buFont typeface="+mj-lt"/>
              <a:buAutoNum type="alphaLcPeriod"/>
            </a:pPr>
            <a:r>
              <a:rPr lang="fr-FR" sz="1400" dirty="0">
                <a:effectLst/>
                <a:latin typeface="Arial" panose="020B0604020202020204" pitchFamily="34" charset="0"/>
                <a:ea typeface="Cambria" panose="02040503050406030204" pitchFamily="18" charset="0"/>
                <a:cs typeface="Times New Roman" panose="02020603050405020304" pitchFamily="18" charset="0"/>
              </a:rPr>
              <a:t>Extension progressive de la couverture du risque maladie aux </a:t>
            </a:r>
            <a:r>
              <a:rPr lang="fr-FR" sz="1400" b="1" u="sng" dirty="0">
                <a:effectLst/>
                <a:latin typeface="Arial" panose="020B0604020202020204" pitchFamily="34" charset="0"/>
                <a:ea typeface="Cambria" panose="02040503050406030204" pitchFamily="18" charset="0"/>
                <a:cs typeface="Times New Roman" panose="02020603050405020304" pitchFamily="18" charset="0"/>
              </a:rPr>
              <a:t>acteurs de l’économie informelle</a:t>
            </a:r>
            <a:r>
              <a:rPr lang="fr-FR" sz="1400" dirty="0">
                <a:effectLst/>
                <a:latin typeface="Arial" panose="020B0604020202020204" pitchFamily="34" charset="0"/>
                <a:ea typeface="Cambria" panose="02040503050406030204" pitchFamily="18" charset="0"/>
                <a:cs typeface="Times New Roman" panose="02020603050405020304" pitchFamily="18" charset="0"/>
              </a:rPr>
              <a:t>, notamment le monde rural ; </a:t>
            </a:r>
            <a:endParaRPr lang="fr-CD" sz="1400" dirty="0">
              <a:effectLst/>
              <a:latin typeface="Calibri" panose="020F0502020204030204" pitchFamily="34" charset="0"/>
              <a:ea typeface="Calibri" panose="020F0502020204030204" pitchFamily="34" charset="0"/>
              <a:cs typeface="Times New Roman" panose="02020603050405020304" pitchFamily="18" charset="0"/>
            </a:endParaRPr>
          </a:p>
          <a:p>
            <a:pPr lvl="2" indent="-342900" algn="just">
              <a:lnSpc>
                <a:spcPct val="115000"/>
              </a:lnSpc>
              <a:buFont typeface="+mj-lt"/>
              <a:buAutoNum type="alphaLcPeriod"/>
            </a:pPr>
            <a:r>
              <a:rPr lang="fr-FR" sz="1400" dirty="0">
                <a:effectLst/>
                <a:latin typeface="Arial" panose="020B0604020202020204" pitchFamily="34" charset="0"/>
                <a:ea typeface="Cambria" panose="02040503050406030204" pitchFamily="18" charset="0"/>
                <a:cs typeface="Times New Roman" panose="02020603050405020304" pitchFamily="18" charset="0"/>
              </a:rPr>
              <a:t>Renforcement du régime d’assurance-maladie obligatoire pour </a:t>
            </a:r>
            <a:r>
              <a:rPr lang="fr-FR" sz="1400" b="1" u="sng" dirty="0">
                <a:effectLst/>
                <a:latin typeface="Arial" panose="020B0604020202020204" pitchFamily="34" charset="0"/>
                <a:ea typeface="Cambria" panose="02040503050406030204" pitchFamily="18" charset="0"/>
                <a:cs typeface="Times New Roman" panose="02020603050405020304" pitchFamily="18" charset="0"/>
              </a:rPr>
              <a:t>les personnes exerçant dans le secteur formel</a:t>
            </a:r>
            <a:r>
              <a:rPr lang="fr-FR" sz="1400" dirty="0">
                <a:effectLst/>
                <a:latin typeface="Arial" panose="020B0604020202020204" pitchFamily="34" charset="0"/>
                <a:ea typeface="Cambria" panose="02040503050406030204" pitchFamily="18" charset="0"/>
                <a:cs typeface="Times New Roman" panose="02020603050405020304" pitchFamily="18" charset="0"/>
              </a:rPr>
              <a:t> (</a:t>
            </a:r>
            <a:r>
              <a:rPr lang="fr-FR" sz="1400" b="1" dirty="0">
                <a:effectLst/>
                <a:latin typeface="Arial" panose="020B0604020202020204" pitchFamily="34" charset="0"/>
                <a:ea typeface="Cambria" panose="02040503050406030204" pitchFamily="18" charset="0"/>
                <a:cs typeface="Times New Roman" panose="02020603050405020304" pitchFamily="18" charset="0"/>
              </a:rPr>
              <a:t>public</a:t>
            </a:r>
            <a:r>
              <a:rPr lang="fr-FR" sz="1400" dirty="0">
                <a:effectLst/>
                <a:latin typeface="Arial" panose="020B0604020202020204" pitchFamily="34" charset="0"/>
                <a:ea typeface="Cambria" panose="02040503050406030204" pitchFamily="18" charset="0"/>
                <a:cs typeface="Times New Roman" panose="02020603050405020304" pitchFamily="18" charset="0"/>
              </a:rPr>
              <a:t>, </a:t>
            </a:r>
            <a:r>
              <a:rPr lang="fr-FR" sz="1400" b="1" dirty="0">
                <a:effectLst/>
                <a:latin typeface="Arial" panose="020B0604020202020204" pitchFamily="34" charset="0"/>
                <a:ea typeface="Cambria" panose="02040503050406030204" pitchFamily="18" charset="0"/>
                <a:cs typeface="Times New Roman" panose="02020603050405020304" pitchFamily="18" charset="0"/>
              </a:rPr>
              <a:t>privé</a:t>
            </a:r>
            <a:r>
              <a:rPr lang="fr-FR" sz="1400" b="1" dirty="0">
                <a:effectLst/>
                <a:latin typeface="Arial" panose="020B0604020202020204" pitchFamily="34" charset="0"/>
                <a:ea typeface="Calibri" panose="020F0502020204030204" pitchFamily="34" charset="0"/>
                <a:cs typeface="Times New Roman" panose="02020603050405020304" pitchFamily="18" charset="0"/>
              </a:rPr>
              <a:t> </a:t>
            </a:r>
            <a:r>
              <a:rPr lang="fr-FR" sz="1400" dirty="0">
                <a:effectLst/>
                <a:latin typeface="Arial" panose="020B0604020202020204" pitchFamily="34" charset="0"/>
                <a:ea typeface="Calibri" panose="020F0502020204030204" pitchFamily="34" charset="0"/>
                <a:cs typeface="Times New Roman" panose="02020603050405020304" pitchFamily="18" charset="0"/>
              </a:rPr>
              <a:t>ainsi qu’aux </a:t>
            </a:r>
            <a:r>
              <a:rPr lang="fr-FR" sz="1400" b="1" dirty="0">
                <a:effectLst/>
                <a:latin typeface="Arial" panose="020B0604020202020204" pitchFamily="34" charset="0"/>
                <a:ea typeface="Calibri" panose="020F0502020204030204" pitchFamily="34" charset="0"/>
                <a:cs typeface="Times New Roman" panose="02020603050405020304" pitchFamily="18" charset="0"/>
              </a:rPr>
              <a:t>indépendants</a:t>
            </a:r>
            <a:r>
              <a:rPr lang="fr-FR" sz="1400" dirty="0">
                <a:effectLst/>
                <a:latin typeface="Arial" panose="020B0604020202020204" pitchFamily="34" charset="0"/>
                <a:ea typeface="Cambria" panose="02040503050406030204" pitchFamily="18" charset="0"/>
                <a:cs typeface="Times New Roman" panose="02020603050405020304" pitchFamily="18" charset="0"/>
              </a:rPr>
              <a:t>) ;</a:t>
            </a:r>
            <a:endParaRPr lang="fr-CD" sz="1400" dirty="0">
              <a:effectLst/>
              <a:latin typeface="Calibri" panose="020F0502020204030204" pitchFamily="34" charset="0"/>
              <a:ea typeface="Calibri" panose="020F0502020204030204" pitchFamily="34" charset="0"/>
              <a:cs typeface="Times New Roman" panose="02020603050405020304" pitchFamily="18" charset="0"/>
            </a:endParaRPr>
          </a:p>
          <a:p>
            <a:pPr lvl="2" indent="-342900" algn="just">
              <a:lnSpc>
                <a:spcPct val="115000"/>
              </a:lnSpc>
              <a:spcAft>
                <a:spcPts val="800"/>
              </a:spcAft>
              <a:buFont typeface="+mj-lt"/>
              <a:buAutoNum type="alphaLcPeriod"/>
            </a:pPr>
            <a:r>
              <a:rPr lang="fr-FR" sz="1400" dirty="0">
                <a:effectLst/>
                <a:latin typeface="Arial" panose="020B0604020202020204" pitchFamily="34" charset="0"/>
                <a:ea typeface="Cambria" panose="02040503050406030204" pitchFamily="18" charset="0"/>
                <a:cs typeface="Times New Roman" panose="02020603050405020304" pitchFamily="18" charset="0"/>
              </a:rPr>
              <a:t>Extension progressive de la Couverture du risque maladie pour l’élève et étudiant.</a:t>
            </a:r>
            <a:endParaRPr lang="fr-CD" sz="1400" dirty="0">
              <a:effectLst/>
              <a:latin typeface="Calibri" panose="020F0502020204030204" pitchFamily="34" charset="0"/>
              <a:ea typeface="Calibri" panose="020F0502020204030204" pitchFamily="34" charset="0"/>
              <a:cs typeface="Times New Roman" panose="02020603050405020304" pitchFamily="18" charset="0"/>
            </a:endParaRPr>
          </a:p>
          <a:p>
            <a:pPr marL="400050" lvl="1" indent="0" algn="just">
              <a:lnSpc>
                <a:spcPct val="115000"/>
              </a:lnSpc>
              <a:spcAft>
                <a:spcPts val="800"/>
              </a:spcAft>
              <a:buNone/>
            </a:pPr>
            <a:r>
              <a:rPr lang="fr-CD" sz="1600" kern="100" dirty="0">
                <a:effectLst/>
                <a:latin typeface="Arial" panose="020B0604020202020204" pitchFamily="34" charset="0"/>
                <a:ea typeface="SimSun" panose="02010600030101010101" pitchFamily="2" charset="-122"/>
              </a:rPr>
              <a:t>Dans le cadre des résultats du PAG 2024-2028, l’Objectif stratégiques sectoriel 1 (OSS1) est de </a:t>
            </a:r>
            <a:r>
              <a:rPr lang="fr-CD" sz="1600" b="1" i="1" u="sng" kern="100" dirty="0">
                <a:effectLst/>
                <a:latin typeface="Arial" panose="020B0604020202020204" pitchFamily="34" charset="0"/>
                <a:ea typeface="SimSun" panose="02010600030101010101" pitchFamily="2" charset="-122"/>
              </a:rPr>
              <a:t>« Promouvoir la protection financière de la population contre le risque financier lié à la maladie /assurance maladie avec un accès particulier sur le secteur informel ».</a:t>
            </a:r>
          </a:p>
          <a:p>
            <a:pPr marL="0" lvl="0" indent="0" algn="just">
              <a:lnSpc>
                <a:spcPct val="115000"/>
              </a:lnSpc>
              <a:spcAft>
                <a:spcPts val="800"/>
              </a:spcAft>
              <a:buNone/>
            </a:pPr>
            <a:endParaRPr lang="fr-CD"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descr="A blue and black logo&#10;&#10;Description automatically generated">
            <a:extLst>
              <a:ext uri="{FF2B5EF4-FFF2-40B4-BE49-F238E27FC236}">
                <a16:creationId xmlns:a16="http://schemas.microsoft.com/office/drawing/2014/main" id="{E592E122-6E10-A889-270D-7964D600AB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365" y="5530695"/>
            <a:ext cx="2035276" cy="1980158"/>
          </a:xfrm>
          <a:prstGeom prst="rect">
            <a:avLst/>
          </a:prstGeom>
        </p:spPr>
      </p:pic>
    </p:spTree>
    <p:extLst>
      <p:ext uri="{BB962C8B-B14F-4D97-AF65-F5344CB8AC3E}">
        <p14:creationId xmlns:p14="http://schemas.microsoft.com/office/powerpoint/2010/main" val="3525082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419318-776F-DB1D-0623-7923BBAA35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F74A00-2455-229F-0E7C-91F55AAB008C}"/>
              </a:ext>
            </a:extLst>
          </p:cNvPr>
          <p:cNvSpPr>
            <a:spLocks noGrp="1"/>
          </p:cNvSpPr>
          <p:nvPr>
            <p:ph type="title"/>
          </p:nvPr>
        </p:nvSpPr>
        <p:spPr>
          <a:xfrm>
            <a:off x="1404937" y="230126"/>
            <a:ext cx="10492740" cy="596725"/>
          </a:xfrm>
          <a:solidFill>
            <a:srgbClr val="FFFF00"/>
          </a:solidFill>
        </p:spPr>
        <p:txBody>
          <a:bodyPr>
            <a:normAutofit fontScale="90000"/>
          </a:bodyPr>
          <a:lstStyle/>
          <a:p>
            <a:pPr algn="ct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r>
              <a:rPr lang="fr-CD" sz="27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Hypothèses :</a:t>
            </a: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FR" altLang="en-GB" b="1" dirty="0">
                <a:solidFill>
                  <a:srgbClr val="FF0000"/>
                </a:solidFill>
              </a:rPr>
            </a:br>
            <a:endParaRPr lang="fr-FR" altLang="en-GB" dirty="0"/>
          </a:p>
        </p:txBody>
      </p:sp>
      <p:sp>
        <p:nvSpPr>
          <p:cNvPr id="3" name="Content Placeholder 2">
            <a:extLst>
              <a:ext uri="{FF2B5EF4-FFF2-40B4-BE49-F238E27FC236}">
                <a16:creationId xmlns:a16="http://schemas.microsoft.com/office/drawing/2014/main" id="{B95F58EF-8392-460A-4151-90B967A02525}"/>
              </a:ext>
            </a:extLst>
          </p:cNvPr>
          <p:cNvSpPr>
            <a:spLocks noGrp="1"/>
          </p:cNvSpPr>
          <p:nvPr>
            <p:ph sz="quarter" idx="13"/>
          </p:nvPr>
        </p:nvSpPr>
        <p:spPr>
          <a:xfrm>
            <a:off x="428018" y="1177048"/>
            <a:ext cx="11456008" cy="5450826"/>
          </a:xfrm>
        </p:spPr>
        <p:txBody>
          <a:bodyPr>
            <a:normAutofit/>
          </a:bodyPr>
          <a:lstStyle/>
          <a:p>
            <a:pPr marL="0" lvl="0" indent="0" algn="just">
              <a:lnSpc>
                <a:spcPct val="115000"/>
              </a:lnSpc>
              <a:spcAft>
                <a:spcPts val="800"/>
              </a:spcAft>
              <a:buNone/>
            </a:pPr>
            <a:endParaRPr lang="fr-CD"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mj-lt"/>
              <a:buAutoNum type="alphaLcParenR"/>
            </a:pPr>
            <a:r>
              <a:rPr lang="fr-FR" sz="1800" dirty="0">
                <a:effectLst/>
                <a:latin typeface="Arial" panose="020B0604020202020204" pitchFamily="34" charset="0"/>
                <a:ea typeface="Cambria" panose="02040503050406030204" pitchFamily="18" charset="0"/>
                <a:cs typeface="Times New Roman" panose="02020603050405020304" pitchFamily="18" charset="0"/>
              </a:rPr>
              <a:t>La stabilité politique et sociale dans l’ensemble des provinces du pays</a:t>
            </a:r>
            <a:endParaRPr lang="fr-CD"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mj-lt"/>
              <a:buAutoNum type="alphaLcParenR"/>
            </a:pPr>
            <a:r>
              <a:rPr lang="fr-FR" sz="1800" dirty="0">
                <a:effectLst/>
                <a:latin typeface="Arial" panose="020B0604020202020204" pitchFamily="34" charset="0"/>
                <a:ea typeface="Cambria" panose="02040503050406030204" pitchFamily="18" charset="0"/>
                <a:cs typeface="Times New Roman" panose="02020603050405020304" pitchFamily="18" charset="0"/>
              </a:rPr>
              <a:t>La Volonté politique du gouvernement à cofinancer les différentes interventions ; </a:t>
            </a:r>
            <a:endParaRPr lang="fr-CD"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mj-lt"/>
              <a:buAutoNum type="alphaLcParenR"/>
            </a:pPr>
            <a:r>
              <a:rPr lang="fr-FR" sz="1800" dirty="0">
                <a:effectLst/>
                <a:latin typeface="Arial" panose="020B0604020202020204" pitchFamily="34" charset="0"/>
                <a:ea typeface="Cambria" panose="02040503050406030204" pitchFamily="18" charset="0"/>
                <a:cs typeface="Times New Roman" panose="02020603050405020304" pitchFamily="18" charset="0"/>
              </a:rPr>
              <a:t>L’implication active de la société civile ;</a:t>
            </a:r>
            <a:endParaRPr lang="fr-CD"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mj-lt"/>
              <a:buAutoNum type="alphaLcParenR"/>
            </a:pPr>
            <a:r>
              <a:rPr lang="fr-FR" sz="1800" dirty="0">
                <a:effectLst/>
                <a:latin typeface="Arial" panose="020B0604020202020204" pitchFamily="34" charset="0"/>
                <a:ea typeface="Cambria" panose="02040503050406030204" pitchFamily="18" charset="0"/>
                <a:cs typeface="Times New Roman" panose="02020603050405020304" pitchFamily="18" charset="0"/>
              </a:rPr>
              <a:t>L’engagement soutenu des Partenaires Techniques et Financiers.</a:t>
            </a:r>
            <a:endParaRPr lang="fr-CD"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15000"/>
              </a:lnSpc>
              <a:spcAft>
                <a:spcPts val="800"/>
              </a:spcAft>
              <a:buNone/>
            </a:pPr>
            <a:endParaRPr lang="fr-CD"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descr="A blue and black logo&#10;&#10;Description automatically generated">
            <a:extLst>
              <a:ext uri="{FF2B5EF4-FFF2-40B4-BE49-F238E27FC236}">
                <a16:creationId xmlns:a16="http://schemas.microsoft.com/office/drawing/2014/main" id="{092E10D4-6D01-9788-EB3B-5961F154A27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365" y="5530695"/>
            <a:ext cx="2035276" cy="1980158"/>
          </a:xfrm>
          <a:prstGeom prst="rect">
            <a:avLst/>
          </a:prstGeom>
        </p:spPr>
      </p:pic>
    </p:spTree>
    <p:extLst>
      <p:ext uri="{BB962C8B-B14F-4D97-AF65-F5344CB8AC3E}">
        <p14:creationId xmlns:p14="http://schemas.microsoft.com/office/powerpoint/2010/main" val="181969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9C47F-44C1-7976-75C1-717DD75060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4C6A08-C832-1A8C-F93A-C2BAB1952383}"/>
              </a:ext>
            </a:extLst>
          </p:cNvPr>
          <p:cNvSpPr>
            <a:spLocks noGrp="1"/>
          </p:cNvSpPr>
          <p:nvPr>
            <p:ph type="title"/>
          </p:nvPr>
        </p:nvSpPr>
        <p:spPr>
          <a:xfrm>
            <a:off x="1404937" y="230126"/>
            <a:ext cx="10492740" cy="596725"/>
          </a:xfrm>
          <a:solidFill>
            <a:srgbClr val="FFFF00"/>
          </a:solidFill>
        </p:spPr>
        <p:txBody>
          <a:bodyPr>
            <a:normAutofit fontScale="90000"/>
          </a:bodyPr>
          <a:lstStyle/>
          <a:p>
            <a:pPr algn="ct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br>
              <a:rPr lang="fr-CD" sz="1800" b="1" dirty="0">
                <a:effectLst/>
                <a:latin typeface="Arial" panose="020B0604020202020204" pitchFamily="34" charset="0"/>
                <a:ea typeface="SimSun" panose="02010600030101010101" pitchFamily="2" charset="-122"/>
              </a:rPr>
            </a:br>
            <a:r>
              <a:rPr lang="fr-FR" sz="1800" b="1" dirty="0">
                <a:effectLst/>
                <a:latin typeface="Arial" panose="020B0604020202020204" pitchFamily="34" charset="0"/>
                <a:ea typeface="Cambria" panose="02040503050406030204" pitchFamily="18" charset="0"/>
                <a:cs typeface="Times New Roman" panose="02020603050405020304" pitchFamily="18" charset="0"/>
              </a:rPr>
              <a:t>CADRE DE PLANIFICATION OPERATIONNELLE 2025</a:t>
            </a: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CD" sz="1800" dirty="0">
                <a:effectLst/>
                <a:latin typeface="Calibri" panose="020F0502020204030204" pitchFamily="34" charset="0"/>
                <a:ea typeface="Calibri" panose="020F0502020204030204" pitchFamily="34" charset="0"/>
                <a:cs typeface="Times New Roman" panose="02020603050405020304" pitchFamily="18" charset="0"/>
              </a:rPr>
            </a:br>
            <a:br>
              <a:rPr lang="fr-FR" altLang="en-GB" b="1" dirty="0">
                <a:solidFill>
                  <a:srgbClr val="FF0000"/>
                </a:solidFill>
              </a:rPr>
            </a:br>
            <a:endParaRPr lang="fr-FR" altLang="en-GB" dirty="0"/>
          </a:p>
        </p:txBody>
      </p:sp>
      <p:sp>
        <p:nvSpPr>
          <p:cNvPr id="3" name="Content Placeholder 2">
            <a:extLst>
              <a:ext uri="{FF2B5EF4-FFF2-40B4-BE49-F238E27FC236}">
                <a16:creationId xmlns:a16="http://schemas.microsoft.com/office/drawing/2014/main" id="{A0AED024-DB1F-A065-38B0-448B464D3D8F}"/>
              </a:ext>
            </a:extLst>
          </p:cNvPr>
          <p:cNvSpPr>
            <a:spLocks noGrp="1"/>
          </p:cNvSpPr>
          <p:nvPr>
            <p:ph sz="quarter" idx="13"/>
          </p:nvPr>
        </p:nvSpPr>
        <p:spPr>
          <a:xfrm>
            <a:off x="428018" y="1177048"/>
            <a:ext cx="11456008" cy="5450826"/>
          </a:xfrm>
        </p:spPr>
        <p:txBody>
          <a:bodyPr>
            <a:normAutofit/>
          </a:bodyPr>
          <a:lstStyle/>
          <a:p>
            <a:pPr marL="0" indent="0" algn="just">
              <a:lnSpc>
                <a:spcPct val="115000"/>
              </a:lnSpc>
              <a:buNone/>
            </a:pPr>
            <a:r>
              <a:rPr lang="fr-FR" sz="1800" kern="100" dirty="0">
                <a:effectLst/>
                <a:latin typeface="Arial" panose="020B0604020202020204" pitchFamily="34" charset="0"/>
                <a:ea typeface="SimSun" panose="02010600030101010101" pitchFamily="2" charset="-122"/>
              </a:rPr>
              <a:t>Les différents chiffres proviennent de l’Annuaire statistique RDC de mars 2021 de l’Institut National de la Statistique  </a:t>
            </a:r>
            <a:endParaRPr lang="fr-CD" sz="1800" kern="100" dirty="0">
              <a:effectLst/>
              <a:latin typeface="Arial" panose="020B0604020202020204" pitchFamily="34" charset="0"/>
              <a:ea typeface="SimSun" panose="02010600030101010101" pitchFamily="2" charset="-122"/>
            </a:endParaRPr>
          </a:p>
          <a:p>
            <a:pPr algn="just">
              <a:lnSpc>
                <a:spcPct val="115000"/>
              </a:lnSpc>
            </a:pPr>
            <a:r>
              <a:rPr lang="fr-FR" sz="1600" kern="0" dirty="0">
                <a:effectLst/>
                <a:latin typeface="Arial Narrow" panose="020B0606020202030204" pitchFamily="34" charset="0"/>
                <a:ea typeface="Calibri" panose="020F0502020204030204" pitchFamily="34" charset="0"/>
              </a:rPr>
              <a:t>Pour se conformer au cadre des résultats fixés selon les instructions de la Première Ministre (voir lettre de mission), le Budget et par conséquent le PTO 2025 se déclinent en 8 résultats attendus suivants : </a:t>
            </a:r>
            <a:endParaRPr lang="fr-CD" sz="1600" kern="100" dirty="0">
              <a:effectLst/>
              <a:latin typeface="Arial" panose="020B0604020202020204" pitchFamily="34" charset="0"/>
              <a:ea typeface="SimSun" panose="02010600030101010101" pitchFamily="2" charset="-122"/>
            </a:endParaRPr>
          </a:p>
          <a:p>
            <a:pPr lvl="2" indent="-342900" algn="just">
              <a:lnSpc>
                <a:spcPct val="115000"/>
              </a:lnSpc>
              <a:buFont typeface="+mj-lt"/>
              <a:buAutoNum type="arabicPeriod"/>
            </a:pPr>
            <a:r>
              <a:rPr lang="fr-FR" sz="1400" kern="0" dirty="0">
                <a:effectLst/>
                <a:latin typeface="Arial Narrow" panose="020B0606020202030204" pitchFamily="34" charset="0"/>
                <a:ea typeface="Calibri" panose="020F0502020204030204" pitchFamily="34" charset="0"/>
              </a:rPr>
              <a:t>Le Régime d'assurance maladie obligatoire des agents publics de l'Etat est opérationnel (6 Provinces en 2025 : Kinshasa, Kongo-Central, Kasaï-Oriental, Nord-Kivu, Haut-Katanga, Lualaba) avec un total bénéficiaire : 217 580 Agents Publics ;</a:t>
            </a:r>
            <a:endParaRPr lang="fr-CD" sz="1400" kern="100" dirty="0">
              <a:effectLst/>
              <a:latin typeface="Arial" panose="020B0604020202020204" pitchFamily="34" charset="0"/>
              <a:ea typeface="SimSun" panose="02010600030101010101" pitchFamily="2" charset="-122"/>
            </a:endParaRPr>
          </a:p>
          <a:p>
            <a:pPr lvl="2" indent="-342900" algn="just">
              <a:lnSpc>
                <a:spcPct val="115000"/>
              </a:lnSpc>
              <a:buFont typeface="+mj-lt"/>
              <a:buAutoNum type="arabicPeriod"/>
            </a:pPr>
            <a:r>
              <a:rPr lang="fr-FR" sz="1400" kern="0" dirty="0">
                <a:effectLst/>
                <a:latin typeface="Arial Narrow" panose="020B0606020202030204" pitchFamily="34" charset="0"/>
                <a:ea typeface="Calibri" panose="020F0502020204030204" pitchFamily="34" charset="0"/>
              </a:rPr>
              <a:t>Le Régime d'assurance maladie obligatoire des travailleurs régis par le code du travail est opérationnel pour un total de bénéficiaires : 153 362 ;</a:t>
            </a:r>
            <a:endParaRPr lang="fr-CD" sz="1400" kern="100" dirty="0">
              <a:effectLst/>
              <a:latin typeface="Arial" panose="020B0604020202020204" pitchFamily="34" charset="0"/>
              <a:ea typeface="SimSun" panose="02010600030101010101" pitchFamily="2" charset="-122"/>
            </a:endParaRPr>
          </a:p>
          <a:p>
            <a:pPr lvl="2" indent="-342900" algn="just">
              <a:lnSpc>
                <a:spcPct val="115000"/>
              </a:lnSpc>
              <a:buFont typeface="+mj-lt"/>
              <a:buAutoNum type="arabicPeriod"/>
            </a:pPr>
            <a:r>
              <a:rPr lang="fr-FR" sz="1400" kern="0" dirty="0">
                <a:effectLst/>
                <a:latin typeface="Arial Narrow" panose="020B0606020202030204" pitchFamily="34" charset="0"/>
                <a:ea typeface="Calibri" panose="020F0502020204030204" pitchFamily="34" charset="0"/>
              </a:rPr>
              <a:t>Le Régime d'assurance maladie obligatoire scolaire et estudiantin est opérationnel (6 Provinces en 2025) avec total de bénéficiaires : 863.601 ;</a:t>
            </a:r>
            <a:endParaRPr lang="fr-CD" sz="1400" kern="100" dirty="0">
              <a:effectLst/>
              <a:latin typeface="Arial" panose="020B0604020202020204" pitchFamily="34" charset="0"/>
              <a:ea typeface="SimSun" panose="02010600030101010101" pitchFamily="2" charset="-122"/>
            </a:endParaRPr>
          </a:p>
          <a:p>
            <a:pPr lvl="2" indent="-342900" algn="just">
              <a:lnSpc>
                <a:spcPct val="115000"/>
              </a:lnSpc>
              <a:buFont typeface="+mj-lt"/>
              <a:buAutoNum type="arabicPeriod"/>
            </a:pPr>
            <a:r>
              <a:rPr lang="fr-FR" sz="1400" kern="0" dirty="0">
                <a:effectLst/>
                <a:latin typeface="Arial Narrow" panose="020B0606020202030204" pitchFamily="34" charset="0"/>
                <a:ea typeface="Calibri" panose="020F0502020204030204" pitchFamily="34" charset="0"/>
              </a:rPr>
              <a:t>L'Assurance maladie des travailleurs de l'économie informelle structurée ciblés est effective (6 Provinces en 2025) avec une cible de : 1.399.700 ;</a:t>
            </a:r>
            <a:endParaRPr lang="fr-CD" sz="1400" kern="100" dirty="0">
              <a:effectLst/>
              <a:latin typeface="Arial" panose="020B0604020202020204" pitchFamily="34" charset="0"/>
              <a:ea typeface="SimSun" panose="02010600030101010101" pitchFamily="2" charset="-122"/>
            </a:endParaRPr>
          </a:p>
          <a:p>
            <a:pPr lvl="2" indent="-342900" algn="just">
              <a:lnSpc>
                <a:spcPct val="115000"/>
              </a:lnSpc>
              <a:buFont typeface="+mj-lt"/>
              <a:buAutoNum type="arabicPeriod"/>
            </a:pPr>
            <a:r>
              <a:rPr lang="fr-FR" sz="1400" kern="0" dirty="0">
                <a:effectLst/>
                <a:latin typeface="Arial Narrow" panose="020B0606020202030204" pitchFamily="34" charset="0"/>
                <a:ea typeface="Calibri" panose="020F0502020204030204" pitchFamily="34" charset="0"/>
              </a:rPr>
              <a:t>La gratuité des accouchements et soins aux nouveau-nés est étendue dans toutes les provinces (12 Provinces en 2025) avec une population cible de : 9.506.723 ;</a:t>
            </a:r>
            <a:endParaRPr lang="fr-CD" sz="1400" kern="100" dirty="0">
              <a:effectLst/>
              <a:latin typeface="Arial" panose="020B0604020202020204" pitchFamily="34" charset="0"/>
              <a:ea typeface="SimSun" panose="02010600030101010101" pitchFamily="2" charset="-122"/>
            </a:endParaRPr>
          </a:p>
          <a:p>
            <a:pPr lvl="2" indent="-342900" algn="just">
              <a:lnSpc>
                <a:spcPct val="115000"/>
              </a:lnSpc>
              <a:buFont typeface="+mj-lt"/>
              <a:buAutoNum type="arabicPeriod"/>
            </a:pPr>
            <a:r>
              <a:rPr lang="fr-FR" sz="1400" kern="0" dirty="0">
                <a:effectLst/>
                <a:latin typeface="Arial Narrow" panose="020B0606020202030204" pitchFamily="34" charset="0"/>
                <a:ea typeface="Calibri" panose="020F0502020204030204" pitchFamily="34" charset="0"/>
              </a:rPr>
              <a:t>La prise en charge des indigents et vulnérables par assistance médicale de l’Etat au niveau central et en provinces est améliorée (6 Provinces en 2025) avec comme cibles :  891.255 ;</a:t>
            </a:r>
            <a:endParaRPr lang="fr-CD" sz="1400" kern="100" dirty="0">
              <a:effectLst/>
              <a:latin typeface="Arial" panose="020B0604020202020204" pitchFamily="34" charset="0"/>
              <a:ea typeface="SimSun" panose="02010600030101010101" pitchFamily="2" charset="-122"/>
            </a:endParaRPr>
          </a:p>
          <a:p>
            <a:pPr lvl="2" indent="-342900" algn="just">
              <a:lnSpc>
                <a:spcPct val="115000"/>
              </a:lnSpc>
              <a:buFont typeface="+mj-lt"/>
              <a:buAutoNum type="arabicPeriod"/>
            </a:pPr>
            <a:r>
              <a:rPr lang="fr-FR" sz="1400" kern="0" dirty="0">
                <a:effectLst/>
                <a:latin typeface="Arial Narrow" panose="020B0606020202030204" pitchFamily="34" charset="0"/>
                <a:ea typeface="Calibri" panose="020F0502020204030204" pitchFamily="34" charset="0"/>
              </a:rPr>
              <a:t>La capacité des médecins conseils est améliorée ; </a:t>
            </a:r>
            <a:endParaRPr lang="fr-CD" sz="1400" kern="100" dirty="0">
              <a:effectLst/>
              <a:latin typeface="Arial" panose="020B0604020202020204" pitchFamily="34" charset="0"/>
              <a:ea typeface="SimSun" panose="02010600030101010101" pitchFamily="2" charset="-122"/>
            </a:endParaRPr>
          </a:p>
          <a:p>
            <a:pPr lvl="2" indent="-342900" algn="just">
              <a:lnSpc>
                <a:spcPct val="115000"/>
              </a:lnSpc>
              <a:buFont typeface="+mj-lt"/>
              <a:buAutoNum type="arabicPeriod"/>
            </a:pPr>
            <a:r>
              <a:rPr lang="fr-FR" sz="1400" kern="0" dirty="0">
                <a:effectLst/>
                <a:latin typeface="Arial Narrow" panose="020B0606020202030204" pitchFamily="34" charset="0"/>
                <a:ea typeface="Calibri" panose="020F0502020204030204" pitchFamily="34" charset="0"/>
              </a:rPr>
              <a:t>Les capacités institutionnelles et de gouvernance du FSS sont renforcées.</a:t>
            </a:r>
            <a:endParaRPr lang="fr-CD" sz="1400" kern="100" dirty="0">
              <a:effectLst/>
              <a:latin typeface="Arial" panose="020B0604020202020204" pitchFamily="34" charset="0"/>
              <a:ea typeface="SimSun" panose="02010600030101010101" pitchFamily="2" charset="-122"/>
            </a:endParaRPr>
          </a:p>
          <a:p>
            <a:r>
              <a:rPr lang="fr-FR" sz="1600" dirty="0">
                <a:effectLst/>
                <a:latin typeface="Arial Narrow" panose="020B0606020202030204" pitchFamily="34" charset="0"/>
                <a:ea typeface="SimSun" panose="02010600030101010101" pitchFamily="2" charset="-122"/>
                <a:cs typeface="Arial" panose="020B0604020202020204" pitchFamily="34" charset="0"/>
              </a:rPr>
              <a:t>Chaque résultat attendu est subdivisé en actions, chaque action en objectif et ce dernier en activités.</a:t>
            </a:r>
            <a:endParaRPr lang="fr-CD" sz="1600" kern="100" dirty="0">
              <a:effectLst/>
              <a:latin typeface="Arial" panose="020B0604020202020204" pitchFamily="34" charset="0"/>
              <a:ea typeface="SimSun" panose="02010600030101010101" pitchFamily="2" charset="-122"/>
            </a:endParaRPr>
          </a:p>
        </p:txBody>
      </p:sp>
      <p:pic>
        <p:nvPicPr>
          <p:cNvPr id="4" name="Picture 3" descr="A blue and black logo&#10;&#10;Description automatically generated">
            <a:extLst>
              <a:ext uri="{FF2B5EF4-FFF2-40B4-BE49-F238E27FC236}">
                <a16:creationId xmlns:a16="http://schemas.microsoft.com/office/drawing/2014/main" id="{001749CA-C9E1-99F1-55BF-7C98D4F7E08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365" y="5530695"/>
            <a:ext cx="2035276" cy="1980158"/>
          </a:xfrm>
          <a:prstGeom prst="rect">
            <a:avLst/>
          </a:prstGeom>
        </p:spPr>
      </p:pic>
    </p:spTree>
    <p:extLst>
      <p:ext uri="{BB962C8B-B14F-4D97-AF65-F5344CB8AC3E}">
        <p14:creationId xmlns:p14="http://schemas.microsoft.com/office/powerpoint/2010/main" val="262039524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493</TotalTime>
  <Words>2998</Words>
  <Application>Microsoft Office PowerPoint</Application>
  <PresentationFormat>Grand écran</PresentationFormat>
  <Paragraphs>215</Paragraphs>
  <Slides>25</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25</vt:i4>
      </vt:variant>
    </vt:vector>
  </HeadingPairs>
  <TitlesOfParts>
    <vt:vector size="35" baseType="lpstr">
      <vt:lpstr>DengXian</vt:lpstr>
      <vt:lpstr>SimSun</vt:lpstr>
      <vt:lpstr>Arial</vt:lpstr>
      <vt:lpstr>Arial Narrow</vt:lpstr>
      <vt:lpstr>Bahnschrift</vt:lpstr>
      <vt:lpstr>Calibri</vt:lpstr>
      <vt:lpstr>Calibri Light</vt:lpstr>
      <vt:lpstr>Trebuchet MS</vt:lpstr>
      <vt:lpstr>Wingdings</vt:lpstr>
      <vt:lpstr>Thème Office</vt:lpstr>
      <vt:lpstr>Les avancées de la Protection Sociale en RDC: RETRAITE GIBS Décembre 2024</vt:lpstr>
      <vt:lpstr>Présentation PowerPoint</vt:lpstr>
      <vt:lpstr> ACTIONS ET REFORMES PRIORITAIRES SUSCEPTIBLES D’ACCERER LES PROGRES VERS L’ETTENTE DES OBJECTIFS DE DEVELOPPEMENT DURABLE </vt:lpstr>
      <vt:lpstr>1.3 Une vision portée et impulsée par l’Autorité Suprême de la RDC constitue une grande opportunité: </vt:lpstr>
      <vt:lpstr>1.3 Une vision portée et impulsée par l’Autorité Suprême de la RDC constitue une grande opportunité: </vt:lpstr>
      <vt:lpstr>V. Innovations en rapport avec l’ordonnance-Loi numéro 23/006 du 03 mars 2023 modifiant et complétant la loi n°18/035 du 13 décembre 2018 fixant les principes fondamentaux relatifs à l'organiosation de la Santé Publique. </vt:lpstr>
      <vt:lpstr>  CADRE DE PLANIFICATION STRATEGIQUE </vt:lpstr>
      <vt:lpstr>     Hypothèses :  </vt:lpstr>
      <vt:lpstr>      CADRE DE PLANIFICATION OPERATIONNELLE 2025   </vt:lpstr>
      <vt:lpstr>       CONCLUSION EN RAPPORT AVEC LE PAO 2025 DU FSS    </vt:lpstr>
      <vt:lpstr>        Hypothèses de projection du Budget 2025: La détermination du taux de cotisation par régime      </vt:lpstr>
      <vt:lpstr>         Détermination du nombre des cotisants et des bénéficiaires des soins       </vt:lpstr>
      <vt:lpstr>           Budget des Ressources et de Dépenses pour 2025        </vt:lpstr>
      <vt:lpstr>           Budget des Ressources et de Dépenses pour 2025        </vt:lpstr>
      <vt:lpstr>            Le tableau ci-après donne la répartition des dépenses techniques prévisionnelles par régime d’assurance maladie gérée par le Fonds de Solidarité de Santé :         </vt:lpstr>
      <vt:lpstr>             Budget des dépenses de fonctionnement 2025 :          </vt:lpstr>
      <vt:lpstr>VI. Efforts de financement public de la CSU en RD CONGO. </vt:lpstr>
      <vt:lpstr>VII. QUELQUES RESULTATS DE LA PRISE EN CHARGE GRATUITE DE LA FEMME ENCEINTE, DE L’ACCOUCHEE ET DU NOUVEAU-NE A KINSHASA ET AU KONGO CENTRAL.</vt:lpstr>
      <vt:lpstr>VII. QUELQUES RESULTATS DE LA PRISE EN CHARGE GRATUITE DE LA FEMME ENCEINTE, DE L’ACCOUCHEE ET DU NOUVEAU-NE A KINSHASA ET AU KONGO CENTRAL.(SUITE 1)</vt:lpstr>
      <vt:lpstr>VII. QUELQUES RESULTATS DE LA PRISE EN CHARGE GRATUITE DE LA FEMME ENCEINTE, DE L’ACCOUCHEE ET DU NOUVEAU-NE A KINSHASA (Suite 2).</vt:lpstr>
      <vt:lpstr>VII. QUELQUES RESULTATS DE LA PRISE EN CHARGE GRATUITE DE LA FEMME ENCEINTE, DE L’ACCOUCHEE ET DU NOUVEAU-NE A KINSHASA (Suite 3).</vt:lpstr>
      <vt:lpstr>VII. QUELQUES RESULTATS DE LA PRISE EN CHARGE GRATUITE DE LA FEMME ENCEINTE, DE L’ACCOUCHEE ET DU NOUVEAU-NE AU KONGO CENTRAL(Suite 4).</vt:lpstr>
      <vt:lpstr>QUELQUES MEILLEURS EXEMPLES DE COLLABORATION AVEC LES PTF.</vt:lpstr>
      <vt:lpstr>IX. DEFIS.</vt:lpstr>
      <vt:lpstr>MERCI POUR VOTRE ATTENTION   Dr Anatole MANGALA DG/FSS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Anatole Mangala</dc:creator>
  <cp:lastModifiedBy>Anatole Mangala</cp:lastModifiedBy>
  <cp:revision>8</cp:revision>
  <dcterms:created xsi:type="dcterms:W3CDTF">2024-10-15T02:16:17Z</dcterms:created>
  <dcterms:modified xsi:type="dcterms:W3CDTF">2024-12-09T14:52:28Z</dcterms:modified>
</cp:coreProperties>
</file>