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9" r:id="rId4"/>
    <p:sldId id="271" r:id="rId5"/>
    <p:sldId id="262" r:id="rId6"/>
    <p:sldId id="261" r:id="rId7"/>
    <p:sldId id="267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5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3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D54C2C-30F8-68F0-1B24-36147551AF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D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FBAD46A-4F0D-0ECD-A224-7C0C397EB5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D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79819A3-438E-319C-63C7-2BF7C88AA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56A7A-F0AF-4A12-8B1F-59FE4A0A7D47}" type="datetimeFigureOut">
              <a:rPr lang="fr-CD" smtClean="0"/>
              <a:t>10/12/2024</a:t>
            </a:fld>
            <a:endParaRPr lang="fr-CD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DA6DEB8-8ADF-5291-E267-D318565BB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D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7EE12B-B787-E5CA-B212-83060F7A2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745DB-4349-4E47-9E9C-76888093CE20}" type="slidenum">
              <a:rPr lang="fr-CD" smtClean="0"/>
              <a:t>‹N°›</a:t>
            </a:fld>
            <a:endParaRPr lang="fr-CD"/>
          </a:p>
        </p:txBody>
      </p:sp>
    </p:spTree>
    <p:extLst>
      <p:ext uri="{BB962C8B-B14F-4D97-AF65-F5344CB8AC3E}">
        <p14:creationId xmlns:p14="http://schemas.microsoft.com/office/powerpoint/2010/main" val="3104763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82B3A0-B879-35FD-7F5F-8C916401F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D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6758AE4-D8CC-4C3C-88D7-73D89979B9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D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8C4B6DC-3774-8FB2-3B24-61AFB2D21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56A7A-F0AF-4A12-8B1F-59FE4A0A7D47}" type="datetimeFigureOut">
              <a:rPr lang="fr-CD" smtClean="0"/>
              <a:t>10/12/2024</a:t>
            </a:fld>
            <a:endParaRPr lang="fr-CD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E0D8B32-34A6-F8CF-FD43-23A6A4C2E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D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C1832FD-23F0-812F-8F0E-FDC05666B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745DB-4349-4E47-9E9C-76888093CE20}" type="slidenum">
              <a:rPr lang="fr-CD" smtClean="0"/>
              <a:t>‹N°›</a:t>
            </a:fld>
            <a:endParaRPr lang="fr-CD"/>
          </a:p>
        </p:txBody>
      </p:sp>
    </p:spTree>
    <p:extLst>
      <p:ext uri="{BB962C8B-B14F-4D97-AF65-F5344CB8AC3E}">
        <p14:creationId xmlns:p14="http://schemas.microsoft.com/office/powerpoint/2010/main" val="2099053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675C447-266F-25D6-48DC-1187535C20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D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75D5826-A6F2-FBD4-197B-15D57BED69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D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06A8376-F6D6-A9C1-8B6D-09E3CD59D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56A7A-F0AF-4A12-8B1F-59FE4A0A7D47}" type="datetimeFigureOut">
              <a:rPr lang="fr-CD" smtClean="0"/>
              <a:t>10/12/2024</a:t>
            </a:fld>
            <a:endParaRPr lang="fr-CD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978510-6354-7F3C-93B0-4949D1915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D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6EE78C2-FA86-8BA9-8D74-388E9B555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745DB-4349-4E47-9E9C-76888093CE20}" type="slidenum">
              <a:rPr lang="fr-CD" smtClean="0"/>
              <a:t>‹N°›</a:t>
            </a:fld>
            <a:endParaRPr lang="fr-CD"/>
          </a:p>
        </p:txBody>
      </p:sp>
    </p:spTree>
    <p:extLst>
      <p:ext uri="{BB962C8B-B14F-4D97-AF65-F5344CB8AC3E}">
        <p14:creationId xmlns:p14="http://schemas.microsoft.com/office/powerpoint/2010/main" val="3115179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23CF88-446A-E67A-6D93-E43DCB041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D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0CD36BB-C278-BAB0-2C83-9BD49F23F9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D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AC6A4C1-6097-351C-7BA4-FDC515946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56A7A-F0AF-4A12-8B1F-59FE4A0A7D47}" type="datetimeFigureOut">
              <a:rPr lang="fr-CD" smtClean="0"/>
              <a:t>10/12/2024</a:t>
            </a:fld>
            <a:endParaRPr lang="fr-CD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239E14C-EFE9-3A8B-D1A5-5D0054EE2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D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0237E66-16A2-96AF-B41C-5DAC965BF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745DB-4349-4E47-9E9C-76888093CE20}" type="slidenum">
              <a:rPr lang="fr-CD" smtClean="0"/>
              <a:t>‹N°›</a:t>
            </a:fld>
            <a:endParaRPr lang="fr-CD"/>
          </a:p>
        </p:txBody>
      </p:sp>
    </p:spTree>
    <p:extLst>
      <p:ext uri="{BB962C8B-B14F-4D97-AF65-F5344CB8AC3E}">
        <p14:creationId xmlns:p14="http://schemas.microsoft.com/office/powerpoint/2010/main" val="901678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BEB9A0-F1A8-0628-43C8-30BEC0E4B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D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4CC6CD5-2AD0-F17D-F388-61A34E0D61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9DD03E4-CCE4-6A17-0EFB-3F6200D96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56A7A-F0AF-4A12-8B1F-59FE4A0A7D47}" type="datetimeFigureOut">
              <a:rPr lang="fr-CD" smtClean="0"/>
              <a:t>10/12/2024</a:t>
            </a:fld>
            <a:endParaRPr lang="fr-CD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759CFCD-D7E0-6622-D599-B185BD9E1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D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A2A1DD9-7E0C-2081-B2B2-EF1AA059E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745DB-4349-4E47-9E9C-76888093CE20}" type="slidenum">
              <a:rPr lang="fr-CD" smtClean="0"/>
              <a:t>‹N°›</a:t>
            </a:fld>
            <a:endParaRPr lang="fr-CD"/>
          </a:p>
        </p:txBody>
      </p:sp>
    </p:spTree>
    <p:extLst>
      <p:ext uri="{BB962C8B-B14F-4D97-AF65-F5344CB8AC3E}">
        <p14:creationId xmlns:p14="http://schemas.microsoft.com/office/powerpoint/2010/main" val="3715580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4F71F8-2FCB-80A9-AA2C-1ABF6F6B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D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A4F1018-2197-4FCB-E83D-443DB34927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D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58C5E1E-6B3B-E823-9D07-EAF33D7ECA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D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2BF5208-8D2D-3DCA-73E3-7DAAC424D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56A7A-F0AF-4A12-8B1F-59FE4A0A7D47}" type="datetimeFigureOut">
              <a:rPr lang="fr-CD" smtClean="0"/>
              <a:t>10/12/2024</a:t>
            </a:fld>
            <a:endParaRPr lang="fr-CD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21FC76E-4B22-5049-4566-2C367887D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D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42DE2C6-4E8C-3D7A-608E-0F1ED32FE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745DB-4349-4E47-9E9C-76888093CE20}" type="slidenum">
              <a:rPr lang="fr-CD" smtClean="0"/>
              <a:t>‹N°›</a:t>
            </a:fld>
            <a:endParaRPr lang="fr-CD"/>
          </a:p>
        </p:txBody>
      </p:sp>
    </p:spTree>
    <p:extLst>
      <p:ext uri="{BB962C8B-B14F-4D97-AF65-F5344CB8AC3E}">
        <p14:creationId xmlns:p14="http://schemas.microsoft.com/office/powerpoint/2010/main" val="4188080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3740EF-1C59-07FE-2AF0-E886C5054D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D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B128B2A-D48C-28D4-140D-464097C65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20D3975-C434-4BD0-CB7E-0FC9D84DD8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D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026137E-FAD5-5CB5-B090-675D1B2E6B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4289BF2-1E09-7690-95FE-E4B3DA703B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D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0673296-992B-1FDE-DA9F-C7BFB7019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56A7A-F0AF-4A12-8B1F-59FE4A0A7D47}" type="datetimeFigureOut">
              <a:rPr lang="fr-CD" smtClean="0"/>
              <a:t>10/12/2024</a:t>
            </a:fld>
            <a:endParaRPr lang="fr-CD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736010A-45FD-F159-7249-E1D80A531B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D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3392F65-E3FD-B244-A2C2-D95506A49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745DB-4349-4E47-9E9C-76888093CE20}" type="slidenum">
              <a:rPr lang="fr-CD" smtClean="0"/>
              <a:t>‹N°›</a:t>
            </a:fld>
            <a:endParaRPr lang="fr-CD"/>
          </a:p>
        </p:txBody>
      </p:sp>
    </p:spTree>
    <p:extLst>
      <p:ext uri="{BB962C8B-B14F-4D97-AF65-F5344CB8AC3E}">
        <p14:creationId xmlns:p14="http://schemas.microsoft.com/office/powerpoint/2010/main" val="2636156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9E1A24-3AC1-5C6F-A3B4-5B659F999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D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606A124-9985-3C5B-03DF-7900B1D45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56A7A-F0AF-4A12-8B1F-59FE4A0A7D47}" type="datetimeFigureOut">
              <a:rPr lang="fr-CD" smtClean="0"/>
              <a:t>10/12/2024</a:t>
            </a:fld>
            <a:endParaRPr lang="fr-CD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FEE6C97-FC8E-AECB-101E-FC6991956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D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D99F1EC-7A74-ED65-8A08-CB2518DC6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745DB-4349-4E47-9E9C-76888093CE20}" type="slidenum">
              <a:rPr lang="fr-CD" smtClean="0"/>
              <a:t>‹N°›</a:t>
            </a:fld>
            <a:endParaRPr lang="fr-CD"/>
          </a:p>
        </p:txBody>
      </p:sp>
    </p:spTree>
    <p:extLst>
      <p:ext uri="{BB962C8B-B14F-4D97-AF65-F5344CB8AC3E}">
        <p14:creationId xmlns:p14="http://schemas.microsoft.com/office/powerpoint/2010/main" val="3526413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1012B44-8ABE-D38E-4B99-A13E79CC5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56A7A-F0AF-4A12-8B1F-59FE4A0A7D47}" type="datetimeFigureOut">
              <a:rPr lang="fr-CD" smtClean="0"/>
              <a:t>10/12/2024</a:t>
            </a:fld>
            <a:endParaRPr lang="fr-CD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E22E816-49A3-6548-7666-FBDFD37A1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D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05A7A4E-A9AE-4389-FCEF-1E90673BA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745DB-4349-4E47-9E9C-76888093CE20}" type="slidenum">
              <a:rPr lang="fr-CD" smtClean="0"/>
              <a:t>‹N°›</a:t>
            </a:fld>
            <a:endParaRPr lang="fr-CD"/>
          </a:p>
        </p:txBody>
      </p:sp>
    </p:spTree>
    <p:extLst>
      <p:ext uri="{BB962C8B-B14F-4D97-AF65-F5344CB8AC3E}">
        <p14:creationId xmlns:p14="http://schemas.microsoft.com/office/powerpoint/2010/main" val="1260792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91132D-8CC0-28BD-F794-DDE0C0D71C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D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9A08116-087A-D38D-05C0-B56539963D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D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655C058-6F4D-A797-1BA5-5B9B5756BC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4C87AAD-E9FF-4679-B372-ACCC5BB7A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56A7A-F0AF-4A12-8B1F-59FE4A0A7D47}" type="datetimeFigureOut">
              <a:rPr lang="fr-CD" smtClean="0"/>
              <a:t>10/12/2024</a:t>
            </a:fld>
            <a:endParaRPr lang="fr-CD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4E3FD38-5E14-5672-8A98-71359CBD8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D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5C2926C-44AE-295F-7373-F9D3C6DA4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745DB-4349-4E47-9E9C-76888093CE20}" type="slidenum">
              <a:rPr lang="fr-CD" smtClean="0"/>
              <a:t>‹N°›</a:t>
            </a:fld>
            <a:endParaRPr lang="fr-CD"/>
          </a:p>
        </p:txBody>
      </p:sp>
    </p:spTree>
    <p:extLst>
      <p:ext uri="{BB962C8B-B14F-4D97-AF65-F5344CB8AC3E}">
        <p14:creationId xmlns:p14="http://schemas.microsoft.com/office/powerpoint/2010/main" val="470928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030202-D0B6-2A75-D46F-38DEA49D8F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D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26006F6-11C1-EF79-14B7-99C5B3DC1A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D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07F27E1-70E4-CA1B-FDE4-EDC27650FE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7E76F4E-3751-C6A7-BF92-97C606471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56A7A-F0AF-4A12-8B1F-59FE4A0A7D47}" type="datetimeFigureOut">
              <a:rPr lang="fr-CD" smtClean="0"/>
              <a:t>10/12/2024</a:t>
            </a:fld>
            <a:endParaRPr lang="fr-CD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F6C346C-EF2A-48EE-F913-2E8D8F386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D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4A7326C-A17C-0E18-8351-BB1383019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745DB-4349-4E47-9E9C-76888093CE20}" type="slidenum">
              <a:rPr lang="fr-CD" smtClean="0"/>
              <a:t>‹N°›</a:t>
            </a:fld>
            <a:endParaRPr lang="fr-CD"/>
          </a:p>
        </p:txBody>
      </p:sp>
    </p:spTree>
    <p:extLst>
      <p:ext uri="{BB962C8B-B14F-4D97-AF65-F5344CB8AC3E}">
        <p14:creationId xmlns:p14="http://schemas.microsoft.com/office/powerpoint/2010/main" val="2996989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CCE72A3-20F5-1F65-8E7E-05FFFE86A9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D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D7B1608-1C96-AEF7-E517-AAD4E0A1BB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D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DDCAC69-877D-7A6E-BE26-BEBCBF52FF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A56A7A-F0AF-4A12-8B1F-59FE4A0A7D47}" type="datetimeFigureOut">
              <a:rPr lang="fr-CD" smtClean="0"/>
              <a:t>10/12/2024</a:t>
            </a:fld>
            <a:endParaRPr lang="fr-CD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C2E23DD-85D9-035A-B281-44D52D4382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D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0CDA947-6A2F-C13E-1D63-BF3B8D9CF6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4745DB-4349-4E47-9E9C-76888093CE20}" type="slidenum">
              <a:rPr lang="fr-CD" smtClean="0"/>
              <a:t>‹N°›</a:t>
            </a:fld>
            <a:endParaRPr lang="fr-CD"/>
          </a:p>
        </p:txBody>
      </p:sp>
    </p:spTree>
    <p:extLst>
      <p:ext uri="{BB962C8B-B14F-4D97-AF65-F5344CB8AC3E}">
        <p14:creationId xmlns:p14="http://schemas.microsoft.com/office/powerpoint/2010/main" val="4276579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AC7EB6-5FA2-5E56-A9B0-8ADF43BF8C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solidFill>
            <a:schemeClr val="bg2"/>
          </a:solidFill>
        </p:spPr>
        <p:txBody>
          <a:bodyPr/>
          <a:lstStyle/>
          <a:p>
            <a:r>
              <a:rPr lang="fr-FR" dirty="0"/>
              <a:t>Fonctionnement des GIBS provinciaux</a:t>
            </a:r>
            <a:endParaRPr lang="fr-CD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5B1475E-40AB-8BA9-0253-620A3C1B86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28159"/>
            <a:ext cx="9144000" cy="1407477"/>
          </a:xfrm>
        </p:spPr>
        <p:txBody>
          <a:bodyPr/>
          <a:lstStyle/>
          <a:p>
            <a:r>
              <a:rPr lang="fr-FR" dirty="0"/>
              <a:t>Retraite annuelle du GIBS</a:t>
            </a:r>
          </a:p>
          <a:p>
            <a:r>
              <a:rPr lang="fr-FR" dirty="0"/>
              <a:t>Brazzaville 9 au 11 décembre 2024</a:t>
            </a:r>
          </a:p>
          <a:p>
            <a:r>
              <a:rPr lang="fr-FR" dirty="0"/>
              <a:t>JP </a:t>
            </a:r>
            <a:r>
              <a:rPr lang="fr-FR" dirty="0" err="1"/>
              <a:t>Lokonga</a:t>
            </a:r>
            <a:r>
              <a:rPr lang="fr-FR" dirty="0"/>
              <a:t> &amp; U Menase </a:t>
            </a:r>
          </a:p>
          <a:p>
            <a:endParaRPr lang="fr-CD" dirty="0"/>
          </a:p>
        </p:txBody>
      </p:sp>
    </p:spTree>
    <p:extLst>
      <p:ext uri="{BB962C8B-B14F-4D97-AF65-F5344CB8AC3E}">
        <p14:creationId xmlns:p14="http://schemas.microsoft.com/office/powerpoint/2010/main" val="34534430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310AC8-7F4B-CD32-9200-2480DAFDB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46045"/>
          </a:xfrm>
          <a:solidFill>
            <a:schemeClr val="bg2">
              <a:lumMod val="90000"/>
            </a:schemeClr>
          </a:solidFill>
        </p:spPr>
        <p:txBody>
          <a:bodyPr/>
          <a:lstStyle/>
          <a:p>
            <a:r>
              <a:rPr lang="fr-BE" b="1" dirty="0"/>
              <a:t>Fonctionnement de GIBS provinciaux</a:t>
            </a:r>
            <a:endParaRPr lang="fr-CD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A52D4BD-1D64-499D-61C4-1A6491CA77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3200" dirty="0"/>
              <a:t>Réponses reçues:   6 /26 DPS</a:t>
            </a:r>
          </a:p>
          <a:p>
            <a:r>
              <a:rPr lang="fr-FR" sz="3200" dirty="0"/>
              <a:t>Ituri</a:t>
            </a:r>
          </a:p>
          <a:p>
            <a:r>
              <a:rPr lang="fr-FR" sz="3200" dirty="0"/>
              <a:t>Kinshasa</a:t>
            </a:r>
          </a:p>
          <a:p>
            <a:r>
              <a:rPr lang="fr-FR" sz="3200" dirty="0"/>
              <a:t>Mai-</a:t>
            </a:r>
            <a:r>
              <a:rPr lang="fr-FR" sz="3200" dirty="0" err="1"/>
              <a:t>Ndombe</a:t>
            </a:r>
            <a:r>
              <a:rPr lang="fr-FR" sz="3200" dirty="0"/>
              <a:t> </a:t>
            </a:r>
          </a:p>
          <a:p>
            <a:r>
              <a:rPr lang="fr-FR" sz="3200"/>
              <a:t>Sud-Kivu </a:t>
            </a:r>
            <a:endParaRPr lang="fr-FR" sz="3200" dirty="0"/>
          </a:p>
          <a:p>
            <a:r>
              <a:rPr lang="fr-FR" sz="3200" dirty="0" err="1"/>
              <a:t>Nord-kivu</a:t>
            </a:r>
            <a:endParaRPr lang="fr-FR" sz="3200" dirty="0"/>
          </a:p>
          <a:p>
            <a:r>
              <a:rPr lang="fr-FR" sz="3200" dirty="0"/>
              <a:t>Sud ubangui</a:t>
            </a:r>
            <a:endParaRPr lang="fr-CD" dirty="0"/>
          </a:p>
        </p:txBody>
      </p:sp>
    </p:spTree>
    <p:extLst>
      <p:ext uri="{BB962C8B-B14F-4D97-AF65-F5344CB8AC3E}">
        <p14:creationId xmlns:p14="http://schemas.microsoft.com/office/powerpoint/2010/main" val="1626124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C943E5-AC1F-2F29-F4CB-5C8D4D273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7870" y="365125"/>
            <a:ext cx="10882117" cy="670151"/>
          </a:xfrm>
          <a:solidFill>
            <a:schemeClr val="bg2">
              <a:lumMod val="90000"/>
            </a:schemeClr>
          </a:solidFill>
        </p:spPr>
        <p:txBody>
          <a:bodyPr>
            <a:normAutofit fontScale="90000"/>
          </a:bodyPr>
          <a:lstStyle/>
          <a:p>
            <a:r>
              <a:rPr lang="fr-BE" dirty="0"/>
              <a:t>        </a:t>
            </a:r>
            <a:r>
              <a:rPr lang="fr-BE" b="1" dirty="0"/>
              <a:t>Fonctionnement de GIBS provinciaux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B6234B9-134A-A87F-2748-1246C3532C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7870" y="1203650"/>
            <a:ext cx="5549705" cy="755780"/>
          </a:xfrm>
          <a:solidFill>
            <a:srgbClr val="92D050"/>
          </a:solidFill>
        </p:spPr>
        <p:txBody>
          <a:bodyPr>
            <a:normAutofit/>
          </a:bodyPr>
          <a:lstStyle/>
          <a:p>
            <a:r>
              <a:rPr lang="fr-FR" sz="4400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       P</a:t>
            </a:r>
            <a:r>
              <a:rPr kumimoji="0" lang="fr-FR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oints forts</a:t>
            </a:r>
            <a:endParaRPr lang="fr-BE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6A5C174-C103-2E51-F775-847A4A42A6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7870" y="1959430"/>
            <a:ext cx="5449077" cy="4674635"/>
          </a:xfrm>
          <a:solidFill>
            <a:schemeClr val="bg2"/>
          </a:solidFill>
        </p:spPr>
        <p:txBody>
          <a:bodyPr>
            <a:noAutofit/>
          </a:bodyPr>
          <a:lstStyle/>
          <a:p>
            <a:pPr marL="914400" marR="0" lvl="1" indent="-4572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fr-CD" sz="2500" dirty="0">
                <a:solidFill>
                  <a:prstClr val="black"/>
                </a:solidFill>
                <a:latin typeface="Calibri" panose="020F0502020204030204"/>
              </a:rPr>
              <a:t>Réunions trimestrielles : échange d’informations et expériences entre les PTF;</a:t>
            </a:r>
          </a:p>
          <a:p>
            <a:pPr marL="914400" marR="0" lvl="1" indent="-4572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fr-CD" sz="2500" dirty="0">
                <a:solidFill>
                  <a:srgbClr val="00B0F0"/>
                </a:solidFill>
                <a:latin typeface="Calibri" panose="020F0502020204030204"/>
              </a:rPr>
              <a:t>Cartographie des partenaires et du plan de travail annuel ???</a:t>
            </a:r>
          </a:p>
          <a:p>
            <a:pPr marL="914400" marR="0" lvl="1" indent="-4572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fr-CD" sz="2500" dirty="0">
                <a:solidFill>
                  <a:prstClr val="black"/>
                </a:solidFill>
                <a:latin typeface="Calibri" panose="020F0502020204030204"/>
              </a:rPr>
              <a:t>Contrat Unique signé pour cette année 2024;</a:t>
            </a:r>
          </a:p>
          <a:p>
            <a:pPr marL="914400" marR="0" lvl="1" indent="-4572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fr-CD" sz="2500" dirty="0">
                <a:solidFill>
                  <a:prstClr val="black"/>
                </a:solidFill>
                <a:latin typeface="Calibri" panose="020F0502020204030204"/>
              </a:rPr>
              <a:t>Appui technique à l’élaboration du PAO et autres activités de la DPS</a:t>
            </a:r>
          </a:p>
          <a:p>
            <a:pPr marL="914400" marR="0" lvl="1" indent="-4572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fr-CD" sz="2500" dirty="0">
                <a:solidFill>
                  <a:prstClr val="black"/>
                </a:solidFill>
                <a:latin typeface="Calibri" panose="020F0502020204030204"/>
              </a:rPr>
              <a:t>Participation en ligne aux réunions du GIBS provincial des PTF résidant hors du chef lieu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11EF961-3137-4FEB-6807-583CC3A0F1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203649"/>
            <a:ext cx="5360437" cy="755781"/>
          </a:xfrm>
          <a:solidFill>
            <a:srgbClr val="FFC000"/>
          </a:solidFill>
        </p:spPr>
        <p:txBody>
          <a:bodyPr>
            <a:normAutofit/>
          </a:bodyPr>
          <a:lstStyle/>
          <a:p>
            <a:r>
              <a:rPr lang="fr-BE" dirty="0"/>
              <a:t>       </a:t>
            </a:r>
            <a:r>
              <a:rPr kumimoji="0" lang="fr-FR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Points faibles</a:t>
            </a:r>
            <a:r>
              <a:rPr lang="fr-BE" dirty="0"/>
              <a:t>  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6443A3A-3671-B409-6D4D-E7BC2D921C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83561" y="1959430"/>
            <a:ext cx="5449076" cy="4418221"/>
          </a:xfrm>
          <a:solidFill>
            <a:schemeClr val="bg2"/>
          </a:solidFill>
        </p:spPr>
        <p:txBody>
          <a:bodyPr>
            <a:noAutofit/>
          </a:bodyPr>
          <a:lstStyle/>
          <a:p>
            <a:pPr marL="914400" marR="0" lvl="1" indent="-4572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fr-FR" sz="2500" dirty="0">
                <a:solidFill>
                  <a:prstClr val="black"/>
                </a:solidFill>
                <a:latin typeface="Calibri" panose="020F0502020204030204"/>
              </a:rPr>
              <a:t>Manque de légitimité du point focal GIBS en province </a:t>
            </a:r>
          </a:p>
          <a:p>
            <a:pPr marL="914400" marR="0" lvl="1" indent="-4572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fr-FR" sz="2500" dirty="0">
                <a:solidFill>
                  <a:prstClr val="black"/>
                </a:solidFill>
                <a:latin typeface="Calibri" panose="020F0502020204030204"/>
              </a:rPr>
              <a:t>Absence de cahier des charges du point focal GIBS</a:t>
            </a:r>
          </a:p>
          <a:p>
            <a:pPr marL="914400" marR="0" lvl="1" indent="-4572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fr-FR" sz="2500" dirty="0">
                <a:solidFill>
                  <a:prstClr val="black"/>
                </a:solidFill>
                <a:latin typeface="Calibri" panose="020F0502020204030204"/>
              </a:rPr>
              <a:t>Manque de secrétariat permanant du GIBS en province</a:t>
            </a:r>
          </a:p>
          <a:p>
            <a:pPr marL="914400" marR="0" lvl="1" indent="-4572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r-CD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Manque </a:t>
            </a:r>
            <a:r>
              <a:rPr kumimoji="0" lang="fr-CD" sz="25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d’un appui financier pour l’organisation des activités internes  (</a:t>
            </a:r>
            <a:r>
              <a:rPr kumimoji="0" lang="fr-CD" sz="25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fonctionnemen</a:t>
            </a:r>
            <a:r>
              <a:rPr kumimoji="0" lang="fr-CD" sz="25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 </a:t>
            </a:r>
            <a:r>
              <a:rPr kumimoji="0" lang="fr-CD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 GIBS :  réunions, revues, groupes de travail thématiques;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3478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E67FB70-AF28-0836-7F81-0F168C842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8386"/>
            <a:ext cx="10515600" cy="653968"/>
          </a:xfrm>
          <a:solidFill>
            <a:schemeClr val="accent4"/>
          </a:solidFill>
        </p:spPr>
        <p:txBody>
          <a:bodyPr>
            <a:normAutofit fontScale="90000"/>
          </a:bodyPr>
          <a:lstStyle/>
          <a:p>
            <a:pPr algn="ctr"/>
            <a:r>
              <a:rPr lang="fr-BE" dirty="0"/>
              <a:t>Points faibles (suite)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8CEF0C4-5E84-480A-55B8-5CD2F58430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752354"/>
            <a:ext cx="10620737" cy="5497975"/>
          </a:xfrm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fr-FR" dirty="0"/>
              <a:t>Réunions conditionnées par la disponibilité des délégués.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Faible participation aux réunions (en présentiel ou en ligne) et irrégularité des réunions car non mandataires</a:t>
            </a:r>
          </a:p>
          <a:p>
            <a:r>
              <a:rPr lang="fr-FR" dirty="0">
                <a:solidFill>
                  <a:srgbClr val="C00000"/>
                </a:solidFill>
              </a:rPr>
              <a:t>Moindre/absence de financement </a:t>
            </a:r>
            <a:r>
              <a:rPr lang="fr-FR" dirty="0"/>
              <a:t>relatif à l’appui des activités/structures de la DPS (Revues périodiques, CPP, comité médicament ….) et </a:t>
            </a:r>
            <a:r>
              <a:rPr lang="fr-FR" dirty="0">
                <a:solidFill>
                  <a:srgbClr val="C00000"/>
                </a:solidFill>
              </a:rPr>
              <a:t>non respect des engagements envers la DPS</a:t>
            </a:r>
          </a:p>
          <a:p>
            <a:r>
              <a:rPr lang="fr-FR" dirty="0"/>
              <a:t>Non intégration de GIBS provincial dans des évaluations des performances de la DPS </a:t>
            </a:r>
          </a:p>
          <a:p>
            <a:r>
              <a:rPr lang="fr-FR" dirty="0"/>
              <a:t>Retard dans l’évaluation du Contrat unique (respect des engagements des parties prenantes, cadre de performance de la DPS)  et </a:t>
            </a:r>
            <a:r>
              <a:rPr lang="fr-FR" dirty="0">
                <a:solidFill>
                  <a:srgbClr val="00B0F0"/>
                </a:solidFill>
              </a:rPr>
              <a:t>souvent la plupart des PTF n’appuient pas le fonctionnement de la DPS</a:t>
            </a:r>
          </a:p>
          <a:p>
            <a:endParaRPr lang="fr-FR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730081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3CB7C1-241F-FF86-5F16-311D214B8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34469"/>
          </a:xfrm>
          <a:solidFill>
            <a:srgbClr val="92D050"/>
          </a:solidFill>
        </p:spPr>
        <p:txBody>
          <a:bodyPr>
            <a:normAutofit/>
          </a:bodyPr>
          <a:lstStyle/>
          <a:p>
            <a:pPr algn="ctr"/>
            <a:r>
              <a:rPr lang="fr-FR" b="1" dirty="0"/>
              <a:t>Les avancées</a:t>
            </a:r>
            <a:endParaRPr lang="fr-CD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F567DDF-9187-ED16-D868-5F813B5FA4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9596"/>
            <a:ext cx="10515600" cy="5393278"/>
          </a:xfrm>
          <a:solidFill>
            <a:schemeClr val="bg2"/>
          </a:solidFill>
        </p:spPr>
        <p:txBody>
          <a:bodyPr>
            <a:normAutofit fontScale="925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fr-CD" dirty="0"/>
              <a:t>Mise en place d’un bureau composé d’un délégué, un délégué adjoint et d’un secrétaire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fr-CD" dirty="0"/>
              <a:t>Echanges avec le GIBS national &amp; avec la DPS et le </a:t>
            </a:r>
            <a:r>
              <a:rPr lang="fr-CD" dirty="0" err="1"/>
              <a:t>MiniPro</a:t>
            </a:r>
            <a:r>
              <a:rPr lang="fr-CD" dirty="0"/>
              <a:t> santé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fr-CD" dirty="0"/>
              <a:t>Fonctionnement: Le délégué provincial se débrouille avec les frais de fonctionnement de la maison (SANRU dans le cas du Mai-</a:t>
            </a:r>
            <a:r>
              <a:rPr lang="fr-CD" dirty="0" err="1"/>
              <a:t>Ndombe</a:t>
            </a:r>
            <a:r>
              <a:rPr lang="fr-CD" dirty="0"/>
              <a:t>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fr-CD" dirty="0"/>
              <a:t>Plaidoyer auprès des organisations à mettre quelques choses dans le compte GIBS en province pour appuyer la DPS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fr-CD" dirty="0"/>
              <a:t>Participation au financement des réunions stratégiques: En dehors de la participation de certains PTF-S, quelques participants contribuent individuellement: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fr-CD" dirty="0"/>
              <a:t>Participation aux évaluations des performances de la DPS: Les PTF-S provinciaux profitent d’autres occasions pour assurer l’accompagnement technique à l’ECP</a:t>
            </a:r>
          </a:p>
          <a:p>
            <a:pPr marL="514350" indent="-514350">
              <a:buFont typeface="+mj-lt"/>
              <a:buAutoNum type="arabicPeriod"/>
            </a:pPr>
            <a:endParaRPr lang="fr-CD" dirty="0"/>
          </a:p>
          <a:p>
            <a:endParaRPr lang="fr-CD" dirty="0"/>
          </a:p>
          <a:p>
            <a:endParaRPr lang="fr-CD" dirty="0"/>
          </a:p>
          <a:p>
            <a:endParaRPr lang="fr-CD" dirty="0"/>
          </a:p>
          <a:p>
            <a:endParaRPr lang="fr-CD" dirty="0"/>
          </a:p>
        </p:txBody>
      </p:sp>
    </p:spTree>
    <p:extLst>
      <p:ext uri="{BB962C8B-B14F-4D97-AF65-F5344CB8AC3E}">
        <p14:creationId xmlns:p14="http://schemas.microsoft.com/office/powerpoint/2010/main" val="14259406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7FB2C0-4727-80BD-3014-D80426DAA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53447"/>
          </a:xfrm>
          <a:solidFill>
            <a:schemeClr val="accent4"/>
          </a:solidFill>
        </p:spPr>
        <p:txBody>
          <a:bodyPr>
            <a:normAutofit fontScale="90000"/>
          </a:bodyPr>
          <a:lstStyle/>
          <a:p>
            <a:pPr algn="ctr"/>
            <a:r>
              <a:rPr lang="fr-FR" dirty="0"/>
              <a:t> reste à faire….</a:t>
            </a:r>
            <a:endParaRPr lang="fr-CD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3BF4D8-898C-4508-8AEC-658464076F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18572"/>
            <a:ext cx="10515600" cy="5474303"/>
          </a:xfrm>
          <a:solidFill>
            <a:schemeClr val="bg2"/>
          </a:solidFill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r-CD" dirty="0"/>
              <a:t>Optimaliser la légitimité du GIBS Provinciaux – groupe - point focal et secrétariat – les sous-groupes techniques;</a:t>
            </a:r>
          </a:p>
          <a:p>
            <a:pPr marL="514350" indent="-514350">
              <a:buFont typeface="+mj-lt"/>
              <a:buAutoNum type="arabicPeriod"/>
            </a:pPr>
            <a:r>
              <a:rPr lang="fr-CD" dirty="0"/>
              <a:t>Optimaliser l’appui financier du GIBS provinciaux – secrétariat – fonctionnement et activités internes </a:t>
            </a:r>
          </a:p>
          <a:p>
            <a:pPr marL="514350" indent="-514350">
              <a:buFont typeface="+mj-lt"/>
              <a:buAutoNum type="arabicPeriod"/>
            </a:pPr>
            <a:r>
              <a:rPr lang="fr-CD" dirty="0"/>
              <a:t>S’assurer de la fonctionnalité optimale de GIBS provinciaux en dotant des O</a:t>
            </a:r>
            <a:r>
              <a:rPr lang="fr-CD" b="1" dirty="0"/>
              <a:t>rientations claires  </a:t>
            </a:r>
            <a:r>
              <a:rPr lang="fr-CD" dirty="0"/>
              <a:t>pour leur fonctionnement standardisé (rythme de réunion en province, secrétariat permanent, uniformisation des frais de prise en charge des cadres de la DPS et des ZS par les PTFS</a:t>
            </a:r>
          </a:p>
          <a:p>
            <a:pPr marL="514350" indent="-514350">
              <a:buFont typeface="+mj-lt"/>
              <a:buAutoNum type="arabicPeriod"/>
            </a:pPr>
            <a:r>
              <a:rPr lang="fr-CD" dirty="0"/>
              <a:t>Optimalisation de GIBS provinciaux pour l’accompagnement du niveau provincial – Collaboration autorités santé et appui DPS</a:t>
            </a:r>
          </a:p>
          <a:p>
            <a:pPr marL="285750" indent="-285750"/>
            <a:endParaRPr lang="fr-CD" dirty="0"/>
          </a:p>
          <a:p>
            <a:endParaRPr lang="fr-CD" dirty="0"/>
          </a:p>
          <a:p>
            <a:endParaRPr lang="fr-CD" dirty="0"/>
          </a:p>
          <a:p>
            <a:endParaRPr lang="fr-CD" dirty="0"/>
          </a:p>
          <a:p>
            <a:endParaRPr lang="fr-CD" dirty="0"/>
          </a:p>
        </p:txBody>
      </p:sp>
    </p:spTree>
    <p:extLst>
      <p:ext uri="{BB962C8B-B14F-4D97-AF65-F5344CB8AC3E}">
        <p14:creationId xmlns:p14="http://schemas.microsoft.com/office/powerpoint/2010/main" val="20347422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14C3DE-AA4C-80F1-0EC2-E4D314B089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72528"/>
            <a:ext cx="10748058" cy="688171"/>
          </a:xfrm>
          <a:solidFill>
            <a:schemeClr val="accent4"/>
          </a:solidFill>
        </p:spPr>
        <p:txBody>
          <a:bodyPr>
            <a:normAutofit fontScale="90000"/>
          </a:bodyPr>
          <a:lstStyle/>
          <a:p>
            <a:pPr algn="ctr"/>
            <a:r>
              <a:rPr lang="fr-FR" b="1" dirty="0"/>
              <a:t> Principaux défis – GIBS national &amp; provinciaux </a:t>
            </a:r>
            <a:endParaRPr lang="fr-CD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284B160-2AEE-D7B6-371E-5325AD6A4C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60700"/>
            <a:ext cx="10748058" cy="5532176"/>
          </a:xfrm>
          <a:solidFill>
            <a:schemeClr val="bg2"/>
          </a:solidFill>
        </p:spPr>
        <p:txBody>
          <a:bodyPr>
            <a:normAutofit lnSpcReduction="10000"/>
          </a:bodyPr>
          <a:lstStyle/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endParaRPr lang="fr-FR" dirty="0"/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fr-FR" dirty="0"/>
              <a:t>Comment optimaliser la légitimité du GIBS Provinciaux – groupe - point focal et secrétariat – les sous-groupes techniques ? 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fr-FR" dirty="0"/>
              <a:t>Comment assurer un appui financier au GIBS provinciaux en vue d’assurer </a:t>
            </a:r>
            <a:r>
              <a:rPr lang="fr-FR" dirty="0">
                <a:solidFill>
                  <a:srgbClr val="C00000"/>
                </a:solidFill>
              </a:rPr>
              <a:t>leur fonctionnement interne optimal  </a:t>
            </a:r>
            <a:r>
              <a:rPr lang="fr-FR" dirty="0"/>
              <a:t>(communication, réunions régulières, visites conjointes  et </a:t>
            </a:r>
            <a:r>
              <a:rPr lang="fr-FR" sz="2800" dirty="0">
                <a:solidFill>
                  <a:srgbClr val="C00000"/>
                </a:solidFill>
              </a:rPr>
              <a:t>un appui conséquent aux activités stratégiques de la DPS </a:t>
            </a:r>
            <a:r>
              <a:rPr lang="fr-FR" sz="2800" dirty="0"/>
              <a:t>(</a:t>
            </a:r>
            <a:r>
              <a:rPr lang="fr-CD" sz="2800" dirty="0"/>
              <a:t>Revues, CPP, groupes de travail….) ?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fr-CD" dirty="0"/>
              <a:t>Comment standardiser le fonctionnement des GIBS provinciaux – Quid de TDR  ? </a:t>
            </a:r>
            <a:r>
              <a:rPr lang="fr-CD" sz="2400" dirty="0"/>
              <a:t>Ou de </a:t>
            </a:r>
            <a:r>
              <a:rPr lang="fr-CD" sz="2800" dirty="0"/>
              <a:t>Cahier de charges ou manuel des procédures, TDR du secrétariat permanent ou d’un point focal ? 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fr-CD" sz="2800" dirty="0"/>
              <a:t>Quel Rôle dans l’appui aux DPS et IPS et dans la mise en œuvre et évaluation du contrat unique</a:t>
            </a:r>
          </a:p>
          <a:p>
            <a:pPr marL="514350" lvl="1" indent="-514350">
              <a:lnSpc>
                <a:spcPct val="100000"/>
              </a:lnSpc>
              <a:spcBef>
                <a:spcPts val="1000"/>
              </a:spcBef>
              <a:buFont typeface="+mj-lt"/>
              <a:buAutoNum type="arabicPeriod"/>
            </a:pPr>
            <a:endParaRPr lang="fr-CD" sz="2800" dirty="0"/>
          </a:p>
          <a:p>
            <a:pPr marL="514350" lvl="1" indent="-514350">
              <a:lnSpc>
                <a:spcPct val="100000"/>
              </a:lnSpc>
              <a:spcBef>
                <a:spcPts val="1000"/>
              </a:spcBef>
              <a:buFont typeface="+mj-lt"/>
              <a:buAutoNum type="arabicPeriod"/>
            </a:pPr>
            <a:endParaRPr lang="fr-CD" sz="2800" dirty="0"/>
          </a:p>
        </p:txBody>
      </p:sp>
    </p:spTree>
    <p:extLst>
      <p:ext uri="{BB962C8B-B14F-4D97-AF65-F5344CB8AC3E}">
        <p14:creationId xmlns:p14="http://schemas.microsoft.com/office/powerpoint/2010/main" val="36353304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</TotalTime>
  <Words>594</Words>
  <Application>Microsoft Office PowerPoint</Application>
  <PresentationFormat>Grand écran</PresentationFormat>
  <Paragraphs>54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Thème Office</vt:lpstr>
      <vt:lpstr>Fonctionnement des GIBS provinciaux</vt:lpstr>
      <vt:lpstr>Fonctionnement de GIBS provinciaux</vt:lpstr>
      <vt:lpstr>        Fonctionnement de GIBS provinciaux </vt:lpstr>
      <vt:lpstr>Points faibles (suite)</vt:lpstr>
      <vt:lpstr>Les avancées</vt:lpstr>
      <vt:lpstr> reste à faire….</vt:lpstr>
      <vt:lpstr> Principaux défis – GIBS national &amp; provinciaux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Fonctionnement des GIBS provinciaux</dc:title>
  <dc:creator>Lenovo</dc:creator>
  <cp:lastModifiedBy>Marie Adele MATINGU SENGA</cp:lastModifiedBy>
  <cp:revision>29</cp:revision>
  <dcterms:created xsi:type="dcterms:W3CDTF">2024-11-18T05:46:45Z</dcterms:created>
  <dcterms:modified xsi:type="dcterms:W3CDTF">2024-12-10T16:10:56Z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ddc1db8-2f64-468c-a02a-c7d04ea19826_Enabled">
    <vt:lpwstr>true</vt:lpwstr>
  </property>
  <property fmtid="{D5CDD505-2E9C-101B-9397-08002B2CF9AE}" pid="3" name="MSIP_Label_dddc1db8-2f64-468c-a02a-c7d04ea19826_SetDate">
    <vt:lpwstr>2024-12-06T11:27:52Z</vt:lpwstr>
  </property>
  <property fmtid="{D5CDD505-2E9C-101B-9397-08002B2CF9AE}" pid="4" name="MSIP_Label_dddc1db8-2f64-468c-a02a-c7d04ea19826_Method">
    <vt:lpwstr>Privileged</vt:lpwstr>
  </property>
  <property fmtid="{D5CDD505-2E9C-101B-9397-08002B2CF9AE}" pid="5" name="MSIP_Label_dddc1db8-2f64-468c-a02a-c7d04ea19826_Name">
    <vt:lpwstr>Non classifié - Niet geclassificeerd</vt:lpwstr>
  </property>
  <property fmtid="{D5CDD505-2E9C-101B-9397-08002B2CF9AE}" pid="6" name="MSIP_Label_dddc1db8-2f64-468c-a02a-c7d04ea19826_SiteId">
    <vt:lpwstr>80153b30-e434-429b-b41c-0d47f9deec42</vt:lpwstr>
  </property>
  <property fmtid="{D5CDD505-2E9C-101B-9397-08002B2CF9AE}" pid="7" name="MSIP_Label_dddc1db8-2f64-468c-a02a-c7d04ea19826_ActionId">
    <vt:lpwstr>e1136b9f-b866-4bc6-8d72-b6e72af234c3</vt:lpwstr>
  </property>
  <property fmtid="{D5CDD505-2E9C-101B-9397-08002B2CF9AE}" pid="8" name="MSIP_Label_dddc1db8-2f64-468c-a02a-c7d04ea19826_ContentBits">
    <vt:lpwstr>0</vt:lpwstr>
  </property>
</Properties>
</file>